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3.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1.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12.xml" ContentType="application/vnd.openxmlformats-officedocument.presentationml.notesSlid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notesSlides/notesSlide17.xml" ContentType="application/vnd.openxmlformats-officedocument.presentationml.notesSlide+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18.xml" ContentType="application/vnd.openxmlformats-officedocument.presentationml.notesSlid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19.xml" ContentType="application/vnd.openxmlformats-officedocument.presentationml.notesSlid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notesSlides/notesSlide20.xml" ContentType="application/vnd.openxmlformats-officedocument.presentationml.notesSlide+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23.xml" ContentType="application/vnd.openxmlformats-officedocument.presentationml.notesSlide+xml"/>
  <Override PartName="/ppt/tags/tag25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282" r:id="rId2"/>
    <p:sldId id="258" r:id="rId3"/>
    <p:sldId id="293" r:id="rId4"/>
    <p:sldId id="345" r:id="rId5"/>
    <p:sldId id="355" r:id="rId6"/>
    <p:sldId id="348" r:id="rId7"/>
    <p:sldId id="349" r:id="rId8"/>
    <p:sldId id="351" r:id="rId9"/>
    <p:sldId id="356" r:id="rId10"/>
    <p:sldId id="354" r:id="rId11"/>
    <p:sldId id="357" r:id="rId12"/>
    <p:sldId id="358" r:id="rId13"/>
    <p:sldId id="366" r:id="rId14"/>
    <p:sldId id="359" r:id="rId15"/>
    <p:sldId id="367" r:id="rId16"/>
    <p:sldId id="368" r:id="rId17"/>
    <p:sldId id="360" r:id="rId18"/>
    <p:sldId id="361" r:id="rId19"/>
    <p:sldId id="362" r:id="rId20"/>
    <p:sldId id="363" r:id="rId21"/>
    <p:sldId id="364" r:id="rId22"/>
    <p:sldId id="365" r:id="rId23"/>
    <p:sldId id="369" r:id="rId24"/>
    <p:sldId id="370" r:id="rId25"/>
    <p:sldId id="371" r:id="rId26"/>
    <p:sldId id="372" r:id="rId27"/>
    <p:sldId id="373" r:id="rId28"/>
    <p:sldId id="374" r:id="rId29"/>
    <p:sldId id="375" r:id="rId30"/>
    <p:sldId id="294" r:id="rId31"/>
    <p:sldId id="376" r:id="rId32"/>
    <p:sldId id="377" r:id="rId33"/>
    <p:sldId id="380" r:id="rId34"/>
    <p:sldId id="381" r:id="rId35"/>
    <p:sldId id="382" r:id="rId36"/>
    <p:sldId id="385" r:id="rId37"/>
    <p:sldId id="386" r:id="rId38"/>
    <p:sldId id="383" r:id="rId39"/>
    <p:sldId id="384" r:id="rId40"/>
    <p:sldId id="387" r:id="rId41"/>
    <p:sldId id="378" r:id="rId42"/>
    <p:sldId id="256" r:id="rId43"/>
    <p:sldId id="347" r:id="rId44"/>
    <p:sldId id="389" r:id="rId45"/>
    <p:sldId id="388" r:id="rId46"/>
    <p:sldId id="379" r:id="rId47"/>
    <p:sldId id="346" r:id="rId48"/>
    <p:sldId id="296" r:id="rId49"/>
    <p:sldId id="297" r:id="rId50"/>
    <p:sldId id="311" r:id="rId51"/>
    <p:sldId id="390" r:id="rId52"/>
    <p:sldId id="391" r:id="rId53"/>
    <p:sldId id="392" r:id="rId54"/>
    <p:sldId id="394" r:id="rId55"/>
    <p:sldId id="393" r:id="rId56"/>
    <p:sldId id="299" r:id="rId57"/>
    <p:sldId id="395" r:id="rId58"/>
    <p:sldId id="396" r:id="rId59"/>
    <p:sldId id="397" r:id="rId60"/>
    <p:sldId id="398" r:id="rId61"/>
    <p:sldId id="399" r:id="rId62"/>
    <p:sldId id="400" r:id="rId63"/>
    <p:sldId id="401" r:id="rId64"/>
    <p:sldId id="402" r:id="rId65"/>
    <p:sldId id="403" r:id="rId66"/>
    <p:sldId id="404" r:id="rId67"/>
    <p:sldId id="290" r:id="rId68"/>
    <p:sldId id="291" r:id="rId69"/>
    <p:sldId id="405" r:id="rId70"/>
    <p:sldId id="305" r:id="rId71"/>
    <p:sldId id="301" r:id="rId72"/>
    <p:sldId id="321" r:id="rId73"/>
    <p:sldId id="407" r:id="rId74"/>
  </p:sldIdLst>
  <p:sldSz cx="12192000" cy="6858000"/>
  <p:notesSz cx="6858000" cy="9144000"/>
  <p:custDataLst>
    <p:tags r:id="rId7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55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4F6A"/>
    <a:srgbClr val="003366"/>
    <a:srgbClr val="660066"/>
    <a:srgbClr val="48B49C"/>
    <a:srgbClr val="A5779E"/>
    <a:srgbClr val="008080"/>
    <a:srgbClr val="A6A6A6"/>
    <a:srgbClr val="1B6AA2"/>
    <a:srgbClr val="FF6E55"/>
    <a:srgbClr val="FFC3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46" autoAdjust="0"/>
    <p:restoredTop sz="94660"/>
  </p:normalViewPr>
  <p:slideViewPr>
    <p:cSldViewPr snapToGrid="0">
      <p:cViewPr varScale="1">
        <p:scale>
          <a:sx n="61" d="100"/>
          <a:sy n="61" d="100"/>
        </p:scale>
        <p:origin x="84" y="576"/>
      </p:cViewPr>
      <p:guideLst>
        <p:guide orient="horz" pos="2183"/>
        <p:guide pos="55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gs" Target="tags/tag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___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sz="1200">
                <a:solidFill>
                  <a:schemeClr val="tx1"/>
                </a:solidFill>
              </a:rPr>
              <a:t>2013</a:t>
            </a:r>
            <a:r>
              <a:rPr lang="zh-CN" altLang="en-US" sz="1200">
                <a:solidFill>
                  <a:schemeClr val="tx1"/>
                </a:solidFill>
              </a:rPr>
              <a:t>年</a:t>
            </a:r>
            <a:r>
              <a:rPr lang="en-US" altLang="zh-CN" sz="1200">
                <a:solidFill>
                  <a:schemeClr val="tx1"/>
                </a:solidFill>
              </a:rPr>
              <a:t>-2017</a:t>
            </a:r>
            <a:r>
              <a:rPr lang="zh-CN" altLang="en-US" sz="1200">
                <a:solidFill>
                  <a:schemeClr val="tx1"/>
                </a:solidFill>
              </a:rPr>
              <a:t>年中国跨境电商交易规模</a:t>
            </a:r>
            <a:endParaRPr lang="zh-CN" sz="1200">
              <a:solidFill>
                <a:schemeClr val="tx1"/>
              </a:solidFill>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tx>
            <c:v>交易规模（万亿元）</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Sheet2!$A$1:$A$5</c:f>
              <c:numCache>
                <c:formatCode>General</c:formatCode>
                <c:ptCount val="5"/>
                <c:pt idx="0">
                  <c:v>2013</c:v>
                </c:pt>
                <c:pt idx="1">
                  <c:v>2014</c:v>
                </c:pt>
                <c:pt idx="2">
                  <c:v>2015</c:v>
                </c:pt>
                <c:pt idx="3">
                  <c:v>2016</c:v>
                </c:pt>
                <c:pt idx="4">
                  <c:v>2017</c:v>
                </c:pt>
              </c:numCache>
            </c:numRef>
          </c:cat>
          <c:val>
            <c:numRef>
              <c:f>Sheet2!$B$1:$B$5</c:f>
              <c:numCache>
                <c:formatCode>General</c:formatCode>
                <c:ptCount val="5"/>
                <c:pt idx="0">
                  <c:v>2.9</c:v>
                </c:pt>
                <c:pt idx="1">
                  <c:v>3.9</c:v>
                </c:pt>
                <c:pt idx="2">
                  <c:v>5.0999999999999996</c:v>
                </c:pt>
                <c:pt idx="3">
                  <c:v>6.3</c:v>
                </c:pt>
                <c:pt idx="4">
                  <c:v>7.6</c:v>
                </c:pt>
              </c:numCache>
            </c:numRef>
          </c:val>
          <c:extLst>
            <c:ext xmlns:c16="http://schemas.microsoft.com/office/drawing/2014/chart" uri="{C3380CC4-5D6E-409C-BE32-E72D297353CC}">
              <c16:uniqueId val="{00000000-B60C-428C-8508-30B23199C340}"/>
            </c:ext>
          </c:extLst>
        </c:ser>
        <c:dLbls>
          <c:showLegendKey val="0"/>
          <c:showVal val="0"/>
          <c:showCatName val="0"/>
          <c:showSerName val="0"/>
          <c:showPercent val="0"/>
          <c:showBubbleSize val="0"/>
        </c:dLbls>
        <c:gapWidth val="150"/>
        <c:axId val="465495456"/>
        <c:axId val="465495784"/>
      </c:barChart>
      <c:lineChart>
        <c:grouping val="standard"/>
        <c:varyColors val="0"/>
        <c:ser>
          <c:idx val="1"/>
          <c:order val="1"/>
          <c:tx>
            <c:v>增长率</c:v>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Sheet2!$C$1:$C$5</c:f>
              <c:numCache>
                <c:formatCode>0.0%</c:formatCode>
                <c:ptCount val="5"/>
                <c:pt idx="1">
                  <c:v>0.34499999999999997</c:v>
                </c:pt>
                <c:pt idx="2">
                  <c:v>0.308</c:v>
                </c:pt>
                <c:pt idx="3">
                  <c:v>0.23499999999999999</c:v>
                </c:pt>
                <c:pt idx="4">
                  <c:v>0.20599999999999999</c:v>
                </c:pt>
              </c:numCache>
            </c:numRef>
          </c:val>
          <c:smooth val="0"/>
          <c:extLst>
            <c:ext xmlns:c16="http://schemas.microsoft.com/office/drawing/2014/chart" uri="{C3380CC4-5D6E-409C-BE32-E72D297353CC}">
              <c16:uniqueId val="{00000001-B60C-428C-8508-30B23199C340}"/>
            </c:ext>
          </c:extLst>
        </c:ser>
        <c:dLbls>
          <c:showLegendKey val="0"/>
          <c:showVal val="0"/>
          <c:showCatName val="0"/>
          <c:showSerName val="0"/>
          <c:showPercent val="0"/>
          <c:showBubbleSize val="0"/>
        </c:dLbls>
        <c:marker val="1"/>
        <c:smooth val="0"/>
        <c:axId val="471382608"/>
        <c:axId val="472601232"/>
      </c:lineChart>
      <c:catAx>
        <c:axId val="46549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465495784"/>
        <c:crosses val="autoZero"/>
        <c:auto val="1"/>
        <c:lblAlgn val="ctr"/>
        <c:lblOffset val="100"/>
        <c:noMultiLvlLbl val="0"/>
      </c:catAx>
      <c:valAx>
        <c:axId val="465495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465495456"/>
        <c:crosses val="autoZero"/>
        <c:crossBetween val="between"/>
      </c:valAx>
      <c:valAx>
        <c:axId val="472601232"/>
        <c:scaling>
          <c:orientation val="minMax"/>
        </c:scaling>
        <c:delete val="0"/>
        <c:axPos val="r"/>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471382608"/>
        <c:crosses val="max"/>
        <c:crossBetween val="between"/>
      </c:valAx>
      <c:catAx>
        <c:axId val="471382608"/>
        <c:scaling>
          <c:orientation val="minMax"/>
        </c:scaling>
        <c:delete val="1"/>
        <c:axPos val="b"/>
        <c:majorTickMark val="none"/>
        <c:minorTickMark val="none"/>
        <c:tickLblPos val="nextTo"/>
        <c:crossAx val="472601232"/>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微软雅黑" panose="020B0503020204020204" pitchFamily="34" charset="-122"/>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ltLang="zh-CN" sz="1200">
                <a:solidFill>
                  <a:schemeClr val="tx1"/>
                </a:solidFill>
              </a:rPr>
              <a:t>2014-2017</a:t>
            </a:r>
            <a:r>
              <a:rPr lang="zh-CN" altLang="en-US" sz="1200">
                <a:solidFill>
                  <a:schemeClr val="tx1"/>
                </a:solidFill>
              </a:rPr>
              <a:t>年中国海淘用户规模</a:t>
            </a:r>
          </a:p>
        </c:rich>
      </c:tx>
      <c:layout>
        <c:manualLayout>
          <c:xMode val="edge"/>
          <c:yMode val="edge"/>
          <c:x val="0.26067344706911638"/>
          <c:y val="3.7037037037037035E-2"/>
        </c:manualLayout>
      </c:layout>
      <c:overlay val="0"/>
      <c:spPr>
        <a:solidFill>
          <a:sysClr val="window" lastClr="FFFFFF"/>
        </a:solid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zh-CN"/>
        </a:p>
      </c:txPr>
    </c:title>
    <c:autoTitleDeleted val="0"/>
    <c:plotArea>
      <c:layout/>
      <c:barChart>
        <c:barDir val="col"/>
        <c:grouping val="clustered"/>
        <c:varyColors val="0"/>
        <c:ser>
          <c:idx val="0"/>
          <c:order val="0"/>
          <c:tx>
            <c:v>交易用户（亿人）</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Sheet3!$A$1:$A$4</c:f>
              <c:numCache>
                <c:formatCode>General</c:formatCode>
                <c:ptCount val="4"/>
                <c:pt idx="0">
                  <c:v>2014</c:v>
                </c:pt>
                <c:pt idx="1">
                  <c:v>2015</c:v>
                </c:pt>
                <c:pt idx="2">
                  <c:v>2016</c:v>
                </c:pt>
                <c:pt idx="3">
                  <c:v>2017</c:v>
                </c:pt>
              </c:numCache>
            </c:numRef>
          </c:cat>
          <c:val>
            <c:numRef>
              <c:f>Sheet3!$B$1:$B$4</c:f>
              <c:numCache>
                <c:formatCode>General</c:formatCode>
                <c:ptCount val="4"/>
                <c:pt idx="0">
                  <c:v>0.15</c:v>
                </c:pt>
                <c:pt idx="1">
                  <c:v>0.23</c:v>
                </c:pt>
                <c:pt idx="2">
                  <c:v>0.41</c:v>
                </c:pt>
                <c:pt idx="3">
                  <c:v>0.65</c:v>
                </c:pt>
              </c:numCache>
            </c:numRef>
          </c:val>
          <c:extLst>
            <c:ext xmlns:c16="http://schemas.microsoft.com/office/drawing/2014/chart" uri="{C3380CC4-5D6E-409C-BE32-E72D297353CC}">
              <c16:uniqueId val="{00000000-179E-4FB2-9F64-530B9B94B4C2}"/>
            </c:ext>
          </c:extLst>
        </c:ser>
        <c:dLbls>
          <c:showLegendKey val="0"/>
          <c:showVal val="0"/>
          <c:showCatName val="0"/>
          <c:showSerName val="0"/>
          <c:showPercent val="0"/>
          <c:showBubbleSize val="0"/>
        </c:dLbls>
        <c:gapWidth val="150"/>
        <c:axId val="572693200"/>
        <c:axId val="572687624"/>
      </c:barChart>
      <c:lineChart>
        <c:grouping val="standard"/>
        <c:varyColors val="0"/>
        <c:ser>
          <c:idx val="1"/>
          <c:order val="1"/>
          <c:tx>
            <c:v>增长率</c:v>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Sheet3!$C$1:$C$4</c:f>
              <c:numCache>
                <c:formatCode>0.0%</c:formatCode>
                <c:ptCount val="4"/>
                <c:pt idx="1">
                  <c:v>0.53300000000000003</c:v>
                </c:pt>
                <c:pt idx="2">
                  <c:v>0.78300000000000003</c:v>
                </c:pt>
                <c:pt idx="3">
                  <c:v>0.58499999999999996</c:v>
                </c:pt>
              </c:numCache>
            </c:numRef>
          </c:val>
          <c:smooth val="0"/>
          <c:extLst>
            <c:ext xmlns:c16="http://schemas.microsoft.com/office/drawing/2014/chart" uri="{C3380CC4-5D6E-409C-BE32-E72D297353CC}">
              <c16:uniqueId val="{00000001-179E-4FB2-9F64-530B9B94B4C2}"/>
            </c:ext>
          </c:extLst>
        </c:ser>
        <c:dLbls>
          <c:showLegendKey val="0"/>
          <c:showVal val="0"/>
          <c:showCatName val="0"/>
          <c:showSerName val="0"/>
          <c:showPercent val="0"/>
          <c:showBubbleSize val="0"/>
        </c:dLbls>
        <c:marker val="1"/>
        <c:smooth val="0"/>
        <c:axId val="572688280"/>
        <c:axId val="572692544"/>
      </c:lineChart>
      <c:catAx>
        <c:axId val="572693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572687624"/>
        <c:crosses val="autoZero"/>
        <c:auto val="1"/>
        <c:lblAlgn val="ctr"/>
        <c:lblOffset val="100"/>
        <c:noMultiLvlLbl val="0"/>
      </c:catAx>
      <c:valAx>
        <c:axId val="57268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572693200"/>
        <c:crosses val="autoZero"/>
        <c:crossBetween val="between"/>
      </c:valAx>
      <c:valAx>
        <c:axId val="572692544"/>
        <c:scaling>
          <c:orientation val="minMax"/>
        </c:scaling>
        <c:delete val="0"/>
        <c:axPos val="r"/>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572688280"/>
        <c:crosses val="max"/>
        <c:crossBetween val="between"/>
      </c:valAx>
      <c:catAx>
        <c:axId val="572688280"/>
        <c:scaling>
          <c:orientation val="minMax"/>
        </c:scaling>
        <c:delete val="1"/>
        <c:axPos val="b"/>
        <c:majorTickMark val="none"/>
        <c:minorTickMark val="none"/>
        <c:tickLblPos val="nextTo"/>
        <c:crossAx val="572692544"/>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zh-CN"/>
        </a:p>
      </c:txPr>
    </c:legend>
    <c:plotVisOnly val="1"/>
    <c:dispBlanksAs val="gap"/>
    <c:showDLblsOverMax val="0"/>
  </c:chart>
  <c:spPr>
    <a:solidFill>
      <a:sysClr val="window" lastClr="FFFFFF"/>
    </a:solidFill>
    <a:ln>
      <a:noFill/>
    </a:ln>
    <a:effectLst/>
  </c:spPr>
  <c:txPr>
    <a:bodyPr/>
    <a:lstStyle/>
    <a:p>
      <a:pPr>
        <a:defRPr/>
      </a:pPr>
      <a:endParaRPr lang="zh-CN"/>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9A0B-40C5-94DB-5989901EB1CE}"/>
              </c:ext>
            </c:extLst>
          </c:dPt>
          <c:dPt>
            <c:idx val="1"/>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9A0B-40C5-94DB-5989901EB1CE}"/>
              </c:ext>
            </c:extLst>
          </c:dPt>
          <c:dPt>
            <c:idx val="2"/>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9A0B-40C5-94DB-5989901EB1CE}"/>
              </c:ext>
            </c:extLst>
          </c:dPt>
          <c:dPt>
            <c:idx val="3"/>
            <c:bubble3D val="0"/>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9A0B-40C5-94DB-5989901EB1CE}"/>
              </c:ext>
            </c:extLst>
          </c:dPt>
          <c:dPt>
            <c:idx val="4"/>
            <c:bubble3D val="0"/>
            <c:spPr>
              <a:gradFill rotWithShape="1">
                <a:gsLst>
                  <a:gs pos="0">
                    <a:schemeClr val="accent3">
                      <a:lumMod val="60000"/>
                      <a:satMod val="103000"/>
                      <a:lumMod val="102000"/>
                      <a:tint val="94000"/>
                    </a:schemeClr>
                  </a:gs>
                  <a:gs pos="50000">
                    <a:schemeClr val="accent3">
                      <a:lumMod val="60000"/>
                      <a:satMod val="110000"/>
                      <a:lumMod val="100000"/>
                      <a:shade val="100000"/>
                    </a:schemeClr>
                  </a:gs>
                  <a:gs pos="100000">
                    <a:schemeClr val="accent3">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9-9A0B-40C5-94DB-5989901EB1CE}"/>
              </c:ext>
            </c:extLst>
          </c:dPt>
          <c:dPt>
            <c:idx val="5"/>
            <c:bubble3D val="0"/>
            <c:spPr>
              <a:gradFill rotWithShape="1">
                <a:gsLst>
                  <a:gs pos="0">
                    <a:schemeClr val="accent5">
                      <a:lumMod val="60000"/>
                      <a:satMod val="103000"/>
                      <a:lumMod val="102000"/>
                      <a:tint val="94000"/>
                    </a:schemeClr>
                  </a:gs>
                  <a:gs pos="50000">
                    <a:schemeClr val="accent5">
                      <a:lumMod val="60000"/>
                      <a:satMod val="110000"/>
                      <a:lumMod val="100000"/>
                      <a:shade val="100000"/>
                    </a:schemeClr>
                  </a:gs>
                  <a:gs pos="100000">
                    <a:schemeClr val="accent5">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B-9A0B-40C5-94DB-5989901EB1CE}"/>
              </c:ext>
            </c:extLst>
          </c:dPt>
          <c:dPt>
            <c:idx val="6"/>
            <c:bubble3D val="0"/>
            <c:spPr>
              <a:gradFill rotWithShape="1">
                <a:gsLst>
                  <a:gs pos="0">
                    <a:schemeClr val="accent1">
                      <a:lumMod val="80000"/>
                      <a:lumOff val="20000"/>
                      <a:satMod val="103000"/>
                      <a:lumMod val="102000"/>
                      <a:tint val="94000"/>
                    </a:schemeClr>
                  </a:gs>
                  <a:gs pos="50000">
                    <a:schemeClr val="accent1">
                      <a:lumMod val="80000"/>
                      <a:lumOff val="20000"/>
                      <a:satMod val="110000"/>
                      <a:lumMod val="100000"/>
                      <a:shade val="100000"/>
                    </a:schemeClr>
                  </a:gs>
                  <a:gs pos="100000">
                    <a:schemeClr val="accent1">
                      <a:lumMod val="80000"/>
                      <a:lum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D-9A0B-40C5-94DB-5989901EB1CE}"/>
              </c:ext>
            </c:extLst>
          </c:dPt>
          <c:dPt>
            <c:idx val="7"/>
            <c:bubble3D val="0"/>
            <c:spPr>
              <a:gradFill rotWithShape="1">
                <a:gsLst>
                  <a:gs pos="0">
                    <a:schemeClr val="accent3">
                      <a:lumMod val="80000"/>
                      <a:lumOff val="20000"/>
                      <a:satMod val="103000"/>
                      <a:lumMod val="102000"/>
                      <a:tint val="94000"/>
                    </a:schemeClr>
                  </a:gs>
                  <a:gs pos="50000">
                    <a:schemeClr val="accent3">
                      <a:lumMod val="80000"/>
                      <a:lumOff val="20000"/>
                      <a:satMod val="110000"/>
                      <a:lumMod val="100000"/>
                      <a:shade val="100000"/>
                    </a:schemeClr>
                  </a:gs>
                  <a:gs pos="100000">
                    <a:schemeClr val="accent3">
                      <a:lumMod val="80000"/>
                      <a:lum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F-9A0B-40C5-94DB-5989901EB1CE}"/>
              </c:ext>
            </c:extLst>
          </c:dPt>
          <c:dLbls>
            <c:dLbl>
              <c:idx val="6"/>
              <c:layout>
                <c:manualLayout>
                  <c:x val="2.7777777777777779E-3"/>
                  <c:y val="-1.157407407407408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7.4249999999999997E-2"/>
                      <c:h val="0.16148148148148145"/>
                    </c:manualLayout>
                  </c15:layout>
                </c:ext>
                <c:ext xmlns:c16="http://schemas.microsoft.com/office/drawing/2014/chart" uri="{C3380CC4-5D6E-409C-BE32-E72D297353CC}">
                  <c16:uniqueId val="{0000000D-9A0B-40C5-94DB-5989901EB1CE}"/>
                </c:ext>
              </c:extLst>
            </c:dLbl>
            <c:numFmt formatCode="0.0%" sourceLinked="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Sheet4!$A$1:$A$8</c:f>
              <c:strCache>
                <c:ptCount val="8"/>
                <c:pt idx="0">
                  <c:v>网易考拉</c:v>
                </c:pt>
                <c:pt idx="1">
                  <c:v>天猫国际</c:v>
                </c:pt>
                <c:pt idx="2">
                  <c:v>京东全球购</c:v>
                </c:pt>
                <c:pt idx="3">
                  <c:v>唯品国际</c:v>
                </c:pt>
                <c:pt idx="4">
                  <c:v>小红书</c:v>
                </c:pt>
                <c:pt idx="5">
                  <c:v>洋码头</c:v>
                </c:pt>
                <c:pt idx="6">
                  <c:v>蜜芽</c:v>
                </c:pt>
                <c:pt idx="7">
                  <c:v>其他</c:v>
                </c:pt>
              </c:strCache>
            </c:strRef>
          </c:cat>
          <c:val>
            <c:numRef>
              <c:f>Sheet4!$B$1:$B$8</c:f>
              <c:numCache>
                <c:formatCode>0.0%</c:formatCode>
                <c:ptCount val="8"/>
                <c:pt idx="0">
                  <c:v>0.25800000000000001</c:v>
                </c:pt>
                <c:pt idx="1">
                  <c:v>0.219</c:v>
                </c:pt>
                <c:pt idx="2">
                  <c:v>0.13300000000000001</c:v>
                </c:pt>
                <c:pt idx="3">
                  <c:v>0.129</c:v>
                </c:pt>
                <c:pt idx="4">
                  <c:v>4.9000000000000002E-2</c:v>
                </c:pt>
                <c:pt idx="5">
                  <c:v>4.8000000000000001E-2</c:v>
                </c:pt>
                <c:pt idx="6">
                  <c:v>0.03</c:v>
                </c:pt>
                <c:pt idx="7">
                  <c:v>0.13400000000000001</c:v>
                </c:pt>
              </c:numCache>
            </c:numRef>
          </c:val>
          <c:extLst>
            <c:ext xmlns:c16="http://schemas.microsoft.com/office/drawing/2014/chart" uri="{C3380CC4-5D6E-409C-BE32-E72D297353CC}">
              <c16:uniqueId val="{00000010-9A0B-40C5-94DB-5989901EB1CE}"/>
            </c:ext>
          </c:extLst>
        </c:ser>
        <c:dLbls>
          <c:dLblPos val="outEnd"/>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0.81111111111111112"/>
          <c:y val="0.1672448235637212"/>
          <c:w val="0.18333333333333332"/>
          <c:h val="0.5410885097696120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solidFill>
      <a:sysClr val="window" lastClr="FFFFFF"/>
    </a:solidFill>
    <a:ln>
      <a:noFill/>
    </a:ln>
    <a:effectLst/>
  </c:spPr>
  <c:txPr>
    <a:bodyPr/>
    <a:lstStyle/>
    <a:p>
      <a:pPr>
        <a:defRPr>
          <a:solidFill>
            <a:schemeClr val="tx1"/>
          </a:solidFill>
        </a:defRPr>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99FF43-415C-4F27-A2F2-7D6339E9D4EB}" type="datetimeFigureOut">
              <a:rPr lang="zh-CN" altLang="en-US" smtClean="0"/>
              <a:t>2018/10/10 Wednesday</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E1D8AB-DB95-4DEF-9666-29BC0A1F2C08}" type="slidenum">
              <a:rPr lang="zh-CN" altLang="en-US" smtClean="0"/>
              <a:t>‹#›</a:t>
            </a:fld>
            <a:endParaRPr lang="zh-CN" altLang="en-US"/>
          </a:p>
        </p:txBody>
      </p:sp>
    </p:spTree>
    <p:extLst>
      <p:ext uri="{BB962C8B-B14F-4D97-AF65-F5344CB8AC3E}">
        <p14:creationId xmlns:p14="http://schemas.microsoft.com/office/powerpoint/2010/main" val="2519490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5</a:t>
            </a:fld>
            <a:endParaRPr lang="zh-CN" altLang="en-US"/>
          </a:p>
        </p:txBody>
      </p:sp>
    </p:spTree>
    <p:extLst>
      <p:ext uri="{BB962C8B-B14F-4D97-AF65-F5344CB8AC3E}">
        <p14:creationId xmlns:p14="http://schemas.microsoft.com/office/powerpoint/2010/main" val="2663460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10</a:t>
            </a:fld>
            <a:endParaRPr lang="zh-CN" altLang="en-US"/>
          </a:p>
        </p:txBody>
      </p:sp>
    </p:spTree>
    <p:extLst>
      <p:ext uri="{BB962C8B-B14F-4D97-AF65-F5344CB8AC3E}">
        <p14:creationId xmlns:p14="http://schemas.microsoft.com/office/powerpoint/2010/main" val="2827870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14</a:t>
            </a:fld>
            <a:endParaRPr lang="zh-CN" altLang="en-US"/>
          </a:p>
        </p:txBody>
      </p:sp>
    </p:spTree>
    <p:extLst>
      <p:ext uri="{BB962C8B-B14F-4D97-AF65-F5344CB8AC3E}">
        <p14:creationId xmlns:p14="http://schemas.microsoft.com/office/powerpoint/2010/main" val="2520957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17</a:t>
            </a:fld>
            <a:endParaRPr lang="zh-CN" altLang="en-US"/>
          </a:p>
        </p:txBody>
      </p:sp>
    </p:spTree>
    <p:extLst>
      <p:ext uri="{BB962C8B-B14F-4D97-AF65-F5344CB8AC3E}">
        <p14:creationId xmlns:p14="http://schemas.microsoft.com/office/powerpoint/2010/main" val="1661502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18</a:t>
            </a:fld>
            <a:endParaRPr lang="zh-CN" altLang="en-US"/>
          </a:p>
        </p:txBody>
      </p:sp>
    </p:spTree>
    <p:extLst>
      <p:ext uri="{BB962C8B-B14F-4D97-AF65-F5344CB8AC3E}">
        <p14:creationId xmlns:p14="http://schemas.microsoft.com/office/powerpoint/2010/main" val="4106220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19</a:t>
            </a:fld>
            <a:endParaRPr lang="zh-CN" altLang="en-US"/>
          </a:p>
        </p:txBody>
      </p:sp>
    </p:spTree>
    <p:extLst>
      <p:ext uri="{BB962C8B-B14F-4D97-AF65-F5344CB8AC3E}">
        <p14:creationId xmlns:p14="http://schemas.microsoft.com/office/powerpoint/2010/main" val="513057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20</a:t>
            </a:fld>
            <a:endParaRPr lang="zh-CN" altLang="en-US"/>
          </a:p>
        </p:txBody>
      </p:sp>
    </p:spTree>
    <p:extLst>
      <p:ext uri="{BB962C8B-B14F-4D97-AF65-F5344CB8AC3E}">
        <p14:creationId xmlns:p14="http://schemas.microsoft.com/office/powerpoint/2010/main" val="422269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21</a:t>
            </a:fld>
            <a:endParaRPr lang="zh-CN" altLang="en-US"/>
          </a:p>
        </p:txBody>
      </p:sp>
    </p:spTree>
    <p:extLst>
      <p:ext uri="{BB962C8B-B14F-4D97-AF65-F5344CB8AC3E}">
        <p14:creationId xmlns:p14="http://schemas.microsoft.com/office/powerpoint/2010/main" val="1139473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22</a:t>
            </a:fld>
            <a:endParaRPr lang="zh-CN" altLang="en-US"/>
          </a:p>
        </p:txBody>
      </p:sp>
    </p:spTree>
    <p:extLst>
      <p:ext uri="{BB962C8B-B14F-4D97-AF65-F5344CB8AC3E}">
        <p14:creationId xmlns:p14="http://schemas.microsoft.com/office/powerpoint/2010/main" val="2668995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23</a:t>
            </a:fld>
            <a:endParaRPr lang="zh-CN" altLang="en-US"/>
          </a:p>
        </p:txBody>
      </p:sp>
    </p:spTree>
    <p:extLst>
      <p:ext uri="{BB962C8B-B14F-4D97-AF65-F5344CB8AC3E}">
        <p14:creationId xmlns:p14="http://schemas.microsoft.com/office/powerpoint/2010/main" val="3753834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smtClean="0"/>
              <a:t>模板来自于 </a:t>
            </a:r>
            <a:r>
              <a:rPr lang="en-US" altLang="zh-CN" smtClean="0"/>
              <a:t>http://docer.wps.cn</a:t>
            </a:r>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C45A37DA-E8EB-48F5-9D63-73234C650659}" type="slidenum">
              <a:rPr lang="zh-CN" altLang="en-US" smtClean="0">
                <a:latin typeface="Calibri" panose="020F0502020204030204" pitchFamily="34" charset="0"/>
              </a:rPr>
              <a:pPr/>
              <a:t>27</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3193166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54</a:t>
            </a:fld>
            <a:endParaRPr lang="zh-CN" altLang="en-US"/>
          </a:p>
        </p:txBody>
      </p:sp>
    </p:spTree>
    <p:extLst>
      <p:ext uri="{BB962C8B-B14F-4D97-AF65-F5344CB8AC3E}">
        <p14:creationId xmlns:p14="http://schemas.microsoft.com/office/powerpoint/2010/main" val="521677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55</a:t>
            </a:fld>
            <a:endParaRPr lang="zh-CN" altLang="en-US"/>
          </a:p>
        </p:txBody>
      </p:sp>
    </p:spTree>
    <p:extLst>
      <p:ext uri="{BB962C8B-B14F-4D97-AF65-F5344CB8AC3E}">
        <p14:creationId xmlns:p14="http://schemas.microsoft.com/office/powerpoint/2010/main" val="27368289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57</a:t>
            </a:fld>
            <a:endParaRPr lang="zh-CN" altLang="en-US"/>
          </a:p>
        </p:txBody>
      </p:sp>
    </p:spTree>
    <p:extLst>
      <p:ext uri="{BB962C8B-B14F-4D97-AF65-F5344CB8AC3E}">
        <p14:creationId xmlns:p14="http://schemas.microsoft.com/office/powerpoint/2010/main" val="38803185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58</a:t>
            </a:fld>
            <a:endParaRPr lang="zh-CN" altLang="en-US"/>
          </a:p>
        </p:txBody>
      </p:sp>
    </p:spTree>
    <p:extLst>
      <p:ext uri="{BB962C8B-B14F-4D97-AF65-F5344CB8AC3E}">
        <p14:creationId xmlns:p14="http://schemas.microsoft.com/office/powerpoint/2010/main" val="33161343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59</a:t>
            </a:fld>
            <a:endParaRPr lang="zh-CN" altLang="en-US"/>
          </a:p>
        </p:txBody>
      </p:sp>
    </p:spTree>
    <p:extLst>
      <p:ext uri="{BB962C8B-B14F-4D97-AF65-F5344CB8AC3E}">
        <p14:creationId xmlns:p14="http://schemas.microsoft.com/office/powerpoint/2010/main" val="4006001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60</a:t>
            </a:fld>
            <a:endParaRPr lang="zh-CN" altLang="en-US"/>
          </a:p>
        </p:txBody>
      </p:sp>
    </p:spTree>
    <p:extLst>
      <p:ext uri="{BB962C8B-B14F-4D97-AF65-F5344CB8AC3E}">
        <p14:creationId xmlns:p14="http://schemas.microsoft.com/office/powerpoint/2010/main" val="2019535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61</a:t>
            </a:fld>
            <a:endParaRPr lang="zh-CN" altLang="en-US"/>
          </a:p>
        </p:txBody>
      </p:sp>
    </p:spTree>
    <p:extLst>
      <p:ext uri="{BB962C8B-B14F-4D97-AF65-F5344CB8AC3E}">
        <p14:creationId xmlns:p14="http://schemas.microsoft.com/office/powerpoint/2010/main" val="23959253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62</a:t>
            </a:fld>
            <a:endParaRPr lang="zh-CN" altLang="en-US"/>
          </a:p>
        </p:txBody>
      </p:sp>
    </p:spTree>
    <p:extLst>
      <p:ext uri="{BB962C8B-B14F-4D97-AF65-F5344CB8AC3E}">
        <p14:creationId xmlns:p14="http://schemas.microsoft.com/office/powerpoint/2010/main" val="4712691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63</a:t>
            </a:fld>
            <a:endParaRPr lang="zh-CN" altLang="en-US"/>
          </a:p>
        </p:txBody>
      </p:sp>
    </p:spTree>
    <p:extLst>
      <p:ext uri="{BB962C8B-B14F-4D97-AF65-F5344CB8AC3E}">
        <p14:creationId xmlns:p14="http://schemas.microsoft.com/office/powerpoint/2010/main" val="3286509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64</a:t>
            </a:fld>
            <a:endParaRPr lang="zh-CN" altLang="en-US"/>
          </a:p>
        </p:txBody>
      </p:sp>
    </p:spTree>
    <p:extLst>
      <p:ext uri="{BB962C8B-B14F-4D97-AF65-F5344CB8AC3E}">
        <p14:creationId xmlns:p14="http://schemas.microsoft.com/office/powerpoint/2010/main" val="37577784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65</a:t>
            </a:fld>
            <a:endParaRPr lang="zh-CN" altLang="en-US"/>
          </a:p>
        </p:txBody>
      </p:sp>
    </p:spTree>
    <p:extLst>
      <p:ext uri="{BB962C8B-B14F-4D97-AF65-F5344CB8AC3E}">
        <p14:creationId xmlns:p14="http://schemas.microsoft.com/office/powerpoint/2010/main" val="13009707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66</a:t>
            </a:fld>
            <a:endParaRPr lang="zh-CN" altLang="en-US"/>
          </a:p>
        </p:txBody>
      </p:sp>
    </p:spTree>
    <p:extLst>
      <p:ext uri="{BB962C8B-B14F-4D97-AF65-F5344CB8AC3E}">
        <p14:creationId xmlns:p14="http://schemas.microsoft.com/office/powerpoint/2010/main" val="3418340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2018/10/10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4190855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2018/10/10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595813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2018/10/10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07153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2018/10/10 Wednesday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7323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C9F7F0D-ADAC-4FC5-9E0E-D46C6A0268EC}" type="datetimeFigureOut">
              <a:rPr lang="zh-CN" altLang="en-US" smtClean="0"/>
              <a:t>2018/10/10 Wednesday</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776432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C9F7F0D-ADAC-4FC5-9E0E-D46C6A0268EC}" type="datetimeFigureOut">
              <a:rPr lang="zh-CN" altLang="en-US" smtClean="0"/>
              <a:t>2018/10/10 Wednesday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4109719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C9F7F0D-ADAC-4FC5-9E0E-D46C6A0268EC}" type="datetimeFigureOut">
              <a:rPr lang="zh-CN" altLang="en-US" smtClean="0"/>
              <a:t>2018/10/10 Wednesday</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55668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2018/10/10 Wednesday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964514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2018/10/10 Wednesday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2389986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2018/10/10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73910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2018/10/10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732255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63204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F7F0D-ADAC-4FC5-9E0E-D46C6A0268EC}" type="datetimeFigureOut">
              <a:rPr lang="zh-CN" altLang="en-US" smtClean="0"/>
              <a:t>2018/10/10 Wednesday</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807123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slideLayout" Target="../slideLayouts/slideLayout7.xml"/><Relationship Id="rId4" Type="http://schemas.openxmlformats.org/officeDocument/2006/relationships/tags" Target="../tags/tag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18" Type="http://schemas.openxmlformats.org/officeDocument/2006/relationships/tags" Target="../tags/tag23.xml"/><Relationship Id="rId26" Type="http://schemas.openxmlformats.org/officeDocument/2006/relationships/tags" Target="../tags/tag31.xml"/><Relationship Id="rId3" Type="http://schemas.openxmlformats.org/officeDocument/2006/relationships/tags" Target="../tags/tag8.xml"/><Relationship Id="rId21" Type="http://schemas.openxmlformats.org/officeDocument/2006/relationships/tags" Target="../tags/tag26.xml"/><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tags" Target="../tags/tag22.xml"/><Relationship Id="rId25" Type="http://schemas.openxmlformats.org/officeDocument/2006/relationships/tags" Target="../tags/tag30.xml"/><Relationship Id="rId2" Type="http://schemas.openxmlformats.org/officeDocument/2006/relationships/tags" Target="../tags/tag7.xml"/><Relationship Id="rId16" Type="http://schemas.openxmlformats.org/officeDocument/2006/relationships/tags" Target="../tags/tag21.xml"/><Relationship Id="rId20" Type="http://schemas.openxmlformats.org/officeDocument/2006/relationships/tags" Target="../tags/tag25.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24" Type="http://schemas.openxmlformats.org/officeDocument/2006/relationships/tags" Target="../tags/tag29.xml"/><Relationship Id="rId5" Type="http://schemas.openxmlformats.org/officeDocument/2006/relationships/tags" Target="../tags/tag10.xml"/><Relationship Id="rId15" Type="http://schemas.openxmlformats.org/officeDocument/2006/relationships/tags" Target="../tags/tag20.xml"/><Relationship Id="rId23" Type="http://schemas.openxmlformats.org/officeDocument/2006/relationships/tags" Target="../tags/tag28.xml"/><Relationship Id="rId10" Type="http://schemas.openxmlformats.org/officeDocument/2006/relationships/tags" Target="../tags/tag15.xml"/><Relationship Id="rId19" Type="http://schemas.openxmlformats.org/officeDocument/2006/relationships/tags" Target="../tags/tag24.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 Id="rId22" Type="http://schemas.openxmlformats.org/officeDocument/2006/relationships/tags" Target="../tags/tag27.xml"/><Relationship Id="rId27"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Layout" Target="../slideLayouts/slideLayout7.xml"/><Relationship Id="rId4" Type="http://schemas.openxmlformats.org/officeDocument/2006/relationships/tags" Target="../tags/tag35.xml"/></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38.xml"/><Relationship Id="rId7" Type="http://schemas.openxmlformats.org/officeDocument/2006/relationships/slideLayout" Target="../slideLayouts/slideLayout7.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9.xml"/><Relationship Id="rId13" Type="http://schemas.openxmlformats.org/officeDocument/2006/relationships/notesSlide" Target="../notesSlides/notesSlide3.xml"/><Relationship Id="rId3" Type="http://schemas.openxmlformats.org/officeDocument/2006/relationships/tags" Target="../tags/tag44.xml"/><Relationship Id="rId7" Type="http://schemas.openxmlformats.org/officeDocument/2006/relationships/tags" Target="../tags/tag48.xml"/><Relationship Id="rId12" Type="http://schemas.openxmlformats.org/officeDocument/2006/relationships/slideLayout" Target="../slideLayouts/slideLayout12.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11" Type="http://schemas.openxmlformats.org/officeDocument/2006/relationships/tags" Target="../tags/tag52.xml"/><Relationship Id="rId5" Type="http://schemas.openxmlformats.org/officeDocument/2006/relationships/tags" Target="../tags/tag46.xml"/><Relationship Id="rId10" Type="http://schemas.openxmlformats.org/officeDocument/2006/relationships/tags" Target="../tags/tag51.xml"/><Relationship Id="rId4" Type="http://schemas.openxmlformats.org/officeDocument/2006/relationships/tags" Target="../tags/tag45.xml"/><Relationship Id="rId9" Type="http://schemas.openxmlformats.org/officeDocument/2006/relationships/tags" Target="../tags/tag50.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notesSlide" Target="../notesSlides/notesSlide4.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slideLayout" Target="../slideLayouts/slideLayout12.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tags" Target="../tags/tag63.xml"/><Relationship Id="rId5" Type="http://schemas.openxmlformats.org/officeDocument/2006/relationships/tags" Target="../tags/tag57.xml"/><Relationship Id="rId10" Type="http://schemas.openxmlformats.org/officeDocument/2006/relationships/tags" Target="../tags/tag62.xml"/><Relationship Id="rId4" Type="http://schemas.openxmlformats.org/officeDocument/2006/relationships/tags" Target="../tags/tag56.xml"/><Relationship Id="rId9" Type="http://schemas.openxmlformats.org/officeDocument/2006/relationships/tags" Target="../tags/tag61.xml"/><Relationship Id="rId1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71.xml"/><Relationship Id="rId13" Type="http://schemas.openxmlformats.org/officeDocument/2006/relationships/tags" Target="../tags/tag76.xml"/><Relationship Id="rId18" Type="http://schemas.openxmlformats.org/officeDocument/2006/relationships/slideLayout" Target="../slideLayouts/slideLayout6.xml"/><Relationship Id="rId3" Type="http://schemas.openxmlformats.org/officeDocument/2006/relationships/tags" Target="../tags/tag66.xml"/><Relationship Id="rId7" Type="http://schemas.openxmlformats.org/officeDocument/2006/relationships/tags" Target="../tags/tag70.xml"/><Relationship Id="rId12" Type="http://schemas.openxmlformats.org/officeDocument/2006/relationships/tags" Target="../tags/tag75.xml"/><Relationship Id="rId17" Type="http://schemas.openxmlformats.org/officeDocument/2006/relationships/tags" Target="../tags/tag80.xml"/><Relationship Id="rId2" Type="http://schemas.openxmlformats.org/officeDocument/2006/relationships/tags" Target="../tags/tag65.xml"/><Relationship Id="rId16" Type="http://schemas.openxmlformats.org/officeDocument/2006/relationships/tags" Target="../tags/tag79.xml"/><Relationship Id="rId1" Type="http://schemas.openxmlformats.org/officeDocument/2006/relationships/tags" Target="../tags/tag64.xml"/><Relationship Id="rId6" Type="http://schemas.openxmlformats.org/officeDocument/2006/relationships/tags" Target="../tags/tag69.xml"/><Relationship Id="rId11" Type="http://schemas.openxmlformats.org/officeDocument/2006/relationships/tags" Target="../tags/tag74.xml"/><Relationship Id="rId5" Type="http://schemas.openxmlformats.org/officeDocument/2006/relationships/tags" Target="../tags/tag68.xml"/><Relationship Id="rId15" Type="http://schemas.openxmlformats.org/officeDocument/2006/relationships/tags" Target="../tags/tag78.xml"/><Relationship Id="rId10" Type="http://schemas.openxmlformats.org/officeDocument/2006/relationships/tags" Target="../tags/tag73.xml"/><Relationship Id="rId4" Type="http://schemas.openxmlformats.org/officeDocument/2006/relationships/tags" Target="../tags/tag67.xml"/><Relationship Id="rId9" Type="http://schemas.openxmlformats.org/officeDocument/2006/relationships/tags" Target="../tags/tag72.xml"/><Relationship Id="rId14" Type="http://schemas.openxmlformats.org/officeDocument/2006/relationships/tags" Target="../tags/tag77.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tags" Target="../tags/tag81.xml"/><Relationship Id="rId5" Type="http://schemas.openxmlformats.org/officeDocument/2006/relationships/slideLayout" Target="../slideLayouts/slideLayout7.xml"/><Relationship Id="rId4" Type="http://schemas.openxmlformats.org/officeDocument/2006/relationships/tags" Target="../tags/tag84.xml"/></Relationships>
</file>

<file path=ppt/slides/_rels/slide27.xml.rels><?xml version="1.0" encoding="UTF-8" standalone="yes"?>
<Relationships xmlns="http://schemas.openxmlformats.org/package/2006/relationships"><Relationship Id="rId8" Type="http://schemas.openxmlformats.org/officeDocument/2006/relationships/tags" Target="../tags/tag92.xml"/><Relationship Id="rId13" Type="http://schemas.openxmlformats.org/officeDocument/2006/relationships/tags" Target="../tags/tag97.xml"/><Relationship Id="rId18" Type="http://schemas.openxmlformats.org/officeDocument/2006/relationships/tags" Target="../tags/tag102.xml"/><Relationship Id="rId26" Type="http://schemas.openxmlformats.org/officeDocument/2006/relationships/tags" Target="../tags/tag110.xml"/><Relationship Id="rId3" Type="http://schemas.openxmlformats.org/officeDocument/2006/relationships/tags" Target="../tags/tag87.xml"/><Relationship Id="rId21" Type="http://schemas.openxmlformats.org/officeDocument/2006/relationships/tags" Target="../tags/tag105.xml"/><Relationship Id="rId34" Type="http://schemas.openxmlformats.org/officeDocument/2006/relationships/image" Target="../media/image20.png"/><Relationship Id="rId7" Type="http://schemas.openxmlformats.org/officeDocument/2006/relationships/tags" Target="../tags/tag91.xml"/><Relationship Id="rId12" Type="http://schemas.openxmlformats.org/officeDocument/2006/relationships/tags" Target="../tags/tag96.xml"/><Relationship Id="rId17" Type="http://schemas.openxmlformats.org/officeDocument/2006/relationships/tags" Target="../tags/tag101.xml"/><Relationship Id="rId25" Type="http://schemas.openxmlformats.org/officeDocument/2006/relationships/tags" Target="../tags/tag109.xml"/><Relationship Id="rId33" Type="http://schemas.microsoft.com/office/2007/relationships/hdphoto" Target="../media/hdphoto2.wdp"/><Relationship Id="rId2" Type="http://schemas.openxmlformats.org/officeDocument/2006/relationships/tags" Target="../tags/tag86.xml"/><Relationship Id="rId16" Type="http://schemas.openxmlformats.org/officeDocument/2006/relationships/tags" Target="../tags/tag100.xml"/><Relationship Id="rId20" Type="http://schemas.openxmlformats.org/officeDocument/2006/relationships/tags" Target="../tags/tag104.xml"/><Relationship Id="rId29" Type="http://schemas.openxmlformats.org/officeDocument/2006/relationships/tags" Target="../tags/tag113.xml"/><Relationship Id="rId1" Type="http://schemas.openxmlformats.org/officeDocument/2006/relationships/tags" Target="../tags/tag85.xml"/><Relationship Id="rId6" Type="http://schemas.openxmlformats.org/officeDocument/2006/relationships/tags" Target="../tags/tag90.xml"/><Relationship Id="rId11" Type="http://schemas.openxmlformats.org/officeDocument/2006/relationships/tags" Target="../tags/tag95.xml"/><Relationship Id="rId24" Type="http://schemas.openxmlformats.org/officeDocument/2006/relationships/tags" Target="../tags/tag108.xml"/><Relationship Id="rId32" Type="http://schemas.openxmlformats.org/officeDocument/2006/relationships/image" Target="../media/image19.png"/><Relationship Id="rId5" Type="http://schemas.openxmlformats.org/officeDocument/2006/relationships/tags" Target="../tags/tag89.xml"/><Relationship Id="rId15" Type="http://schemas.openxmlformats.org/officeDocument/2006/relationships/tags" Target="../tags/tag99.xml"/><Relationship Id="rId23" Type="http://schemas.openxmlformats.org/officeDocument/2006/relationships/tags" Target="../tags/tag107.xml"/><Relationship Id="rId28" Type="http://schemas.openxmlformats.org/officeDocument/2006/relationships/tags" Target="../tags/tag112.xml"/><Relationship Id="rId10" Type="http://schemas.openxmlformats.org/officeDocument/2006/relationships/tags" Target="../tags/tag94.xml"/><Relationship Id="rId19" Type="http://schemas.openxmlformats.org/officeDocument/2006/relationships/tags" Target="../tags/tag103.xml"/><Relationship Id="rId31" Type="http://schemas.openxmlformats.org/officeDocument/2006/relationships/notesSlide" Target="../notesSlides/notesSlide11.xml"/><Relationship Id="rId4" Type="http://schemas.openxmlformats.org/officeDocument/2006/relationships/tags" Target="../tags/tag88.xml"/><Relationship Id="rId9" Type="http://schemas.openxmlformats.org/officeDocument/2006/relationships/tags" Target="../tags/tag93.xml"/><Relationship Id="rId14" Type="http://schemas.openxmlformats.org/officeDocument/2006/relationships/tags" Target="../tags/tag98.xml"/><Relationship Id="rId22" Type="http://schemas.openxmlformats.org/officeDocument/2006/relationships/tags" Target="../tags/tag106.xml"/><Relationship Id="rId27" Type="http://schemas.openxmlformats.org/officeDocument/2006/relationships/tags" Target="../tags/tag111.xml"/><Relationship Id="rId30" Type="http://schemas.openxmlformats.org/officeDocument/2006/relationships/slideLayout" Target="../slideLayouts/slideLayout6.xml"/><Relationship Id="rId35" Type="http://schemas.microsoft.com/office/2007/relationships/hdphoto" Target="../media/hdphoto3.wdp"/></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15.xml"/><Relationship Id="rId1" Type="http://schemas.openxmlformats.org/officeDocument/2006/relationships/tags" Target="../tags/tag114.xml"/></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tags" Target="../tags/tag116.xml"/><Relationship Id="rId5" Type="http://schemas.openxmlformats.org/officeDocument/2006/relationships/slideLayout" Target="../slideLayouts/slideLayout7.xml"/><Relationship Id="rId4" Type="http://schemas.openxmlformats.org/officeDocument/2006/relationships/tags" Target="../tags/tag119.xml"/></Relationships>
</file>

<file path=ppt/slides/_rels/slide3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tags" Target="../tags/tag120.xml"/><Relationship Id="rId5" Type="http://schemas.openxmlformats.org/officeDocument/2006/relationships/slideLayout" Target="../slideLayouts/slideLayout7.xml"/><Relationship Id="rId4" Type="http://schemas.openxmlformats.org/officeDocument/2006/relationships/tags" Target="../tags/tag123.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tags" Target="../tags/tag124.xml"/><Relationship Id="rId5" Type="http://schemas.openxmlformats.org/officeDocument/2006/relationships/image" Target="../media/image27.png"/><Relationship Id="rId4"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tags" Target="../tags/tag129.xml"/><Relationship Id="rId2" Type="http://schemas.openxmlformats.org/officeDocument/2006/relationships/tags" Target="../tags/tag128.xml"/><Relationship Id="rId1" Type="http://schemas.openxmlformats.org/officeDocument/2006/relationships/tags" Target="../tags/tag127.xml"/><Relationship Id="rId5" Type="http://schemas.openxmlformats.org/officeDocument/2006/relationships/slideLayout" Target="../slideLayouts/slideLayout7.xml"/><Relationship Id="rId4" Type="http://schemas.openxmlformats.org/officeDocument/2006/relationships/tags" Target="../tags/tag130.xml"/></Relationships>
</file>

<file path=ppt/slides/_rels/slide4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tags" Target="../tags/tag133.xml"/><Relationship Id="rId2" Type="http://schemas.openxmlformats.org/officeDocument/2006/relationships/tags" Target="../tags/tag132.xml"/><Relationship Id="rId1" Type="http://schemas.openxmlformats.org/officeDocument/2006/relationships/tags" Target="../tags/tag131.xml"/><Relationship Id="rId5" Type="http://schemas.openxmlformats.org/officeDocument/2006/relationships/slideLayout" Target="../slideLayouts/slideLayout7.xml"/><Relationship Id="rId4" Type="http://schemas.openxmlformats.org/officeDocument/2006/relationships/tags" Target="../tags/tag134.xml"/></Relationships>
</file>

<file path=ppt/slides/_rels/slide5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tags" Target="../tags/tag142.xml"/><Relationship Id="rId13" Type="http://schemas.openxmlformats.org/officeDocument/2006/relationships/slideLayout" Target="../slideLayouts/slideLayout12.xml"/><Relationship Id="rId3" Type="http://schemas.openxmlformats.org/officeDocument/2006/relationships/tags" Target="../tags/tag137.xml"/><Relationship Id="rId7" Type="http://schemas.openxmlformats.org/officeDocument/2006/relationships/tags" Target="../tags/tag141.xml"/><Relationship Id="rId12" Type="http://schemas.openxmlformats.org/officeDocument/2006/relationships/tags" Target="../tags/tag146.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tags" Target="../tags/tag140.xml"/><Relationship Id="rId11" Type="http://schemas.openxmlformats.org/officeDocument/2006/relationships/tags" Target="../tags/tag145.xml"/><Relationship Id="rId5" Type="http://schemas.openxmlformats.org/officeDocument/2006/relationships/tags" Target="../tags/tag139.xml"/><Relationship Id="rId10" Type="http://schemas.openxmlformats.org/officeDocument/2006/relationships/tags" Target="../tags/tag144.xml"/><Relationship Id="rId4" Type="http://schemas.openxmlformats.org/officeDocument/2006/relationships/tags" Target="../tags/tag138.xml"/><Relationship Id="rId9" Type="http://schemas.openxmlformats.org/officeDocument/2006/relationships/tags" Target="../tags/tag143.xml"/><Relationship Id="rId14" Type="http://schemas.openxmlformats.org/officeDocument/2006/relationships/notesSlide" Target="../notesSlides/notesSlide12.xml"/></Relationships>
</file>

<file path=ppt/slides/_rels/slide55.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tags" Target="../tags/tag159.xml"/><Relationship Id="rId18" Type="http://schemas.openxmlformats.org/officeDocument/2006/relationships/tags" Target="../tags/tag16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tags" Target="../tags/tag158.xml"/><Relationship Id="rId17" Type="http://schemas.openxmlformats.org/officeDocument/2006/relationships/tags" Target="../tags/tag163.xml"/><Relationship Id="rId2" Type="http://schemas.openxmlformats.org/officeDocument/2006/relationships/tags" Target="../tags/tag148.xml"/><Relationship Id="rId16" Type="http://schemas.openxmlformats.org/officeDocument/2006/relationships/tags" Target="../tags/tag162.xml"/><Relationship Id="rId20" Type="http://schemas.openxmlformats.org/officeDocument/2006/relationships/notesSlide" Target="../notesSlides/notesSlide13.xml"/><Relationship Id="rId1" Type="http://schemas.openxmlformats.org/officeDocument/2006/relationships/tags" Target="../tags/tag147.xml"/><Relationship Id="rId6" Type="http://schemas.openxmlformats.org/officeDocument/2006/relationships/tags" Target="../tags/tag152.xml"/><Relationship Id="rId11" Type="http://schemas.openxmlformats.org/officeDocument/2006/relationships/tags" Target="../tags/tag157.xml"/><Relationship Id="rId5" Type="http://schemas.openxmlformats.org/officeDocument/2006/relationships/tags" Target="../tags/tag151.xml"/><Relationship Id="rId15" Type="http://schemas.openxmlformats.org/officeDocument/2006/relationships/tags" Target="../tags/tag161.xml"/><Relationship Id="rId10" Type="http://schemas.openxmlformats.org/officeDocument/2006/relationships/tags" Target="../tags/tag156.xml"/><Relationship Id="rId19" Type="http://schemas.openxmlformats.org/officeDocument/2006/relationships/slideLayout" Target="../slideLayouts/slideLayout12.xml"/><Relationship Id="rId4" Type="http://schemas.openxmlformats.org/officeDocument/2006/relationships/tags" Target="../tags/tag150.xml"/><Relationship Id="rId9" Type="http://schemas.openxmlformats.org/officeDocument/2006/relationships/tags" Target="../tags/tag155.xml"/><Relationship Id="rId14" Type="http://schemas.openxmlformats.org/officeDocument/2006/relationships/tags" Target="../tags/tag16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8" Type="http://schemas.openxmlformats.org/officeDocument/2006/relationships/tags" Target="../tags/tag172.xml"/><Relationship Id="rId13" Type="http://schemas.openxmlformats.org/officeDocument/2006/relationships/slideLayout" Target="../slideLayouts/slideLayout12.xml"/><Relationship Id="rId3" Type="http://schemas.openxmlformats.org/officeDocument/2006/relationships/tags" Target="../tags/tag167.xml"/><Relationship Id="rId7" Type="http://schemas.openxmlformats.org/officeDocument/2006/relationships/tags" Target="../tags/tag171.xml"/><Relationship Id="rId12" Type="http://schemas.openxmlformats.org/officeDocument/2006/relationships/tags" Target="../tags/tag176.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tags" Target="../tags/tag170.xml"/><Relationship Id="rId11" Type="http://schemas.openxmlformats.org/officeDocument/2006/relationships/tags" Target="../tags/tag175.xml"/><Relationship Id="rId5" Type="http://schemas.openxmlformats.org/officeDocument/2006/relationships/tags" Target="../tags/tag169.xml"/><Relationship Id="rId10" Type="http://schemas.openxmlformats.org/officeDocument/2006/relationships/tags" Target="../tags/tag174.xml"/><Relationship Id="rId4" Type="http://schemas.openxmlformats.org/officeDocument/2006/relationships/tags" Target="../tags/tag168.xml"/><Relationship Id="rId9" Type="http://schemas.openxmlformats.org/officeDocument/2006/relationships/tags" Target="../tags/tag173.xml"/><Relationship Id="rId14" Type="http://schemas.openxmlformats.org/officeDocument/2006/relationships/notesSlide" Target="../notesSlides/notesSlide15.xml"/></Relationships>
</file>

<file path=ppt/slides/_rels/slide5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8" Type="http://schemas.openxmlformats.org/officeDocument/2006/relationships/tags" Target="../tags/tag184.xml"/><Relationship Id="rId13" Type="http://schemas.openxmlformats.org/officeDocument/2006/relationships/slideLayout" Target="../slideLayouts/slideLayout12.xml"/><Relationship Id="rId3" Type="http://schemas.openxmlformats.org/officeDocument/2006/relationships/tags" Target="../tags/tag179.xml"/><Relationship Id="rId7" Type="http://schemas.openxmlformats.org/officeDocument/2006/relationships/tags" Target="../tags/tag183.xml"/><Relationship Id="rId12" Type="http://schemas.openxmlformats.org/officeDocument/2006/relationships/tags" Target="../tags/tag188.xml"/><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tags" Target="../tags/tag182.xml"/><Relationship Id="rId11" Type="http://schemas.openxmlformats.org/officeDocument/2006/relationships/tags" Target="../tags/tag187.xml"/><Relationship Id="rId5" Type="http://schemas.openxmlformats.org/officeDocument/2006/relationships/tags" Target="../tags/tag181.xml"/><Relationship Id="rId10" Type="http://schemas.openxmlformats.org/officeDocument/2006/relationships/tags" Target="../tags/tag186.xml"/><Relationship Id="rId4" Type="http://schemas.openxmlformats.org/officeDocument/2006/relationships/tags" Target="../tags/tag180.xml"/><Relationship Id="rId9" Type="http://schemas.openxmlformats.org/officeDocument/2006/relationships/tags" Target="../tags/tag185.xml"/><Relationship Id="rId14" Type="http://schemas.openxmlformats.org/officeDocument/2006/relationships/notesSlide" Target="../notesSlides/notesSlide17.xml"/></Relationships>
</file>

<file path=ppt/slides/_rels/slide61.xml.rels><?xml version="1.0" encoding="UTF-8" standalone="yes"?>
<Relationships xmlns="http://schemas.openxmlformats.org/package/2006/relationships"><Relationship Id="rId8" Type="http://schemas.openxmlformats.org/officeDocument/2006/relationships/tags" Target="../tags/tag196.xml"/><Relationship Id="rId13" Type="http://schemas.openxmlformats.org/officeDocument/2006/relationships/slideLayout" Target="../slideLayouts/slideLayout12.xml"/><Relationship Id="rId3" Type="http://schemas.openxmlformats.org/officeDocument/2006/relationships/tags" Target="../tags/tag191.xml"/><Relationship Id="rId7" Type="http://schemas.openxmlformats.org/officeDocument/2006/relationships/tags" Target="../tags/tag195.xml"/><Relationship Id="rId12" Type="http://schemas.openxmlformats.org/officeDocument/2006/relationships/tags" Target="../tags/tag200.xml"/><Relationship Id="rId2" Type="http://schemas.openxmlformats.org/officeDocument/2006/relationships/tags" Target="../tags/tag190.xml"/><Relationship Id="rId1" Type="http://schemas.openxmlformats.org/officeDocument/2006/relationships/tags" Target="../tags/tag189.xml"/><Relationship Id="rId6" Type="http://schemas.openxmlformats.org/officeDocument/2006/relationships/tags" Target="../tags/tag194.xml"/><Relationship Id="rId11" Type="http://schemas.openxmlformats.org/officeDocument/2006/relationships/tags" Target="../tags/tag199.xml"/><Relationship Id="rId5" Type="http://schemas.openxmlformats.org/officeDocument/2006/relationships/tags" Target="../tags/tag193.xml"/><Relationship Id="rId10" Type="http://schemas.openxmlformats.org/officeDocument/2006/relationships/tags" Target="../tags/tag198.xml"/><Relationship Id="rId4" Type="http://schemas.openxmlformats.org/officeDocument/2006/relationships/tags" Target="../tags/tag192.xml"/><Relationship Id="rId9" Type="http://schemas.openxmlformats.org/officeDocument/2006/relationships/tags" Target="../tags/tag197.xml"/><Relationship Id="rId14" Type="http://schemas.openxmlformats.org/officeDocument/2006/relationships/notesSlide" Target="../notesSlides/notesSlide18.xml"/></Relationships>
</file>

<file path=ppt/slides/_rels/slide62.xml.rels><?xml version="1.0" encoding="UTF-8" standalone="yes"?>
<Relationships xmlns="http://schemas.openxmlformats.org/package/2006/relationships"><Relationship Id="rId8" Type="http://schemas.openxmlformats.org/officeDocument/2006/relationships/tags" Target="../tags/tag208.xml"/><Relationship Id="rId13" Type="http://schemas.openxmlformats.org/officeDocument/2006/relationships/tags" Target="../tags/tag213.xml"/><Relationship Id="rId18" Type="http://schemas.openxmlformats.org/officeDocument/2006/relationships/notesSlide" Target="../notesSlides/notesSlide19.xml"/><Relationship Id="rId3" Type="http://schemas.openxmlformats.org/officeDocument/2006/relationships/tags" Target="../tags/tag203.xml"/><Relationship Id="rId7" Type="http://schemas.openxmlformats.org/officeDocument/2006/relationships/tags" Target="../tags/tag207.xml"/><Relationship Id="rId12" Type="http://schemas.openxmlformats.org/officeDocument/2006/relationships/tags" Target="../tags/tag212.xml"/><Relationship Id="rId17" Type="http://schemas.openxmlformats.org/officeDocument/2006/relationships/slideLayout" Target="../slideLayouts/slideLayout12.xml"/><Relationship Id="rId2" Type="http://schemas.openxmlformats.org/officeDocument/2006/relationships/tags" Target="../tags/tag202.xml"/><Relationship Id="rId16" Type="http://schemas.openxmlformats.org/officeDocument/2006/relationships/tags" Target="../tags/tag216.xml"/><Relationship Id="rId1" Type="http://schemas.openxmlformats.org/officeDocument/2006/relationships/tags" Target="../tags/tag201.xml"/><Relationship Id="rId6" Type="http://schemas.openxmlformats.org/officeDocument/2006/relationships/tags" Target="../tags/tag206.xml"/><Relationship Id="rId11" Type="http://schemas.openxmlformats.org/officeDocument/2006/relationships/tags" Target="../tags/tag211.xml"/><Relationship Id="rId5" Type="http://schemas.openxmlformats.org/officeDocument/2006/relationships/tags" Target="../tags/tag205.xml"/><Relationship Id="rId15" Type="http://schemas.openxmlformats.org/officeDocument/2006/relationships/tags" Target="../tags/tag215.xml"/><Relationship Id="rId10" Type="http://schemas.openxmlformats.org/officeDocument/2006/relationships/tags" Target="../tags/tag210.xml"/><Relationship Id="rId4" Type="http://schemas.openxmlformats.org/officeDocument/2006/relationships/tags" Target="../tags/tag204.xml"/><Relationship Id="rId9" Type="http://schemas.openxmlformats.org/officeDocument/2006/relationships/tags" Target="../tags/tag209.xml"/><Relationship Id="rId14" Type="http://schemas.openxmlformats.org/officeDocument/2006/relationships/tags" Target="../tags/tag214.xml"/></Relationships>
</file>

<file path=ppt/slides/_rels/slide63.xml.rels><?xml version="1.0" encoding="UTF-8" standalone="yes"?>
<Relationships xmlns="http://schemas.openxmlformats.org/package/2006/relationships"><Relationship Id="rId8" Type="http://schemas.openxmlformats.org/officeDocument/2006/relationships/tags" Target="../tags/tag224.xml"/><Relationship Id="rId13" Type="http://schemas.openxmlformats.org/officeDocument/2006/relationships/tags" Target="../tags/tag229.xml"/><Relationship Id="rId3" Type="http://schemas.openxmlformats.org/officeDocument/2006/relationships/tags" Target="../tags/tag219.xml"/><Relationship Id="rId7" Type="http://schemas.openxmlformats.org/officeDocument/2006/relationships/tags" Target="../tags/tag223.xml"/><Relationship Id="rId12" Type="http://schemas.openxmlformats.org/officeDocument/2006/relationships/tags" Target="../tags/tag228.xml"/><Relationship Id="rId2" Type="http://schemas.openxmlformats.org/officeDocument/2006/relationships/tags" Target="../tags/tag218.xml"/><Relationship Id="rId16" Type="http://schemas.openxmlformats.org/officeDocument/2006/relationships/notesSlide" Target="../notesSlides/notesSlide20.xml"/><Relationship Id="rId1" Type="http://schemas.openxmlformats.org/officeDocument/2006/relationships/tags" Target="../tags/tag217.xml"/><Relationship Id="rId6" Type="http://schemas.openxmlformats.org/officeDocument/2006/relationships/tags" Target="../tags/tag222.xml"/><Relationship Id="rId11" Type="http://schemas.openxmlformats.org/officeDocument/2006/relationships/tags" Target="../tags/tag227.xml"/><Relationship Id="rId5" Type="http://schemas.openxmlformats.org/officeDocument/2006/relationships/tags" Target="../tags/tag221.xml"/><Relationship Id="rId15" Type="http://schemas.openxmlformats.org/officeDocument/2006/relationships/slideLayout" Target="../slideLayouts/slideLayout12.xml"/><Relationship Id="rId10" Type="http://schemas.openxmlformats.org/officeDocument/2006/relationships/tags" Target="../tags/tag226.xml"/><Relationship Id="rId4" Type="http://schemas.openxmlformats.org/officeDocument/2006/relationships/tags" Target="../tags/tag220.xml"/><Relationship Id="rId9" Type="http://schemas.openxmlformats.org/officeDocument/2006/relationships/tags" Target="../tags/tag225.xml"/><Relationship Id="rId14" Type="http://schemas.openxmlformats.org/officeDocument/2006/relationships/tags" Target="../tags/tag230.xml"/></Relationships>
</file>

<file path=ppt/slides/_rels/slide64.xml.rels><?xml version="1.0" encoding="UTF-8" standalone="yes"?>
<Relationships xmlns="http://schemas.openxmlformats.org/package/2006/relationships"><Relationship Id="rId8" Type="http://schemas.openxmlformats.org/officeDocument/2006/relationships/tags" Target="../tags/tag238.xml"/><Relationship Id="rId13" Type="http://schemas.openxmlformats.org/officeDocument/2006/relationships/slideLayout" Target="../slideLayouts/slideLayout12.xml"/><Relationship Id="rId3" Type="http://schemas.openxmlformats.org/officeDocument/2006/relationships/tags" Target="../tags/tag233.xml"/><Relationship Id="rId7" Type="http://schemas.openxmlformats.org/officeDocument/2006/relationships/tags" Target="../tags/tag237.xml"/><Relationship Id="rId12" Type="http://schemas.openxmlformats.org/officeDocument/2006/relationships/tags" Target="../tags/tag242.xml"/><Relationship Id="rId2" Type="http://schemas.openxmlformats.org/officeDocument/2006/relationships/tags" Target="../tags/tag232.xml"/><Relationship Id="rId1" Type="http://schemas.openxmlformats.org/officeDocument/2006/relationships/tags" Target="../tags/tag231.xml"/><Relationship Id="rId6" Type="http://schemas.openxmlformats.org/officeDocument/2006/relationships/tags" Target="../tags/tag236.xml"/><Relationship Id="rId11" Type="http://schemas.openxmlformats.org/officeDocument/2006/relationships/tags" Target="../tags/tag241.xml"/><Relationship Id="rId5" Type="http://schemas.openxmlformats.org/officeDocument/2006/relationships/tags" Target="../tags/tag235.xml"/><Relationship Id="rId10" Type="http://schemas.openxmlformats.org/officeDocument/2006/relationships/tags" Target="../tags/tag240.xml"/><Relationship Id="rId4" Type="http://schemas.openxmlformats.org/officeDocument/2006/relationships/tags" Target="../tags/tag234.xml"/><Relationship Id="rId9" Type="http://schemas.openxmlformats.org/officeDocument/2006/relationships/tags" Target="../tags/tag239.xml"/><Relationship Id="rId14" Type="http://schemas.openxmlformats.org/officeDocument/2006/relationships/notesSlide" Target="../notesSlides/notesSlide21.xml"/></Relationships>
</file>

<file path=ppt/slides/_rels/slide6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8" Type="http://schemas.openxmlformats.org/officeDocument/2006/relationships/tags" Target="../tags/tag250.xml"/><Relationship Id="rId13" Type="http://schemas.openxmlformats.org/officeDocument/2006/relationships/slideLayout" Target="../slideLayouts/slideLayout12.xml"/><Relationship Id="rId3" Type="http://schemas.openxmlformats.org/officeDocument/2006/relationships/tags" Target="../tags/tag245.xml"/><Relationship Id="rId7" Type="http://schemas.openxmlformats.org/officeDocument/2006/relationships/tags" Target="../tags/tag249.xml"/><Relationship Id="rId12" Type="http://schemas.openxmlformats.org/officeDocument/2006/relationships/tags" Target="../tags/tag254.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11" Type="http://schemas.openxmlformats.org/officeDocument/2006/relationships/tags" Target="../tags/tag253.xml"/><Relationship Id="rId5" Type="http://schemas.openxmlformats.org/officeDocument/2006/relationships/tags" Target="../tags/tag247.xml"/><Relationship Id="rId10" Type="http://schemas.openxmlformats.org/officeDocument/2006/relationships/tags" Target="../tags/tag252.xml"/><Relationship Id="rId4" Type="http://schemas.openxmlformats.org/officeDocument/2006/relationships/tags" Target="../tags/tag246.xml"/><Relationship Id="rId9" Type="http://schemas.openxmlformats.org/officeDocument/2006/relationships/tags" Target="../tags/tag251.xml"/><Relationship Id="rId14" Type="http://schemas.openxmlformats.org/officeDocument/2006/relationships/notesSlide" Target="../notesSlides/notesSlide2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55.xml"/></Relationships>
</file>

<file path=ppt/slides/_rels/slide7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0"/>
            <a:ext cx="2437200" cy="685800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 name="矩形 4"/>
          <p:cNvSpPr/>
          <p:nvPr/>
        </p:nvSpPr>
        <p:spPr>
          <a:xfrm>
            <a:off x="2422310" y="0"/>
            <a:ext cx="2437200" cy="685800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 name="矩形 5"/>
          <p:cNvSpPr/>
          <p:nvPr/>
        </p:nvSpPr>
        <p:spPr>
          <a:xfrm>
            <a:off x="4859510" y="0"/>
            <a:ext cx="2437200" cy="685800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 name="矩形 6"/>
          <p:cNvSpPr/>
          <p:nvPr/>
        </p:nvSpPr>
        <p:spPr>
          <a:xfrm>
            <a:off x="7296335" y="0"/>
            <a:ext cx="2437200" cy="685800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 name="矩形 7"/>
          <p:cNvSpPr/>
          <p:nvPr/>
        </p:nvSpPr>
        <p:spPr>
          <a:xfrm>
            <a:off x="9733535" y="0"/>
            <a:ext cx="2437200" cy="6858000"/>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6757" y="-861341"/>
            <a:ext cx="11132457" cy="8349343"/>
          </a:xfrm>
          <a:prstGeom prst="rect">
            <a:avLst/>
          </a:prstGeom>
        </p:spPr>
      </p:pic>
      <p:sp>
        <p:nvSpPr>
          <p:cNvPr id="19" name="文本框 18">
            <a:extLst>
              <a:ext uri="{FF2B5EF4-FFF2-40B4-BE49-F238E27FC236}">
                <a16:creationId xmlns:a16="http://schemas.microsoft.com/office/drawing/2014/main" id="{70F58297-C9CA-44AA-8695-BD728AD196C8}"/>
              </a:ext>
            </a:extLst>
          </p:cNvPr>
          <p:cNvSpPr txBox="1"/>
          <p:nvPr/>
        </p:nvSpPr>
        <p:spPr>
          <a:xfrm>
            <a:off x="7542011" y="2761268"/>
            <a:ext cx="4267200" cy="2308324"/>
          </a:xfrm>
          <a:prstGeom prst="rect">
            <a:avLst/>
          </a:prstGeom>
          <a:noFill/>
        </p:spPr>
        <p:txBody>
          <a:bodyPr wrap="square" rtlCol="0">
            <a:spAutoFit/>
          </a:bodyPr>
          <a:lstStyle/>
          <a:p>
            <a:pPr algn="r">
              <a:lnSpc>
                <a:spcPct val="120000"/>
              </a:lnSpc>
            </a:pPr>
            <a:r>
              <a:rPr lang="zh-CN" altLang="en-US" sz="6000" b="1" dirty="0">
                <a:solidFill>
                  <a:schemeClr val="bg1"/>
                </a:solidFill>
                <a:latin typeface="微软雅黑" panose="020B0503020204020204" pitchFamily="34" charset="-122"/>
                <a:ea typeface="微软雅黑" panose="020B0503020204020204" pitchFamily="34" charset="-122"/>
              </a:rPr>
              <a:t>电子商务</a:t>
            </a:r>
            <a:endParaRPr lang="en-US" altLang="zh-CN" sz="6000" b="1" dirty="0">
              <a:solidFill>
                <a:schemeClr val="bg1"/>
              </a:solidFill>
              <a:latin typeface="微软雅黑" panose="020B0503020204020204" pitchFamily="34" charset="-122"/>
              <a:ea typeface="微软雅黑" panose="020B0503020204020204" pitchFamily="34" charset="-122"/>
            </a:endParaRPr>
          </a:p>
          <a:p>
            <a:pPr algn="r">
              <a:lnSpc>
                <a:spcPct val="120000"/>
              </a:lnSpc>
            </a:pPr>
            <a:r>
              <a:rPr lang="zh-CN" altLang="en-US" sz="6000" b="1" dirty="0" smtClean="0">
                <a:solidFill>
                  <a:schemeClr val="bg1"/>
                </a:solidFill>
                <a:latin typeface="微软雅黑" panose="020B0503020204020204" pitchFamily="34" charset="-122"/>
                <a:ea typeface="微软雅黑" panose="020B0503020204020204" pitchFamily="34" charset="-122"/>
              </a:rPr>
              <a:t>基础与</a:t>
            </a:r>
            <a:r>
              <a:rPr lang="zh-CN" altLang="en-US" sz="6000" b="1" dirty="0">
                <a:solidFill>
                  <a:schemeClr val="bg1"/>
                </a:solidFill>
                <a:latin typeface="微软雅黑" panose="020B0503020204020204" pitchFamily="34" charset="-122"/>
                <a:ea typeface="微软雅黑" panose="020B0503020204020204" pitchFamily="34" charset="-122"/>
              </a:rPr>
              <a:t>实务</a:t>
            </a:r>
            <a:endParaRPr lang="zh-CN" altLang="en-US" sz="6000" dirty="0">
              <a:solidFill>
                <a:schemeClr val="bg1"/>
              </a:solidFill>
              <a:latin typeface="微软雅黑" panose="020B0503020204020204" pitchFamily="34" charset="-122"/>
              <a:ea typeface="微软雅黑" panose="020B0503020204020204" pitchFamily="34" charset="-122"/>
            </a:endParaRPr>
          </a:p>
        </p:txBody>
      </p:sp>
      <p:sp>
        <p:nvSpPr>
          <p:cNvPr id="21" name="文本框 20">
            <a:extLst>
              <a:ext uri="{FF2B5EF4-FFF2-40B4-BE49-F238E27FC236}">
                <a16:creationId xmlns:a16="http://schemas.microsoft.com/office/drawing/2014/main" id="{4E29DD69-5ACF-434E-B01B-5663D6029E3A}"/>
              </a:ext>
            </a:extLst>
          </p:cNvPr>
          <p:cNvSpPr txBox="1"/>
          <p:nvPr/>
        </p:nvSpPr>
        <p:spPr>
          <a:xfrm>
            <a:off x="7314589" y="5180813"/>
            <a:ext cx="4494622" cy="646331"/>
          </a:xfrm>
          <a:prstGeom prst="rect">
            <a:avLst/>
          </a:prstGeom>
          <a:noFill/>
        </p:spPr>
        <p:txBody>
          <a:bodyPr wrap="square" rtlCol="0">
            <a:spAutoFit/>
          </a:bodyPr>
          <a:lstStyle/>
          <a:p>
            <a:pPr algn="r"/>
            <a:r>
              <a:rPr lang="zh-CN" altLang="en-US" sz="3600" dirty="0" smtClean="0">
                <a:solidFill>
                  <a:schemeClr val="bg1"/>
                </a:solidFill>
                <a:latin typeface="微软雅黑" panose="020B0503020204020204" pitchFamily="34" charset="-122"/>
                <a:ea typeface="微软雅黑" panose="020B0503020204020204" pitchFamily="34" charset="-122"/>
              </a:rPr>
              <a:t>第九章 跨境电子商务</a:t>
            </a:r>
            <a:endParaRPr lang="zh-CN" altLang="en-US" sz="3600" dirty="0">
              <a:solidFill>
                <a:schemeClr val="bg1"/>
              </a:solidFill>
              <a:latin typeface="微软雅黑" panose="020B0503020204020204" pitchFamily="34" charset="-122"/>
              <a:ea typeface="微软雅黑" panose="020B0503020204020204" pitchFamily="34" charset="-122"/>
            </a:endParaRPr>
          </a:p>
        </p:txBody>
      </p:sp>
      <p:pic>
        <p:nvPicPr>
          <p:cNvPr id="24" name="图片 23">
            <a:extLst>
              <a:ext uri="{FF2B5EF4-FFF2-40B4-BE49-F238E27FC236}">
                <a16:creationId xmlns:a16="http://schemas.microsoft.com/office/drawing/2014/main" id="{79576396-2A85-41A9-B655-C170CAE93EB8}"/>
              </a:ext>
            </a:extLst>
          </p:cNvPr>
          <p:cNvPicPr>
            <a:picLocks noChangeAspect="1"/>
          </p:cNvPicPr>
          <p:nvPr/>
        </p:nvPicPr>
        <p:blipFill rotWithShape="1">
          <a:blip r:embed="rId3"/>
          <a:srcRect b="8486"/>
          <a:stretch/>
        </p:blipFill>
        <p:spPr>
          <a:xfrm>
            <a:off x="1078031" y="1318192"/>
            <a:ext cx="5382880" cy="3055846"/>
          </a:xfrm>
          <a:prstGeom prst="rect">
            <a:avLst/>
          </a:prstGeom>
        </p:spPr>
      </p:pic>
    </p:spTree>
    <p:extLst>
      <p:ext uri="{BB962C8B-B14F-4D97-AF65-F5344CB8AC3E}">
        <p14:creationId xmlns:p14="http://schemas.microsoft.com/office/powerpoint/2010/main" val="3432462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541160"/>
            <a:ext cx="5389773"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第一节 </a:t>
            </a:r>
            <a:r>
              <a:rPr lang="zh-CN" altLang="en-US" sz="3200" b="1" dirty="0" smtClean="0">
                <a:solidFill>
                  <a:srgbClr val="524F6A"/>
                </a:solidFill>
                <a:latin typeface="微软雅黑" panose="020B0503020204020204" pitchFamily="34" charset="-122"/>
                <a:ea typeface="微软雅黑" panose="020B0503020204020204" pitchFamily="34" charset="-122"/>
              </a:rPr>
              <a:t>认识跨境电子商务</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
        <p:nvSpPr>
          <p:cNvPr id="2" name="矩形 1"/>
          <p:cNvSpPr/>
          <p:nvPr/>
        </p:nvSpPr>
        <p:spPr>
          <a:xfrm>
            <a:off x="742949" y="5339610"/>
            <a:ext cx="10070040" cy="658257"/>
          </a:xfrm>
          <a:prstGeom prst="rect">
            <a:avLst/>
          </a:prstGeom>
        </p:spPr>
        <p:txBody>
          <a:bodyPr wrap="square">
            <a:sp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传统企业在经历了多年的行业积累后，进行了企业升级，陆续涉及跨境电商行业，企业在投入跨境经营前，需全面了解跨境电商的行业概况、发展趋势以及其他相关内容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591066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111897" y="3044278"/>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3529934" y="3053070"/>
            <a:ext cx="6998023" cy="771383"/>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fontScale="92500"/>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跨境电子商务的概念、交易流程与优势</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2588219" y="3150769"/>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5547890" y="3927849"/>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5840586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4"/>
          <p:cNvSpPr/>
          <p:nvPr/>
        </p:nvSpPr>
        <p:spPr>
          <a:xfrm>
            <a:off x="5804147" y="3358914"/>
            <a:ext cx="5118669" cy="1538370"/>
          </a:xfrm>
          <a:prstGeom prst="rect">
            <a:avLst/>
          </a:prstGeom>
        </p:spPr>
        <p:txBody>
          <a:bodyPr wrap="square">
            <a:spAutoFit/>
          </a:bodyPr>
          <a:lstStyle/>
          <a:p>
            <a:pPr marL="342900" indent="-342900">
              <a:lnSpc>
                <a:spcPct val="120000"/>
              </a:lnSpc>
              <a:spcAft>
                <a:spcPts val="1000"/>
              </a:spcAft>
              <a:buFont typeface="Wingdings" panose="05000000000000000000" pitchFamily="2" charset="2"/>
              <a:buChar char="l"/>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跨境电子商务是指分属不同关境的交易主体，通过电子商务平台达成交易、进行支付结算，并通过跨境物流送达商品、完成交易的一种国际商业</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活动</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sp>
        <p:nvSpPr>
          <p:cNvPr id="7" name="Freeform 26"/>
          <p:cNvSpPr>
            <a:spLocks/>
          </p:cNvSpPr>
          <p:nvPr/>
        </p:nvSpPr>
        <p:spPr bwMode="auto">
          <a:xfrm>
            <a:off x="5977885" y="5444376"/>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grpSp>
        <p:nvGrpSpPr>
          <p:cNvPr id="8" name="Group 98"/>
          <p:cNvGrpSpPr/>
          <p:nvPr/>
        </p:nvGrpSpPr>
        <p:grpSpPr>
          <a:xfrm>
            <a:off x="962911" y="1487010"/>
            <a:ext cx="4042235" cy="4042235"/>
            <a:chOff x="428596" y="1357304"/>
            <a:chExt cx="3031676" cy="3031676"/>
          </a:xfrm>
        </p:grpSpPr>
        <p:sp>
          <p:nvSpPr>
            <p:cNvPr id="9" name="Oval 7"/>
            <p:cNvSpPr/>
            <p:nvPr/>
          </p:nvSpPr>
          <p:spPr>
            <a:xfrm>
              <a:off x="428596" y="1357304"/>
              <a:ext cx="3031676" cy="303167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10" name="Rectangle 18"/>
            <p:cNvSpPr/>
            <p:nvPr/>
          </p:nvSpPr>
          <p:spPr>
            <a:xfrm>
              <a:off x="928662" y="1714494"/>
              <a:ext cx="1124346" cy="438581"/>
            </a:xfrm>
            <a:prstGeom prst="rect">
              <a:avLst/>
            </a:prstGeom>
          </p:spPr>
          <p:txBody>
            <a:bodyPr wrap="none">
              <a:spAutoFit/>
            </a:bodyPr>
            <a:lstStyle/>
            <a:p>
              <a:r>
                <a:rPr lang="en-US" sz="3200" b="1" dirty="0">
                  <a:solidFill>
                    <a:schemeClr val="bg1">
                      <a:lumMod val="65000"/>
                    </a:schemeClr>
                  </a:solidFill>
                  <a:latin typeface="微软雅黑" panose="020B0503020204020204" pitchFamily="34" charset="-122"/>
                  <a:ea typeface="微软雅黑" panose="020B0503020204020204" pitchFamily="34" charset="-122"/>
                  <a:cs typeface="Open Sans" pitchFamily="34" charset="0"/>
                </a:rPr>
                <a:t>Idea..?</a:t>
              </a:r>
            </a:p>
          </p:txBody>
        </p:sp>
        <p:grpSp>
          <p:nvGrpSpPr>
            <p:cNvPr id="11" name="Group 19"/>
            <p:cNvGrpSpPr/>
            <p:nvPr/>
          </p:nvGrpSpPr>
          <p:grpSpPr>
            <a:xfrm>
              <a:off x="543090" y="2405823"/>
              <a:ext cx="2329721" cy="1766692"/>
              <a:chOff x="543090" y="2405823"/>
              <a:chExt cx="2329721" cy="1766692"/>
            </a:xfrm>
          </p:grpSpPr>
          <p:sp>
            <p:nvSpPr>
              <p:cNvPr id="12" name="Freeform 7"/>
              <p:cNvSpPr>
                <a:spLocks/>
              </p:cNvSpPr>
              <p:nvPr/>
            </p:nvSpPr>
            <p:spPr bwMode="auto">
              <a:xfrm rot="1800000">
                <a:off x="1513918" y="2733611"/>
                <a:ext cx="25758" cy="24587"/>
              </a:xfrm>
              <a:custGeom>
                <a:avLst/>
                <a:gdLst/>
                <a:ahLst/>
                <a:cxnLst>
                  <a:cxn ang="0">
                    <a:pos x="0" y="44"/>
                  </a:cxn>
                  <a:cxn ang="0">
                    <a:pos x="7" y="0"/>
                  </a:cxn>
                  <a:cxn ang="0">
                    <a:pos x="7" y="0"/>
                  </a:cxn>
                  <a:cxn ang="0">
                    <a:pos x="19" y="7"/>
                  </a:cxn>
                  <a:cxn ang="0">
                    <a:pos x="31" y="11"/>
                  </a:cxn>
                  <a:cxn ang="0">
                    <a:pos x="38" y="14"/>
                  </a:cxn>
                  <a:cxn ang="0">
                    <a:pos x="43" y="14"/>
                  </a:cxn>
                  <a:cxn ang="0">
                    <a:pos x="43" y="14"/>
                  </a:cxn>
                  <a:cxn ang="0">
                    <a:pos x="0" y="44"/>
                  </a:cxn>
                  <a:cxn ang="0">
                    <a:pos x="0" y="44"/>
                  </a:cxn>
                </a:cxnLst>
                <a:rect l="0" t="0" r="r" b="b"/>
                <a:pathLst>
                  <a:path w="43" h="44">
                    <a:moveTo>
                      <a:pt x="0" y="44"/>
                    </a:moveTo>
                    <a:lnTo>
                      <a:pt x="7" y="0"/>
                    </a:lnTo>
                    <a:lnTo>
                      <a:pt x="7" y="0"/>
                    </a:lnTo>
                    <a:lnTo>
                      <a:pt x="19" y="7"/>
                    </a:lnTo>
                    <a:lnTo>
                      <a:pt x="31" y="11"/>
                    </a:lnTo>
                    <a:lnTo>
                      <a:pt x="38" y="14"/>
                    </a:lnTo>
                    <a:lnTo>
                      <a:pt x="43" y="14"/>
                    </a:lnTo>
                    <a:lnTo>
                      <a:pt x="43" y="14"/>
                    </a:lnTo>
                    <a:lnTo>
                      <a:pt x="0" y="44"/>
                    </a:lnTo>
                    <a:lnTo>
                      <a:pt x="0" y="44"/>
                    </a:lnTo>
                    <a:close/>
                  </a:path>
                </a:pathLst>
              </a:custGeom>
              <a:noFill/>
              <a:ln w="1">
                <a:solidFill>
                  <a:srgbClr val="000000"/>
                </a:solidFill>
                <a:prstDash val="solid"/>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3" name="Freeform 8"/>
              <p:cNvSpPr>
                <a:spLocks/>
              </p:cNvSpPr>
              <p:nvPr/>
            </p:nvSpPr>
            <p:spPr bwMode="auto">
              <a:xfrm rot="1800000">
                <a:off x="695193" y="2407120"/>
                <a:ext cx="899178" cy="909715"/>
              </a:xfrm>
              <a:custGeom>
                <a:avLst/>
                <a:gdLst/>
                <a:ahLst/>
                <a:cxnLst>
                  <a:cxn ang="0">
                    <a:pos x="436" y="1512"/>
                  </a:cxn>
                  <a:cxn ang="0">
                    <a:pos x="500" y="1451"/>
                  </a:cxn>
                  <a:cxn ang="0">
                    <a:pos x="553" y="1387"/>
                  </a:cxn>
                  <a:cxn ang="0">
                    <a:pos x="604" y="1324"/>
                  </a:cxn>
                  <a:cxn ang="0">
                    <a:pos x="699" y="1217"/>
                  </a:cxn>
                  <a:cxn ang="0">
                    <a:pos x="894" y="1018"/>
                  </a:cxn>
                  <a:cxn ang="0">
                    <a:pos x="955" y="948"/>
                  </a:cxn>
                  <a:cxn ang="0">
                    <a:pos x="987" y="884"/>
                  </a:cxn>
                  <a:cxn ang="0">
                    <a:pos x="1018" y="787"/>
                  </a:cxn>
                  <a:cxn ang="0">
                    <a:pos x="1026" y="804"/>
                  </a:cxn>
                  <a:cxn ang="0">
                    <a:pos x="1047" y="823"/>
                  </a:cxn>
                  <a:cxn ang="0">
                    <a:pos x="1067" y="824"/>
                  </a:cxn>
                  <a:cxn ang="0">
                    <a:pos x="1083" y="819"/>
                  </a:cxn>
                  <a:cxn ang="0">
                    <a:pos x="1106" y="800"/>
                  </a:cxn>
                  <a:cxn ang="0">
                    <a:pos x="1134" y="757"/>
                  </a:cxn>
                  <a:cxn ang="0">
                    <a:pos x="1147" y="715"/>
                  </a:cxn>
                  <a:cxn ang="0">
                    <a:pos x="1168" y="725"/>
                  </a:cxn>
                  <a:cxn ang="0">
                    <a:pos x="1201" y="729"/>
                  </a:cxn>
                  <a:cxn ang="0">
                    <a:pos x="1220" y="722"/>
                  </a:cxn>
                  <a:cxn ang="0">
                    <a:pos x="1232" y="710"/>
                  </a:cxn>
                  <a:cxn ang="0">
                    <a:pos x="1248" y="668"/>
                  </a:cxn>
                  <a:cxn ang="0">
                    <a:pos x="1262" y="571"/>
                  </a:cxn>
                  <a:cxn ang="0">
                    <a:pos x="1304" y="519"/>
                  </a:cxn>
                  <a:cxn ang="0">
                    <a:pos x="1387" y="447"/>
                  </a:cxn>
                  <a:cxn ang="0">
                    <a:pos x="1446" y="384"/>
                  </a:cxn>
                  <a:cxn ang="0">
                    <a:pos x="1462" y="361"/>
                  </a:cxn>
                  <a:cxn ang="0">
                    <a:pos x="1500" y="350"/>
                  </a:cxn>
                  <a:cxn ang="0">
                    <a:pos x="1526" y="335"/>
                  </a:cxn>
                  <a:cxn ang="0">
                    <a:pos x="1537" y="317"/>
                  </a:cxn>
                  <a:cxn ang="0">
                    <a:pos x="1536" y="302"/>
                  </a:cxn>
                  <a:cxn ang="0">
                    <a:pos x="1525" y="278"/>
                  </a:cxn>
                  <a:cxn ang="0">
                    <a:pos x="1461" y="216"/>
                  </a:cxn>
                  <a:cxn ang="0">
                    <a:pos x="1429" y="189"/>
                  </a:cxn>
                  <a:cxn ang="0">
                    <a:pos x="1379" y="148"/>
                  </a:cxn>
                  <a:cxn ang="0">
                    <a:pos x="1308" y="109"/>
                  </a:cxn>
                  <a:cxn ang="0">
                    <a:pos x="1251" y="84"/>
                  </a:cxn>
                  <a:cxn ang="0">
                    <a:pos x="1136" y="30"/>
                  </a:cxn>
                  <a:cxn ang="0">
                    <a:pos x="1081" y="4"/>
                  </a:cxn>
                  <a:cxn ang="0">
                    <a:pos x="1055" y="0"/>
                  </a:cxn>
                  <a:cxn ang="0">
                    <a:pos x="1008" y="9"/>
                  </a:cxn>
                  <a:cxn ang="0">
                    <a:pos x="815" y="67"/>
                  </a:cxn>
                  <a:cxn ang="0">
                    <a:pos x="747" y="83"/>
                  </a:cxn>
                  <a:cxn ang="0">
                    <a:pos x="568" y="127"/>
                  </a:cxn>
                  <a:cxn ang="0">
                    <a:pos x="525" y="147"/>
                  </a:cxn>
                  <a:cxn ang="0">
                    <a:pos x="492" y="182"/>
                  </a:cxn>
                  <a:cxn ang="0">
                    <a:pos x="463" y="230"/>
                  </a:cxn>
                  <a:cxn ang="0">
                    <a:pos x="442" y="316"/>
                  </a:cxn>
                  <a:cxn ang="0">
                    <a:pos x="409" y="512"/>
                  </a:cxn>
                  <a:cxn ang="0">
                    <a:pos x="356" y="770"/>
                  </a:cxn>
                  <a:cxn ang="0">
                    <a:pos x="326" y="877"/>
                  </a:cxn>
                  <a:cxn ang="0">
                    <a:pos x="305" y="933"/>
                  </a:cxn>
                  <a:cxn ang="0">
                    <a:pos x="263" y="1016"/>
                  </a:cxn>
                  <a:cxn ang="0">
                    <a:pos x="150" y="1200"/>
                  </a:cxn>
                  <a:cxn ang="0">
                    <a:pos x="44" y="1553"/>
                  </a:cxn>
                </a:cxnLst>
                <a:rect l="0" t="0" r="r" b="b"/>
                <a:pathLst>
                  <a:path w="1537" h="1553">
                    <a:moveTo>
                      <a:pt x="388" y="1553"/>
                    </a:moveTo>
                    <a:lnTo>
                      <a:pt x="388" y="1553"/>
                    </a:lnTo>
                    <a:lnTo>
                      <a:pt x="436" y="1512"/>
                    </a:lnTo>
                    <a:lnTo>
                      <a:pt x="459" y="1492"/>
                    </a:lnTo>
                    <a:lnTo>
                      <a:pt x="481" y="1472"/>
                    </a:lnTo>
                    <a:lnTo>
                      <a:pt x="500" y="1451"/>
                    </a:lnTo>
                    <a:lnTo>
                      <a:pt x="519" y="1431"/>
                    </a:lnTo>
                    <a:lnTo>
                      <a:pt x="537" y="1409"/>
                    </a:lnTo>
                    <a:lnTo>
                      <a:pt x="553" y="1387"/>
                    </a:lnTo>
                    <a:lnTo>
                      <a:pt x="553" y="1387"/>
                    </a:lnTo>
                    <a:lnTo>
                      <a:pt x="579" y="1354"/>
                    </a:lnTo>
                    <a:lnTo>
                      <a:pt x="604" y="1324"/>
                    </a:lnTo>
                    <a:lnTo>
                      <a:pt x="628" y="1296"/>
                    </a:lnTo>
                    <a:lnTo>
                      <a:pt x="651" y="1268"/>
                    </a:lnTo>
                    <a:lnTo>
                      <a:pt x="699" y="1217"/>
                    </a:lnTo>
                    <a:lnTo>
                      <a:pt x="747" y="1169"/>
                    </a:lnTo>
                    <a:lnTo>
                      <a:pt x="844" y="1072"/>
                    </a:lnTo>
                    <a:lnTo>
                      <a:pt x="894" y="1018"/>
                    </a:lnTo>
                    <a:lnTo>
                      <a:pt x="947" y="958"/>
                    </a:lnTo>
                    <a:lnTo>
                      <a:pt x="947" y="958"/>
                    </a:lnTo>
                    <a:lnTo>
                      <a:pt x="955" y="948"/>
                    </a:lnTo>
                    <a:lnTo>
                      <a:pt x="962" y="939"/>
                    </a:lnTo>
                    <a:lnTo>
                      <a:pt x="974" y="913"/>
                    </a:lnTo>
                    <a:lnTo>
                      <a:pt x="987" y="884"/>
                    </a:lnTo>
                    <a:lnTo>
                      <a:pt x="997" y="857"/>
                    </a:lnTo>
                    <a:lnTo>
                      <a:pt x="1012" y="808"/>
                    </a:lnTo>
                    <a:lnTo>
                      <a:pt x="1018" y="787"/>
                    </a:lnTo>
                    <a:lnTo>
                      <a:pt x="1018" y="787"/>
                    </a:lnTo>
                    <a:lnTo>
                      <a:pt x="1022" y="796"/>
                    </a:lnTo>
                    <a:lnTo>
                      <a:pt x="1026" y="804"/>
                    </a:lnTo>
                    <a:lnTo>
                      <a:pt x="1033" y="812"/>
                    </a:lnTo>
                    <a:lnTo>
                      <a:pt x="1042" y="820"/>
                    </a:lnTo>
                    <a:lnTo>
                      <a:pt x="1047" y="823"/>
                    </a:lnTo>
                    <a:lnTo>
                      <a:pt x="1053" y="824"/>
                    </a:lnTo>
                    <a:lnTo>
                      <a:pt x="1060" y="824"/>
                    </a:lnTo>
                    <a:lnTo>
                      <a:pt x="1067" y="824"/>
                    </a:lnTo>
                    <a:lnTo>
                      <a:pt x="1075" y="822"/>
                    </a:lnTo>
                    <a:lnTo>
                      <a:pt x="1083" y="819"/>
                    </a:lnTo>
                    <a:lnTo>
                      <a:pt x="1083" y="819"/>
                    </a:lnTo>
                    <a:lnTo>
                      <a:pt x="1092" y="813"/>
                    </a:lnTo>
                    <a:lnTo>
                      <a:pt x="1100" y="807"/>
                    </a:lnTo>
                    <a:lnTo>
                      <a:pt x="1106" y="800"/>
                    </a:lnTo>
                    <a:lnTo>
                      <a:pt x="1113" y="792"/>
                    </a:lnTo>
                    <a:lnTo>
                      <a:pt x="1124" y="775"/>
                    </a:lnTo>
                    <a:lnTo>
                      <a:pt x="1134" y="757"/>
                    </a:lnTo>
                    <a:lnTo>
                      <a:pt x="1139" y="741"/>
                    </a:lnTo>
                    <a:lnTo>
                      <a:pt x="1145" y="729"/>
                    </a:lnTo>
                    <a:lnTo>
                      <a:pt x="1147" y="715"/>
                    </a:lnTo>
                    <a:lnTo>
                      <a:pt x="1147" y="715"/>
                    </a:lnTo>
                    <a:lnTo>
                      <a:pt x="1157" y="721"/>
                    </a:lnTo>
                    <a:lnTo>
                      <a:pt x="1168" y="725"/>
                    </a:lnTo>
                    <a:lnTo>
                      <a:pt x="1180" y="729"/>
                    </a:lnTo>
                    <a:lnTo>
                      <a:pt x="1194" y="730"/>
                    </a:lnTo>
                    <a:lnTo>
                      <a:pt x="1201" y="729"/>
                    </a:lnTo>
                    <a:lnTo>
                      <a:pt x="1207" y="727"/>
                    </a:lnTo>
                    <a:lnTo>
                      <a:pt x="1214" y="726"/>
                    </a:lnTo>
                    <a:lnTo>
                      <a:pt x="1220" y="722"/>
                    </a:lnTo>
                    <a:lnTo>
                      <a:pt x="1226" y="717"/>
                    </a:lnTo>
                    <a:lnTo>
                      <a:pt x="1232" y="710"/>
                    </a:lnTo>
                    <a:lnTo>
                      <a:pt x="1232" y="710"/>
                    </a:lnTo>
                    <a:lnTo>
                      <a:pt x="1236" y="700"/>
                    </a:lnTo>
                    <a:lnTo>
                      <a:pt x="1240" y="691"/>
                    </a:lnTo>
                    <a:lnTo>
                      <a:pt x="1248" y="668"/>
                    </a:lnTo>
                    <a:lnTo>
                      <a:pt x="1254" y="642"/>
                    </a:lnTo>
                    <a:lnTo>
                      <a:pt x="1258" y="616"/>
                    </a:lnTo>
                    <a:lnTo>
                      <a:pt x="1262" y="571"/>
                    </a:lnTo>
                    <a:lnTo>
                      <a:pt x="1263" y="553"/>
                    </a:lnTo>
                    <a:lnTo>
                      <a:pt x="1263" y="553"/>
                    </a:lnTo>
                    <a:lnTo>
                      <a:pt x="1304" y="519"/>
                    </a:lnTo>
                    <a:lnTo>
                      <a:pt x="1344" y="486"/>
                    </a:lnTo>
                    <a:lnTo>
                      <a:pt x="1387" y="447"/>
                    </a:lnTo>
                    <a:lnTo>
                      <a:pt x="1387" y="447"/>
                    </a:lnTo>
                    <a:lnTo>
                      <a:pt x="1406" y="428"/>
                    </a:lnTo>
                    <a:lnTo>
                      <a:pt x="1423" y="411"/>
                    </a:lnTo>
                    <a:lnTo>
                      <a:pt x="1446" y="384"/>
                    </a:lnTo>
                    <a:lnTo>
                      <a:pt x="1458" y="366"/>
                    </a:lnTo>
                    <a:lnTo>
                      <a:pt x="1462" y="361"/>
                    </a:lnTo>
                    <a:lnTo>
                      <a:pt x="1462" y="361"/>
                    </a:lnTo>
                    <a:lnTo>
                      <a:pt x="1474" y="358"/>
                    </a:lnTo>
                    <a:lnTo>
                      <a:pt x="1487" y="355"/>
                    </a:lnTo>
                    <a:lnTo>
                      <a:pt x="1500" y="350"/>
                    </a:lnTo>
                    <a:lnTo>
                      <a:pt x="1514" y="343"/>
                    </a:lnTo>
                    <a:lnTo>
                      <a:pt x="1521" y="339"/>
                    </a:lnTo>
                    <a:lnTo>
                      <a:pt x="1526" y="335"/>
                    </a:lnTo>
                    <a:lnTo>
                      <a:pt x="1530" y="330"/>
                    </a:lnTo>
                    <a:lnTo>
                      <a:pt x="1534" y="323"/>
                    </a:lnTo>
                    <a:lnTo>
                      <a:pt x="1537" y="317"/>
                    </a:lnTo>
                    <a:lnTo>
                      <a:pt x="1537" y="309"/>
                    </a:lnTo>
                    <a:lnTo>
                      <a:pt x="1537" y="309"/>
                    </a:lnTo>
                    <a:lnTo>
                      <a:pt x="1536" y="302"/>
                    </a:lnTo>
                    <a:lnTo>
                      <a:pt x="1534" y="294"/>
                    </a:lnTo>
                    <a:lnTo>
                      <a:pt x="1530" y="286"/>
                    </a:lnTo>
                    <a:lnTo>
                      <a:pt x="1525" y="278"/>
                    </a:lnTo>
                    <a:lnTo>
                      <a:pt x="1513" y="263"/>
                    </a:lnTo>
                    <a:lnTo>
                      <a:pt x="1496" y="246"/>
                    </a:lnTo>
                    <a:lnTo>
                      <a:pt x="1461" y="216"/>
                    </a:lnTo>
                    <a:lnTo>
                      <a:pt x="1444" y="203"/>
                    </a:lnTo>
                    <a:lnTo>
                      <a:pt x="1429" y="189"/>
                    </a:lnTo>
                    <a:lnTo>
                      <a:pt x="1429" y="189"/>
                    </a:lnTo>
                    <a:lnTo>
                      <a:pt x="1416" y="176"/>
                    </a:lnTo>
                    <a:lnTo>
                      <a:pt x="1398" y="162"/>
                    </a:lnTo>
                    <a:lnTo>
                      <a:pt x="1379" y="148"/>
                    </a:lnTo>
                    <a:lnTo>
                      <a:pt x="1357" y="135"/>
                    </a:lnTo>
                    <a:lnTo>
                      <a:pt x="1334" y="121"/>
                    </a:lnTo>
                    <a:lnTo>
                      <a:pt x="1308" y="109"/>
                    </a:lnTo>
                    <a:lnTo>
                      <a:pt x="1280" y="97"/>
                    </a:lnTo>
                    <a:lnTo>
                      <a:pt x="1251" y="84"/>
                    </a:lnTo>
                    <a:lnTo>
                      <a:pt x="1251" y="84"/>
                    </a:lnTo>
                    <a:lnTo>
                      <a:pt x="1221" y="72"/>
                    </a:lnTo>
                    <a:lnTo>
                      <a:pt x="1191" y="58"/>
                    </a:lnTo>
                    <a:lnTo>
                      <a:pt x="1136" y="30"/>
                    </a:lnTo>
                    <a:lnTo>
                      <a:pt x="1113" y="18"/>
                    </a:lnTo>
                    <a:lnTo>
                      <a:pt x="1090" y="8"/>
                    </a:lnTo>
                    <a:lnTo>
                      <a:pt x="1081" y="4"/>
                    </a:lnTo>
                    <a:lnTo>
                      <a:pt x="1071" y="1"/>
                    </a:lnTo>
                    <a:lnTo>
                      <a:pt x="1062" y="0"/>
                    </a:lnTo>
                    <a:lnTo>
                      <a:pt x="1055" y="0"/>
                    </a:lnTo>
                    <a:lnTo>
                      <a:pt x="1055" y="0"/>
                    </a:lnTo>
                    <a:lnTo>
                      <a:pt x="1036" y="4"/>
                    </a:lnTo>
                    <a:lnTo>
                      <a:pt x="1008" y="9"/>
                    </a:lnTo>
                    <a:lnTo>
                      <a:pt x="944" y="27"/>
                    </a:lnTo>
                    <a:lnTo>
                      <a:pt x="875" y="47"/>
                    </a:lnTo>
                    <a:lnTo>
                      <a:pt x="815" y="67"/>
                    </a:lnTo>
                    <a:lnTo>
                      <a:pt x="815" y="67"/>
                    </a:lnTo>
                    <a:lnTo>
                      <a:pt x="785" y="75"/>
                    </a:lnTo>
                    <a:lnTo>
                      <a:pt x="747" y="83"/>
                    </a:lnTo>
                    <a:lnTo>
                      <a:pt x="654" y="103"/>
                    </a:lnTo>
                    <a:lnTo>
                      <a:pt x="609" y="114"/>
                    </a:lnTo>
                    <a:lnTo>
                      <a:pt x="568" y="127"/>
                    </a:lnTo>
                    <a:lnTo>
                      <a:pt x="551" y="133"/>
                    </a:lnTo>
                    <a:lnTo>
                      <a:pt x="536" y="140"/>
                    </a:lnTo>
                    <a:lnTo>
                      <a:pt x="525" y="147"/>
                    </a:lnTo>
                    <a:lnTo>
                      <a:pt x="517" y="155"/>
                    </a:lnTo>
                    <a:lnTo>
                      <a:pt x="517" y="155"/>
                    </a:lnTo>
                    <a:lnTo>
                      <a:pt x="492" y="182"/>
                    </a:lnTo>
                    <a:lnTo>
                      <a:pt x="482" y="196"/>
                    </a:lnTo>
                    <a:lnTo>
                      <a:pt x="473" y="211"/>
                    </a:lnTo>
                    <a:lnTo>
                      <a:pt x="463" y="230"/>
                    </a:lnTo>
                    <a:lnTo>
                      <a:pt x="455" y="252"/>
                    </a:lnTo>
                    <a:lnTo>
                      <a:pt x="448" y="281"/>
                    </a:lnTo>
                    <a:lnTo>
                      <a:pt x="442" y="316"/>
                    </a:lnTo>
                    <a:lnTo>
                      <a:pt x="442" y="316"/>
                    </a:lnTo>
                    <a:lnTo>
                      <a:pt x="423" y="433"/>
                    </a:lnTo>
                    <a:lnTo>
                      <a:pt x="409" y="512"/>
                    </a:lnTo>
                    <a:lnTo>
                      <a:pt x="393" y="598"/>
                    </a:lnTo>
                    <a:lnTo>
                      <a:pt x="375" y="685"/>
                    </a:lnTo>
                    <a:lnTo>
                      <a:pt x="356" y="770"/>
                    </a:lnTo>
                    <a:lnTo>
                      <a:pt x="346" y="809"/>
                    </a:lnTo>
                    <a:lnTo>
                      <a:pt x="337" y="845"/>
                    </a:lnTo>
                    <a:lnTo>
                      <a:pt x="326" y="877"/>
                    </a:lnTo>
                    <a:lnTo>
                      <a:pt x="316" y="906"/>
                    </a:lnTo>
                    <a:lnTo>
                      <a:pt x="316" y="906"/>
                    </a:lnTo>
                    <a:lnTo>
                      <a:pt x="305" y="933"/>
                    </a:lnTo>
                    <a:lnTo>
                      <a:pt x="292" y="961"/>
                    </a:lnTo>
                    <a:lnTo>
                      <a:pt x="278" y="988"/>
                    </a:lnTo>
                    <a:lnTo>
                      <a:pt x="263" y="1016"/>
                    </a:lnTo>
                    <a:lnTo>
                      <a:pt x="230" y="1074"/>
                    </a:lnTo>
                    <a:lnTo>
                      <a:pt x="192" y="1135"/>
                    </a:lnTo>
                    <a:lnTo>
                      <a:pt x="150" y="1200"/>
                    </a:lnTo>
                    <a:lnTo>
                      <a:pt x="102" y="1267"/>
                    </a:lnTo>
                    <a:lnTo>
                      <a:pt x="0" y="1416"/>
                    </a:lnTo>
                    <a:lnTo>
                      <a:pt x="44" y="1553"/>
                    </a:lnTo>
                    <a:lnTo>
                      <a:pt x="388" y="1553"/>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4" name="Freeform 9"/>
              <p:cNvSpPr>
                <a:spLocks/>
              </p:cNvSpPr>
              <p:nvPr/>
            </p:nvSpPr>
            <p:spPr bwMode="auto">
              <a:xfrm rot="1800000">
                <a:off x="1286622" y="2846927"/>
                <a:ext cx="144009" cy="158058"/>
              </a:xfrm>
              <a:custGeom>
                <a:avLst/>
                <a:gdLst/>
                <a:ahLst/>
                <a:cxnLst>
                  <a:cxn ang="0">
                    <a:pos x="0" y="234"/>
                  </a:cxn>
                  <a:cxn ang="0">
                    <a:pos x="0" y="234"/>
                  </a:cxn>
                  <a:cxn ang="0">
                    <a:pos x="4" y="243"/>
                  </a:cxn>
                  <a:cxn ang="0">
                    <a:pos x="8" y="251"/>
                  </a:cxn>
                  <a:cxn ang="0">
                    <a:pos x="15" y="259"/>
                  </a:cxn>
                  <a:cxn ang="0">
                    <a:pos x="24" y="267"/>
                  </a:cxn>
                  <a:cxn ang="0">
                    <a:pos x="29" y="270"/>
                  </a:cxn>
                  <a:cxn ang="0">
                    <a:pos x="35" y="271"/>
                  </a:cxn>
                  <a:cxn ang="0">
                    <a:pos x="42" y="271"/>
                  </a:cxn>
                  <a:cxn ang="0">
                    <a:pos x="49" y="271"/>
                  </a:cxn>
                  <a:cxn ang="0">
                    <a:pos x="57" y="269"/>
                  </a:cxn>
                  <a:cxn ang="0">
                    <a:pos x="65" y="266"/>
                  </a:cxn>
                  <a:cxn ang="0">
                    <a:pos x="65" y="266"/>
                  </a:cxn>
                  <a:cxn ang="0">
                    <a:pos x="74" y="260"/>
                  </a:cxn>
                  <a:cxn ang="0">
                    <a:pos x="82" y="254"/>
                  </a:cxn>
                  <a:cxn ang="0">
                    <a:pos x="88" y="247"/>
                  </a:cxn>
                  <a:cxn ang="0">
                    <a:pos x="95" y="239"/>
                  </a:cxn>
                  <a:cxn ang="0">
                    <a:pos x="106" y="222"/>
                  </a:cxn>
                  <a:cxn ang="0">
                    <a:pos x="116" y="204"/>
                  </a:cxn>
                  <a:cxn ang="0">
                    <a:pos x="121" y="188"/>
                  </a:cxn>
                  <a:cxn ang="0">
                    <a:pos x="127" y="176"/>
                  </a:cxn>
                  <a:cxn ang="0">
                    <a:pos x="129" y="162"/>
                  </a:cxn>
                  <a:cxn ang="0">
                    <a:pos x="129" y="162"/>
                  </a:cxn>
                  <a:cxn ang="0">
                    <a:pos x="139" y="168"/>
                  </a:cxn>
                  <a:cxn ang="0">
                    <a:pos x="150" y="172"/>
                  </a:cxn>
                  <a:cxn ang="0">
                    <a:pos x="162" y="176"/>
                  </a:cxn>
                  <a:cxn ang="0">
                    <a:pos x="176" y="177"/>
                  </a:cxn>
                  <a:cxn ang="0">
                    <a:pos x="183" y="176"/>
                  </a:cxn>
                  <a:cxn ang="0">
                    <a:pos x="189" y="174"/>
                  </a:cxn>
                  <a:cxn ang="0">
                    <a:pos x="196" y="173"/>
                  </a:cxn>
                  <a:cxn ang="0">
                    <a:pos x="202" y="169"/>
                  </a:cxn>
                  <a:cxn ang="0">
                    <a:pos x="208" y="164"/>
                  </a:cxn>
                  <a:cxn ang="0">
                    <a:pos x="214" y="157"/>
                  </a:cxn>
                  <a:cxn ang="0">
                    <a:pos x="214" y="157"/>
                  </a:cxn>
                  <a:cxn ang="0">
                    <a:pos x="218" y="147"/>
                  </a:cxn>
                  <a:cxn ang="0">
                    <a:pos x="222" y="138"/>
                  </a:cxn>
                  <a:cxn ang="0">
                    <a:pos x="230" y="115"/>
                  </a:cxn>
                  <a:cxn ang="0">
                    <a:pos x="236" y="89"/>
                  </a:cxn>
                  <a:cxn ang="0">
                    <a:pos x="240" y="63"/>
                  </a:cxn>
                  <a:cxn ang="0">
                    <a:pos x="244" y="18"/>
                  </a:cxn>
                  <a:cxn ang="0">
                    <a:pos x="245" y="0"/>
                  </a:cxn>
                  <a:cxn ang="0">
                    <a:pos x="245" y="0"/>
                  </a:cxn>
                  <a:cxn ang="0">
                    <a:pos x="192" y="42"/>
                  </a:cxn>
                  <a:cxn ang="0">
                    <a:pos x="158" y="71"/>
                  </a:cxn>
                  <a:cxn ang="0">
                    <a:pos x="121" y="102"/>
                  </a:cxn>
                  <a:cxn ang="0">
                    <a:pos x="84" y="136"/>
                  </a:cxn>
                  <a:cxn ang="0">
                    <a:pos x="50" y="170"/>
                  </a:cxn>
                  <a:cxn ang="0">
                    <a:pos x="35" y="187"/>
                  </a:cxn>
                  <a:cxn ang="0">
                    <a:pos x="22" y="204"/>
                  </a:cxn>
                  <a:cxn ang="0">
                    <a:pos x="9" y="219"/>
                  </a:cxn>
                  <a:cxn ang="0">
                    <a:pos x="0" y="234"/>
                  </a:cxn>
                  <a:cxn ang="0">
                    <a:pos x="0" y="234"/>
                  </a:cxn>
                </a:cxnLst>
                <a:rect l="0" t="0" r="r" b="b"/>
                <a:pathLst>
                  <a:path w="245" h="271">
                    <a:moveTo>
                      <a:pt x="0" y="234"/>
                    </a:moveTo>
                    <a:lnTo>
                      <a:pt x="0" y="234"/>
                    </a:lnTo>
                    <a:lnTo>
                      <a:pt x="4" y="243"/>
                    </a:lnTo>
                    <a:lnTo>
                      <a:pt x="8" y="251"/>
                    </a:lnTo>
                    <a:lnTo>
                      <a:pt x="15" y="259"/>
                    </a:lnTo>
                    <a:lnTo>
                      <a:pt x="24" y="267"/>
                    </a:lnTo>
                    <a:lnTo>
                      <a:pt x="29" y="270"/>
                    </a:lnTo>
                    <a:lnTo>
                      <a:pt x="35" y="271"/>
                    </a:lnTo>
                    <a:lnTo>
                      <a:pt x="42" y="271"/>
                    </a:lnTo>
                    <a:lnTo>
                      <a:pt x="49" y="271"/>
                    </a:lnTo>
                    <a:lnTo>
                      <a:pt x="57" y="269"/>
                    </a:lnTo>
                    <a:lnTo>
                      <a:pt x="65" y="266"/>
                    </a:lnTo>
                    <a:lnTo>
                      <a:pt x="65" y="266"/>
                    </a:lnTo>
                    <a:lnTo>
                      <a:pt x="74" y="260"/>
                    </a:lnTo>
                    <a:lnTo>
                      <a:pt x="82" y="254"/>
                    </a:lnTo>
                    <a:lnTo>
                      <a:pt x="88" y="247"/>
                    </a:lnTo>
                    <a:lnTo>
                      <a:pt x="95" y="239"/>
                    </a:lnTo>
                    <a:lnTo>
                      <a:pt x="106" y="222"/>
                    </a:lnTo>
                    <a:lnTo>
                      <a:pt x="116" y="204"/>
                    </a:lnTo>
                    <a:lnTo>
                      <a:pt x="121" y="188"/>
                    </a:lnTo>
                    <a:lnTo>
                      <a:pt x="127" y="176"/>
                    </a:lnTo>
                    <a:lnTo>
                      <a:pt x="129" y="162"/>
                    </a:lnTo>
                    <a:lnTo>
                      <a:pt x="129" y="162"/>
                    </a:lnTo>
                    <a:lnTo>
                      <a:pt x="139" y="168"/>
                    </a:lnTo>
                    <a:lnTo>
                      <a:pt x="150" y="172"/>
                    </a:lnTo>
                    <a:lnTo>
                      <a:pt x="162" y="176"/>
                    </a:lnTo>
                    <a:lnTo>
                      <a:pt x="176" y="177"/>
                    </a:lnTo>
                    <a:lnTo>
                      <a:pt x="183" y="176"/>
                    </a:lnTo>
                    <a:lnTo>
                      <a:pt x="189" y="174"/>
                    </a:lnTo>
                    <a:lnTo>
                      <a:pt x="196" y="173"/>
                    </a:lnTo>
                    <a:lnTo>
                      <a:pt x="202" y="169"/>
                    </a:lnTo>
                    <a:lnTo>
                      <a:pt x="208" y="164"/>
                    </a:lnTo>
                    <a:lnTo>
                      <a:pt x="214" y="157"/>
                    </a:lnTo>
                    <a:lnTo>
                      <a:pt x="214" y="157"/>
                    </a:lnTo>
                    <a:lnTo>
                      <a:pt x="218" y="147"/>
                    </a:lnTo>
                    <a:lnTo>
                      <a:pt x="222" y="138"/>
                    </a:lnTo>
                    <a:lnTo>
                      <a:pt x="230" y="115"/>
                    </a:lnTo>
                    <a:lnTo>
                      <a:pt x="236" y="89"/>
                    </a:lnTo>
                    <a:lnTo>
                      <a:pt x="240" y="63"/>
                    </a:lnTo>
                    <a:lnTo>
                      <a:pt x="244" y="18"/>
                    </a:lnTo>
                    <a:lnTo>
                      <a:pt x="245" y="0"/>
                    </a:lnTo>
                    <a:lnTo>
                      <a:pt x="245" y="0"/>
                    </a:lnTo>
                    <a:lnTo>
                      <a:pt x="192" y="42"/>
                    </a:lnTo>
                    <a:lnTo>
                      <a:pt x="158" y="71"/>
                    </a:lnTo>
                    <a:lnTo>
                      <a:pt x="121" y="102"/>
                    </a:lnTo>
                    <a:lnTo>
                      <a:pt x="84" y="136"/>
                    </a:lnTo>
                    <a:lnTo>
                      <a:pt x="50" y="170"/>
                    </a:lnTo>
                    <a:lnTo>
                      <a:pt x="35" y="187"/>
                    </a:lnTo>
                    <a:lnTo>
                      <a:pt x="22" y="204"/>
                    </a:lnTo>
                    <a:lnTo>
                      <a:pt x="9" y="219"/>
                    </a:lnTo>
                    <a:lnTo>
                      <a:pt x="0" y="234"/>
                    </a:lnTo>
                    <a:lnTo>
                      <a:pt x="0" y="234"/>
                    </a:lnTo>
                    <a:close/>
                  </a:path>
                </a:pathLst>
              </a:custGeom>
              <a:solidFill>
                <a:srgbClr val="AB82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5" name="Freeform 10"/>
              <p:cNvSpPr>
                <a:spLocks/>
              </p:cNvSpPr>
              <p:nvPr/>
            </p:nvSpPr>
            <p:spPr bwMode="auto">
              <a:xfrm rot="1800000">
                <a:off x="1175785" y="2591544"/>
                <a:ext cx="457785" cy="270456"/>
              </a:xfrm>
              <a:custGeom>
                <a:avLst/>
                <a:gdLst/>
                <a:ahLst/>
                <a:cxnLst>
                  <a:cxn ang="0">
                    <a:pos x="184" y="449"/>
                  </a:cxn>
                  <a:cxn ang="0">
                    <a:pos x="186" y="435"/>
                  </a:cxn>
                  <a:cxn ang="0">
                    <a:pos x="177" y="424"/>
                  </a:cxn>
                  <a:cxn ang="0">
                    <a:pos x="141" y="414"/>
                  </a:cxn>
                  <a:cxn ang="0">
                    <a:pos x="105" y="415"/>
                  </a:cxn>
                  <a:cxn ang="0">
                    <a:pos x="82" y="410"/>
                  </a:cxn>
                  <a:cxn ang="0">
                    <a:pos x="83" y="403"/>
                  </a:cxn>
                  <a:cxn ang="0">
                    <a:pos x="118" y="388"/>
                  </a:cxn>
                  <a:cxn ang="0">
                    <a:pos x="138" y="385"/>
                  </a:cxn>
                  <a:cxn ang="0">
                    <a:pos x="179" y="392"/>
                  </a:cxn>
                  <a:cxn ang="0">
                    <a:pos x="214" y="399"/>
                  </a:cxn>
                  <a:cxn ang="0">
                    <a:pos x="214" y="394"/>
                  </a:cxn>
                  <a:cxn ang="0">
                    <a:pos x="141" y="332"/>
                  </a:cxn>
                  <a:cxn ang="0">
                    <a:pos x="9" y="218"/>
                  </a:cxn>
                  <a:cxn ang="0">
                    <a:pos x="0" y="206"/>
                  </a:cxn>
                  <a:cxn ang="0">
                    <a:pos x="11" y="210"/>
                  </a:cxn>
                  <a:cxn ang="0">
                    <a:pos x="75" y="249"/>
                  </a:cxn>
                  <a:cxn ang="0">
                    <a:pos x="115" y="270"/>
                  </a:cxn>
                  <a:cxn ang="0">
                    <a:pos x="143" y="271"/>
                  </a:cxn>
                  <a:cxn ang="0">
                    <a:pos x="172" y="255"/>
                  </a:cxn>
                  <a:cxn ang="0">
                    <a:pos x="188" y="236"/>
                  </a:cxn>
                  <a:cxn ang="0">
                    <a:pos x="198" y="208"/>
                  </a:cxn>
                  <a:cxn ang="0">
                    <a:pos x="197" y="181"/>
                  </a:cxn>
                  <a:cxn ang="0">
                    <a:pos x="177" y="148"/>
                  </a:cxn>
                  <a:cxn ang="0">
                    <a:pos x="150" y="121"/>
                  </a:cxn>
                  <a:cxn ang="0">
                    <a:pos x="131" y="102"/>
                  </a:cxn>
                  <a:cxn ang="0">
                    <a:pos x="135" y="99"/>
                  </a:cxn>
                  <a:cxn ang="0">
                    <a:pos x="188" y="116"/>
                  </a:cxn>
                  <a:cxn ang="0">
                    <a:pos x="209" y="121"/>
                  </a:cxn>
                  <a:cxn ang="0">
                    <a:pos x="280" y="120"/>
                  </a:cxn>
                  <a:cxn ang="0">
                    <a:pos x="346" y="103"/>
                  </a:cxn>
                  <a:cxn ang="0">
                    <a:pos x="370" y="92"/>
                  </a:cxn>
                  <a:cxn ang="0">
                    <a:pos x="385" y="72"/>
                  </a:cxn>
                  <a:cxn ang="0">
                    <a:pos x="400" y="18"/>
                  </a:cxn>
                  <a:cxn ang="0">
                    <a:pos x="406" y="0"/>
                  </a:cxn>
                  <a:cxn ang="0">
                    <a:pos x="410" y="5"/>
                  </a:cxn>
                  <a:cxn ang="0">
                    <a:pos x="424" y="42"/>
                  </a:cxn>
                  <a:cxn ang="0">
                    <a:pos x="443" y="67"/>
                  </a:cxn>
                  <a:cxn ang="0">
                    <a:pos x="468" y="79"/>
                  </a:cxn>
                  <a:cxn ang="0">
                    <a:pos x="549" y="101"/>
                  </a:cxn>
                  <a:cxn ang="0">
                    <a:pos x="577" y="103"/>
                  </a:cxn>
                  <a:cxn ang="0">
                    <a:pos x="604" y="98"/>
                  </a:cxn>
                  <a:cxn ang="0">
                    <a:pos x="627" y="69"/>
                  </a:cxn>
                  <a:cxn ang="0">
                    <a:pos x="634" y="62"/>
                  </a:cxn>
                  <a:cxn ang="0">
                    <a:pos x="630" y="88"/>
                  </a:cxn>
                  <a:cxn ang="0">
                    <a:pos x="633" y="98"/>
                  </a:cxn>
                  <a:cxn ang="0">
                    <a:pos x="646" y="97"/>
                  </a:cxn>
                  <a:cxn ang="0">
                    <a:pos x="679" y="86"/>
                  </a:cxn>
                  <a:cxn ang="0">
                    <a:pos x="782" y="65"/>
                  </a:cxn>
                  <a:cxn ang="0">
                    <a:pos x="742" y="80"/>
                  </a:cxn>
                  <a:cxn ang="0">
                    <a:pos x="657" y="118"/>
                  </a:cxn>
                  <a:cxn ang="0">
                    <a:pos x="509" y="218"/>
                  </a:cxn>
                  <a:cxn ang="0">
                    <a:pos x="461" y="256"/>
                  </a:cxn>
                  <a:cxn ang="0">
                    <a:pos x="365" y="336"/>
                  </a:cxn>
                  <a:cxn ang="0">
                    <a:pos x="325" y="365"/>
                  </a:cxn>
                  <a:cxn ang="0">
                    <a:pos x="239" y="417"/>
                  </a:cxn>
                  <a:cxn ang="0">
                    <a:pos x="180" y="462"/>
                  </a:cxn>
                </a:cxnLst>
                <a:rect l="0" t="0" r="r" b="b"/>
                <a:pathLst>
                  <a:path w="782" h="462">
                    <a:moveTo>
                      <a:pt x="180" y="462"/>
                    </a:moveTo>
                    <a:lnTo>
                      <a:pt x="180" y="462"/>
                    </a:lnTo>
                    <a:lnTo>
                      <a:pt x="184" y="449"/>
                    </a:lnTo>
                    <a:lnTo>
                      <a:pt x="186" y="444"/>
                    </a:lnTo>
                    <a:lnTo>
                      <a:pt x="186" y="439"/>
                    </a:lnTo>
                    <a:lnTo>
                      <a:pt x="186" y="435"/>
                    </a:lnTo>
                    <a:lnTo>
                      <a:pt x="184" y="430"/>
                    </a:lnTo>
                    <a:lnTo>
                      <a:pt x="182" y="426"/>
                    </a:lnTo>
                    <a:lnTo>
                      <a:pt x="177" y="424"/>
                    </a:lnTo>
                    <a:lnTo>
                      <a:pt x="169" y="418"/>
                    </a:lnTo>
                    <a:lnTo>
                      <a:pt x="157" y="415"/>
                    </a:lnTo>
                    <a:lnTo>
                      <a:pt x="141" y="414"/>
                    </a:lnTo>
                    <a:lnTo>
                      <a:pt x="123" y="414"/>
                    </a:lnTo>
                    <a:lnTo>
                      <a:pt x="123" y="414"/>
                    </a:lnTo>
                    <a:lnTo>
                      <a:pt x="105" y="415"/>
                    </a:lnTo>
                    <a:lnTo>
                      <a:pt x="92" y="414"/>
                    </a:lnTo>
                    <a:lnTo>
                      <a:pt x="85" y="411"/>
                    </a:lnTo>
                    <a:lnTo>
                      <a:pt x="82" y="410"/>
                    </a:lnTo>
                    <a:lnTo>
                      <a:pt x="82" y="407"/>
                    </a:lnTo>
                    <a:lnTo>
                      <a:pt x="82" y="406"/>
                    </a:lnTo>
                    <a:lnTo>
                      <a:pt x="83" y="403"/>
                    </a:lnTo>
                    <a:lnTo>
                      <a:pt x="90" y="398"/>
                    </a:lnTo>
                    <a:lnTo>
                      <a:pt x="103" y="394"/>
                    </a:lnTo>
                    <a:lnTo>
                      <a:pt x="118" y="388"/>
                    </a:lnTo>
                    <a:lnTo>
                      <a:pt x="118" y="388"/>
                    </a:lnTo>
                    <a:lnTo>
                      <a:pt x="127" y="387"/>
                    </a:lnTo>
                    <a:lnTo>
                      <a:pt x="138" y="385"/>
                    </a:lnTo>
                    <a:lnTo>
                      <a:pt x="149" y="387"/>
                    </a:lnTo>
                    <a:lnTo>
                      <a:pt x="158" y="388"/>
                    </a:lnTo>
                    <a:lnTo>
                      <a:pt x="179" y="392"/>
                    </a:lnTo>
                    <a:lnTo>
                      <a:pt x="197" y="396"/>
                    </a:lnTo>
                    <a:lnTo>
                      <a:pt x="210" y="399"/>
                    </a:lnTo>
                    <a:lnTo>
                      <a:pt x="214" y="399"/>
                    </a:lnTo>
                    <a:lnTo>
                      <a:pt x="217" y="399"/>
                    </a:lnTo>
                    <a:lnTo>
                      <a:pt x="217" y="398"/>
                    </a:lnTo>
                    <a:lnTo>
                      <a:pt x="214" y="394"/>
                    </a:lnTo>
                    <a:lnTo>
                      <a:pt x="201" y="381"/>
                    </a:lnTo>
                    <a:lnTo>
                      <a:pt x="201" y="381"/>
                    </a:lnTo>
                    <a:lnTo>
                      <a:pt x="141" y="332"/>
                    </a:lnTo>
                    <a:lnTo>
                      <a:pt x="64" y="268"/>
                    </a:lnTo>
                    <a:lnTo>
                      <a:pt x="32" y="240"/>
                    </a:lnTo>
                    <a:lnTo>
                      <a:pt x="9" y="218"/>
                    </a:lnTo>
                    <a:lnTo>
                      <a:pt x="2" y="211"/>
                    </a:lnTo>
                    <a:lnTo>
                      <a:pt x="0" y="207"/>
                    </a:lnTo>
                    <a:lnTo>
                      <a:pt x="0" y="206"/>
                    </a:lnTo>
                    <a:lnTo>
                      <a:pt x="3" y="206"/>
                    </a:lnTo>
                    <a:lnTo>
                      <a:pt x="11" y="210"/>
                    </a:lnTo>
                    <a:lnTo>
                      <a:pt x="11" y="210"/>
                    </a:lnTo>
                    <a:lnTo>
                      <a:pt x="33" y="222"/>
                    </a:lnTo>
                    <a:lnTo>
                      <a:pt x="55" y="236"/>
                    </a:lnTo>
                    <a:lnTo>
                      <a:pt x="75" y="249"/>
                    </a:lnTo>
                    <a:lnTo>
                      <a:pt x="94" y="261"/>
                    </a:lnTo>
                    <a:lnTo>
                      <a:pt x="105" y="266"/>
                    </a:lnTo>
                    <a:lnTo>
                      <a:pt x="115" y="270"/>
                    </a:lnTo>
                    <a:lnTo>
                      <a:pt x="124" y="271"/>
                    </a:lnTo>
                    <a:lnTo>
                      <a:pt x="134" y="272"/>
                    </a:lnTo>
                    <a:lnTo>
                      <a:pt x="143" y="271"/>
                    </a:lnTo>
                    <a:lnTo>
                      <a:pt x="153" y="267"/>
                    </a:lnTo>
                    <a:lnTo>
                      <a:pt x="162" y="261"/>
                    </a:lnTo>
                    <a:lnTo>
                      <a:pt x="172" y="255"/>
                    </a:lnTo>
                    <a:lnTo>
                      <a:pt x="172" y="255"/>
                    </a:lnTo>
                    <a:lnTo>
                      <a:pt x="182" y="245"/>
                    </a:lnTo>
                    <a:lnTo>
                      <a:pt x="188" y="236"/>
                    </a:lnTo>
                    <a:lnTo>
                      <a:pt x="194" y="226"/>
                    </a:lnTo>
                    <a:lnTo>
                      <a:pt x="197" y="218"/>
                    </a:lnTo>
                    <a:lnTo>
                      <a:pt x="198" y="208"/>
                    </a:lnTo>
                    <a:lnTo>
                      <a:pt x="199" y="199"/>
                    </a:lnTo>
                    <a:lnTo>
                      <a:pt x="198" y="191"/>
                    </a:lnTo>
                    <a:lnTo>
                      <a:pt x="197" y="181"/>
                    </a:lnTo>
                    <a:lnTo>
                      <a:pt x="192" y="173"/>
                    </a:lnTo>
                    <a:lnTo>
                      <a:pt x="188" y="165"/>
                    </a:lnTo>
                    <a:lnTo>
                      <a:pt x="177" y="148"/>
                    </a:lnTo>
                    <a:lnTo>
                      <a:pt x="165" y="133"/>
                    </a:lnTo>
                    <a:lnTo>
                      <a:pt x="150" y="121"/>
                    </a:lnTo>
                    <a:lnTo>
                      <a:pt x="150" y="121"/>
                    </a:lnTo>
                    <a:lnTo>
                      <a:pt x="138" y="110"/>
                    </a:lnTo>
                    <a:lnTo>
                      <a:pt x="131" y="103"/>
                    </a:lnTo>
                    <a:lnTo>
                      <a:pt x="131" y="102"/>
                    </a:lnTo>
                    <a:lnTo>
                      <a:pt x="131" y="101"/>
                    </a:lnTo>
                    <a:lnTo>
                      <a:pt x="132" y="99"/>
                    </a:lnTo>
                    <a:lnTo>
                      <a:pt x="135" y="99"/>
                    </a:lnTo>
                    <a:lnTo>
                      <a:pt x="143" y="101"/>
                    </a:lnTo>
                    <a:lnTo>
                      <a:pt x="156" y="103"/>
                    </a:lnTo>
                    <a:lnTo>
                      <a:pt x="188" y="116"/>
                    </a:lnTo>
                    <a:lnTo>
                      <a:pt x="188" y="116"/>
                    </a:lnTo>
                    <a:lnTo>
                      <a:pt x="198" y="118"/>
                    </a:lnTo>
                    <a:lnTo>
                      <a:pt x="209" y="121"/>
                    </a:lnTo>
                    <a:lnTo>
                      <a:pt x="231" y="124"/>
                    </a:lnTo>
                    <a:lnTo>
                      <a:pt x="255" y="122"/>
                    </a:lnTo>
                    <a:lnTo>
                      <a:pt x="280" y="120"/>
                    </a:lnTo>
                    <a:lnTo>
                      <a:pt x="304" y="116"/>
                    </a:lnTo>
                    <a:lnTo>
                      <a:pt x="326" y="110"/>
                    </a:lnTo>
                    <a:lnTo>
                      <a:pt x="346" y="103"/>
                    </a:lnTo>
                    <a:lnTo>
                      <a:pt x="363" y="97"/>
                    </a:lnTo>
                    <a:lnTo>
                      <a:pt x="363" y="97"/>
                    </a:lnTo>
                    <a:lnTo>
                      <a:pt x="370" y="92"/>
                    </a:lnTo>
                    <a:lnTo>
                      <a:pt x="375" y="87"/>
                    </a:lnTo>
                    <a:lnTo>
                      <a:pt x="380" y="80"/>
                    </a:lnTo>
                    <a:lnTo>
                      <a:pt x="385" y="72"/>
                    </a:lnTo>
                    <a:lnTo>
                      <a:pt x="390" y="53"/>
                    </a:lnTo>
                    <a:lnTo>
                      <a:pt x="395" y="34"/>
                    </a:lnTo>
                    <a:lnTo>
                      <a:pt x="400" y="18"/>
                    </a:lnTo>
                    <a:lnTo>
                      <a:pt x="402" y="5"/>
                    </a:lnTo>
                    <a:lnTo>
                      <a:pt x="404" y="3"/>
                    </a:lnTo>
                    <a:lnTo>
                      <a:pt x="406" y="0"/>
                    </a:lnTo>
                    <a:lnTo>
                      <a:pt x="408" y="1"/>
                    </a:lnTo>
                    <a:lnTo>
                      <a:pt x="410" y="5"/>
                    </a:lnTo>
                    <a:lnTo>
                      <a:pt x="410" y="5"/>
                    </a:lnTo>
                    <a:lnTo>
                      <a:pt x="415" y="15"/>
                    </a:lnTo>
                    <a:lnTo>
                      <a:pt x="419" y="24"/>
                    </a:lnTo>
                    <a:lnTo>
                      <a:pt x="424" y="42"/>
                    </a:lnTo>
                    <a:lnTo>
                      <a:pt x="428" y="52"/>
                    </a:lnTo>
                    <a:lnTo>
                      <a:pt x="435" y="60"/>
                    </a:lnTo>
                    <a:lnTo>
                      <a:pt x="443" y="67"/>
                    </a:lnTo>
                    <a:lnTo>
                      <a:pt x="454" y="73"/>
                    </a:lnTo>
                    <a:lnTo>
                      <a:pt x="454" y="73"/>
                    </a:lnTo>
                    <a:lnTo>
                      <a:pt x="468" y="79"/>
                    </a:lnTo>
                    <a:lnTo>
                      <a:pt x="483" y="84"/>
                    </a:lnTo>
                    <a:lnTo>
                      <a:pt x="517" y="94"/>
                    </a:lnTo>
                    <a:lnTo>
                      <a:pt x="549" y="101"/>
                    </a:lnTo>
                    <a:lnTo>
                      <a:pt x="563" y="102"/>
                    </a:lnTo>
                    <a:lnTo>
                      <a:pt x="577" y="103"/>
                    </a:lnTo>
                    <a:lnTo>
                      <a:pt x="577" y="103"/>
                    </a:lnTo>
                    <a:lnTo>
                      <a:pt x="593" y="102"/>
                    </a:lnTo>
                    <a:lnTo>
                      <a:pt x="600" y="101"/>
                    </a:lnTo>
                    <a:lnTo>
                      <a:pt x="604" y="98"/>
                    </a:lnTo>
                    <a:lnTo>
                      <a:pt x="609" y="94"/>
                    </a:lnTo>
                    <a:lnTo>
                      <a:pt x="613" y="88"/>
                    </a:lnTo>
                    <a:lnTo>
                      <a:pt x="627" y="69"/>
                    </a:lnTo>
                    <a:lnTo>
                      <a:pt x="627" y="69"/>
                    </a:lnTo>
                    <a:lnTo>
                      <a:pt x="633" y="62"/>
                    </a:lnTo>
                    <a:lnTo>
                      <a:pt x="634" y="62"/>
                    </a:lnTo>
                    <a:lnTo>
                      <a:pt x="634" y="64"/>
                    </a:lnTo>
                    <a:lnTo>
                      <a:pt x="631" y="79"/>
                    </a:lnTo>
                    <a:lnTo>
                      <a:pt x="630" y="88"/>
                    </a:lnTo>
                    <a:lnTo>
                      <a:pt x="630" y="92"/>
                    </a:lnTo>
                    <a:lnTo>
                      <a:pt x="631" y="95"/>
                    </a:lnTo>
                    <a:lnTo>
                      <a:pt x="633" y="98"/>
                    </a:lnTo>
                    <a:lnTo>
                      <a:pt x="635" y="99"/>
                    </a:lnTo>
                    <a:lnTo>
                      <a:pt x="641" y="99"/>
                    </a:lnTo>
                    <a:lnTo>
                      <a:pt x="646" y="97"/>
                    </a:lnTo>
                    <a:lnTo>
                      <a:pt x="646" y="97"/>
                    </a:lnTo>
                    <a:lnTo>
                      <a:pt x="663" y="91"/>
                    </a:lnTo>
                    <a:lnTo>
                      <a:pt x="679" y="86"/>
                    </a:lnTo>
                    <a:lnTo>
                      <a:pt x="716" y="76"/>
                    </a:lnTo>
                    <a:lnTo>
                      <a:pt x="752" y="69"/>
                    </a:lnTo>
                    <a:lnTo>
                      <a:pt x="782" y="65"/>
                    </a:lnTo>
                    <a:lnTo>
                      <a:pt x="782" y="65"/>
                    </a:lnTo>
                    <a:lnTo>
                      <a:pt x="763" y="72"/>
                    </a:lnTo>
                    <a:lnTo>
                      <a:pt x="742" y="80"/>
                    </a:lnTo>
                    <a:lnTo>
                      <a:pt x="718" y="90"/>
                    </a:lnTo>
                    <a:lnTo>
                      <a:pt x="690" y="102"/>
                    </a:lnTo>
                    <a:lnTo>
                      <a:pt x="657" y="118"/>
                    </a:lnTo>
                    <a:lnTo>
                      <a:pt x="616" y="143"/>
                    </a:lnTo>
                    <a:lnTo>
                      <a:pt x="567" y="176"/>
                    </a:lnTo>
                    <a:lnTo>
                      <a:pt x="509" y="218"/>
                    </a:lnTo>
                    <a:lnTo>
                      <a:pt x="509" y="218"/>
                    </a:lnTo>
                    <a:lnTo>
                      <a:pt x="484" y="237"/>
                    </a:lnTo>
                    <a:lnTo>
                      <a:pt x="461" y="256"/>
                    </a:lnTo>
                    <a:lnTo>
                      <a:pt x="419" y="291"/>
                    </a:lnTo>
                    <a:lnTo>
                      <a:pt x="382" y="323"/>
                    </a:lnTo>
                    <a:lnTo>
                      <a:pt x="365" y="336"/>
                    </a:lnTo>
                    <a:lnTo>
                      <a:pt x="349" y="349"/>
                    </a:lnTo>
                    <a:lnTo>
                      <a:pt x="349" y="349"/>
                    </a:lnTo>
                    <a:lnTo>
                      <a:pt x="325" y="365"/>
                    </a:lnTo>
                    <a:lnTo>
                      <a:pt x="301" y="380"/>
                    </a:lnTo>
                    <a:lnTo>
                      <a:pt x="259" y="405"/>
                    </a:lnTo>
                    <a:lnTo>
                      <a:pt x="239" y="417"/>
                    </a:lnTo>
                    <a:lnTo>
                      <a:pt x="220" y="430"/>
                    </a:lnTo>
                    <a:lnTo>
                      <a:pt x="199" y="445"/>
                    </a:lnTo>
                    <a:lnTo>
                      <a:pt x="180" y="462"/>
                    </a:lnTo>
                    <a:lnTo>
                      <a:pt x="180" y="462"/>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6" name="Freeform 12"/>
              <p:cNvSpPr>
                <a:spLocks/>
              </p:cNvSpPr>
              <p:nvPr/>
            </p:nvSpPr>
            <p:spPr bwMode="auto">
              <a:xfrm rot="1800000">
                <a:off x="1405169" y="2895940"/>
                <a:ext cx="28099" cy="77273"/>
              </a:xfrm>
              <a:custGeom>
                <a:avLst/>
                <a:gdLst/>
                <a:ahLst/>
                <a:cxnLst>
                  <a:cxn ang="0">
                    <a:pos x="12" y="133"/>
                  </a:cxn>
                  <a:cxn ang="0">
                    <a:pos x="12" y="133"/>
                  </a:cxn>
                  <a:cxn ang="0">
                    <a:pos x="19" y="126"/>
                  </a:cxn>
                  <a:cxn ang="0">
                    <a:pos x="19" y="126"/>
                  </a:cxn>
                  <a:cxn ang="0">
                    <a:pos x="24" y="113"/>
                  </a:cxn>
                  <a:cxn ang="0">
                    <a:pos x="30" y="100"/>
                  </a:cxn>
                  <a:cxn ang="0">
                    <a:pos x="35" y="84"/>
                  </a:cxn>
                  <a:cxn ang="0">
                    <a:pos x="38" y="67"/>
                  </a:cxn>
                  <a:cxn ang="0">
                    <a:pos x="45" y="33"/>
                  </a:cxn>
                  <a:cxn ang="0">
                    <a:pos x="47" y="2"/>
                  </a:cxn>
                  <a:cxn ang="0">
                    <a:pos x="47" y="2"/>
                  </a:cxn>
                  <a:cxn ang="0">
                    <a:pos x="41" y="0"/>
                  </a:cxn>
                  <a:cxn ang="0">
                    <a:pos x="34" y="0"/>
                  </a:cxn>
                  <a:cxn ang="0">
                    <a:pos x="30" y="3"/>
                  </a:cxn>
                  <a:cxn ang="0">
                    <a:pos x="24" y="6"/>
                  </a:cxn>
                  <a:cxn ang="0">
                    <a:pos x="20" y="9"/>
                  </a:cxn>
                  <a:cxn ang="0">
                    <a:pos x="17" y="14"/>
                  </a:cxn>
                  <a:cxn ang="0">
                    <a:pos x="12" y="24"/>
                  </a:cxn>
                  <a:cxn ang="0">
                    <a:pos x="8" y="34"/>
                  </a:cxn>
                  <a:cxn ang="0">
                    <a:pos x="5" y="45"/>
                  </a:cxn>
                  <a:cxn ang="0">
                    <a:pos x="2" y="55"/>
                  </a:cxn>
                  <a:cxn ang="0">
                    <a:pos x="1" y="62"/>
                  </a:cxn>
                  <a:cxn ang="0">
                    <a:pos x="1" y="62"/>
                  </a:cxn>
                  <a:cxn ang="0">
                    <a:pos x="0" y="67"/>
                  </a:cxn>
                  <a:cxn ang="0">
                    <a:pos x="0" y="74"/>
                  </a:cxn>
                  <a:cxn ang="0">
                    <a:pos x="1" y="92"/>
                  </a:cxn>
                  <a:cxn ang="0">
                    <a:pos x="7" y="113"/>
                  </a:cxn>
                  <a:cxn ang="0">
                    <a:pos x="12" y="133"/>
                  </a:cxn>
                  <a:cxn ang="0">
                    <a:pos x="12" y="133"/>
                  </a:cxn>
                </a:cxnLst>
                <a:rect l="0" t="0" r="r" b="b"/>
                <a:pathLst>
                  <a:path w="47" h="133">
                    <a:moveTo>
                      <a:pt x="12" y="133"/>
                    </a:moveTo>
                    <a:lnTo>
                      <a:pt x="12" y="133"/>
                    </a:lnTo>
                    <a:lnTo>
                      <a:pt x="19" y="126"/>
                    </a:lnTo>
                    <a:lnTo>
                      <a:pt x="19" y="126"/>
                    </a:lnTo>
                    <a:lnTo>
                      <a:pt x="24" y="113"/>
                    </a:lnTo>
                    <a:lnTo>
                      <a:pt x="30" y="100"/>
                    </a:lnTo>
                    <a:lnTo>
                      <a:pt x="35" y="84"/>
                    </a:lnTo>
                    <a:lnTo>
                      <a:pt x="38" y="67"/>
                    </a:lnTo>
                    <a:lnTo>
                      <a:pt x="45" y="33"/>
                    </a:lnTo>
                    <a:lnTo>
                      <a:pt x="47" y="2"/>
                    </a:lnTo>
                    <a:lnTo>
                      <a:pt x="47" y="2"/>
                    </a:lnTo>
                    <a:lnTo>
                      <a:pt x="41" y="0"/>
                    </a:lnTo>
                    <a:lnTo>
                      <a:pt x="34" y="0"/>
                    </a:lnTo>
                    <a:lnTo>
                      <a:pt x="30" y="3"/>
                    </a:lnTo>
                    <a:lnTo>
                      <a:pt x="24" y="6"/>
                    </a:lnTo>
                    <a:lnTo>
                      <a:pt x="20" y="9"/>
                    </a:lnTo>
                    <a:lnTo>
                      <a:pt x="17" y="14"/>
                    </a:lnTo>
                    <a:lnTo>
                      <a:pt x="12" y="24"/>
                    </a:lnTo>
                    <a:lnTo>
                      <a:pt x="8" y="34"/>
                    </a:lnTo>
                    <a:lnTo>
                      <a:pt x="5" y="45"/>
                    </a:lnTo>
                    <a:lnTo>
                      <a:pt x="2" y="55"/>
                    </a:lnTo>
                    <a:lnTo>
                      <a:pt x="1" y="62"/>
                    </a:lnTo>
                    <a:lnTo>
                      <a:pt x="1" y="62"/>
                    </a:lnTo>
                    <a:lnTo>
                      <a:pt x="0" y="67"/>
                    </a:lnTo>
                    <a:lnTo>
                      <a:pt x="0" y="74"/>
                    </a:lnTo>
                    <a:lnTo>
                      <a:pt x="1" y="92"/>
                    </a:lnTo>
                    <a:lnTo>
                      <a:pt x="7" y="113"/>
                    </a:lnTo>
                    <a:lnTo>
                      <a:pt x="12" y="133"/>
                    </a:lnTo>
                    <a:lnTo>
                      <a:pt x="12" y="133"/>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7" name="Freeform 13"/>
              <p:cNvSpPr>
                <a:spLocks/>
              </p:cNvSpPr>
              <p:nvPr/>
            </p:nvSpPr>
            <p:spPr bwMode="auto">
              <a:xfrm rot="1800000">
                <a:off x="1300390" y="2919061"/>
                <a:ext cx="43320" cy="70248"/>
              </a:xfrm>
              <a:custGeom>
                <a:avLst/>
                <a:gdLst/>
                <a:ahLst/>
                <a:cxnLst>
                  <a:cxn ang="0">
                    <a:pos x="1" y="120"/>
                  </a:cxn>
                  <a:cxn ang="0">
                    <a:pos x="1" y="120"/>
                  </a:cxn>
                  <a:cxn ang="0">
                    <a:pos x="9" y="117"/>
                  </a:cxn>
                  <a:cxn ang="0">
                    <a:pos x="9" y="117"/>
                  </a:cxn>
                  <a:cxn ang="0">
                    <a:pos x="16" y="111"/>
                  </a:cxn>
                  <a:cxn ang="0">
                    <a:pos x="23" y="107"/>
                  </a:cxn>
                  <a:cxn ang="0">
                    <a:pos x="35" y="95"/>
                  </a:cxn>
                  <a:cxn ang="0">
                    <a:pos x="45" y="81"/>
                  </a:cxn>
                  <a:cxn ang="0">
                    <a:pos x="54" y="66"/>
                  </a:cxn>
                  <a:cxn ang="0">
                    <a:pos x="61" y="51"/>
                  </a:cxn>
                  <a:cxn ang="0">
                    <a:pos x="67" y="39"/>
                  </a:cxn>
                  <a:cxn ang="0">
                    <a:pos x="72" y="19"/>
                  </a:cxn>
                  <a:cxn ang="0">
                    <a:pos x="72" y="19"/>
                  </a:cxn>
                  <a:cxn ang="0">
                    <a:pos x="64" y="10"/>
                  </a:cxn>
                  <a:cxn ang="0">
                    <a:pos x="54" y="1"/>
                  </a:cxn>
                  <a:cxn ang="0">
                    <a:pos x="54" y="1"/>
                  </a:cxn>
                  <a:cxn ang="0">
                    <a:pos x="52" y="0"/>
                  </a:cxn>
                  <a:cxn ang="0">
                    <a:pos x="49" y="0"/>
                  </a:cxn>
                  <a:cxn ang="0">
                    <a:pos x="46" y="1"/>
                  </a:cxn>
                  <a:cxn ang="0">
                    <a:pos x="43" y="2"/>
                  </a:cxn>
                  <a:cxn ang="0">
                    <a:pos x="37" y="9"/>
                  </a:cxn>
                  <a:cxn ang="0">
                    <a:pos x="30" y="19"/>
                  </a:cxn>
                  <a:cxn ang="0">
                    <a:pos x="18" y="38"/>
                  </a:cxn>
                  <a:cxn ang="0">
                    <a:pos x="8" y="54"/>
                  </a:cxn>
                  <a:cxn ang="0">
                    <a:pos x="8" y="54"/>
                  </a:cxn>
                  <a:cxn ang="0">
                    <a:pos x="5" y="60"/>
                  </a:cxn>
                  <a:cxn ang="0">
                    <a:pos x="4" y="66"/>
                  </a:cxn>
                  <a:cxn ang="0">
                    <a:pos x="1" y="83"/>
                  </a:cxn>
                  <a:cxn ang="0">
                    <a:pos x="0" y="102"/>
                  </a:cxn>
                  <a:cxn ang="0">
                    <a:pos x="1" y="120"/>
                  </a:cxn>
                  <a:cxn ang="0">
                    <a:pos x="1" y="120"/>
                  </a:cxn>
                </a:cxnLst>
                <a:rect l="0" t="0" r="r" b="b"/>
                <a:pathLst>
                  <a:path w="72" h="120">
                    <a:moveTo>
                      <a:pt x="1" y="120"/>
                    </a:moveTo>
                    <a:lnTo>
                      <a:pt x="1" y="120"/>
                    </a:lnTo>
                    <a:lnTo>
                      <a:pt x="9" y="117"/>
                    </a:lnTo>
                    <a:lnTo>
                      <a:pt x="9" y="117"/>
                    </a:lnTo>
                    <a:lnTo>
                      <a:pt x="16" y="111"/>
                    </a:lnTo>
                    <a:lnTo>
                      <a:pt x="23" y="107"/>
                    </a:lnTo>
                    <a:lnTo>
                      <a:pt x="35" y="95"/>
                    </a:lnTo>
                    <a:lnTo>
                      <a:pt x="45" y="81"/>
                    </a:lnTo>
                    <a:lnTo>
                      <a:pt x="54" y="66"/>
                    </a:lnTo>
                    <a:lnTo>
                      <a:pt x="61" y="51"/>
                    </a:lnTo>
                    <a:lnTo>
                      <a:pt x="67" y="39"/>
                    </a:lnTo>
                    <a:lnTo>
                      <a:pt x="72" y="19"/>
                    </a:lnTo>
                    <a:lnTo>
                      <a:pt x="72" y="19"/>
                    </a:lnTo>
                    <a:lnTo>
                      <a:pt x="64" y="10"/>
                    </a:lnTo>
                    <a:lnTo>
                      <a:pt x="54" y="1"/>
                    </a:lnTo>
                    <a:lnTo>
                      <a:pt x="54" y="1"/>
                    </a:lnTo>
                    <a:lnTo>
                      <a:pt x="52" y="0"/>
                    </a:lnTo>
                    <a:lnTo>
                      <a:pt x="49" y="0"/>
                    </a:lnTo>
                    <a:lnTo>
                      <a:pt x="46" y="1"/>
                    </a:lnTo>
                    <a:lnTo>
                      <a:pt x="43" y="2"/>
                    </a:lnTo>
                    <a:lnTo>
                      <a:pt x="37" y="9"/>
                    </a:lnTo>
                    <a:lnTo>
                      <a:pt x="30" y="19"/>
                    </a:lnTo>
                    <a:lnTo>
                      <a:pt x="18" y="38"/>
                    </a:lnTo>
                    <a:lnTo>
                      <a:pt x="8" y="54"/>
                    </a:lnTo>
                    <a:lnTo>
                      <a:pt x="8" y="54"/>
                    </a:lnTo>
                    <a:lnTo>
                      <a:pt x="5" y="60"/>
                    </a:lnTo>
                    <a:lnTo>
                      <a:pt x="4" y="66"/>
                    </a:lnTo>
                    <a:lnTo>
                      <a:pt x="1" y="83"/>
                    </a:lnTo>
                    <a:lnTo>
                      <a:pt x="0" y="102"/>
                    </a:lnTo>
                    <a:lnTo>
                      <a:pt x="1" y="120"/>
                    </a:lnTo>
                    <a:lnTo>
                      <a:pt x="1" y="120"/>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8" name="Freeform 14"/>
              <p:cNvSpPr>
                <a:spLocks/>
              </p:cNvSpPr>
              <p:nvPr/>
            </p:nvSpPr>
            <p:spPr bwMode="auto">
              <a:xfrm rot="1800000">
                <a:off x="708419" y="2405823"/>
                <a:ext cx="763365" cy="881616"/>
              </a:xfrm>
              <a:custGeom>
                <a:avLst/>
                <a:gdLst/>
                <a:ahLst/>
                <a:cxnLst>
                  <a:cxn ang="0">
                    <a:pos x="423" y="1374"/>
                  </a:cxn>
                  <a:cxn ang="0">
                    <a:pos x="543" y="1238"/>
                  </a:cxn>
                  <a:cxn ang="0">
                    <a:pos x="747" y="1005"/>
                  </a:cxn>
                  <a:cxn ang="0">
                    <a:pos x="831" y="874"/>
                  </a:cxn>
                  <a:cxn ang="0">
                    <a:pos x="950" y="672"/>
                  </a:cxn>
                  <a:cxn ang="0">
                    <a:pos x="1028" y="591"/>
                  </a:cxn>
                  <a:cxn ang="0">
                    <a:pos x="1119" y="526"/>
                  </a:cxn>
                  <a:cxn ang="0">
                    <a:pos x="1168" y="482"/>
                  </a:cxn>
                  <a:cxn ang="0">
                    <a:pos x="1158" y="453"/>
                  </a:cxn>
                  <a:cxn ang="0">
                    <a:pos x="1120" y="416"/>
                  </a:cxn>
                  <a:cxn ang="0">
                    <a:pos x="1078" y="409"/>
                  </a:cxn>
                  <a:cxn ang="0">
                    <a:pos x="1021" y="438"/>
                  </a:cxn>
                  <a:cxn ang="0">
                    <a:pos x="910" y="521"/>
                  </a:cxn>
                  <a:cxn ang="0">
                    <a:pos x="834" y="555"/>
                  </a:cxn>
                  <a:cxn ang="0">
                    <a:pos x="781" y="547"/>
                  </a:cxn>
                  <a:cxn ang="0">
                    <a:pos x="735" y="507"/>
                  </a:cxn>
                  <a:cxn ang="0">
                    <a:pos x="680" y="502"/>
                  </a:cxn>
                  <a:cxn ang="0">
                    <a:pos x="673" y="484"/>
                  </a:cxn>
                  <a:cxn ang="0">
                    <a:pos x="702" y="432"/>
                  </a:cxn>
                  <a:cxn ang="0">
                    <a:pos x="679" y="392"/>
                  </a:cxn>
                  <a:cxn ang="0">
                    <a:pos x="597" y="273"/>
                  </a:cxn>
                  <a:cxn ang="0">
                    <a:pos x="590" y="239"/>
                  </a:cxn>
                  <a:cxn ang="0">
                    <a:pos x="612" y="238"/>
                  </a:cxn>
                  <a:cxn ang="0">
                    <a:pos x="709" y="281"/>
                  </a:cxn>
                  <a:cxn ang="0">
                    <a:pos x="737" y="269"/>
                  </a:cxn>
                  <a:cxn ang="0">
                    <a:pos x="746" y="234"/>
                  </a:cxn>
                  <a:cxn ang="0">
                    <a:pos x="729" y="152"/>
                  </a:cxn>
                  <a:cxn ang="0">
                    <a:pos x="754" y="144"/>
                  </a:cxn>
                  <a:cxn ang="0">
                    <a:pos x="842" y="163"/>
                  </a:cxn>
                  <a:cxn ang="0">
                    <a:pos x="917" y="144"/>
                  </a:cxn>
                  <a:cxn ang="0">
                    <a:pos x="988" y="84"/>
                  </a:cxn>
                  <a:cxn ang="0">
                    <a:pos x="1029" y="52"/>
                  </a:cxn>
                  <a:cxn ang="0">
                    <a:pos x="1060" y="73"/>
                  </a:cxn>
                  <a:cxn ang="0">
                    <a:pos x="1146" y="120"/>
                  </a:cxn>
                  <a:cxn ang="0">
                    <a:pos x="1201" y="115"/>
                  </a:cxn>
                  <a:cxn ang="0">
                    <a:pos x="1232" y="107"/>
                  </a:cxn>
                  <a:cxn ang="0">
                    <a:pos x="1278" y="131"/>
                  </a:cxn>
                  <a:cxn ang="0">
                    <a:pos x="1299" y="129"/>
                  </a:cxn>
                  <a:cxn ang="0">
                    <a:pos x="1291" y="108"/>
                  </a:cxn>
                  <a:cxn ang="0">
                    <a:pos x="1165" y="43"/>
                  </a:cxn>
                  <a:cxn ang="0">
                    <a:pos x="1101" y="11"/>
                  </a:cxn>
                  <a:cxn ang="0">
                    <a:pos x="1018" y="0"/>
                  </a:cxn>
                  <a:cxn ang="0">
                    <a:pos x="894" y="22"/>
                  </a:cxn>
                  <a:cxn ang="0">
                    <a:pos x="631" y="97"/>
                  </a:cxn>
                  <a:cxn ang="0">
                    <a:pos x="513" y="152"/>
                  </a:cxn>
                  <a:cxn ang="0">
                    <a:pos x="492" y="183"/>
                  </a:cxn>
                  <a:cxn ang="0">
                    <a:pos x="491" y="257"/>
                  </a:cxn>
                  <a:cxn ang="0">
                    <a:pos x="446" y="490"/>
                  </a:cxn>
                  <a:cxn ang="0">
                    <a:pos x="378" y="732"/>
                  </a:cxn>
                  <a:cxn ang="0">
                    <a:pos x="333" y="879"/>
                  </a:cxn>
                  <a:cxn ang="0">
                    <a:pos x="115" y="1254"/>
                  </a:cxn>
                </a:cxnLst>
                <a:rect l="0" t="0" r="r" b="b"/>
                <a:pathLst>
                  <a:path w="1304" h="1506">
                    <a:moveTo>
                      <a:pt x="303" y="1506"/>
                    </a:moveTo>
                    <a:lnTo>
                      <a:pt x="303" y="1506"/>
                    </a:lnTo>
                    <a:lnTo>
                      <a:pt x="345" y="1461"/>
                    </a:lnTo>
                    <a:lnTo>
                      <a:pt x="386" y="1418"/>
                    </a:lnTo>
                    <a:lnTo>
                      <a:pt x="423" y="1374"/>
                    </a:lnTo>
                    <a:lnTo>
                      <a:pt x="458" y="1332"/>
                    </a:lnTo>
                    <a:lnTo>
                      <a:pt x="458" y="1332"/>
                    </a:lnTo>
                    <a:lnTo>
                      <a:pt x="476" y="1310"/>
                    </a:lnTo>
                    <a:lnTo>
                      <a:pt x="496" y="1287"/>
                    </a:lnTo>
                    <a:lnTo>
                      <a:pt x="543" y="1238"/>
                    </a:lnTo>
                    <a:lnTo>
                      <a:pt x="592" y="1185"/>
                    </a:lnTo>
                    <a:lnTo>
                      <a:pt x="645" y="1127"/>
                    </a:lnTo>
                    <a:lnTo>
                      <a:pt x="698" y="1067"/>
                    </a:lnTo>
                    <a:lnTo>
                      <a:pt x="722" y="1036"/>
                    </a:lnTo>
                    <a:lnTo>
                      <a:pt x="747" y="1005"/>
                    </a:lnTo>
                    <a:lnTo>
                      <a:pt x="771" y="972"/>
                    </a:lnTo>
                    <a:lnTo>
                      <a:pt x="793" y="939"/>
                    </a:lnTo>
                    <a:lnTo>
                      <a:pt x="814" y="907"/>
                    </a:lnTo>
                    <a:lnTo>
                      <a:pt x="831" y="874"/>
                    </a:lnTo>
                    <a:lnTo>
                      <a:pt x="831" y="874"/>
                    </a:lnTo>
                    <a:lnTo>
                      <a:pt x="863" y="813"/>
                    </a:lnTo>
                    <a:lnTo>
                      <a:pt x="893" y="758"/>
                    </a:lnTo>
                    <a:lnTo>
                      <a:pt x="921" y="712"/>
                    </a:lnTo>
                    <a:lnTo>
                      <a:pt x="936" y="691"/>
                    </a:lnTo>
                    <a:lnTo>
                      <a:pt x="950" y="672"/>
                    </a:lnTo>
                    <a:lnTo>
                      <a:pt x="965" y="653"/>
                    </a:lnTo>
                    <a:lnTo>
                      <a:pt x="979" y="637"/>
                    </a:lnTo>
                    <a:lnTo>
                      <a:pt x="995" y="621"/>
                    </a:lnTo>
                    <a:lnTo>
                      <a:pt x="1010" y="606"/>
                    </a:lnTo>
                    <a:lnTo>
                      <a:pt x="1028" y="591"/>
                    </a:lnTo>
                    <a:lnTo>
                      <a:pt x="1045" y="577"/>
                    </a:lnTo>
                    <a:lnTo>
                      <a:pt x="1064" y="563"/>
                    </a:lnTo>
                    <a:lnTo>
                      <a:pt x="1083" y="550"/>
                    </a:lnTo>
                    <a:lnTo>
                      <a:pt x="1083" y="550"/>
                    </a:lnTo>
                    <a:lnTo>
                      <a:pt x="1119" y="526"/>
                    </a:lnTo>
                    <a:lnTo>
                      <a:pt x="1145" y="509"/>
                    </a:lnTo>
                    <a:lnTo>
                      <a:pt x="1153" y="501"/>
                    </a:lnTo>
                    <a:lnTo>
                      <a:pt x="1160" y="494"/>
                    </a:lnTo>
                    <a:lnTo>
                      <a:pt x="1165" y="487"/>
                    </a:lnTo>
                    <a:lnTo>
                      <a:pt x="1168" y="482"/>
                    </a:lnTo>
                    <a:lnTo>
                      <a:pt x="1169" y="477"/>
                    </a:lnTo>
                    <a:lnTo>
                      <a:pt x="1169" y="472"/>
                    </a:lnTo>
                    <a:lnTo>
                      <a:pt x="1168" y="468"/>
                    </a:lnTo>
                    <a:lnTo>
                      <a:pt x="1167" y="462"/>
                    </a:lnTo>
                    <a:lnTo>
                      <a:pt x="1158" y="453"/>
                    </a:lnTo>
                    <a:lnTo>
                      <a:pt x="1149" y="443"/>
                    </a:lnTo>
                    <a:lnTo>
                      <a:pt x="1149" y="443"/>
                    </a:lnTo>
                    <a:lnTo>
                      <a:pt x="1138" y="431"/>
                    </a:lnTo>
                    <a:lnTo>
                      <a:pt x="1126" y="422"/>
                    </a:lnTo>
                    <a:lnTo>
                      <a:pt x="1120" y="416"/>
                    </a:lnTo>
                    <a:lnTo>
                      <a:pt x="1112" y="413"/>
                    </a:lnTo>
                    <a:lnTo>
                      <a:pt x="1105" y="411"/>
                    </a:lnTo>
                    <a:lnTo>
                      <a:pt x="1097" y="409"/>
                    </a:lnTo>
                    <a:lnTo>
                      <a:pt x="1088" y="408"/>
                    </a:lnTo>
                    <a:lnTo>
                      <a:pt x="1078" y="409"/>
                    </a:lnTo>
                    <a:lnTo>
                      <a:pt x="1069" y="411"/>
                    </a:lnTo>
                    <a:lnTo>
                      <a:pt x="1058" y="415"/>
                    </a:lnTo>
                    <a:lnTo>
                      <a:pt x="1045" y="420"/>
                    </a:lnTo>
                    <a:lnTo>
                      <a:pt x="1033" y="428"/>
                    </a:lnTo>
                    <a:lnTo>
                      <a:pt x="1021" y="438"/>
                    </a:lnTo>
                    <a:lnTo>
                      <a:pt x="1007" y="450"/>
                    </a:lnTo>
                    <a:lnTo>
                      <a:pt x="1007" y="450"/>
                    </a:lnTo>
                    <a:lnTo>
                      <a:pt x="976" y="476"/>
                    </a:lnTo>
                    <a:lnTo>
                      <a:pt x="945" y="499"/>
                    </a:lnTo>
                    <a:lnTo>
                      <a:pt x="910" y="521"/>
                    </a:lnTo>
                    <a:lnTo>
                      <a:pt x="894" y="531"/>
                    </a:lnTo>
                    <a:lnTo>
                      <a:pt x="879" y="539"/>
                    </a:lnTo>
                    <a:lnTo>
                      <a:pt x="863" y="546"/>
                    </a:lnTo>
                    <a:lnTo>
                      <a:pt x="848" y="551"/>
                    </a:lnTo>
                    <a:lnTo>
                      <a:pt x="834" y="555"/>
                    </a:lnTo>
                    <a:lnTo>
                      <a:pt x="821" y="558"/>
                    </a:lnTo>
                    <a:lnTo>
                      <a:pt x="808" y="558"/>
                    </a:lnTo>
                    <a:lnTo>
                      <a:pt x="797" y="556"/>
                    </a:lnTo>
                    <a:lnTo>
                      <a:pt x="789" y="554"/>
                    </a:lnTo>
                    <a:lnTo>
                      <a:pt x="781" y="547"/>
                    </a:lnTo>
                    <a:lnTo>
                      <a:pt x="781" y="547"/>
                    </a:lnTo>
                    <a:lnTo>
                      <a:pt x="759" y="525"/>
                    </a:lnTo>
                    <a:lnTo>
                      <a:pt x="752" y="517"/>
                    </a:lnTo>
                    <a:lnTo>
                      <a:pt x="744" y="512"/>
                    </a:lnTo>
                    <a:lnTo>
                      <a:pt x="735" y="507"/>
                    </a:lnTo>
                    <a:lnTo>
                      <a:pt x="724" y="505"/>
                    </a:lnTo>
                    <a:lnTo>
                      <a:pt x="709" y="503"/>
                    </a:lnTo>
                    <a:lnTo>
                      <a:pt x="690" y="503"/>
                    </a:lnTo>
                    <a:lnTo>
                      <a:pt x="690" y="503"/>
                    </a:lnTo>
                    <a:lnTo>
                      <a:pt x="680" y="502"/>
                    </a:lnTo>
                    <a:lnTo>
                      <a:pt x="673" y="501"/>
                    </a:lnTo>
                    <a:lnTo>
                      <a:pt x="669" y="498"/>
                    </a:lnTo>
                    <a:lnTo>
                      <a:pt x="669" y="494"/>
                    </a:lnTo>
                    <a:lnTo>
                      <a:pt x="671" y="490"/>
                    </a:lnTo>
                    <a:lnTo>
                      <a:pt x="673" y="484"/>
                    </a:lnTo>
                    <a:lnTo>
                      <a:pt x="682" y="471"/>
                    </a:lnTo>
                    <a:lnTo>
                      <a:pt x="691" y="456"/>
                    </a:lnTo>
                    <a:lnTo>
                      <a:pt x="697" y="449"/>
                    </a:lnTo>
                    <a:lnTo>
                      <a:pt x="699" y="441"/>
                    </a:lnTo>
                    <a:lnTo>
                      <a:pt x="702" y="432"/>
                    </a:lnTo>
                    <a:lnTo>
                      <a:pt x="702" y="424"/>
                    </a:lnTo>
                    <a:lnTo>
                      <a:pt x="699" y="417"/>
                    </a:lnTo>
                    <a:lnTo>
                      <a:pt x="695" y="411"/>
                    </a:lnTo>
                    <a:lnTo>
                      <a:pt x="695" y="411"/>
                    </a:lnTo>
                    <a:lnTo>
                      <a:pt x="679" y="392"/>
                    </a:lnTo>
                    <a:lnTo>
                      <a:pt x="658" y="364"/>
                    </a:lnTo>
                    <a:lnTo>
                      <a:pt x="635" y="333"/>
                    </a:lnTo>
                    <a:lnTo>
                      <a:pt x="613" y="302"/>
                    </a:lnTo>
                    <a:lnTo>
                      <a:pt x="604" y="287"/>
                    </a:lnTo>
                    <a:lnTo>
                      <a:pt x="597" y="273"/>
                    </a:lnTo>
                    <a:lnTo>
                      <a:pt x="592" y="261"/>
                    </a:lnTo>
                    <a:lnTo>
                      <a:pt x="589" y="250"/>
                    </a:lnTo>
                    <a:lnTo>
                      <a:pt x="589" y="246"/>
                    </a:lnTo>
                    <a:lnTo>
                      <a:pt x="589" y="242"/>
                    </a:lnTo>
                    <a:lnTo>
                      <a:pt x="590" y="239"/>
                    </a:lnTo>
                    <a:lnTo>
                      <a:pt x="593" y="238"/>
                    </a:lnTo>
                    <a:lnTo>
                      <a:pt x="596" y="236"/>
                    </a:lnTo>
                    <a:lnTo>
                      <a:pt x="600" y="236"/>
                    </a:lnTo>
                    <a:lnTo>
                      <a:pt x="612" y="238"/>
                    </a:lnTo>
                    <a:lnTo>
                      <a:pt x="612" y="238"/>
                    </a:lnTo>
                    <a:lnTo>
                      <a:pt x="637" y="247"/>
                    </a:lnTo>
                    <a:lnTo>
                      <a:pt x="658" y="257"/>
                    </a:lnTo>
                    <a:lnTo>
                      <a:pt x="690" y="274"/>
                    </a:lnTo>
                    <a:lnTo>
                      <a:pt x="703" y="280"/>
                    </a:lnTo>
                    <a:lnTo>
                      <a:pt x="709" y="281"/>
                    </a:lnTo>
                    <a:lnTo>
                      <a:pt x="714" y="281"/>
                    </a:lnTo>
                    <a:lnTo>
                      <a:pt x="720" y="280"/>
                    </a:lnTo>
                    <a:lnTo>
                      <a:pt x="727" y="278"/>
                    </a:lnTo>
                    <a:lnTo>
                      <a:pt x="732" y="274"/>
                    </a:lnTo>
                    <a:lnTo>
                      <a:pt x="737" y="269"/>
                    </a:lnTo>
                    <a:lnTo>
                      <a:pt x="737" y="269"/>
                    </a:lnTo>
                    <a:lnTo>
                      <a:pt x="743" y="262"/>
                    </a:lnTo>
                    <a:lnTo>
                      <a:pt x="746" y="254"/>
                    </a:lnTo>
                    <a:lnTo>
                      <a:pt x="747" y="244"/>
                    </a:lnTo>
                    <a:lnTo>
                      <a:pt x="746" y="234"/>
                    </a:lnTo>
                    <a:lnTo>
                      <a:pt x="740" y="210"/>
                    </a:lnTo>
                    <a:lnTo>
                      <a:pt x="735" y="189"/>
                    </a:lnTo>
                    <a:lnTo>
                      <a:pt x="729" y="167"/>
                    </a:lnTo>
                    <a:lnTo>
                      <a:pt x="728" y="159"/>
                    </a:lnTo>
                    <a:lnTo>
                      <a:pt x="729" y="152"/>
                    </a:lnTo>
                    <a:lnTo>
                      <a:pt x="732" y="146"/>
                    </a:lnTo>
                    <a:lnTo>
                      <a:pt x="733" y="144"/>
                    </a:lnTo>
                    <a:lnTo>
                      <a:pt x="736" y="142"/>
                    </a:lnTo>
                    <a:lnTo>
                      <a:pt x="744" y="141"/>
                    </a:lnTo>
                    <a:lnTo>
                      <a:pt x="754" y="144"/>
                    </a:lnTo>
                    <a:lnTo>
                      <a:pt x="754" y="144"/>
                    </a:lnTo>
                    <a:lnTo>
                      <a:pt x="795" y="154"/>
                    </a:lnTo>
                    <a:lnTo>
                      <a:pt x="811" y="159"/>
                    </a:lnTo>
                    <a:lnTo>
                      <a:pt x="826" y="161"/>
                    </a:lnTo>
                    <a:lnTo>
                      <a:pt x="842" y="163"/>
                    </a:lnTo>
                    <a:lnTo>
                      <a:pt x="859" y="160"/>
                    </a:lnTo>
                    <a:lnTo>
                      <a:pt x="879" y="156"/>
                    </a:lnTo>
                    <a:lnTo>
                      <a:pt x="905" y="149"/>
                    </a:lnTo>
                    <a:lnTo>
                      <a:pt x="905" y="149"/>
                    </a:lnTo>
                    <a:lnTo>
                      <a:pt x="917" y="144"/>
                    </a:lnTo>
                    <a:lnTo>
                      <a:pt x="931" y="138"/>
                    </a:lnTo>
                    <a:lnTo>
                      <a:pt x="942" y="130"/>
                    </a:lnTo>
                    <a:lnTo>
                      <a:pt x="953" y="122"/>
                    </a:lnTo>
                    <a:lnTo>
                      <a:pt x="972" y="103"/>
                    </a:lnTo>
                    <a:lnTo>
                      <a:pt x="988" y="84"/>
                    </a:lnTo>
                    <a:lnTo>
                      <a:pt x="1003" y="69"/>
                    </a:lnTo>
                    <a:lnTo>
                      <a:pt x="1010" y="62"/>
                    </a:lnTo>
                    <a:lnTo>
                      <a:pt x="1017" y="56"/>
                    </a:lnTo>
                    <a:lnTo>
                      <a:pt x="1022" y="54"/>
                    </a:lnTo>
                    <a:lnTo>
                      <a:pt x="1029" y="52"/>
                    </a:lnTo>
                    <a:lnTo>
                      <a:pt x="1034" y="52"/>
                    </a:lnTo>
                    <a:lnTo>
                      <a:pt x="1040" y="56"/>
                    </a:lnTo>
                    <a:lnTo>
                      <a:pt x="1040" y="56"/>
                    </a:lnTo>
                    <a:lnTo>
                      <a:pt x="1051" y="66"/>
                    </a:lnTo>
                    <a:lnTo>
                      <a:pt x="1060" y="73"/>
                    </a:lnTo>
                    <a:lnTo>
                      <a:pt x="1079" y="85"/>
                    </a:lnTo>
                    <a:lnTo>
                      <a:pt x="1103" y="96"/>
                    </a:lnTo>
                    <a:lnTo>
                      <a:pt x="1131" y="112"/>
                    </a:lnTo>
                    <a:lnTo>
                      <a:pt x="1131" y="112"/>
                    </a:lnTo>
                    <a:lnTo>
                      <a:pt x="1146" y="120"/>
                    </a:lnTo>
                    <a:lnTo>
                      <a:pt x="1160" y="124"/>
                    </a:lnTo>
                    <a:lnTo>
                      <a:pt x="1172" y="124"/>
                    </a:lnTo>
                    <a:lnTo>
                      <a:pt x="1182" y="123"/>
                    </a:lnTo>
                    <a:lnTo>
                      <a:pt x="1192" y="119"/>
                    </a:lnTo>
                    <a:lnTo>
                      <a:pt x="1201" y="115"/>
                    </a:lnTo>
                    <a:lnTo>
                      <a:pt x="1210" y="111"/>
                    </a:lnTo>
                    <a:lnTo>
                      <a:pt x="1221" y="108"/>
                    </a:lnTo>
                    <a:lnTo>
                      <a:pt x="1221" y="108"/>
                    </a:lnTo>
                    <a:lnTo>
                      <a:pt x="1227" y="107"/>
                    </a:lnTo>
                    <a:lnTo>
                      <a:pt x="1232" y="107"/>
                    </a:lnTo>
                    <a:lnTo>
                      <a:pt x="1242" y="110"/>
                    </a:lnTo>
                    <a:lnTo>
                      <a:pt x="1250" y="115"/>
                    </a:lnTo>
                    <a:lnTo>
                      <a:pt x="1259" y="122"/>
                    </a:lnTo>
                    <a:lnTo>
                      <a:pt x="1269" y="127"/>
                    </a:lnTo>
                    <a:lnTo>
                      <a:pt x="1278" y="131"/>
                    </a:lnTo>
                    <a:lnTo>
                      <a:pt x="1282" y="133"/>
                    </a:lnTo>
                    <a:lnTo>
                      <a:pt x="1288" y="133"/>
                    </a:lnTo>
                    <a:lnTo>
                      <a:pt x="1293" y="131"/>
                    </a:lnTo>
                    <a:lnTo>
                      <a:pt x="1299" y="129"/>
                    </a:lnTo>
                    <a:lnTo>
                      <a:pt x="1299" y="129"/>
                    </a:lnTo>
                    <a:lnTo>
                      <a:pt x="1303" y="126"/>
                    </a:lnTo>
                    <a:lnTo>
                      <a:pt x="1304" y="122"/>
                    </a:lnTo>
                    <a:lnTo>
                      <a:pt x="1301" y="118"/>
                    </a:lnTo>
                    <a:lnTo>
                      <a:pt x="1297" y="114"/>
                    </a:lnTo>
                    <a:lnTo>
                      <a:pt x="1291" y="108"/>
                    </a:lnTo>
                    <a:lnTo>
                      <a:pt x="1282" y="103"/>
                    </a:lnTo>
                    <a:lnTo>
                      <a:pt x="1261" y="90"/>
                    </a:lnTo>
                    <a:lnTo>
                      <a:pt x="1210" y="66"/>
                    </a:lnTo>
                    <a:lnTo>
                      <a:pt x="1186" y="54"/>
                    </a:lnTo>
                    <a:lnTo>
                      <a:pt x="1165" y="43"/>
                    </a:lnTo>
                    <a:lnTo>
                      <a:pt x="1165" y="43"/>
                    </a:lnTo>
                    <a:lnTo>
                      <a:pt x="1148" y="30"/>
                    </a:lnTo>
                    <a:lnTo>
                      <a:pt x="1126" y="20"/>
                    </a:lnTo>
                    <a:lnTo>
                      <a:pt x="1115" y="15"/>
                    </a:lnTo>
                    <a:lnTo>
                      <a:pt x="1101" y="11"/>
                    </a:lnTo>
                    <a:lnTo>
                      <a:pt x="1088" y="7"/>
                    </a:lnTo>
                    <a:lnTo>
                      <a:pt x="1073" y="5"/>
                    </a:lnTo>
                    <a:lnTo>
                      <a:pt x="1056" y="2"/>
                    </a:lnTo>
                    <a:lnTo>
                      <a:pt x="1037" y="0"/>
                    </a:lnTo>
                    <a:lnTo>
                      <a:pt x="1018" y="0"/>
                    </a:lnTo>
                    <a:lnTo>
                      <a:pt x="998" y="2"/>
                    </a:lnTo>
                    <a:lnTo>
                      <a:pt x="974" y="5"/>
                    </a:lnTo>
                    <a:lnTo>
                      <a:pt x="950" y="9"/>
                    </a:lnTo>
                    <a:lnTo>
                      <a:pt x="923" y="15"/>
                    </a:lnTo>
                    <a:lnTo>
                      <a:pt x="894" y="22"/>
                    </a:lnTo>
                    <a:lnTo>
                      <a:pt x="894" y="22"/>
                    </a:lnTo>
                    <a:lnTo>
                      <a:pt x="830" y="40"/>
                    </a:lnTo>
                    <a:lnTo>
                      <a:pt x="763" y="58"/>
                    </a:lnTo>
                    <a:lnTo>
                      <a:pt x="695" y="77"/>
                    </a:lnTo>
                    <a:lnTo>
                      <a:pt x="631" y="97"/>
                    </a:lnTo>
                    <a:lnTo>
                      <a:pt x="601" y="107"/>
                    </a:lnTo>
                    <a:lnTo>
                      <a:pt x="574" y="118"/>
                    </a:lnTo>
                    <a:lnTo>
                      <a:pt x="551" y="129"/>
                    </a:lnTo>
                    <a:lnTo>
                      <a:pt x="529" y="139"/>
                    </a:lnTo>
                    <a:lnTo>
                      <a:pt x="513" y="152"/>
                    </a:lnTo>
                    <a:lnTo>
                      <a:pt x="506" y="157"/>
                    </a:lnTo>
                    <a:lnTo>
                      <a:pt x="500" y="164"/>
                    </a:lnTo>
                    <a:lnTo>
                      <a:pt x="496" y="169"/>
                    </a:lnTo>
                    <a:lnTo>
                      <a:pt x="494" y="176"/>
                    </a:lnTo>
                    <a:lnTo>
                      <a:pt x="492" y="183"/>
                    </a:lnTo>
                    <a:lnTo>
                      <a:pt x="492" y="190"/>
                    </a:lnTo>
                    <a:lnTo>
                      <a:pt x="492" y="190"/>
                    </a:lnTo>
                    <a:lnTo>
                      <a:pt x="494" y="204"/>
                    </a:lnTo>
                    <a:lnTo>
                      <a:pt x="494" y="220"/>
                    </a:lnTo>
                    <a:lnTo>
                      <a:pt x="491" y="257"/>
                    </a:lnTo>
                    <a:lnTo>
                      <a:pt x="487" y="299"/>
                    </a:lnTo>
                    <a:lnTo>
                      <a:pt x="480" y="344"/>
                    </a:lnTo>
                    <a:lnTo>
                      <a:pt x="470" y="392"/>
                    </a:lnTo>
                    <a:lnTo>
                      <a:pt x="459" y="441"/>
                    </a:lnTo>
                    <a:lnTo>
                      <a:pt x="446" y="490"/>
                    </a:lnTo>
                    <a:lnTo>
                      <a:pt x="431" y="537"/>
                    </a:lnTo>
                    <a:lnTo>
                      <a:pt x="431" y="537"/>
                    </a:lnTo>
                    <a:lnTo>
                      <a:pt x="417" y="584"/>
                    </a:lnTo>
                    <a:lnTo>
                      <a:pt x="404" y="633"/>
                    </a:lnTo>
                    <a:lnTo>
                      <a:pt x="378" y="732"/>
                    </a:lnTo>
                    <a:lnTo>
                      <a:pt x="365" y="777"/>
                    </a:lnTo>
                    <a:lnTo>
                      <a:pt x="355" y="818"/>
                    </a:lnTo>
                    <a:lnTo>
                      <a:pt x="344" y="854"/>
                    </a:lnTo>
                    <a:lnTo>
                      <a:pt x="338" y="869"/>
                    </a:lnTo>
                    <a:lnTo>
                      <a:pt x="333" y="879"/>
                    </a:lnTo>
                    <a:lnTo>
                      <a:pt x="333" y="879"/>
                    </a:lnTo>
                    <a:lnTo>
                      <a:pt x="316" y="911"/>
                    </a:lnTo>
                    <a:lnTo>
                      <a:pt x="291" y="957"/>
                    </a:lnTo>
                    <a:lnTo>
                      <a:pt x="214" y="1087"/>
                    </a:lnTo>
                    <a:lnTo>
                      <a:pt x="115" y="1254"/>
                    </a:lnTo>
                    <a:lnTo>
                      <a:pt x="0" y="1442"/>
                    </a:lnTo>
                    <a:lnTo>
                      <a:pt x="21" y="1506"/>
                    </a:lnTo>
                    <a:lnTo>
                      <a:pt x="303" y="1506"/>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9" name="Freeform 15"/>
              <p:cNvSpPr>
                <a:spLocks/>
              </p:cNvSpPr>
              <p:nvPr/>
            </p:nvSpPr>
            <p:spPr bwMode="auto">
              <a:xfrm rot="1800000">
                <a:off x="1418689" y="2711871"/>
                <a:ext cx="244699" cy="161571"/>
              </a:xfrm>
              <a:custGeom>
                <a:avLst/>
                <a:gdLst/>
                <a:ahLst/>
                <a:cxnLst>
                  <a:cxn ang="0">
                    <a:pos x="0" y="197"/>
                  </a:cxn>
                  <a:cxn ang="0">
                    <a:pos x="0" y="197"/>
                  </a:cxn>
                  <a:cxn ang="0">
                    <a:pos x="48" y="159"/>
                  </a:cxn>
                  <a:cxn ang="0">
                    <a:pos x="102" y="118"/>
                  </a:cxn>
                  <a:cxn ang="0">
                    <a:pos x="129" y="98"/>
                  </a:cxn>
                  <a:cxn ang="0">
                    <a:pos x="158" y="79"/>
                  </a:cxn>
                  <a:cxn ang="0">
                    <a:pos x="187" y="61"/>
                  </a:cxn>
                  <a:cxn ang="0">
                    <a:pos x="215" y="45"/>
                  </a:cxn>
                  <a:cxn ang="0">
                    <a:pos x="244" y="30"/>
                  </a:cxn>
                  <a:cxn ang="0">
                    <a:pos x="270" y="17"/>
                  </a:cxn>
                  <a:cxn ang="0">
                    <a:pos x="296" y="8"/>
                  </a:cxn>
                  <a:cxn ang="0">
                    <a:pos x="320" y="2"/>
                  </a:cxn>
                  <a:cxn ang="0">
                    <a:pos x="333" y="1"/>
                  </a:cxn>
                  <a:cxn ang="0">
                    <a:pos x="343" y="0"/>
                  </a:cxn>
                  <a:cxn ang="0">
                    <a:pos x="353" y="0"/>
                  </a:cxn>
                  <a:cxn ang="0">
                    <a:pos x="364" y="1"/>
                  </a:cxn>
                  <a:cxn ang="0">
                    <a:pos x="372" y="4"/>
                  </a:cxn>
                  <a:cxn ang="0">
                    <a:pos x="382" y="7"/>
                  </a:cxn>
                  <a:cxn ang="0">
                    <a:pos x="388" y="12"/>
                  </a:cxn>
                  <a:cxn ang="0">
                    <a:pos x="397" y="17"/>
                  </a:cxn>
                  <a:cxn ang="0">
                    <a:pos x="397" y="17"/>
                  </a:cxn>
                  <a:cxn ang="0">
                    <a:pos x="402" y="24"/>
                  </a:cxn>
                  <a:cxn ang="0">
                    <a:pos x="407" y="31"/>
                  </a:cxn>
                  <a:cxn ang="0">
                    <a:pos x="412" y="38"/>
                  </a:cxn>
                  <a:cxn ang="0">
                    <a:pos x="414" y="45"/>
                  </a:cxn>
                  <a:cxn ang="0">
                    <a:pos x="417" y="53"/>
                  </a:cxn>
                  <a:cxn ang="0">
                    <a:pos x="418" y="60"/>
                  </a:cxn>
                  <a:cxn ang="0">
                    <a:pos x="420" y="68"/>
                  </a:cxn>
                  <a:cxn ang="0">
                    <a:pos x="418" y="76"/>
                  </a:cxn>
                  <a:cxn ang="0">
                    <a:pos x="416" y="92"/>
                  </a:cxn>
                  <a:cxn ang="0">
                    <a:pos x="410" y="109"/>
                  </a:cxn>
                  <a:cxn ang="0">
                    <a:pos x="402" y="125"/>
                  </a:cxn>
                  <a:cxn ang="0">
                    <a:pos x="391" y="143"/>
                  </a:cxn>
                  <a:cxn ang="0">
                    <a:pos x="380" y="161"/>
                  </a:cxn>
                  <a:cxn ang="0">
                    <a:pos x="367" y="177"/>
                  </a:cxn>
                  <a:cxn ang="0">
                    <a:pos x="352" y="195"/>
                  </a:cxn>
                  <a:cxn ang="0">
                    <a:pos x="335" y="211"/>
                  </a:cxn>
                  <a:cxn ang="0">
                    <a:pos x="304" y="244"/>
                  </a:cxn>
                  <a:cxn ang="0">
                    <a:pos x="271" y="275"/>
                  </a:cxn>
                  <a:cxn ang="0">
                    <a:pos x="271" y="275"/>
                  </a:cxn>
                  <a:cxn ang="0">
                    <a:pos x="264" y="268"/>
                  </a:cxn>
                  <a:cxn ang="0">
                    <a:pos x="256" y="260"/>
                  </a:cxn>
                  <a:cxn ang="0">
                    <a:pos x="247" y="253"/>
                  </a:cxn>
                  <a:cxn ang="0">
                    <a:pos x="238" y="249"/>
                  </a:cxn>
                  <a:cxn ang="0">
                    <a:pos x="238" y="249"/>
                  </a:cxn>
                  <a:cxn ang="0">
                    <a:pos x="213" y="234"/>
                  </a:cxn>
                  <a:cxn ang="0">
                    <a:pos x="187" y="221"/>
                  </a:cxn>
                  <a:cxn ang="0">
                    <a:pos x="158" y="210"/>
                  </a:cxn>
                  <a:cxn ang="0">
                    <a:pos x="128" y="199"/>
                  </a:cxn>
                  <a:cxn ang="0">
                    <a:pos x="113" y="195"/>
                  </a:cxn>
                  <a:cxn ang="0">
                    <a:pos x="98" y="192"/>
                  </a:cxn>
                  <a:cxn ang="0">
                    <a:pos x="82" y="189"/>
                  </a:cxn>
                  <a:cxn ang="0">
                    <a:pos x="67" y="189"/>
                  </a:cxn>
                  <a:cxn ang="0">
                    <a:pos x="50" y="189"/>
                  </a:cxn>
                  <a:cxn ang="0">
                    <a:pos x="34" y="191"/>
                  </a:cxn>
                  <a:cxn ang="0">
                    <a:pos x="16" y="193"/>
                  </a:cxn>
                  <a:cxn ang="0">
                    <a:pos x="0" y="197"/>
                  </a:cxn>
                  <a:cxn ang="0">
                    <a:pos x="0" y="197"/>
                  </a:cxn>
                </a:cxnLst>
                <a:rect l="0" t="0" r="r" b="b"/>
                <a:pathLst>
                  <a:path w="420" h="275">
                    <a:moveTo>
                      <a:pt x="0" y="197"/>
                    </a:moveTo>
                    <a:lnTo>
                      <a:pt x="0" y="197"/>
                    </a:lnTo>
                    <a:lnTo>
                      <a:pt x="48" y="159"/>
                    </a:lnTo>
                    <a:lnTo>
                      <a:pt x="102" y="118"/>
                    </a:lnTo>
                    <a:lnTo>
                      <a:pt x="129" y="98"/>
                    </a:lnTo>
                    <a:lnTo>
                      <a:pt x="158" y="79"/>
                    </a:lnTo>
                    <a:lnTo>
                      <a:pt x="187" y="61"/>
                    </a:lnTo>
                    <a:lnTo>
                      <a:pt x="215" y="45"/>
                    </a:lnTo>
                    <a:lnTo>
                      <a:pt x="244" y="30"/>
                    </a:lnTo>
                    <a:lnTo>
                      <a:pt x="270" y="17"/>
                    </a:lnTo>
                    <a:lnTo>
                      <a:pt x="296" y="8"/>
                    </a:lnTo>
                    <a:lnTo>
                      <a:pt x="320" y="2"/>
                    </a:lnTo>
                    <a:lnTo>
                      <a:pt x="333" y="1"/>
                    </a:lnTo>
                    <a:lnTo>
                      <a:pt x="343" y="0"/>
                    </a:lnTo>
                    <a:lnTo>
                      <a:pt x="353" y="0"/>
                    </a:lnTo>
                    <a:lnTo>
                      <a:pt x="364" y="1"/>
                    </a:lnTo>
                    <a:lnTo>
                      <a:pt x="372" y="4"/>
                    </a:lnTo>
                    <a:lnTo>
                      <a:pt x="382" y="7"/>
                    </a:lnTo>
                    <a:lnTo>
                      <a:pt x="388" y="12"/>
                    </a:lnTo>
                    <a:lnTo>
                      <a:pt x="397" y="17"/>
                    </a:lnTo>
                    <a:lnTo>
                      <a:pt x="397" y="17"/>
                    </a:lnTo>
                    <a:lnTo>
                      <a:pt x="402" y="24"/>
                    </a:lnTo>
                    <a:lnTo>
                      <a:pt x="407" y="31"/>
                    </a:lnTo>
                    <a:lnTo>
                      <a:pt x="412" y="38"/>
                    </a:lnTo>
                    <a:lnTo>
                      <a:pt x="414" y="45"/>
                    </a:lnTo>
                    <a:lnTo>
                      <a:pt x="417" y="53"/>
                    </a:lnTo>
                    <a:lnTo>
                      <a:pt x="418" y="60"/>
                    </a:lnTo>
                    <a:lnTo>
                      <a:pt x="420" y="68"/>
                    </a:lnTo>
                    <a:lnTo>
                      <a:pt x="418" y="76"/>
                    </a:lnTo>
                    <a:lnTo>
                      <a:pt x="416" y="92"/>
                    </a:lnTo>
                    <a:lnTo>
                      <a:pt x="410" y="109"/>
                    </a:lnTo>
                    <a:lnTo>
                      <a:pt x="402" y="125"/>
                    </a:lnTo>
                    <a:lnTo>
                      <a:pt x="391" y="143"/>
                    </a:lnTo>
                    <a:lnTo>
                      <a:pt x="380" y="161"/>
                    </a:lnTo>
                    <a:lnTo>
                      <a:pt x="367" y="177"/>
                    </a:lnTo>
                    <a:lnTo>
                      <a:pt x="352" y="195"/>
                    </a:lnTo>
                    <a:lnTo>
                      <a:pt x="335" y="211"/>
                    </a:lnTo>
                    <a:lnTo>
                      <a:pt x="304" y="244"/>
                    </a:lnTo>
                    <a:lnTo>
                      <a:pt x="271" y="275"/>
                    </a:lnTo>
                    <a:lnTo>
                      <a:pt x="271" y="275"/>
                    </a:lnTo>
                    <a:lnTo>
                      <a:pt x="264" y="268"/>
                    </a:lnTo>
                    <a:lnTo>
                      <a:pt x="256" y="260"/>
                    </a:lnTo>
                    <a:lnTo>
                      <a:pt x="247" y="253"/>
                    </a:lnTo>
                    <a:lnTo>
                      <a:pt x="238" y="249"/>
                    </a:lnTo>
                    <a:lnTo>
                      <a:pt x="238" y="249"/>
                    </a:lnTo>
                    <a:lnTo>
                      <a:pt x="213" y="234"/>
                    </a:lnTo>
                    <a:lnTo>
                      <a:pt x="187" y="221"/>
                    </a:lnTo>
                    <a:lnTo>
                      <a:pt x="158" y="210"/>
                    </a:lnTo>
                    <a:lnTo>
                      <a:pt x="128" y="199"/>
                    </a:lnTo>
                    <a:lnTo>
                      <a:pt x="113" y="195"/>
                    </a:lnTo>
                    <a:lnTo>
                      <a:pt x="98" y="192"/>
                    </a:lnTo>
                    <a:lnTo>
                      <a:pt x="82" y="189"/>
                    </a:lnTo>
                    <a:lnTo>
                      <a:pt x="67" y="189"/>
                    </a:lnTo>
                    <a:lnTo>
                      <a:pt x="50" y="189"/>
                    </a:lnTo>
                    <a:lnTo>
                      <a:pt x="34" y="191"/>
                    </a:lnTo>
                    <a:lnTo>
                      <a:pt x="16" y="193"/>
                    </a:lnTo>
                    <a:lnTo>
                      <a:pt x="0" y="197"/>
                    </a:lnTo>
                    <a:lnTo>
                      <a:pt x="0" y="197"/>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0" name="Freeform 16"/>
              <p:cNvSpPr>
                <a:spLocks/>
              </p:cNvSpPr>
              <p:nvPr/>
            </p:nvSpPr>
            <p:spPr bwMode="auto">
              <a:xfrm rot="1800000">
                <a:off x="1556412" y="2754230"/>
                <a:ext cx="104202" cy="100689"/>
              </a:xfrm>
              <a:custGeom>
                <a:avLst/>
                <a:gdLst/>
                <a:ahLst/>
                <a:cxnLst>
                  <a:cxn ang="0">
                    <a:pos x="38" y="143"/>
                  </a:cxn>
                  <a:cxn ang="0">
                    <a:pos x="38" y="143"/>
                  </a:cxn>
                  <a:cxn ang="0">
                    <a:pos x="21" y="117"/>
                  </a:cxn>
                  <a:cxn ang="0">
                    <a:pos x="13" y="105"/>
                  </a:cxn>
                  <a:cxn ang="0">
                    <a:pos x="6" y="92"/>
                  </a:cxn>
                  <a:cxn ang="0">
                    <a:pos x="2" y="80"/>
                  </a:cxn>
                  <a:cxn ang="0">
                    <a:pos x="0" y="69"/>
                  </a:cxn>
                  <a:cxn ang="0">
                    <a:pos x="2" y="65"/>
                  </a:cxn>
                  <a:cxn ang="0">
                    <a:pos x="3" y="60"/>
                  </a:cxn>
                  <a:cxn ang="0">
                    <a:pos x="6" y="56"/>
                  </a:cxn>
                  <a:cxn ang="0">
                    <a:pos x="10" y="50"/>
                  </a:cxn>
                  <a:cxn ang="0">
                    <a:pos x="10" y="50"/>
                  </a:cxn>
                  <a:cxn ang="0">
                    <a:pos x="21" y="41"/>
                  </a:cxn>
                  <a:cxn ang="0">
                    <a:pos x="36" y="30"/>
                  </a:cxn>
                  <a:cxn ang="0">
                    <a:pos x="53" y="17"/>
                  </a:cxn>
                  <a:cxn ang="0">
                    <a:pos x="74" y="8"/>
                  </a:cxn>
                  <a:cxn ang="0">
                    <a:pos x="85" y="4"/>
                  </a:cxn>
                  <a:cxn ang="0">
                    <a:pos x="96" y="1"/>
                  </a:cxn>
                  <a:cxn ang="0">
                    <a:pos x="107" y="0"/>
                  </a:cxn>
                  <a:cxn ang="0">
                    <a:pos x="117" y="0"/>
                  </a:cxn>
                  <a:cxn ang="0">
                    <a:pos x="128" y="1"/>
                  </a:cxn>
                  <a:cxn ang="0">
                    <a:pos x="138" y="5"/>
                  </a:cxn>
                  <a:cxn ang="0">
                    <a:pos x="149" y="11"/>
                  </a:cxn>
                  <a:cxn ang="0">
                    <a:pos x="158" y="17"/>
                  </a:cxn>
                  <a:cxn ang="0">
                    <a:pos x="158" y="17"/>
                  </a:cxn>
                  <a:cxn ang="0">
                    <a:pos x="167" y="27"/>
                  </a:cxn>
                  <a:cxn ang="0">
                    <a:pos x="172" y="36"/>
                  </a:cxn>
                  <a:cxn ang="0">
                    <a:pos x="176" y="46"/>
                  </a:cxn>
                  <a:cxn ang="0">
                    <a:pos x="179" y="56"/>
                  </a:cxn>
                  <a:cxn ang="0">
                    <a:pos x="179" y="65"/>
                  </a:cxn>
                  <a:cxn ang="0">
                    <a:pos x="177" y="73"/>
                  </a:cxn>
                  <a:cxn ang="0">
                    <a:pos x="176" y="83"/>
                  </a:cxn>
                  <a:cxn ang="0">
                    <a:pos x="172" y="92"/>
                  </a:cxn>
                  <a:cxn ang="0">
                    <a:pos x="168" y="102"/>
                  </a:cxn>
                  <a:cxn ang="0">
                    <a:pos x="161" y="110"/>
                  </a:cxn>
                  <a:cxn ang="0">
                    <a:pos x="149" y="126"/>
                  </a:cxn>
                  <a:cxn ang="0">
                    <a:pos x="132" y="141"/>
                  </a:cxn>
                  <a:cxn ang="0">
                    <a:pos x="117" y="154"/>
                  </a:cxn>
                  <a:cxn ang="0">
                    <a:pos x="117" y="154"/>
                  </a:cxn>
                  <a:cxn ang="0">
                    <a:pos x="103" y="163"/>
                  </a:cxn>
                  <a:cxn ang="0">
                    <a:pos x="90" y="169"/>
                  </a:cxn>
                  <a:cxn ang="0">
                    <a:pos x="81" y="171"/>
                  </a:cxn>
                  <a:cxn ang="0">
                    <a:pos x="71" y="171"/>
                  </a:cxn>
                  <a:cxn ang="0">
                    <a:pos x="64" y="169"/>
                  </a:cxn>
                  <a:cxn ang="0">
                    <a:pos x="56" y="162"/>
                  </a:cxn>
                  <a:cxn ang="0">
                    <a:pos x="48" y="154"/>
                  </a:cxn>
                  <a:cxn ang="0">
                    <a:pos x="38" y="143"/>
                  </a:cxn>
                  <a:cxn ang="0">
                    <a:pos x="38" y="143"/>
                  </a:cxn>
                </a:cxnLst>
                <a:rect l="0" t="0" r="r" b="b"/>
                <a:pathLst>
                  <a:path w="179" h="171">
                    <a:moveTo>
                      <a:pt x="38" y="143"/>
                    </a:moveTo>
                    <a:lnTo>
                      <a:pt x="38" y="143"/>
                    </a:lnTo>
                    <a:lnTo>
                      <a:pt x="21" y="117"/>
                    </a:lnTo>
                    <a:lnTo>
                      <a:pt x="13" y="105"/>
                    </a:lnTo>
                    <a:lnTo>
                      <a:pt x="6" y="92"/>
                    </a:lnTo>
                    <a:lnTo>
                      <a:pt x="2" y="80"/>
                    </a:lnTo>
                    <a:lnTo>
                      <a:pt x="0" y="69"/>
                    </a:lnTo>
                    <a:lnTo>
                      <a:pt x="2" y="65"/>
                    </a:lnTo>
                    <a:lnTo>
                      <a:pt x="3" y="60"/>
                    </a:lnTo>
                    <a:lnTo>
                      <a:pt x="6" y="56"/>
                    </a:lnTo>
                    <a:lnTo>
                      <a:pt x="10" y="50"/>
                    </a:lnTo>
                    <a:lnTo>
                      <a:pt x="10" y="50"/>
                    </a:lnTo>
                    <a:lnTo>
                      <a:pt x="21" y="41"/>
                    </a:lnTo>
                    <a:lnTo>
                      <a:pt x="36" y="30"/>
                    </a:lnTo>
                    <a:lnTo>
                      <a:pt x="53" y="17"/>
                    </a:lnTo>
                    <a:lnTo>
                      <a:pt x="74" y="8"/>
                    </a:lnTo>
                    <a:lnTo>
                      <a:pt x="85" y="4"/>
                    </a:lnTo>
                    <a:lnTo>
                      <a:pt x="96" y="1"/>
                    </a:lnTo>
                    <a:lnTo>
                      <a:pt x="107" y="0"/>
                    </a:lnTo>
                    <a:lnTo>
                      <a:pt x="117" y="0"/>
                    </a:lnTo>
                    <a:lnTo>
                      <a:pt x="128" y="1"/>
                    </a:lnTo>
                    <a:lnTo>
                      <a:pt x="138" y="5"/>
                    </a:lnTo>
                    <a:lnTo>
                      <a:pt x="149" y="11"/>
                    </a:lnTo>
                    <a:lnTo>
                      <a:pt x="158" y="17"/>
                    </a:lnTo>
                    <a:lnTo>
                      <a:pt x="158" y="17"/>
                    </a:lnTo>
                    <a:lnTo>
                      <a:pt x="167" y="27"/>
                    </a:lnTo>
                    <a:lnTo>
                      <a:pt x="172" y="36"/>
                    </a:lnTo>
                    <a:lnTo>
                      <a:pt x="176" y="46"/>
                    </a:lnTo>
                    <a:lnTo>
                      <a:pt x="179" y="56"/>
                    </a:lnTo>
                    <a:lnTo>
                      <a:pt x="179" y="65"/>
                    </a:lnTo>
                    <a:lnTo>
                      <a:pt x="177" y="73"/>
                    </a:lnTo>
                    <a:lnTo>
                      <a:pt x="176" y="83"/>
                    </a:lnTo>
                    <a:lnTo>
                      <a:pt x="172" y="92"/>
                    </a:lnTo>
                    <a:lnTo>
                      <a:pt x="168" y="102"/>
                    </a:lnTo>
                    <a:lnTo>
                      <a:pt x="161" y="110"/>
                    </a:lnTo>
                    <a:lnTo>
                      <a:pt x="149" y="126"/>
                    </a:lnTo>
                    <a:lnTo>
                      <a:pt x="132" y="141"/>
                    </a:lnTo>
                    <a:lnTo>
                      <a:pt x="117" y="154"/>
                    </a:lnTo>
                    <a:lnTo>
                      <a:pt x="117" y="154"/>
                    </a:lnTo>
                    <a:lnTo>
                      <a:pt x="103" y="163"/>
                    </a:lnTo>
                    <a:lnTo>
                      <a:pt x="90" y="169"/>
                    </a:lnTo>
                    <a:lnTo>
                      <a:pt x="81" y="171"/>
                    </a:lnTo>
                    <a:lnTo>
                      <a:pt x="71" y="171"/>
                    </a:lnTo>
                    <a:lnTo>
                      <a:pt x="64" y="169"/>
                    </a:lnTo>
                    <a:lnTo>
                      <a:pt x="56" y="162"/>
                    </a:lnTo>
                    <a:lnTo>
                      <a:pt x="48" y="154"/>
                    </a:lnTo>
                    <a:lnTo>
                      <a:pt x="38" y="143"/>
                    </a:lnTo>
                    <a:lnTo>
                      <a:pt x="38" y="143"/>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1" name="Freeform 17"/>
              <p:cNvSpPr>
                <a:spLocks noEditPoints="1"/>
              </p:cNvSpPr>
              <p:nvPr/>
            </p:nvSpPr>
            <p:spPr bwMode="auto">
              <a:xfrm rot="1800000">
                <a:off x="1436237" y="2776753"/>
                <a:ext cx="81956" cy="96006"/>
              </a:xfrm>
              <a:custGeom>
                <a:avLst/>
                <a:gdLst/>
                <a:ahLst/>
                <a:cxnLst>
                  <a:cxn ang="0">
                    <a:pos x="62" y="148"/>
                  </a:cxn>
                  <a:cxn ang="0">
                    <a:pos x="62" y="148"/>
                  </a:cxn>
                  <a:cxn ang="0">
                    <a:pos x="73" y="157"/>
                  </a:cxn>
                  <a:cxn ang="0">
                    <a:pos x="83" y="163"/>
                  </a:cxn>
                  <a:cxn ang="0">
                    <a:pos x="83" y="163"/>
                  </a:cxn>
                  <a:cxn ang="0">
                    <a:pos x="62" y="139"/>
                  </a:cxn>
                  <a:cxn ang="0">
                    <a:pos x="62" y="148"/>
                  </a:cxn>
                  <a:cxn ang="0">
                    <a:pos x="62" y="148"/>
                  </a:cxn>
                  <a:cxn ang="0">
                    <a:pos x="62" y="20"/>
                  </a:cxn>
                  <a:cxn ang="0">
                    <a:pos x="62" y="12"/>
                  </a:cxn>
                  <a:cxn ang="0">
                    <a:pos x="62" y="12"/>
                  </a:cxn>
                  <a:cxn ang="0">
                    <a:pos x="75" y="22"/>
                  </a:cxn>
                  <a:cxn ang="0">
                    <a:pos x="87" y="33"/>
                  </a:cxn>
                  <a:cxn ang="0">
                    <a:pos x="98" y="46"/>
                  </a:cxn>
                  <a:cxn ang="0">
                    <a:pos x="109" y="60"/>
                  </a:cxn>
                  <a:cxn ang="0">
                    <a:pos x="118" y="73"/>
                  </a:cxn>
                  <a:cxn ang="0">
                    <a:pos x="126" y="88"/>
                  </a:cxn>
                  <a:cxn ang="0">
                    <a:pos x="133" y="105"/>
                  </a:cxn>
                  <a:cxn ang="0">
                    <a:pos x="139" y="120"/>
                  </a:cxn>
                  <a:cxn ang="0">
                    <a:pos x="139" y="120"/>
                  </a:cxn>
                  <a:cxn ang="0">
                    <a:pos x="100" y="67"/>
                  </a:cxn>
                  <a:cxn ang="0">
                    <a:pos x="81" y="42"/>
                  </a:cxn>
                  <a:cxn ang="0">
                    <a:pos x="62" y="20"/>
                  </a:cxn>
                  <a:cxn ang="0">
                    <a:pos x="62" y="20"/>
                  </a:cxn>
                  <a:cxn ang="0">
                    <a:pos x="0" y="50"/>
                  </a:cxn>
                  <a:cxn ang="0">
                    <a:pos x="0" y="50"/>
                  </a:cxn>
                  <a:cxn ang="0">
                    <a:pos x="4" y="64"/>
                  </a:cxn>
                  <a:cxn ang="0">
                    <a:pos x="9" y="77"/>
                  </a:cxn>
                  <a:cxn ang="0">
                    <a:pos x="16" y="91"/>
                  </a:cxn>
                  <a:cxn ang="0">
                    <a:pos x="24" y="103"/>
                  </a:cxn>
                  <a:cxn ang="0">
                    <a:pos x="34" y="117"/>
                  </a:cxn>
                  <a:cxn ang="0">
                    <a:pos x="43" y="128"/>
                  </a:cxn>
                  <a:cxn ang="0">
                    <a:pos x="53" y="139"/>
                  </a:cxn>
                  <a:cxn ang="0">
                    <a:pos x="62" y="148"/>
                  </a:cxn>
                  <a:cxn ang="0">
                    <a:pos x="62" y="139"/>
                  </a:cxn>
                  <a:cxn ang="0">
                    <a:pos x="62" y="139"/>
                  </a:cxn>
                  <a:cxn ang="0">
                    <a:pos x="30" y="95"/>
                  </a:cxn>
                  <a:cxn ang="0">
                    <a:pos x="13" y="72"/>
                  </a:cxn>
                  <a:cxn ang="0">
                    <a:pos x="0" y="50"/>
                  </a:cxn>
                  <a:cxn ang="0">
                    <a:pos x="0" y="50"/>
                  </a:cxn>
                  <a:cxn ang="0">
                    <a:pos x="62" y="12"/>
                  </a:cxn>
                  <a:cxn ang="0">
                    <a:pos x="62" y="20"/>
                  </a:cxn>
                  <a:cxn ang="0">
                    <a:pos x="62" y="20"/>
                  </a:cxn>
                  <a:cxn ang="0">
                    <a:pos x="43" y="0"/>
                  </a:cxn>
                  <a:cxn ang="0">
                    <a:pos x="43" y="0"/>
                  </a:cxn>
                  <a:cxn ang="0">
                    <a:pos x="53" y="5"/>
                  </a:cxn>
                  <a:cxn ang="0">
                    <a:pos x="62" y="12"/>
                  </a:cxn>
                  <a:cxn ang="0">
                    <a:pos x="62" y="12"/>
                  </a:cxn>
                </a:cxnLst>
                <a:rect l="0" t="0" r="r" b="b"/>
                <a:pathLst>
                  <a:path w="139" h="163">
                    <a:moveTo>
                      <a:pt x="62" y="148"/>
                    </a:moveTo>
                    <a:lnTo>
                      <a:pt x="62" y="148"/>
                    </a:lnTo>
                    <a:lnTo>
                      <a:pt x="73" y="157"/>
                    </a:lnTo>
                    <a:lnTo>
                      <a:pt x="83" y="163"/>
                    </a:lnTo>
                    <a:lnTo>
                      <a:pt x="83" y="163"/>
                    </a:lnTo>
                    <a:lnTo>
                      <a:pt x="62" y="139"/>
                    </a:lnTo>
                    <a:lnTo>
                      <a:pt x="62" y="148"/>
                    </a:lnTo>
                    <a:lnTo>
                      <a:pt x="62" y="148"/>
                    </a:lnTo>
                    <a:close/>
                    <a:moveTo>
                      <a:pt x="62" y="20"/>
                    </a:moveTo>
                    <a:lnTo>
                      <a:pt x="62" y="12"/>
                    </a:lnTo>
                    <a:lnTo>
                      <a:pt x="62" y="12"/>
                    </a:lnTo>
                    <a:lnTo>
                      <a:pt x="75" y="22"/>
                    </a:lnTo>
                    <a:lnTo>
                      <a:pt x="87" y="33"/>
                    </a:lnTo>
                    <a:lnTo>
                      <a:pt x="98" y="46"/>
                    </a:lnTo>
                    <a:lnTo>
                      <a:pt x="109" y="60"/>
                    </a:lnTo>
                    <a:lnTo>
                      <a:pt x="118" y="73"/>
                    </a:lnTo>
                    <a:lnTo>
                      <a:pt x="126" y="88"/>
                    </a:lnTo>
                    <a:lnTo>
                      <a:pt x="133" y="105"/>
                    </a:lnTo>
                    <a:lnTo>
                      <a:pt x="139" y="120"/>
                    </a:lnTo>
                    <a:lnTo>
                      <a:pt x="139" y="120"/>
                    </a:lnTo>
                    <a:lnTo>
                      <a:pt x="100" y="67"/>
                    </a:lnTo>
                    <a:lnTo>
                      <a:pt x="81" y="42"/>
                    </a:lnTo>
                    <a:lnTo>
                      <a:pt x="62" y="20"/>
                    </a:lnTo>
                    <a:lnTo>
                      <a:pt x="62" y="20"/>
                    </a:lnTo>
                    <a:close/>
                    <a:moveTo>
                      <a:pt x="0" y="50"/>
                    </a:moveTo>
                    <a:lnTo>
                      <a:pt x="0" y="50"/>
                    </a:lnTo>
                    <a:lnTo>
                      <a:pt x="4" y="64"/>
                    </a:lnTo>
                    <a:lnTo>
                      <a:pt x="9" y="77"/>
                    </a:lnTo>
                    <a:lnTo>
                      <a:pt x="16" y="91"/>
                    </a:lnTo>
                    <a:lnTo>
                      <a:pt x="24" y="103"/>
                    </a:lnTo>
                    <a:lnTo>
                      <a:pt x="34" y="117"/>
                    </a:lnTo>
                    <a:lnTo>
                      <a:pt x="43" y="128"/>
                    </a:lnTo>
                    <a:lnTo>
                      <a:pt x="53" y="139"/>
                    </a:lnTo>
                    <a:lnTo>
                      <a:pt x="62" y="148"/>
                    </a:lnTo>
                    <a:lnTo>
                      <a:pt x="62" y="139"/>
                    </a:lnTo>
                    <a:lnTo>
                      <a:pt x="62" y="139"/>
                    </a:lnTo>
                    <a:lnTo>
                      <a:pt x="30" y="95"/>
                    </a:lnTo>
                    <a:lnTo>
                      <a:pt x="13" y="72"/>
                    </a:lnTo>
                    <a:lnTo>
                      <a:pt x="0" y="50"/>
                    </a:lnTo>
                    <a:lnTo>
                      <a:pt x="0" y="50"/>
                    </a:lnTo>
                    <a:close/>
                    <a:moveTo>
                      <a:pt x="62" y="12"/>
                    </a:moveTo>
                    <a:lnTo>
                      <a:pt x="62" y="20"/>
                    </a:lnTo>
                    <a:lnTo>
                      <a:pt x="62" y="20"/>
                    </a:lnTo>
                    <a:lnTo>
                      <a:pt x="43" y="0"/>
                    </a:lnTo>
                    <a:lnTo>
                      <a:pt x="43" y="0"/>
                    </a:lnTo>
                    <a:lnTo>
                      <a:pt x="53" y="5"/>
                    </a:lnTo>
                    <a:lnTo>
                      <a:pt x="62" y="12"/>
                    </a:lnTo>
                    <a:lnTo>
                      <a:pt x="62" y="12"/>
                    </a:lnTo>
                    <a:close/>
                  </a:path>
                </a:pathLst>
              </a:custGeom>
              <a:solidFill>
                <a:srgbClr val="AB82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2" name="Freeform 18"/>
              <p:cNvSpPr>
                <a:spLocks/>
              </p:cNvSpPr>
              <p:nvPr/>
            </p:nvSpPr>
            <p:spPr bwMode="auto">
              <a:xfrm rot="1800000">
                <a:off x="727012" y="2888206"/>
                <a:ext cx="243527" cy="162742"/>
              </a:xfrm>
              <a:custGeom>
                <a:avLst/>
                <a:gdLst/>
                <a:ahLst/>
                <a:cxnLst>
                  <a:cxn ang="0">
                    <a:pos x="416" y="164"/>
                  </a:cxn>
                  <a:cxn ang="0">
                    <a:pos x="402" y="173"/>
                  </a:cxn>
                  <a:cxn ang="0">
                    <a:pos x="383" y="177"/>
                  </a:cxn>
                  <a:cxn ang="0">
                    <a:pos x="359" y="176"/>
                  </a:cxn>
                  <a:cxn ang="0">
                    <a:pos x="303" y="164"/>
                  </a:cxn>
                  <a:cxn ang="0">
                    <a:pos x="239" y="140"/>
                  </a:cxn>
                  <a:cxn ang="0">
                    <a:pos x="176" y="109"/>
                  </a:cxn>
                  <a:cxn ang="0">
                    <a:pos x="119" y="76"/>
                  </a:cxn>
                  <a:cxn ang="0">
                    <a:pos x="78" y="46"/>
                  </a:cxn>
                  <a:cxn ang="0">
                    <a:pos x="60" y="27"/>
                  </a:cxn>
                  <a:cxn ang="0">
                    <a:pos x="56" y="19"/>
                  </a:cxn>
                  <a:cxn ang="0">
                    <a:pos x="58" y="15"/>
                  </a:cxn>
                  <a:cxn ang="0">
                    <a:pos x="60" y="4"/>
                  </a:cxn>
                  <a:cxn ang="0">
                    <a:pos x="56" y="0"/>
                  </a:cxn>
                  <a:cxn ang="0">
                    <a:pos x="45" y="3"/>
                  </a:cxn>
                  <a:cxn ang="0">
                    <a:pos x="33" y="12"/>
                  </a:cxn>
                  <a:cxn ang="0">
                    <a:pos x="19" y="29"/>
                  </a:cxn>
                  <a:cxn ang="0">
                    <a:pos x="7" y="52"/>
                  </a:cxn>
                  <a:cxn ang="0">
                    <a:pos x="0" y="83"/>
                  </a:cxn>
                  <a:cxn ang="0">
                    <a:pos x="2" y="121"/>
                  </a:cxn>
                  <a:cxn ang="0">
                    <a:pos x="3" y="132"/>
                  </a:cxn>
                  <a:cxn ang="0">
                    <a:pos x="14" y="154"/>
                  </a:cxn>
                  <a:cxn ang="0">
                    <a:pos x="29" y="176"/>
                  </a:cxn>
                  <a:cxn ang="0">
                    <a:pos x="51" y="196"/>
                  </a:cxn>
                  <a:cxn ang="0">
                    <a:pos x="78" y="217"/>
                  </a:cxn>
                  <a:cxn ang="0">
                    <a:pos x="108" y="236"/>
                  </a:cxn>
                  <a:cxn ang="0">
                    <a:pos x="141" y="251"/>
                  </a:cxn>
                  <a:cxn ang="0">
                    <a:pos x="176" y="264"/>
                  </a:cxn>
                  <a:cxn ang="0">
                    <a:pos x="212" y="274"/>
                  </a:cxn>
                  <a:cxn ang="0">
                    <a:pos x="247" y="278"/>
                  </a:cxn>
                  <a:cxn ang="0">
                    <a:pos x="281" y="278"/>
                  </a:cxn>
                  <a:cxn ang="0">
                    <a:pos x="315" y="273"/>
                  </a:cxn>
                  <a:cxn ang="0">
                    <a:pos x="345" y="262"/>
                  </a:cxn>
                  <a:cxn ang="0">
                    <a:pos x="371" y="243"/>
                  </a:cxn>
                  <a:cxn ang="0">
                    <a:pos x="394" y="217"/>
                  </a:cxn>
                  <a:cxn ang="0">
                    <a:pos x="411" y="184"/>
                  </a:cxn>
                  <a:cxn ang="0">
                    <a:pos x="416" y="164"/>
                  </a:cxn>
                </a:cxnLst>
                <a:rect l="0" t="0" r="r" b="b"/>
                <a:pathLst>
                  <a:path w="416" h="279">
                    <a:moveTo>
                      <a:pt x="416" y="164"/>
                    </a:moveTo>
                    <a:lnTo>
                      <a:pt x="416" y="164"/>
                    </a:lnTo>
                    <a:lnTo>
                      <a:pt x="409" y="169"/>
                    </a:lnTo>
                    <a:lnTo>
                      <a:pt x="402" y="173"/>
                    </a:lnTo>
                    <a:lnTo>
                      <a:pt x="393" y="176"/>
                    </a:lnTo>
                    <a:lnTo>
                      <a:pt x="383" y="177"/>
                    </a:lnTo>
                    <a:lnTo>
                      <a:pt x="371" y="177"/>
                    </a:lnTo>
                    <a:lnTo>
                      <a:pt x="359" y="176"/>
                    </a:lnTo>
                    <a:lnTo>
                      <a:pt x="333" y="172"/>
                    </a:lnTo>
                    <a:lnTo>
                      <a:pt x="303" y="164"/>
                    </a:lnTo>
                    <a:lnTo>
                      <a:pt x="272" y="153"/>
                    </a:lnTo>
                    <a:lnTo>
                      <a:pt x="239" y="140"/>
                    </a:lnTo>
                    <a:lnTo>
                      <a:pt x="208" y="125"/>
                    </a:lnTo>
                    <a:lnTo>
                      <a:pt x="176" y="109"/>
                    </a:lnTo>
                    <a:lnTo>
                      <a:pt x="146" y="93"/>
                    </a:lnTo>
                    <a:lnTo>
                      <a:pt x="119" y="76"/>
                    </a:lnTo>
                    <a:lnTo>
                      <a:pt x="96" y="61"/>
                    </a:lnTo>
                    <a:lnTo>
                      <a:pt x="78" y="46"/>
                    </a:lnTo>
                    <a:lnTo>
                      <a:pt x="64" y="34"/>
                    </a:lnTo>
                    <a:lnTo>
                      <a:pt x="60" y="27"/>
                    </a:lnTo>
                    <a:lnTo>
                      <a:pt x="58" y="23"/>
                    </a:lnTo>
                    <a:lnTo>
                      <a:pt x="56" y="19"/>
                    </a:lnTo>
                    <a:lnTo>
                      <a:pt x="58" y="15"/>
                    </a:lnTo>
                    <a:lnTo>
                      <a:pt x="58" y="15"/>
                    </a:lnTo>
                    <a:lnTo>
                      <a:pt x="60" y="8"/>
                    </a:lnTo>
                    <a:lnTo>
                      <a:pt x="60" y="4"/>
                    </a:lnTo>
                    <a:lnTo>
                      <a:pt x="59" y="1"/>
                    </a:lnTo>
                    <a:lnTo>
                      <a:pt x="56" y="0"/>
                    </a:lnTo>
                    <a:lnTo>
                      <a:pt x="51" y="0"/>
                    </a:lnTo>
                    <a:lnTo>
                      <a:pt x="45" y="3"/>
                    </a:lnTo>
                    <a:lnTo>
                      <a:pt x="40" y="7"/>
                    </a:lnTo>
                    <a:lnTo>
                      <a:pt x="33" y="12"/>
                    </a:lnTo>
                    <a:lnTo>
                      <a:pt x="26" y="19"/>
                    </a:lnTo>
                    <a:lnTo>
                      <a:pt x="19" y="29"/>
                    </a:lnTo>
                    <a:lnTo>
                      <a:pt x="13" y="40"/>
                    </a:lnTo>
                    <a:lnTo>
                      <a:pt x="7" y="52"/>
                    </a:lnTo>
                    <a:lnTo>
                      <a:pt x="3" y="67"/>
                    </a:lnTo>
                    <a:lnTo>
                      <a:pt x="0" y="83"/>
                    </a:lnTo>
                    <a:lnTo>
                      <a:pt x="0" y="101"/>
                    </a:lnTo>
                    <a:lnTo>
                      <a:pt x="2" y="121"/>
                    </a:lnTo>
                    <a:lnTo>
                      <a:pt x="2" y="121"/>
                    </a:lnTo>
                    <a:lnTo>
                      <a:pt x="3" y="132"/>
                    </a:lnTo>
                    <a:lnTo>
                      <a:pt x="7" y="143"/>
                    </a:lnTo>
                    <a:lnTo>
                      <a:pt x="14" y="154"/>
                    </a:lnTo>
                    <a:lnTo>
                      <a:pt x="21" y="165"/>
                    </a:lnTo>
                    <a:lnTo>
                      <a:pt x="29" y="176"/>
                    </a:lnTo>
                    <a:lnTo>
                      <a:pt x="40" y="187"/>
                    </a:lnTo>
                    <a:lnTo>
                      <a:pt x="51" y="196"/>
                    </a:lnTo>
                    <a:lnTo>
                      <a:pt x="64" y="207"/>
                    </a:lnTo>
                    <a:lnTo>
                      <a:pt x="78" y="217"/>
                    </a:lnTo>
                    <a:lnTo>
                      <a:pt x="93" y="226"/>
                    </a:lnTo>
                    <a:lnTo>
                      <a:pt x="108" y="236"/>
                    </a:lnTo>
                    <a:lnTo>
                      <a:pt x="124" y="244"/>
                    </a:lnTo>
                    <a:lnTo>
                      <a:pt x="141" y="251"/>
                    </a:lnTo>
                    <a:lnTo>
                      <a:pt x="158" y="258"/>
                    </a:lnTo>
                    <a:lnTo>
                      <a:pt x="176" y="264"/>
                    </a:lnTo>
                    <a:lnTo>
                      <a:pt x="194" y="270"/>
                    </a:lnTo>
                    <a:lnTo>
                      <a:pt x="212" y="274"/>
                    </a:lnTo>
                    <a:lnTo>
                      <a:pt x="229" y="277"/>
                    </a:lnTo>
                    <a:lnTo>
                      <a:pt x="247" y="278"/>
                    </a:lnTo>
                    <a:lnTo>
                      <a:pt x="265" y="279"/>
                    </a:lnTo>
                    <a:lnTo>
                      <a:pt x="281" y="278"/>
                    </a:lnTo>
                    <a:lnTo>
                      <a:pt x="299" y="277"/>
                    </a:lnTo>
                    <a:lnTo>
                      <a:pt x="315" y="273"/>
                    </a:lnTo>
                    <a:lnTo>
                      <a:pt x="330" y="269"/>
                    </a:lnTo>
                    <a:lnTo>
                      <a:pt x="345" y="262"/>
                    </a:lnTo>
                    <a:lnTo>
                      <a:pt x="359" y="254"/>
                    </a:lnTo>
                    <a:lnTo>
                      <a:pt x="371" y="243"/>
                    </a:lnTo>
                    <a:lnTo>
                      <a:pt x="383" y="232"/>
                    </a:lnTo>
                    <a:lnTo>
                      <a:pt x="394" y="217"/>
                    </a:lnTo>
                    <a:lnTo>
                      <a:pt x="402" y="202"/>
                    </a:lnTo>
                    <a:lnTo>
                      <a:pt x="411" y="184"/>
                    </a:lnTo>
                    <a:lnTo>
                      <a:pt x="416" y="164"/>
                    </a:lnTo>
                    <a:lnTo>
                      <a:pt x="416" y="164"/>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3" name="Freeform 19"/>
              <p:cNvSpPr>
                <a:spLocks/>
              </p:cNvSpPr>
              <p:nvPr/>
            </p:nvSpPr>
            <p:spPr bwMode="auto">
              <a:xfrm rot="1800000">
                <a:off x="617512" y="2853263"/>
                <a:ext cx="362950" cy="222453"/>
              </a:xfrm>
              <a:custGeom>
                <a:avLst/>
                <a:gdLst/>
                <a:ahLst/>
                <a:cxnLst>
                  <a:cxn ang="0">
                    <a:pos x="593" y="358"/>
                  </a:cxn>
                  <a:cxn ang="0">
                    <a:pos x="593" y="358"/>
                  </a:cxn>
                  <a:cxn ang="0">
                    <a:pos x="597" y="357"/>
                  </a:cxn>
                  <a:cxn ang="0">
                    <a:pos x="600" y="354"/>
                  </a:cxn>
                  <a:cxn ang="0">
                    <a:pos x="607" y="345"/>
                  </a:cxn>
                  <a:cxn ang="0">
                    <a:pos x="611" y="334"/>
                  </a:cxn>
                  <a:cxn ang="0">
                    <a:pos x="615" y="323"/>
                  </a:cxn>
                  <a:cxn ang="0">
                    <a:pos x="620" y="303"/>
                  </a:cxn>
                  <a:cxn ang="0">
                    <a:pos x="622" y="293"/>
                  </a:cxn>
                  <a:cxn ang="0">
                    <a:pos x="622" y="293"/>
                  </a:cxn>
                  <a:cxn ang="0">
                    <a:pos x="605" y="281"/>
                  </a:cxn>
                  <a:cxn ang="0">
                    <a:pos x="585" y="266"/>
                  </a:cxn>
                  <a:cxn ang="0">
                    <a:pos x="556" y="248"/>
                  </a:cxn>
                  <a:cxn ang="0">
                    <a:pos x="525" y="229"/>
                  </a:cxn>
                  <a:cxn ang="0">
                    <a:pos x="447" y="187"/>
                  </a:cxn>
                  <a:cxn ang="0">
                    <a:pos x="360" y="142"/>
                  </a:cxn>
                  <a:cxn ang="0">
                    <a:pos x="266" y="98"/>
                  </a:cxn>
                  <a:cxn ang="0">
                    <a:pos x="175" y="59"/>
                  </a:cxn>
                  <a:cxn ang="0">
                    <a:pos x="131" y="40"/>
                  </a:cxn>
                  <a:cxn ang="0">
                    <a:pos x="90" y="25"/>
                  </a:cxn>
                  <a:cxn ang="0">
                    <a:pos x="53" y="11"/>
                  </a:cxn>
                  <a:cxn ang="0">
                    <a:pos x="19" y="0"/>
                  </a:cxn>
                  <a:cxn ang="0">
                    <a:pos x="19" y="0"/>
                  </a:cxn>
                  <a:cxn ang="0">
                    <a:pos x="14" y="8"/>
                  </a:cxn>
                  <a:cxn ang="0">
                    <a:pos x="10" y="18"/>
                  </a:cxn>
                  <a:cxn ang="0">
                    <a:pos x="4" y="31"/>
                  </a:cxn>
                  <a:cxn ang="0">
                    <a:pos x="2" y="49"/>
                  </a:cxn>
                  <a:cxn ang="0">
                    <a:pos x="0" y="59"/>
                  </a:cxn>
                  <a:cxn ang="0">
                    <a:pos x="0" y="70"/>
                  </a:cxn>
                  <a:cxn ang="0">
                    <a:pos x="2" y="80"/>
                  </a:cxn>
                  <a:cxn ang="0">
                    <a:pos x="3" y="93"/>
                  </a:cxn>
                  <a:cxn ang="0">
                    <a:pos x="7" y="106"/>
                  </a:cxn>
                  <a:cxn ang="0">
                    <a:pos x="11" y="120"/>
                  </a:cxn>
                  <a:cxn ang="0">
                    <a:pos x="11" y="120"/>
                  </a:cxn>
                  <a:cxn ang="0">
                    <a:pos x="15" y="128"/>
                  </a:cxn>
                  <a:cxn ang="0">
                    <a:pos x="21" y="138"/>
                  </a:cxn>
                  <a:cxn ang="0">
                    <a:pos x="29" y="147"/>
                  </a:cxn>
                  <a:cxn ang="0">
                    <a:pos x="40" y="157"/>
                  </a:cxn>
                  <a:cxn ang="0">
                    <a:pos x="64" y="180"/>
                  </a:cxn>
                  <a:cxn ang="0">
                    <a:pos x="97" y="204"/>
                  </a:cxn>
                  <a:cxn ang="0">
                    <a:pos x="134" y="229"/>
                  </a:cxn>
                  <a:cxn ang="0">
                    <a:pos x="176" y="255"/>
                  </a:cxn>
                  <a:cxn ang="0">
                    <a:pos x="220" y="281"/>
                  </a:cxn>
                  <a:cxn ang="0">
                    <a:pos x="267" y="304"/>
                  </a:cxn>
                  <a:cxn ang="0">
                    <a:pos x="315" y="327"/>
                  </a:cxn>
                  <a:cxn ang="0">
                    <a:pos x="363" y="346"/>
                  </a:cxn>
                  <a:cxn ang="0">
                    <a:pos x="386" y="354"/>
                  </a:cxn>
                  <a:cxn ang="0">
                    <a:pos x="409" y="361"/>
                  </a:cxn>
                  <a:cxn ang="0">
                    <a:pos x="432" y="368"/>
                  </a:cxn>
                  <a:cxn ang="0">
                    <a:pos x="454" y="372"/>
                  </a:cxn>
                  <a:cxn ang="0">
                    <a:pos x="476" y="376"/>
                  </a:cxn>
                  <a:cxn ang="0">
                    <a:pos x="496" y="379"/>
                  </a:cxn>
                  <a:cxn ang="0">
                    <a:pos x="515" y="380"/>
                  </a:cxn>
                  <a:cxn ang="0">
                    <a:pos x="534" y="379"/>
                  </a:cxn>
                  <a:cxn ang="0">
                    <a:pos x="551" y="378"/>
                  </a:cxn>
                  <a:cxn ang="0">
                    <a:pos x="567" y="373"/>
                  </a:cxn>
                  <a:cxn ang="0">
                    <a:pos x="581" y="367"/>
                  </a:cxn>
                  <a:cxn ang="0">
                    <a:pos x="593" y="358"/>
                  </a:cxn>
                  <a:cxn ang="0">
                    <a:pos x="593" y="358"/>
                  </a:cxn>
                </a:cxnLst>
                <a:rect l="0" t="0" r="r" b="b"/>
                <a:pathLst>
                  <a:path w="622" h="380">
                    <a:moveTo>
                      <a:pt x="593" y="358"/>
                    </a:moveTo>
                    <a:lnTo>
                      <a:pt x="593" y="358"/>
                    </a:lnTo>
                    <a:lnTo>
                      <a:pt x="597" y="357"/>
                    </a:lnTo>
                    <a:lnTo>
                      <a:pt x="600" y="354"/>
                    </a:lnTo>
                    <a:lnTo>
                      <a:pt x="607" y="345"/>
                    </a:lnTo>
                    <a:lnTo>
                      <a:pt x="611" y="334"/>
                    </a:lnTo>
                    <a:lnTo>
                      <a:pt x="615" y="323"/>
                    </a:lnTo>
                    <a:lnTo>
                      <a:pt x="620" y="303"/>
                    </a:lnTo>
                    <a:lnTo>
                      <a:pt x="622" y="293"/>
                    </a:lnTo>
                    <a:lnTo>
                      <a:pt x="622" y="293"/>
                    </a:lnTo>
                    <a:lnTo>
                      <a:pt x="605" y="281"/>
                    </a:lnTo>
                    <a:lnTo>
                      <a:pt x="585" y="266"/>
                    </a:lnTo>
                    <a:lnTo>
                      <a:pt x="556" y="248"/>
                    </a:lnTo>
                    <a:lnTo>
                      <a:pt x="525" y="229"/>
                    </a:lnTo>
                    <a:lnTo>
                      <a:pt x="447" y="187"/>
                    </a:lnTo>
                    <a:lnTo>
                      <a:pt x="360" y="142"/>
                    </a:lnTo>
                    <a:lnTo>
                      <a:pt x="266" y="98"/>
                    </a:lnTo>
                    <a:lnTo>
                      <a:pt x="175" y="59"/>
                    </a:lnTo>
                    <a:lnTo>
                      <a:pt x="131" y="40"/>
                    </a:lnTo>
                    <a:lnTo>
                      <a:pt x="90" y="25"/>
                    </a:lnTo>
                    <a:lnTo>
                      <a:pt x="53" y="11"/>
                    </a:lnTo>
                    <a:lnTo>
                      <a:pt x="19" y="0"/>
                    </a:lnTo>
                    <a:lnTo>
                      <a:pt x="19" y="0"/>
                    </a:lnTo>
                    <a:lnTo>
                      <a:pt x="14" y="8"/>
                    </a:lnTo>
                    <a:lnTo>
                      <a:pt x="10" y="18"/>
                    </a:lnTo>
                    <a:lnTo>
                      <a:pt x="4" y="31"/>
                    </a:lnTo>
                    <a:lnTo>
                      <a:pt x="2" y="49"/>
                    </a:lnTo>
                    <a:lnTo>
                      <a:pt x="0" y="59"/>
                    </a:lnTo>
                    <a:lnTo>
                      <a:pt x="0" y="70"/>
                    </a:lnTo>
                    <a:lnTo>
                      <a:pt x="2" y="80"/>
                    </a:lnTo>
                    <a:lnTo>
                      <a:pt x="3" y="93"/>
                    </a:lnTo>
                    <a:lnTo>
                      <a:pt x="7" y="106"/>
                    </a:lnTo>
                    <a:lnTo>
                      <a:pt x="11" y="120"/>
                    </a:lnTo>
                    <a:lnTo>
                      <a:pt x="11" y="120"/>
                    </a:lnTo>
                    <a:lnTo>
                      <a:pt x="15" y="128"/>
                    </a:lnTo>
                    <a:lnTo>
                      <a:pt x="21" y="138"/>
                    </a:lnTo>
                    <a:lnTo>
                      <a:pt x="29" y="147"/>
                    </a:lnTo>
                    <a:lnTo>
                      <a:pt x="40" y="157"/>
                    </a:lnTo>
                    <a:lnTo>
                      <a:pt x="64" y="180"/>
                    </a:lnTo>
                    <a:lnTo>
                      <a:pt x="97" y="204"/>
                    </a:lnTo>
                    <a:lnTo>
                      <a:pt x="134" y="229"/>
                    </a:lnTo>
                    <a:lnTo>
                      <a:pt x="176" y="255"/>
                    </a:lnTo>
                    <a:lnTo>
                      <a:pt x="220" y="281"/>
                    </a:lnTo>
                    <a:lnTo>
                      <a:pt x="267" y="304"/>
                    </a:lnTo>
                    <a:lnTo>
                      <a:pt x="315" y="327"/>
                    </a:lnTo>
                    <a:lnTo>
                      <a:pt x="363" y="346"/>
                    </a:lnTo>
                    <a:lnTo>
                      <a:pt x="386" y="354"/>
                    </a:lnTo>
                    <a:lnTo>
                      <a:pt x="409" y="361"/>
                    </a:lnTo>
                    <a:lnTo>
                      <a:pt x="432" y="368"/>
                    </a:lnTo>
                    <a:lnTo>
                      <a:pt x="454" y="372"/>
                    </a:lnTo>
                    <a:lnTo>
                      <a:pt x="476" y="376"/>
                    </a:lnTo>
                    <a:lnTo>
                      <a:pt x="496" y="379"/>
                    </a:lnTo>
                    <a:lnTo>
                      <a:pt x="515" y="380"/>
                    </a:lnTo>
                    <a:lnTo>
                      <a:pt x="534" y="379"/>
                    </a:lnTo>
                    <a:lnTo>
                      <a:pt x="551" y="378"/>
                    </a:lnTo>
                    <a:lnTo>
                      <a:pt x="567" y="373"/>
                    </a:lnTo>
                    <a:lnTo>
                      <a:pt x="581" y="367"/>
                    </a:lnTo>
                    <a:lnTo>
                      <a:pt x="593" y="358"/>
                    </a:lnTo>
                    <a:lnTo>
                      <a:pt x="593" y="358"/>
                    </a:lnTo>
                    <a:close/>
                  </a:path>
                </a:pathLst>
              </a:custGeom>
              <a:solidFill>
                <a:srgbClr val="DBF4FF"/>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4" name="Freeform 20"/>
              <p:cNvSpPr>
                <a:spLocks/>
              </p:cNvSpPr>
              <p:nvPr/>
            </p:nvSpPr>
            <p:spPr bwMode="auto">
              <a:xfrm rot="1800000">
                <a:off x="546110" y="2845526"/>
                <a:ext cx="413295" cy="292701"/>
              </a:xfrm>
              <a:custGeom>
                <a:avLst/>
                <a:gdLst/>
                <a:ahLst/>
                <a:cxnLst>
                  <a:cxn ang="0">
                    <a:pos x="635" y="498"/>
                  </a:cxn>
                  <a:cxn ang="0">
                    <a:pos x="635" y="498"/>
                  </a:cxn>
                  <a:cxn ang="0">
                    <a:pos x="659" y="446"/>
                  </a:cxn>
                  <a:cxn ang="0">
                    <a:pos x="679" y="400"/>
                  </a:cxn>
                  <a:cxn ang="0">
                    <a:pos x="692" y="366"/>
                  </a:cxn>
                  <a:cxn ang="0">
                    <a:pos x="703" y="343"/>
                  </a:cxn>
                  <a:cxn ang="0">
                    <a:pos x="703" y="343"/>
                  </a:cxn>
                  <a:cxn ang="0">
                    <a:pos x="704" y="337"/>
                  </a:cxn>
                  <a:cxn ang="0">
                    <a:pos x="706" y="331"/>
                  </a:cxn>
                  <a:cxn ang="0">
                    <a:pos x="704" y="324"/>
                  </a:cxn>
                  <a:cxn ang="0">
                    <a:pos x="702" y="318"/>
                  </a:cxn>
                  <a:cxn ang="0">
                    <a:pos x="698" y="312"/>
                  </a:cxn>
                  <a:cxn ang="0">
                    <a:pos x="692" y="306"/>
                  </a:cxn>
                  <a:cxn ang="0">
                    <a:pos x="676" y="293"/>
                  </a:cxn>
                  <a:cxn ang="0">
                    <a:pos x="654" y="278"/>
                  </a:cxn>
                  <a:cxn ang="0">
                    <a:pos x="627" y="263"/>
                  </a:cxn>
                  <a:cxn ang="0">
                    <a:pos x="560" y="223"/>
                  </a:cxn>
                  <a:cxn ang="0">
                    <a:pos x="560" y="223"/>
                  </a:cxn>
                  <a:cxn ang="0">
                    <a:pos x="512" y="198"/>
                  </a:cxn>
                  <a:cxn ang="0">
                    <a:pos x="448" y="166"/>
                  </a:cxn>
                  <a:cxn ang="0">
                    <a:pos x="375" y="130"/>
                  </a:cxn>
                  <a:cxn ang="0">
                    <a:pos x="300" y="94"/>
                  </a:cxn>
                  <a:cxn ang="0">
                    <a:pos x="162" y="31"/>
                  </a:cxn>
                  <a:cxn ang="0">
                    <a:pos x="114" y="10"/>
                  </a:cxn>
                  <a:cxn ang="0">
                    <a:pos x="87" y="0"/>
                  </a:cxn>
                  <a:cxn ang="0">
                    <a:pos x="87" y="0"/>
                  </a:cxn>
                  <a:cxn ang="0">
                    <a:pos x="0" y="155"/>
                  </a:cxn>
                  <a:cxn ang="0">
                    <a:pos x="0" y="498"/>
                  </a:cxn>
                  <a:cxn ang="0">
                    <a:pos x="635" y="498"/>
                  </a:cxn>
                </a:cxnLst>
                <a:rect l="0" t="0" r="r" b="b"/>
                <a:pathLst>
                  <a:path w="706" h="498">
                    <a:moveTo>
                      <a:pt x="635" y="498"/>
                    </a:moveTo>
                    <a:lnTo>
                      <a:pt x="635" y="498"/>
                    </a:lnTo>
                    <a:lnTo>
                      <a:pt x="659" y="446"/>
                    </a:lnTo>
                    <a:lnTo>
                      <a:pt x="679" y="400"/>
                    </a:lnTo>
                    <a:lnTo>
                      <a:pt x="692" y="366"/>
                    </a:lnTo>
                    <a:lnTo>
                      <a:pt x="703" y="343"/>
                    </a:lnTo>
                    <a:lnTo>
                      <a:pt x="703" y="343"/>
                    </a:lnTo>
                    <a:lnTo>
                      <a:pt x="704" y="337"/>
                    </a:lnTo>
                    <a:lnTo>
                      <a:pt x="706" y="331"/>
                    </a:lnTo>
                    <a:lnTo>
                      <a:pt x="704" y="324"/>
                    </a:lnTo>
                    <a:lnTo>
                      <a:pt x="702" y="318"/>
                    </a:lnTo>
                    <a:lnTo>
                      <a:pt x="698" y="312"/>
                    </a:lnTo>
                    <a:lnTo>
                      <a:pt x="692" y="306"/>
                    </a:lnTo>
                    <a:lnTo>
                      <a:pt x="676" y="293"/>
                    </a:lnTo>
                    <a:lnTo>
                      <a:pt x="654" y="278"/>
                    </a:lnTo>
                    <a:lnTo>
                      <a:pt x="627" y="263"/>
                    </a:lnTo>
                    <a:lnTo>
                      <a:pt x="560" y="223"/>
                    </a:lnTo>
                    <a:lnTo>
                      <a:pt x="560" y="223"/>
                    </a:lnTo>
                    <a:lnTo>
                      <a:pt x="512" y="198"/>
                    </a:lnTo>
                    <a:lnTo>
                      <a:pt x="448" y="166"/>
                    </a:lnTo>
                    <a:lnTo>
                      <a:pt x="375" y="130"/>
                    </a:lnTo>
                    <a:lnTo>
                      <a:pt x="300" y="94"/>
                    </a:lnTo>
                    <a:lnTo>
                      <a:pt x="162" y="31"/>
                    </a:lnTo>
                    <a:lnTo>
                      <a:pt x="114" y="10"/>
                    </a:lnTo>
                    <a:lnTo>
                      <a:pt x="87" y="0"/>
                    </a:lnTo>
                    <a:lnTo>
                      <a:pt x="87" y="0"/>
                    </a:lnTo>
                    <a:lnTo>
                      <a:pt x="0" y="155"/>
                    </a:lnTo>
                    <a:lnTo>
                      <a:pt x="0" y="498"/>
                    </a:lnTo>
                    <a:lnTo>
                      <a:pt x="635" y="498"/>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5" name="Freeform 21"/>
              <p:cNvSpPr>
                <a:spLocks/>
              </p:cNvSpPr>
              <p:nvPr/>
            </p:nvSpPr>
            <p:spPr bwMode="auto">
              <a:xfrm rot="1800000">
                <a:off x="543090" y="2856799"/>
                <a:ext cx="401587" cy="277480"/>
              </a:xfrm>
              <a:custGeom>
                <a:avLst/>
                <a:gdLst/>
                <a:ahLst/>
                <a:cxnLst>
                  <a:cxn ang="0">
                    <a:pos x="614" y="473"/>
                  </a:cxn>
                  <a:cxn ang="0">
                    <a:pos x="614" y="473"/>
                  </a:cxn>
                  <a:cxn ang="0">
                    <a:pos x="654" y="386"/>
                  </a:cxn>
                  <a:cxn ang="0">
                    <a:pos x="670" y="349"/>
                  </a:cxn>
                  <a:cxn ang="0">
                    <a:pos x="681" y="325"/>
                  </a:cxn>
                  <a:cxn ang="0">
                    <a:pos x="681" y="325"/>
                  </a:cxn>
                  <a:cxn ang="0">
                    <a:pos x="684" y="319"/>
                  </a:cxn>
                  <a:cxn ang="0">
                    <a:pos x="685" y="314"/>
                  </a:cxn>
                  <a:cxn ang="0">
                    <a:pos x="684" y="307"/>
                  </a:cxn>
                  <a:cxn ang="0">
                    <a:pos x="681" y="302"/>
                  </a:cxn>
                  <a:cxn ang="0">
                    <a:pos x="677" y="296"/>
                  </a:cxn>
                  <a:cxn ang="0">
                    <a:pos x="672" y="289"/>
                  </a:cxn>
                  <a:cxn ang="0">
                    <a:pos x="657" y="277"/>
                  </a:cxn>
                  <a:cxn ang="0">
                    <a:pos x="636" y="263"/>
                  </a:cxn>
                  <a:cxn ang="0">
                    <a:pos x="610" y="248"/>
                  </a:cxn>
                  <a:cxn ang="0">
                    <a:pos x="546" y="212"/>
                  </a:cxn>
                  <a:cxn ang="0">
                    <a:pos x="546" y="212"/>
                  </a:cxn>
                  <a:cxn ang="0">
                    <a:pos x="501" y="187"/>
                  </a:cxn>
                  <a:cxn ang="0">
                    <a:pos x="440" y="157"/>
                  </a:cxn>
                  <a:cxn ang="0">
                    <a:pos x="300" y="89"/>
                  </a:cxn>
                  <a:cxn ang="0">
                    <a:pos x="170" y="29"/>
                  </a:cxn>
                  <a:cxn ang="0">
                    <a:pos x="124" y="10"/>
                  </a:cxn>
                  <a:cxn ang="0">
                    <a:pos x="99" y="0"/>
                  </a:cxn>
                  <a:cxn ang="0">
                    <a:pos x="99" y="0"/>
                  </a:cxn>
                  <a:cxn ang="0">
                    <a:pos x="89" y="22"/>
                  </a:cxn>
                  <a:cxn ang="0">
                    <a:pos x="67" y="62"/>
                  </a:cxn>
                  <a:cxn ang="0">
                    <a:pos x="0" y="179"/>
                  </a:cxn>
                  <a:cxn ang="0">
                    <a:pos x="0" y="473"/>
                  </a:cxn>
                  <a:cxn ang="0">
                    <a:pos x="614" y="473"/>
                  </a:cxn>
                </a:cxnLst>
                <a:rect l="0" t="0" r="r" b="b"/>
                <a:pathLst>
                  <a:path w="685" h="473">
                    <a:moveTo>
                      <a:pt x="614" y="473"/>
                    </a:moveTo>
                    <a:lnTo>
                      <a:pt x="614" y="473"/>
                    </a:lnTo>
                    <a:lnTo>
                      <a:pt x="654" y="386"/>
                    </a:lnTo>
                    <a:lnTo>
                      <a:pt x="670" y="349"/>
                    </a:lnTo>
                    <a:lnTo>
                      <a:pt x="681" y="325"/>
                    </a:lnTo>
                    <a:lnTo>
                      <a:pt x="681" y="325"/>
                    </a:lnTo>
                    <a:lnTo>
                      <a:pt x="684" y="319"/>
                    </a:lnTo>
                    <a:lnTo>
                      <a:pt x="685" y="314"/>
                    </a:lnTo>
                    <a:lnTo>
                      <a:pt x="684" y="307"/>
                    </a:lnTo>
                    <a:lnTo>
                      <a:pt x="681" y="302"/>
                    </a:lnTo>
                    <a:lnTo>
                      <a:pt x="677" y="296"/>
                    </a:lnTo>
                    <a:lnTo>
                      <a:pt x="672" y="289"/>
                    </a:lnTo>
                    <a:lnTo>
                      <a:pt x="657" y="277"/>
                    </a:lnTo>
                    <a:lnTo>
                      <a:pt x="636" y="263"/>
                    </a:lnTo>
                    <a:lnTo>
                      <a:pt x="610" y="248"/>
                    </a:lnTo>
                    <a:lnTo>
                      <a:pt x="546" y="212"/>
                    </a:lnTo>
                    <a:lnTo>
                      <a:pt x="546" y="212"/>
                    </a:lnTo>
                    <a:lnTo>
                      <a:pt x="501" y="187"/>
                    </a:lnTo>
                    <a:lnTo>
                      <a:pt x="440" y="157"/>
                    </a:lnTo>
                    <a:lnTo>
                      <a:pt x="300" y="89"/>
                    </a:lnTo>
                    <a:lnTo>
                      <a:pt x="170" y="29"/>
                    </a:lnTo>
                    <a:lnTo>
                      <a:pt x="124" y="10"/>
                    </a:lnTo>
                    <a:lnTo>
                      <a:pt x="99" y="0"/>
                    </a:lnTo>
                    <a:lnTo>
                      <a:pt x="99" y="0"/>
                    </a:lnTo>
                    <a:lnTo>
                      <a:pt x="89" y="22"/>
                    </a:lnTo>
                    <a:lnTo>
                      <a:pt x="67" y="62"/>
                    </a:lnTo>
                    <a:lnTo>
                      <a:pt x="0" y="179"/>
                    </a:lnTo>
                    <a:lnTo>
                      <a:pt x="0" y="473"/>
                    </a:lnTo>
                    <a:lnTo>
                      <a:pt x="614" y="473"/>
                    </a:lnTo>
                    <a:close/>
                  </a:path>
                </a:pathLst>
              </a:custGeom>
              <a:solidFill>
                <a:srgbClr val="0F373B"/>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6" name="Freeform 22"/>
              <p:cNvSpPr>
                <a:spLocks/>
              </p:cNvSpPr>
              <p:nvPr/>
            </p:nvSpPr>
            <p:spPr bwMode="auto">
              <a:xfrm rot="1800000">
                <a:off x="603886" y="2887704"/>
                <a:ext cx="103031" cy="201378"/>
              </a:xfrm>
              <a:custGeom>
                <a:avLst/>
                <a:gdLst/>
                <a:ahLst/>
                <a:cxnLst>
                  <a:cxn ang="0">
                    <a:pos x="177" y="0"/>
                  </a:cxn>
                  <a:cxn ang="0">
                    <a:pos x="177" y="0"/>
                  </a:cxn>
                  <a:cxn ang="0">
                    <a:pos x="158" y="45"/>
                  </a:cxn>
                  <a:cxn ang="0">
                    <a:pos x="139" y="90"/>
                  </a:cxn>
                  <a:cxn ang="0">
                    <a:pos x="117" y="135"/>
                  </a:cxn>
                  <a:cxn ang="0">
                    <a:pos x="96" y="180"/>
                  </a:cxn>
                  <a:cxn ang="0">
                    <a:pos x="52" y="266"/>
                  </a:cxn>
                  <a:cxn ang="0">
                    <a:pos x="10" y="343"/>
                  </a:cxn>
                  <a:cxn ang="0">
                    <a:pos x="0" y="343"/>
                  </a:cxn>
                  <a:cxn ang="0">
                    <a:pos x="0" y="343"/>
                  </a:cxn>
                  <a:cxn ang="0">
                    <a:pos x="18" y="305"/>
                  </a:cxn>
                  <a:cxn ang="0">
                    <a:pos x="37" y="264"/>
                  </a:cxn>
                  <a:cxn ang="0">
                    <a:pos x="81" y="177"/>
                  </a:cxn>
                  <a:cxn ang="0">
                    <a:pos x="128" y="87"/>
                  </a:cxn>
                  <a:cxn ang="0">
                    <a:pos x="177" y="0"/>
                  </a:cxn>
                  <a:cxn ang="0">
                    <a:pos x="177" y="0"/>
                  </a:cxn>
                </a:cxnLst>
                <a:rect l="0" t="0" r="r" b="b"/>
                <a:pathLst>
                  <a:path w="177" h="343">
                    <a:moveTo>
                      <a:pt x="177" y="0"/>
                    </a:moveTo>
                    <a:lnTo>
                      <a:pt x="177" y="0"/>
                    </a:lnTo>
                    <a:lnTo>
                      <a:pt x="158" y="45"/>
                    </a:lnTo>
                    <a:lnTo>
                      <a:pt x="139" y="90"/>
                    </a:lnTo>
                    <a:lnTo>
                      <a:pt x="117" y="135"/>
                    </a:lnTo>
                    <a:lnTo>
                      <a:pt x="96" y="180"/>
                    </a:lnTo>
                    <a:lnTo>
                      <a:pt x="52" y="266"/>
                    </a:lnTo>
                    <a:lnTo>
                      <a:pt x="10" y="343"/>
                    </a:lnTo>
                    <a:lnTo>
                      <a:pt x="0" y="343"/>
                    </a:lnTo>
                    <a:lnTo>
                      <a:pt x="0" y="343"/>
                    </a:lnTo>
                    <a:lnTo>
                      <a:pt x="18" y="305"/>
                    </a:lnTo>
                    <a:lnTo>
                      <a:pt x="37" y="264"/>
                    </a:lnTo>
                    <a:lnTo>
                      <a:pt x="81" y="177"/>
                    </a:lnTo>
                    <a:lnTo>
                      <a:pt x="128" y="87"/>
                    </a:lnTo>
                    <a:lnTo>
                      <a:pt x="177" y="0"/>
                    </a:lnTo>
                    <a:lnTo>
                      <a:pt x="177" y="0"/>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7" name="Freeform 23"/>
              <p:cNvSpPr>
                <a:spLocks noEditPoints="1"/>
              </p:cNvSpPr>
              <p:nvPr/>
            </p:nvSpPr>
            <p:spPr bwMode="auto">
              <a:xfrm rot="1800000">
                <a:off x="640608" y="3001370"/>
                <a:ext cx="58540" cy="59711"/>
              </a:xfrm>
              <a:custGeom>
                <a:avLst/>
                <a:gdLst/>
                <a:ahLst/>
                <a:cxnLst>
                  <a:cxn ang="0">
                    <a:pos x="79" y="93"/>
                  </a:cxn>
                  <a:cxn ang="0">
                    <a:pos x="93" y="78"/>
                  </a:cxn>
                  <a:cxn ang="0">
                    <a:pos x="99" y="60"/>
                  </a:cxn>
                  <a:cxn ang="0">
                    <a:pos x="101" y="41"/>
                  </a:cxn>
                  <a:cxn ang="0">
                    <a:pos x="93" y="22"/>
                  </a:cxn>
                  <a:cxn ang="0">
                    <a:pos x="88" y="18"/>
                  </a:cxn>
                  <a:cxn ang="0">
                    <a:pos x="73" y="5"/>
                  </a:cxn>
                  <a:cxn ang="0">
                    <a:pos x="50" y="0"/>
                  </a:cxn>
                  <a:cxn ang="0">
                    <a:pos x="50" y="12"/>
                  </a:cxn>
                  <a:cxn ang="0">
                    <a:pos x="68" y="16"/>
                  </a:cxn>
                  <a:cxn ang="0">
                    <a:pos x="83" y="29"/>
                  </a:cxn>
                  <a:cxn ang="0">
                    <a:pos x="86" y="35"/>
                  </a:cxn>
                  <a:cxn ang="0">
                    <a:pos x="88" y="50"/>
                  </a:cxn>
                  <a:cxn ang="0">
                    <a:pos x="86" y="65"/>
                  </a:cxn>
                  <a:cxn ang="0">
                    <a:pos x="78" y="78"/>
                  </a:cxn>
                  <a:cxn ang="0">
                    <a:pos x="72" y="83"/>
                  </a:cxn>
                  <a:cxn ang="0">
                    <a:pos x="61" y="87"/>
                  </a:cxn>
                  <a:cxn ang="0">
                    <a:pos x="50" y="89"/>
                  </a:cxn>
                  <a:cxn ang="0">
                    <a:pos x="50" y="101"/>
                  </a:cxn>
                  <a:cxn ang="0">
                    <a:pos x="65" y="99"/>
                  </a:cxn>
                  <a:cxn ang="0">
                    <a:pos x="79" y="93"/>
                  </a:cxn>
                  <a:cxn ang="0">
                    <a:pos x="50" y="0"/>
                  </a:cxn>
                  <a:cxn ang="0">
                    <a:pos x="44" y="0"/>
                  </a:cxn>
                  <a:cxn ang="0">
                    <a:pos x="29" y="4"/>
                  </a:cxn>
                  <a:cxn ang="0">
                    <a:pos x="23" y="8"/>
                  </a:cxn>
                  <a:cxn ang="0">
                    <a:pos x="8" y="23"/>
                  </a:cxn>
                  <a:cxn ang="0">
                    <a:pos x="1" y="41"/>
                  </a:cxn>
                  <a:cxn ang="0">
                    <a:pos x="1" y="60"/>
                  </a:cxn>
                  <a:cxn ang="0">
                    <a:pos x="8" y="79"/>
                  </a:cxn>
                  <a:cxn ang="0">
                    <a:pos x="12" y="83"/>
                  </a:cxn>
                  <a:cxn ang="0">
                    <a:pos x="27" y="95"/>
                  </a:cxn>
                  <a:cxn ang="0">
                    <a:pos x="50" y="101"/>
                  </a:cxn>
                  <a:cxn ang="0">
                    <a:pos x="50" y="89"/>
                  </a:cxn>
                  <a:cxn ang="0">
                    <a:pos x="33" y="84"/>
                  </a:cxn>
                  <a:cxn ang="0">
                    <a:pos x="19" y="72"/>
                  </a:cxn>
                  <a:cxn ang="0">
                    <a:pos x="15" y="65"/>
                  </a:cxn>
                  <a:cxn ang="0">
                    <a:pos x="12" y="50"/>
                  </a:cxn>
                  <a:cxn ang="0">
                    <a:pos x="15" y="35"/>
                  </a:cxn>
                  <a:cxn ang="0">
                    <a:pos x="23" y="23"/>
                  </a:cxn>
                  <a:cxn ang="0">
                    <a:pos x="29" y="18"/>
                  </a:cxn>
                  <a:cxn ang="0">
                    <a:pos x="39" y="14"/>
                  </a:cxn>
                  <a:cxn ang="0">
                    <a:pos x="50" y="12"/>
                  </a:cxn>
                </a:cxnLst>
                <a:rect l="0" t="0" r="r" b="b"/>
                <a:pathLst>
                  <a:path w="101" h="101">
                    <a:moveTo>
                      <a:pt x="79" y="93"/>
                    </a:moveTo>
                    <a:lnTo>
                      <a:pt x="79" y="93"/>
                    </a:lnTo>
                    <a:lnTo>
                      <a:pt x="87" y="86"/>
                    </a:lnTo>
                    <a:lnTo>
                      <a:pt x="93" y="78"/>
                    </a:lnTo>
                    <a:lnTo>
                      <a:pt x="97" y="69"/>
                    </a:lnTo>
                    <a:lnTo>
                      <a:pt x="99" y="60"/>
                    </a:lnTo>
                    <a:lnTo>
                      <a:pt x="101" y="50"/>
                    </a:lnTo>
                    <a:lnTo>
                      <a:pt x="101" y="41"/>
                    </a:lnTo>
                    <a:lnTo>
                      <a:pt x="97" y="31"/>
                    </a:lnTo>
                    <a:lnTo>
                      <a:pt x="93" y="22"/>
                    </a:lnTo>
                    <a:lnTo>
                      <a:pt x="93" y="22"/>
                    </a:lnTo>
                    <a:lnTo>
                      <a:pt x="88" y="18"/>
                    </a:lnTo>
                    <a:lnTo>
                      <a:pt x="84" y="12"/>
                    </a:lnTo>
                    <a:lnTo>
                      <a:pt x="73" y="5"/>
                    </a:lnTo>
                    <a:lnTo>
                      <a:pt x="63" y="1"/>
                    </a:lnTo>
                    <a:lnTo>
                      <a:pt x="50" y="0"/>
                    </a:lnTo>
                    <a:lnTo>
                      <a:pt x="50" y="12"/>
                    </a:lnTo>
                    <a:lnTo>
                      <a:pt x="50" y="12"/>
                    </a:lnTo>
                    <a:lnTo>
                      <a:pt x="60" y="14"/>
                    </a:lnTo>
                    <a:lnTo>
                      <a:pt x="68" y="16"/>
                    </a:lnTo>
                    <a:lnTo>
                      <a:pt x="76" y="22"/>
                    </a:lnTo>
                    <a:lnTo>
                      <a:pt x="83" y="29"/>
                    </a:lnTo>
                    <a:lnTo>
                      <a:pt x="83" y="29"/>
                    </a:lnTo>
                    <a:lnTo>
                      <a:pt x="86" y="35"/>
                    </a:lnTo>
                    <a:lnTo>
                      <a:pt x="88" y="44"/>
                    </a:lnTo>
                    <a:lnTo>
                      <a:pt x="88" y="50"/>
                    </a:lnTo>
                    <a:lnTo>
                      <a:pt x="88" y="59"/>
                    </a:lnTo>
                    <a:lnTo>
                      <a:pt x="86" y="65"/>
                    </a:lnTo>
                    <a:lnTo>
                      <a:pt x="83" y="72"/>
                    </a:lnTo>
                    <a:lnTo>
                      <a:pt x="78" y="78"/>
                    </a:lnTo>
                    <a:lnTo>
                      <a:pt x="72" y="83"/>
                    </a:lnTo>
                    <a:lnTo>
                      <a:pt x="72" y="83"/>
                    </a:lnTo>
                    <a:lnTo>
                      <a:pt x="67" y="86"/>
                    </a:lnTo>
                    <a:lnTo>
                      <a:pt x="61" y="87"/>
                    </a:lnTo>
                    <a:lnTo>
                      <a:pt x="56" y="89"/>
                    </a:lnTo>
                    <a:lnTo>
                      <a:pt x="50" y="89"/>
                    </a:lnTo>
                    <a:lnTo>
                      <a:pt x="50" y="101"/>
                    </a:lnTo>
                    <a:lnTo>
                      <a:pt x="50" y="101"/>
                    </a:lnTo>
                    <a:lnTo>
                      <a:pt x="57" y="101"/>
                    </a:lnTo>
                    <a:lnTo>
                      <a:pt x="65" y="99"/>
                    </a:lnTo>
                    <a:lnTo>
                      <a:pt x="72" y="97"/>
                    </a:lnTo>
                    <a:lnTo>
                      <a:pt x="79" y="93"/>
                    </a:lnTo>
                    <a:lnTo>
                      <a:pt x="79" y="93"/>
                    </a:lnTo>
                    <a:close/>
                    <a:moveTo>
                      <a:pt x="50" y="0"/>
                    </a:moveTo>
                    <a:lnTo>
                      <a:pt x="50" y="0"/>
                    </a:lnTo>
                    <a:lnTo>
                      <a:pt x="44" y="0"/>
                    </a:lnTo>
                    <a:lnTo>
                      <a:pt x="37" y="3"/>
                    </a:lnTo>
                    <a:lnTo>
                      <a:pt x="29" y="4"/>
                    </a:lnTo>
                    <a:lnTo>
                      <a:pt x="23" y="8"/>
                    </a:lnTo>
                    <a:lnTo>
                      <a:pt x="23" y="8"/>
                    </a:lnTo>
                    <a:lnTo>
                      <a:pt x="15" y="15"/>
                    </a:lnTo>
                    <a:lnTo>
                      <a:pt x="8" y="23"/>
                    </a:lnTo>
                    <a:lnTo>
                      <a:pt x="4" y="31"/>
                    </a:lnTo>
                    <a:lnTo>
                      <a:pt x="1" y="41"/>
                    </a:lnTo>
                    <a:lnTo>
                      <a:pt x="0" y="50"/>
                    </a:lnTo>
                    <a:lnTo>
                      <a:pt x="1" y="60"/>
                    </a:lnTo>
                    <a:lnTo>
                      <a:pt x="4" y="69"/>
                    </a:lnTo>
                    <a:lnTo>
                      <a:pt x="8" y="79"/>
                    </a:lnTo>
                    <a:lnTo>
                      <a:pt x="8" y="79"/>
                    </a:lnTo>
                    <a:lnTo>
                      <a:pt x="12" y="83"/>
                    </a:lnTo>
                    <a:lnTo>
                      <a:pt x="18" y="89"/>
                    </a:lnTo>
                    <a:lnTo>
                      <a:pt x="27" y="95"/>
                    </a:lnTo>
                    <a:lnTo>
                      <a:pt x="38" y="99"/>
                    </a:lnTo>
                    <a:lnTo>
                      <a:pt x="50" y="101"/>
                    </a:lnTo>
                    <a:lnTo>
                      <a:pt x="50" y="89"/>
                    </a:lnTo>
                    <a:lnTo>
                      <a:pt x="50" y="89"/>
                    </a:lnTo>
                    <a:lnTo>
                      <a:pt x="41" y="89"/>
                    </a:lnTo>
                    <a:lnTo>
                      <a:pt x="33" y="84"/>
                    </a:lnTo>
                    <a:lnTo>
                      <a:pt x="24" y="79"/>
                    </a:lnTo>
                    <a:lnTo>
                      <a:pt x="19" y="72"/>
                    </a:lnTo>
                    <a:lnTo>
                      <a:pt x="19" y="72"/>
                    </a:lnTo>
                    <a:lnTo>
                      <a:pt x="15" y="65"/>
                    </a:lnTo>
                    <a:lnTo>
                      <a:pt x="12" y="57"/>
                    </a:lnTo>
                    <a:lnTo>
                      <a:pt x="12" y="50"/>
                    </a:lnTo>
                    <a:lnTo>
                      <a:pt x="12" y="44"/>
                    </a:lnTo>
                    <a:lnTo>
                      <a:pt x="15" y="35"/>
                    </a:lnTo>
                    <a:lnTo>
                      <a:pt x="18" y="29"/>
                    </a:lnTo>
                    <a:lnTo>
                      <a:pt x="23" y="23"/>
                    </a:lnTo>
                    <a:lnTo>
                      <a:pt x="29" y="18"/>
                    </a:lnTo>
                    <a:lnTo>
                      <a:pt x="29" y="18"/>
                    </a:lnTo>
                    <a:lnTo>
                      <a:pt x="34" y="15"/>
                    </a:lnTo>
                    <a:lnTo>
                      <a:pt x="39" y="14"/>
                    </a:lnTo>
                    <a:lnTo>
                      <a:pt x="45" y="12"/>
                    </a:lnTo>
                    <a:lnTo>
                      <a:pt x="50" y="12"/>
                    </a:lnTo>
                    <a:lnTo>
                      <a:pt x="50" y="0"/>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8" name="Freeform 24"/>
              <p:cNvSpPr>
                <a:spLocks/>
              </p:cNvSpPr>
              <p:nvPr/>
            </p:nvSpPr>
            <p:spPr bwMode="auto">
              <a:xfrm rot="1800000">
                <a:off x="664275" y="3034303"/>
                <a:ext cx="11708" cy="11708"/>
              </a:xfrm>
              <a:custGeom>
                <a:avLst/>
                <a:gdLst/>
                <a:ahLst/>
                <a:cxnLst>
                  <a:cxn ang="0">
                    <a:pos x="15" y="18"/>
                  </a:cxn>
                  <a:cxn ang="0">
                    <a:pos x="15" y="18"/>
                  </a:cxn>
                  <a:cxn ang="0">
                    <a:pos x="18" y="15"/>
                  </a:cxn>
                  <a:cxn ang="0">
                    <a:pos x="19" y="12"/>
                  </a:cxn>
                  <a:cxn ang="0">
                    <a:pos x="19" y="8"/>
                  </a:cxn>
                  <a:cxn ang="0">
                    <a:pos x="18" y="4"/>
                  </a:cxn>
                  <a:cxn ang="0">
                    <a:pos x="18" y="4"/>
                  </a:cxn>
                  <a:cxn ang="0">
                    <a:pos x="15" y="1"/>
                  </a:cxn>
                  <a:cxn ang="0">
                    <a:pos x="12" y="0"/>
                  </a:cxn>
                  <a:cxn ang="0">
                    <a:pos x="8" y="0"/>
                  </a:cxn>
                  <a:cxn ang="0">
                    <a:pos x="4" y="1"/>
                  </a:cxn>
                  <a:cxn ang="0">
                    <a:pos x="4" y="1"/>
                  </a:cxn>
                  <a:cxn ang="0">
                    <a:pos x="1" y="6"/>
                  </a:cxn>
                  <a:cxn ang="0">
                    <a:pos x="0" y="8"/>
                  </a:cxn>
                  <a:cxn ang="0">
                    <a:pos x="0" y="12"/>
                  </a:cxn>
                  <a:cxn ang="0">
                    <a:pos x="3" y="15"/>
                  </a:cxn>
                  <a:cxn ang="0">
                    <a:pos x="3" y="15"/>
                  </a:cxn>
                  <a:cxn ang="0">
                    <a:pos x="5" y="18"/>
                  </a:cxn>
                  <a:cxn ang="0">
                    <a:pos x="8" y="19"/>
                  </a:cxn>
                  <a:cxn ang="0">
                    <a:pos x="12" y="19"/>
                  </a:cxn>
                  <a:cxn ang="0">
                    <a:pos x="15" y="18"/>
                  </a:cxn>
                  <a:cxn ang="0">
                    <a:pos x="15" y="18"/>
                  </a:cxn>
                </a:cxnLst>
                <a:rect l="0" t="0" r="r" b="b"/>
                <a:pathLst>
                  <a:path w="19" h="19">
                    <a:moveTo>
                      <a:pt x="15" y="18"/>
                    </a:moveTo>
                    <a:lnTo>
                      <a:pt x="15" y="18"/>
                    </a:lnTo>
                    <a:lnTo>
                      <a:pt x="18" y="15"/>
                    </a:lnTo>
                    <a:lnTo>
                      <a:pt x="19" y="12"/>
                    </a:lnTo>
                    <a:lnTo>
                      <a:pt x="19" y="8"/>
                    </a:lnTo>
                    <a:lnTo>
                      <a:pt x="18" y="4"/>
                    </a:lnTo>
                    <a:lnTo>
                      <a:pt x="18" y="4"/>
                    </a:lnTo>
                    <a:lnTo>
                      <a:pt x="15" y="1"/>
                    </a:lnTo>
                    <a:lnTo>
                      <a:pt x="12" y="0"/>
                    </a:lnTo>
                    <a:lnTo>
                      <a:pt x="8" y="0"/>
                    </a:lnTo>
                    <a:lnTo>
                      <a:pt x="4" y="1"/>
                    </a:lnTo>
                    <a:lnTo>
                      <a:pt x="4" y="1"/>
                    </a:lnTo>
                    <a:lnTo>
                      <a:pt x="1" y="6"/>
                    </a:lnTo>
                    <a:lnTo>
                      <a:pt x="0" y="8"/>
                    </a:lnTo>
                    <a:lnTo>
                      <a:pt x="0" y="12"/>
                    </a:lnTo>
                    <a:lnTo>
                      <a:pt x="3" y="15"/>
                    </a:lnTo>
                    <a:lnTo>
                      <a:pt x="3" y="15"/>
                    </a:lnTo>
                    <a:lnTo>
                      <a:pt x="5" y="18"/>
                    </a:lnTo>
                    <a:lnTo>
                      <a:pt x="8" y="19"/>
                    </a:lnTo>
                    <a:lnTo>
                      <a:pt x="12" y="19"/>
                    </a:lnTo>
                    <a:lnTo>
                      <a:pt x="15" y="18"/>
                    </a:lnTo>
                    <a:lnTo>
                      <a:pt x="15" y="18"/>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9" name="Freeform 25"/>
              <p:cNvSpPr>
                <a:spLocks/>
              </p:cNvSpPr>
              <p:nvPr/>
            </p:nvSpPr>
            <p:spPr bwMode="auto">
              <a:xfrm rot="1800000">
                <a:off x="663481" y="3017531"/>
                <a:ext cx="11708" cy="10537"/>
              </a:xfrm>
              <a:custGeom>
                <a:avLst/>
                <a:gdLst/>
                <a:ahLst/>
                <a:cxnLst>
                  <a:cxn ang="0">
                    <a:pos x="15" y="17"/>
                  </a:cxn>
                  <a:cxn ang="0">
                    <a:pos x="15" y="17"/>
                  </a:cxn>
                  <a:cxn ang="0">
                    <a:pos x="17" y="15"/>
                  </a:cxn>
                  <a:cxn ang="0">
                    <a:pos x="19" y="10"/>
                  </a:cxn>
                  <a:cxn ang="0">
                    <a:pos x="19" y="6"/>
                  </a:cxn>
                  <a:cxn ang="0">
                    <a:pos x="17" y="4"/>
                  </a:cxn>
                  <a:cxn ang="0">
                    <a:pos x="17" y="4"/>
                  </a:cxn>
                  <a:cxn ang="0">
                    <a:pos x="15" y="1"/>
                  </a:cxn>
                  <a:cxn ang="0">
                    <a:pos x="11" y="0"/>
                  </a:cxn>
                  <a:cxn ang="0">
                    <a:pos x="8" y="0"/>
                  </a:cxn>
                  <a:cxn ang="0">
                    <a:pos x="4" y="1"/>
                  </a:cxn>
                  <a:cxn ang="0">
                    <a:pos x="4" y="1"/>
                  </a:cxn>
                  <a:cxn ang="0">
                    <a:pos x="1" y="4"/>
                  </a:cxn>
                  <a:cxn ang="0">
                    <a:pos x="0" y="6"/>
                  </a:cxn>
                  <a:cxn ang="0">
                    <a:pos x="0" y="10"/>
                  </a:cxn>
                  <a:cxn ang="0">
                    <a:pos x="1" y="15"/>
                  </a:cxn>
                  <a:cxn ang="0">
                    <a:pos x="1" y="15"/>
                  </a:cxn>
                  <a:cxn ang="0">
                    <a:pos x="4" y="17"/>
                  </a:cxn>
                  <a:cxn ang="0">
                    <a:pos x="8" y="19"/>
                  </a:cxn>
                  <a:cxn ang="0">
                    <a:pos x="11" y="19"/>
                  </a:cxn>
                  <a:cxn ang="0">
                    <a:pos x="15" y="17"/>
                  </a:cxn>
                  <a:cxn ang="0">
                    <a:pos x="15" y="17"/>
                  </a:cxn>
                </a:cxnLst>
                <a:rect l="0" t="0" r="r" b="b"/>
                <a:pathLst>
                  <a:path w="19" h="19">
                    <a:moveTo>
                      <a:pt x="15" y="17"/>
                    </a:moveTo>
                    <a:lnTo>
                      <a:pt x="15" y="17"/>
                    </a:lnTo>
                    <a:lnTo>
                      <a:pt x="17" y="15"/>
                    </a:lnTo>
                    <a:lnTo>
                      <a:pt x="19" y="10"/>
                    </a:lnTo>
                    <a:lnTo>
                      <a:pt x="19" y="6"/>
                    </a:lnTo>
                    <a:lnTo>
                      <a:pt x="17" y="4"/>
                    </a:lnTo>
                    <a:lnTo>
                      <a:pt x="17" y="4"/>
                    </a:lnTo>
                    <a:lnTo>
                      <a:pt x="15" y="1"/>
                    </a:lnTo>
                    <a:lnTo>
                      <a:pt x="11" y="0"/>
                    </a:lnTo>
                    <a:lnTo>
                      <a:pt x="8" y="0"/>
                    </a:lnTo>
                    <a:lnTo>
                      <a:pt x="4" y="1"/>
                    </a:lnTo>
                    <a:lnTo>
                      <a:pt x="4" y="1"/>
                    </a:lnTo>
                    <a:lnTo>
                      <a:pt x="1" y="4"/>
                    </a:lnTo>
                    <a:lnTo>
                      <a:pt x="0" y="6"/>
                    </a:lnTo>
                    <a:lnTo>
                      <a:pt x="0" y="10"/>
                    </a:lnTo>
                    <a:lnTo>
                      <a:pt x="1" y="15"/>
                    </a:lnTo>
                    <a:lnTo>
                      <a:pt x="1" y="15"/>
                    </a:lnTo>
                    <a:lnTo>
                      <a:pt x="4" y="17"/>
                    </a:lnTo>
                    <a:lnTo>
                      <a:pt x="8" y="19"/>
                    </a:lnTo>
                    <a:lnTo>
                      <a:pt x="11" y="19"/>
                    </a:lnTo>
                    <a:lnTo>
                      <a:pt x="15" y="17"/>
                    </a:lnTo>
                    <a:lnTo>
                      <a:pt x="15"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0" name="Freeform 26"/>
              <p:cNvSpPr>
                <a:spLocks/>
              </p:cNvSpPr>
              <p:nvPr/>
            </p:nvSpPr>
            <p:spPr bwMode="auto">
              <a:xfrm rot="1800000">
                <a:off x="586810" y="3043192"/>
                <a:ext cx="59711" cy="36295"/>
              </a:xfrm>
              <a:custGeom>
                <a:avLst/>
                <a:gdLst/>
                <a:ahLst/>
                <a:cxnLst>
                  <a:cxn ang="0">
                    <a:pos x="99" y="61"/>
                  </a:cxn>
                  <a:cxn ang="0">
                    <a:pos x="99" y="61"/>
                  </a:cxn>
                  <a:cxn ang="0">
                    <a:pos x="101" y="53"/>
                  </a:cxn>
                  <a:cxn ang="0">
                    <a:pos x="101" y="45"/>
                  </a:cxn>
                  <a:cxn ang="0">
                    <a:pos x="99" y="37"/>
                  </a:cxn>
                  <a:cxn ang="0">
                    <a:pos x="95" y="29"/>
                  </a:cxn>
                  <a:cxn ang="0">
                    <a:pos x="91" y="20"/>
                  </a:cxn>
                  <a:cxn ang="0">
                    <a:pos x="86" y="14"/>
                  </a:cxn>
                  <a:cxn ang="0">
                    <a:pos x="79" y="8"/>
                  </a:cxn>
                  <a:cxn ang="0">
                    <a:pos x="71" y="4"/>
                  </a:cxn>
                  <a:cxn ang="0">
                    <a:pos x="71" y="4"/>
                  </a:cxn>
                  <a:cxn ang="0">
                    <a:pos x="61" y="1"/>
                  </a:cxn>
                  <a:cxn ang="0">
                    <a:pos x="52" y="0"/>
                  </a:cxn>
                  <a:cxn ang="0">
                    <a:pos x="42" y="0"/>
                  </a:cxn>
                  <a:cxn ang="0">
                    <a:pos x="32" y="3"/>
                  </a:cxn>
                  <a:cxn ang="0">
                    <a:pos x="24" y="7"/>
                  </a:cxn>
                  <a:cxn ang="0">
                    <a:pos x="16" y="12"/>
                  </a:cxn>
                  <a:cxn ang="0">
                    <a:pos x="9" y="20"/>
                  </a:cxn>
                  <a:cxn ang="0">
                    <a:pos x="4" y="29"/>
                  </a:cxn>
                  <a:cxn ang="0">
                    <a:pos x="4" y="29"/>
                  </a:cxn>
                  <a:cxn ang="0">
                    <a:pos x="1" y="37"/>
                  </a:cxn>
                  <a:cxn ang="0">
                    <a:pos x="0" y="45"/>
                  </a:cxn>
                  <a:cxn ang="0">
                    <a:pos x="0" y="53"/>
                  </a:cxn>
                  <a:cxn ang="0">
                    <a:pos x="1" y="61"/>
                  </a:cxn>
                  <a:cxn ang="0">
                    <a:pos x="13" y="61"/>
                  </a:cxn>
                  <a:cxn ang="0">
                    <a:pos x="13" y="61"/>
                  </a:cxn>
                  <a:cxn ang="0">
                    <a:pos x="12" y="54"/>
                  </a:cxn>
                  <a:cxn ang="0">
                    <a:pos x="12" y="48"/>
                  </a:cxn>
                  <a:cxn ang="0">
                    <a:pos x="12" y="41"/>
                  </a:cxn>
                  <a:cxn ang="0">
                    <a:pos x="15" y="34"/>
                  </a:cxn>
                  <a:cxn ang="0">
                    <a:pos x="15" y="34"/>
                  </a:cxn>
                  <a:cxn ang="0">
                    <a:pos x="19" y="27"/>
                  </a:cxn>
                  <a:cxn ang="0">
                    <a:pos x="24" y="22"/>
                  </a:cxn>
                  <a:cxn ang="0">
                    <a:pos x="30" y="16"/>
                  </a:cxn>
                  <a:cxn ang="0">
                    <a:pos x="37" y="14"/>
                  </a:cxn>
                  <a:cxn ang="0">
                    <a:pos x="43" y="12"/>
                  </a:cxn>
                  <a:cxn ang="0">
                    <a:pos x="52" y="11"/>
                  </a:cxn>
                  <a:cxn ang="0">
                    <a:pos x="58" y="12"/>
                  </a:cxn>
                  <a:cxn ang="0">
                    <a:pos x="67" y="15"/>
                  </a:cxn>
                  <a:cxn ang="0">
                    <a:pos x="67" y="15"/>
                  </a:cxn>
                  <a:cxn ang="0">
                    <a:pos x="72" y="19"/>
                  </a:cxn>
                  <a:cxn ang="0">
                    <a:pos x="77" y="23"/>
                  </a:cxn>
                  <a:cxn ang="0">
                    <a:pos x="83" y="29"/>
                  </a:cxn>
                  <a:cxn ang="0">
                    <a:pos x="86" y="34"/>
                  </a:cxn>
                  <a:cxn ang="0">
                    <a:pos x="88" y="41"/>
                  </a:cxn>
                  <a:cxn ang="0">
                    <a:pos x="88" y="48"/>
                  </a:cxn>
                  <a:cxn ang="0">
                    <a:pos x="88" y="54"/>
                  </a:cxn>
                  <a:cxn ang="0">
                    <a:pos x="87" y="61"/>
                  </a:cxn>
                  <a:cxn ang="0">
                    <a:pos x="99" y="61"/>
                  </a:cxn>
                </a:cxnLst>
                <a:rect l="0" t="0" r="r" b="b"/>
                <a:pathLst>
                  <a:path w="101" h="61">
                    <a:moveTo>
                      <a:pt x="99" y="61"/>
                    </a:moveTo>
                    <a:lnTo>
                      <a:pt x="99" y="61"/>
                    </a:lnTo>
                    <a:lnTo>
                      <a:pt x="101" y="53"/>
                    </a:lnTo>
                    <a:lnTo>
                      <a:pt x="101" y="45"/>
                    </a:lnTo>
                    <a:lnTo>
                      <a:pt x="99" y="37"/>
                    </a:lnTo>
                    <a:lnTo>
                      <a:pt x="95" y="29"/>
                    </a:lnTo>
                    <a:lnTo>
                      <a:pt x="91" y="20"/>
                    </a:lnTo>
                    <a:lnTo>
                      <a:pt x="86" y="14"/>
                    </a:lnTo>
                    <a:lnTo>
                      <a:pt x="79" y="8"/>
                    </a:lnTo>
                    <a:lnTo>
                      <a:pt x="71" y="4"/>
                    </a:lnTo>
                    <a:lnTo>
                      <a:pt x="71" y="4"/>
                    </a:lnTo>
                    <a:lnTo>
                      <a:pt x="61" y="1"/>
                    </a:lnTo>
                    <a:lnTo>
                      <a:pt x="52" y="0"/>
                    </a:lnTo>
                    <a:lnTo>
                      <a:pt x="42" y="0"/>
                    </a:lnTo>
                    <a:lnTo>
                      <a:pt x="32" y="3"/>
                    </a:lnTo>
                    <a:lnTo>
                      <a:pt x="24" y="7"/>
                    </a:lnTo>
                    <a:lnTo>
                      <a:pt x="16" y="12"/>
                    </a:lnTo>
                    <a:lnTo>
                      <a:pt x="9" y="20"/>
                    </a:lnTo>
                    <a:lnTo>
                      <a:pt x="4" y="29"/>
                    </a:lnTo>
                    <a:lnTo>
                      <a:pt x="4" y="29"/>
                    </a:lnTo>
                    <a:lnTo>
                      <a:pt x="1" y="37"/>
                    </a:lnTo>
                    <a:lnTo>
                      <a:pt x="0" y="45"/>
                    </a:lnTo>
                    <a:lnTo>
                      <a:pt x="0" y="53"/>
                    </a:lnTo>
                    <a:lnTo>
                      <a:pt x="1" y="61"/>
                    </a:lnTo>
                    <a:lnTo>
                      <a:pt x="13" y="61"/>
                    </a:lnTo>
                    <a:lnTo>
                      <a:pt x="13" y="61"/>
                    </a:lnTo>
                    <a:lnTo>
                      <a:pt x="12" y="54"/>
                    </a:lnTo>
                    <a:lnTo>
                      <a:pt x="12" y="48"/>
                    </a:lnTo>
                    <a:lnTo>
                      <a:pt x="12" y="41"/>
                    </a:lnTo>
                    <a:lnTo>
                      <a:pt x="15" y="34"/>
                    </a:lnTo>
                    <a:lnTo>
                      <a:pt x="15" y="34"/>
                    </a:lnTo>
                    <a:lnTo>
                      <a:pt x="19" y="27"/>
                    </a:lnTo>
                    <a:lnTo>
                      <a:pt x="24" y="22"/>
                    </a:lnTo>
                    <a:lnTo>
                      <a:pt x="30" y="16"/>
                    </a:lnTo>
                    <a:lnTo>
                      <a:pt x="37" y="14"/>
                    </a:lnTo>
                    <a:lnTo>
                      <a:pt x="43" y="12"/>
                    </a:lnTo>
                    <a:lnTo>
                      <a:pt x="52" y="11"/>
                    </a:lnTo>
                    <a:lnTo>
                      <a:pt x="58" y="12"/>
                    </a:lnTo>
                    <a:lnTo>
                      <a:pt x="67" y="15"/>
                    </a:lnTo>
                    <a:lnTo>
                      <a:pt x="67" y="15"/>
                    </a:lnTo>
                    <a:lnTo>
                      <a:pt x="72" y="19"/>
                    </a:lnTo>
                    <a:lnTo>
                      <a:pt x="77" y="23"/>
                    </a:lnTo>
                    <a:lnTo>
                      <a:pt x="83" y="29"/>
                    </a:lnTo>
                    <a:lnTo>
                      <a:pt x="86" y="34"/>
                    </a:lnTo>
                    <a:lnTo>
                      <a:pt x="88" y="41"/>
                    </a:lnTo>
                    <a:lnTo>
                      <a:pt x="88" y="48"/>
                    </a:lnTo>
                    <a:lnTo>
                      <a:pt x="88" y="54"/>
                    </a:lnTo>
                    <a:lnTo>
                      <a:pt x="87" y="61"/>
                    </a:lnTo>
                    <a:lnTo>
                      <a:pt x="99" y="61"/>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1" name="Freeform 27"/>
              <p:cNvSpPr>
                <a:spLocks/>
              </p:cNvSpPr>
              <p:nvPr/>
            </p:nvSpPr>
            <p:spPr bwMode="auto">
              <a:xfrm rot="1800000">
                <a:off x="599360" y="3070638"/>
                <a:ext cx="11708" cy="4683"/>
              </a:xfrm>
              <a:custGeom>
                <a:avLst/>
                <a:gdLst/>
                <a:ahLst/>
                <a:cxnLst>
                  <a:cxn ang="0">
                    <a:pos x="19" y="7"/>
                  </a:cxn>
                  <a:cxn ang="0">
                    <a:pos x="19" y="7"/>
                  </a:cxn>
                  <a:cxn ang="0">
                    <a:pos x="18" y="3"/>
                  </a:cxn>
                  <a:cxn ang="0">
                    <a:pos x="13" y="0"/>
                  </a:cxn>
                  <a:cxn ang="0">
                    <a:pos x="13" y="0"/>
                  </a:cxn>
                  <a:cxn ang="0">
                    <a:pos x="9" y="0"/>
                  </a:cxn>
                  <a:cxn ang="0">
                    <a:pos x="7" y="0"/>
                  </a:cxn>
                  <a:cxn ang="0">
                    <a:pos x="3" y="3"/>
                  </a:cxn>
                  <a:cxn ang="0">
                    <a:pos x="1" y="6"/>
                  </a:cxn>
                  <a:cxn ang="0">
                    <a:pos x="1" y="6"/>
                  </a:cxn>
                  <a:cxn ang="0">
                    <a:pos x="0" y="7"/>
                  </a:cxn>
                  <a:cxn ang="0">
                    <a:pos x="19" y="7"/>
                  </a:cxn>
                </a:cxnLst>
                <a:rect l="0" t="0" r="r" b="b"/>
                <a:pathLst>
                  <a:path w="19" h="7">
                    <a:moveTo>
                      <a:pt x="19" y="7"/>
                    </a:moveTo>
                    <a:lnTo>
                      <a:pt x="19" y="7"/>
                    </a:lnTo>
                    <a:lnTo>
                      <a:pt x="18" y="3"/>
                    </a:lnTo>
                    <a:lnTo>
                      <a:pt x="13" y="0"/>
                    </a:lnTo>
                    <a:lnTo>
                      <a:pt x="13" y="0"/>
                    </a:lnTo>
                    <a:lnTo>
                      <a:pt x="9" y="0"/>
                    </a:lnTo>
                    <a:lnTo>
                      <a:pt x="7" y="0"/>
                    </a:lnTo>
                    <a:lnTo>
                      <a:pt x="3" y="3"/>
                    </a:lnTo>
                    <a:lnTo>
                      <a:pt x="1" y="6"/>
                    </a:lnTo>
                    <a:lnTo>
                      <a:pt x="1" y="6"/>
                    </a:lnTo>
                    <a:lnTo>
                      <a:pt x="0" y="7"/>
                    </a:lnTo>
                    <a:lnTo>
                      <a:pt x="19" y="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2" name="Freeform 28"/>
              <p:cNvSpPr>
                <a:spLocks/>
              </p:cNvSpPr>
              <p:nvPr/>
            </p:nvSpPr>
            <p:spPr bwMode="auto">
              <a:xfrm rot="1800000">
                <a:off x="613190" y="3060148"/>
                <a:ext cx="11708" cy="10537"/>
              </a:xfrm>
              <a:custGeom>
                <a:avLst/>
                <a:gdLst/>
                <a:ahLst/>
                <a:cxnLst>
                  <a:cxn ang="0">
                    <a:pos x="6" y="19"/>
                  </a:cxn>
                  <a:cxn ang="0">
                    <a:pos x="6" y="19"/>
                  </a:cxn>
                  <a:cxn ang="0">
                    <a:pos x="9" y="19"/>
                  </a:cxn>
                  <a:cxn ang="0">
                    <a:pos x="13" y="19"/>
                  </a:cxn>
                  <a:cxn ang="0">
                    <a:pos x="15" y="18"/>
                  </a:cxn>
                  <a:cxn ang="0">
                    <a:pos x="18" y="13"/>
                  </a:cxn>
                  <a:cxn ang="0">
                    <a:pos x="18" y="13"/>
                  </a:cxn>
                  <a:cxn ang="0">
                    <a:pos x="20" y="11"/>
                  </a:cxn>
                  <a:cxn ang="0">
                    <a:pos x="18" y="7"/>
                  </a:cxn>
                  <a:cxn ang="0">
                    <a:pos x="17" y="4"/>
                  </a:cxn>
                  <a:cxn ang="0">
                    <a:pos x="14" y="1"/>
                  </a:cxn>
                  <a:cxn ang="0">
                    <a:pos x="14" y="1"/>
                  </a:cxn>
                  <a:cxn ang="0">
                    <a:pos x="10" y="0"/>
                  </a:cxn>
                  <a:cxn ang="0">
                    <a:pos x="6" y="1"/>
                  </a:cxn>
                  <a:cxn ang="0">
                    <a:pos x="3" y="3"/>
                  </a:cxn>
                  <a:cxn ang="0">
                    <a:pos x="0" y="5"/>
                  </a:cxn>
                  <a:cxn ang="0">
                    <a:pos x="0" y="5"/>
                  </a:cxn>
                  <a:cxn ang="0">
                    <a:pos x="0" y="9"/>
                  </a:cxn>
                  <a:cxn ang="0">
                    <a:pos x="0" y="13"/>
                  </a:cxn>
                  <a:cxn ang="0">
                    <a:pos x="2" y="16"/>
                  </a:cxn>
                  <a:cxn ang="0">
                    <a:pos x="6" y="19"/>
                  </a:cxn>
                  <a:cxn ang="0">
                    <a:pos x="6" y="19"/>
                  </a:cxn>
                </a:cxnLst>
                <a:rect l="0" t="0" r="r" b="b"/>
                <a:pathLst>
                  <a:path w="20" h="19">
                    <a:moveTo>
                      <a:pt x="6" y="19"/>
                    </a:moveTo>
                    <a:lnTo>
                      <a:pt x="6" y="19"/>
                    </a:lnTo>
                    <a:lnTo>
                      <a:pt x="9" y="19"/>
                    </a:lnTo>
                    <a:lnTo>
                      <a:pt x="13" y="19"/>
                    </a:lnTo>
                    <a:lnTo>
                      <a:pt x="15" y="18"/>
                    </a:lnTo>
                    <a:lnTo>
                      <a:pt x="18" y="13"/>
                    </a:lnTo>
                    <a:lnTo>
                      <a:pt x="18" y="13"/>
                    </a:lnTo>
                    <a:lnTo>
                      <a:pt x="20" y="11"/>
                    </a:lnTo>
                    <a:lnTo>
                      <a:pt x="18" y="7"/>
                    </a:lnTo>
                    <a:lnTo>
                      <a:pt x="17" y="4"/>
                    </a:lnTo>
                    <a:lnTo>
                      <a:pt x="14" y="1"/>
                    </a:lnTo>
                    <a:lnTo>
                      <a:pt x="14" y="1"/>
                    </a:lnTo>
                    <a:lnTo>
                      <a:pt x="10" y="0"/>
                    </a:lnTo>
                    <a:lnTo>
                      <a:pt x="6" y="1"/>
                    </a:lnTo>
                    <a:lnTo>
                      <a:pt x="3" y="3"/>
                    </a:lnTo>
                    <a:lnTo>
                      <a:pt x="0" y="5"/>
                    </a:lnTo>
                    <a:lnTo>
                      <a:pt x="0" y="5"/>
                    </a:lnTo>
                    <a:lnTo>
                      <a:pt x="0" y="9"/>
                    </a:lnTo>
                    <a:lnTo>
                      <a:pt x="0" y="13"/>
                    </a:lnTo>
                    <a:lnTo>
                      <a:pt x="2" y="16"/>
                    </a:lnTo>
                    <a:lnTo>
                      <a:pt x="6" y="19"/>
                    </a:lnTo>
                    <a:lnTo>
                      <a:pt x="6" y="19"/>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3" name="Freeform 29"/>
              <p:cNvSpPr>
                <a:spLocks noEditPoints="1"/>
              </p:cNvSpPr>
              <p:nvPr/>
            </p:nvSpPr>
            <p:spPr bwMode="auto">
              <a:xfrm rot="1800000">
                <a:off x="707437" y="2962893"/>
                <a:ext cx="58540" cy="59711"/>
              </a:xfrm>
              <a:custGeom>
                <a:avLst/>
                <a:gdLst/>
                <a:ahLst/>
                <a:cxnLst>
                  <a:cxn ang="0">
                    <a:pos x="51" y="101"/>
                  </a:cxn>
                  <a:cxn ang="0">
                    <a:pos x="74" y="96"/>
                  </a:cxn>
                  <a:cxn ang="0">
                    <a:pos x="92" y="80"/>
                  </a:cxn>
                  <a:cxn ang="0">
                    <a:pos x="97" y="70"/>
                  </a:cxn>
                  <a:cxn ang="0">
                    <a:pos x="101" y="51"/>
                  </a:cxn>
                  <a:cxn ang="0">
                    <a:pos x="98" y="33"/>
                  </a:cxn>
                  <a:cxn ang="0">
                    <a:pos x="88" y="15"/>
                  </a:cxn>
                  <a:cxn ang="0">
                    <a:pos x="81" y="9"/>
                  </a:cxn>
                  <a:cxn ang="0">
                    <a:pos x="66" y="2"/>
                  </a:cxn>
                  <a:cxn ang="0">
                    <a:pos x="51" y="0"/>
                  </a:cxn>
                  <a:cxn ang="0">
                    <a:pos x="51" y="11"/>
                  </a:cxn>
                  <a:cxn ang="0">
                    <a:pos x="63" y="14"/>
                  </a:cxn>
                  <a:cxn ang="0">
                    <a:pos x="74" y="18"/>
                  </a:cxn>
                  <a:cxn ang="0">
                    <a:pos x="79" y="24"/>
                  </a:cxn>
                  <a:cxn ang="0">
                    <a:pos x="88" y="37"/>
                  </a:cxn>
                  <a:cxn ang="0">
                    <a:pos x="89" y="51"/>
                  </a:cxn>
                  <a:cxn ang="0">
                    <a:pos x="86" y="66"/>
                  </a:cxn>
                  <a:cxn ang="0">
                    <a:pos x="82" y="73"/>
                  </a:cxn>
                  <a:cxn ang="0">
                    <a:pos x="68" y="85"/>
                  </a:cxn>
                  <a:cxn ang="0">
                    <a:pos x="51" y="89"/>
                  </a:cxn>
                  <a:cxn ang="0">
                    <a:pos x="22" y="92"/>
                  </a:cxn>
                  <a:cxn ang="0">
                    <a:pos x="29" y="96"/>
                  </a:cxn>
                  <a:cxn ang="0">
                    <a:pos x="44" y="100"/>
                  </a:cxn>
                  <a:cxn ang="0">
                    <a:pos x="51" y="89"/>
                  </a:cxn>
                  <a:cxn ang="0">
                    <a:pos x="45" y="89"/>
                  </a:cxn>
                  <a:cxn ang="0">
                    <a:pos x="34" y="85"/>
                  </a:cxn>
                  <a:cxn ang="0">
                    <a:pos x="29" y="82"/>
                  </a:cxn>
                  <a:cxn ang="0">
                    <a:pos x="18" y="70"/>
                  </a:cxn>
                  <a:cxn ang="0">
                    <a:pos x="13" y="56"/>
                  </a:cxn>
                  <a:cxn ang="0">
                    <a:pos x="13" y="41"/>
                  </a:cxn>
                  <a:cxn ang="0">
                    <a:pos x="19" y="28"/>
                  </a:cxn>
                  <a:cxn ang="0">
                    <a:pos x="26" y="21"/>
                  </a:cxn>
                  <a:cxn ang="0">
                    <a:pos x="43" y="13"/>
                  </a:cxn>
                  <a:cxn ang="0">
                    <a:pos x="51" y="0"/>
                  </a:cxn>
                  <a:cxn ang="0">
                    <a:pos x="40" y="2"/>
                  </a:cxn>
                  <a:cxn ang="0">
                    <a:pos x="18" y="11"/>
                  </a:cxn>
                  <a:cxn ang="0">
                    <a:pos x="10" y="21"/>
                  </a:cxn>
                  <a:cxn ang="0">
                    <a:pos x="2" y="40"/>
                  </a:cxn>
                  <a:cxn ang="0">
                    <a:pos x="2" y="59"/>
                  </a:cxn>
                  <a:cxn ang="0">
                    <a:pos x="8" y="77"/>
                  </a:cxn>
                  <a:cxn ang="0">
                    <a:pos x="22" y="92"/>
                  </a:cxn>
                </a:cxnLst>
                <a:rect l="0" t="0" r="r" b="b"/>
                <a:pathLst>
                  <a:path w="101" h="101">
                    <a:moveTo>
                      <a:pt x="51" y="101"/>
                    </a:moveTo>
                    <a:lnTo>
                      <a:pt x="51" y="101"/>
                    </a:lnTo>
                    <a:lnTo>
                      <a:pt x="63" y="100"/>
                    </a:lnTo>
                    <a:lnTo>
                      <a:pt x="74" y="96"/>
                    </a:lnTo>
                    <a:lnTo>
                      <a:pt x="83" y="89"/>
                    </a:lnTo>
                    <a:lnTo>
                      <a:pt x="92" y="80"/>
                    </a:lnTo>
                    <a:lnTo>
                      <a:pt x="92" y="80"/>
                    </a:lnTo>
                    <a:lnTo>
                      <a:pt x="97" y="70"/>
                    </a:lnTo>
                    <a:lnTo>
                      <a:pt x="100" y="62"/>
                    </a:lnTo>
                    <a:lnTo>
                      <a:pt x="101" y="51"/>
                    </a:lnTo>
                    <a:lnTo>
                      <a:pt x="101" y="41"/>
                    </a:lnTo>
                    <a:lnTo>
                      <a:pt x="98" y="33"/>
                    </a:lnTo>
                    <a:lnTo>
                      <a:pt x="94" y="24"/>
                    </a:lnTo>
                    <a:lnTo>
                      <a:pt x="88" y="15"/>
                    </a:lnTo>
                    <a:lnTo>
                      <a:pt x="81" y="9"/>
                    </a:lnTo>
                    <a:lnTo>
                      <a:pt x="81" y="9"/>
                    </a:lnTo>
                    <a:lnTo>
                      <a:pt x="74" y="5"/>
                    </a:lnTo>
                    <a:lnTo>
                      <a:pt x="66" y="2"/>
                    </a:lnTo>
                    <a:lnTo>
                      <a:pt x="59" y="0"/>
                    </a:lnTo>
                    <a:lnTo>
                      <a:pt x="51" y="0"/>
                    </a:lnTo>
                    <a:lnTo>
                      <a:pt x="51" y="11"/>
                    </a:lnTo>
                    <a:lnTo>
                      <a:pt x="51" y="11"/>
                    </a:lnTo>
                    <a:lnTo>
                      <a:pt x="56" y="13"/>
                    </a:lnTo>
                    <a:lnTo>
                      <a:pt x="63" y="14"/>
                    </a:lnTo>
                    <a:lnTo>
                      <a:pt x="68" y="15"/>
                    </a:lnTo>
                    <a:lnTo>
                      <a:pt x="74" y="18"/>
                    </a:lnTo>
                    <a:lnTo>
                      <a:pt x="74" y="18"/>
                    </a:lnTo>
                    <a:lnTo>
                      <a:pt x="79" y="24"/>
                    </a:lnTo>
                    <a:lnTo>
                      <a:pt x="83" y="30"/>
                    </a:lnTo>
                    <a:lnTo>
                      <a:pt x="88" y="37"/>
                    </a:lnTo>
                    <a:lnTo>
                      <a:pt x="89" y="44"/>
                    </a:lnTo>
                    <a:lnTo>
                      <a:pt x="89" y="51"/>
                    </a:lnTo>
                    <a:lnTo>
                      <a:pt x="89" y="59"/>
                    </a:lnTo>
                    <a:lnTo>
                      <a:pt x="86" y="66"/>
                    </a:lnTo>
                    <a:lnTo>
                      <a:pt x="82" y="73"/>
                    </a:lnTo>
                    <a:lnTo>
                      <a:pt x="82" y="73"/>
                    </a:lnTo>
                    <a:lnTo>
                      <a:pt x="77" y="80"/>
                    </a:lnTo>
                    <a:lnTo>
                      <a:pt x="68" y="85"/>
                    </a:lnTo>
                    <a:lnTo>
                      <a:pt x="60" y="88"/>
                    </a:lnTo>
                    <a:lnTo>
                      <a:pt x="51" y="89"/>
                    </a:lnTo>
                    <a:lnTo>
                      <a:pt x="51" y="101"/>
                    </a:lnTo>
                    <a:close/>
                    <a:moveTo>
                      <a:pt x="22" y="92"/>
                    </a:moveTo>
                    <a:lnTo>
                      <a:pt x="22" y="92"/>
                    </a:lnTo>
                    <a:lnTo>
                      <a:pt x="29" y="96"/>
                    </a:lnTo>
                    <a:lnTo>
                      <a:pt x="36" y="99"/>
                    </a:lnTo>
                    <a:lnTo>
                      <a:pt x="44" y="100"/>
                    </a:lnTo>
                    <a:lnTo>
                      <a:pt x="51" y="101"/>
                    </a:lnTo>
                    <a:lnTo>
                      <a:pt x="51" y="89"/>
                    </a:lnTo>
                    <a:lnTo>
                      <a:pt x="51" y="89"/>
                    </a:lnTo>
                    <a:lnTo>
                      <a:pt x="45" y="89"/>
                    </a:lnTo>
                    <a:lnTo>
                      <a:pt x="40" y="88"/>
                    </a:lnTo>
                    <a:lnTo>
                      <a:pt x="34" y="85"/>
                    </a:lnTo>
                    <a:lnTo>
                      <a:pt x="29" y="82"/>
                    </a:lnTo>
                    <a:lnTo>
                      <a:pt x="29" y="82"/>
                    </a:lnTo>
                    <a:lnTo>
                      <a:pt x="22" y="77"/>
                    </a:lnTo>
                    <a:lnTo>
                      <a:pt x="18" y="70"/>
                    </a:lnTo>
                    <a:lnTo>
                      <a:pt x="15" y="65"/>
                    </a:lnTo>
                    <a:lnTo>
                      <a:pt x="13" y="56"/>
                    </a:lnTo>
                    <a:lnTo>
                      <a:pt x="13" y="50"/>
                    </a:lnTo>
                    <a:lnTo>
                      <a:pt x="13" y="41"/>
                    </a:lnTo>
                    <a:lnTo>
                      <a:pt x="15" y="35"/>
                    </a:lnTo>
                    <a:lnTo>
                      <a:pt x="19" y="28"/>
                    </a:lnTo>
                    <a:lnTo>
                      <a:pt x="19" y="28"/>
                    </a:lnTo>
                    <a:lnTo>
                      <a:pt x="26" y="21"/>
                    </a:lnTo>
                    <a:lnTo>
                      <a:pt x="33" y="15"/>
                    </a:lnTo>
                    <a:lnTo>
                      <a:pt x="43" y="13"/>
                    </a:lnTo>
                    <a:lnTo>
                      <a:pt x="51" y="11"/>
                    </a:lnTo>
                    <a:lnTo>
                      <a:pt x="51" y="0"/>
                    </a:lnTo>
                    <a:lnTo>
                      <a:pt x="51" y="0"/>
                    </a:lnTo>
                    <a:lnTo>
                      <a:pt x="40" y="2"/>
                    </a:lnTo>
                    <a:lnTo>
                      <a:pt x="28" y="5"/>
                    </a:lnTo>
                    <a:lnTo>
                      <a:pt x="18" y="11"/>
                    </a:lnTo>
                    <a:lnTo>
                      <a:pt x="10" y="21"/>
                    </a:lnTo>
                    <a:lnTo>
                      <a:pt x="10" y="21"/>
                    </a:lnTo>
                    <a:lnTo>
                      <a:pt x="4" y="30"/>
                    </a:lnTo>
                    <a:lnTo>
                      <a:pt x="2" y="40"/>
                    </a:lnTo>
                    <a:lnTo>
                      <a:pt x="0" y="50"/>
                    </a:lnTo>
                    <a:lnTo>
                      <a:pt x="2" y="59"/>
                    </a:lnTo>
                    <a:lnTo>
                      <a:pt x="3" y="69"/>
                    </a:lnTo>
                    <a:lnTo>
                      <a:pt x="8" y="77"/>
                    </a:lnTo>
                    <a:lnTo>
                      <a:pt x="14" y="85"/>
                    </a:lnTo>
                    <a:lnTo>
                      <a:pt x="22" y="92"/>
                    </a:lnTo>
                    <a:lnTo>
                      <a:pt x="22" y="92"/>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4" name="Freeform 30"/>
              <p:cNvSpPr>
                <a:spLocks/>
              </p:cNvSpPr>
              <p:nvPr/>
            </p:nvSpPr>
            <p:spPr bwMode="auto">
              <a:xfrm rot="1800000">
                <a:off x="723284" y="2991222"/>
                <a:ext cx="11708" cy="10537"/>
              </a:xfrm>
              <a:custGeom>
                <a:avLst/>
                <a:gdLst/>
                <a:ahLst/>
                <a:cxnLst>
                  <a:cxn ang="0">
                    <a:pos x="4" y="17"/>
                  </a:cxn>
                  <a:cxn ang="0">
                    <a:pos x="4" y="17"/>
                  </a:cxn>
                  <a:cxn ang="0">
                    <a:pos x="7" y="19"/>
                  </a:cxn>
                  <a:cxn ang="0">
                    <a:pos x="11" y="19"/>
                  </a:cxn>
                  <a:cxn ang="0">
                    <a:pos x="14" y="17"/>
                  </a:cxn>
                  <a:cxn ang="0">
                    <a:pos x="16" y="15"/>
                  </a:cxn>
                  <a:cxn ang="0">
                    <a:pos x="16" y="15"/>
                  </a:cxn>
                  <a:cxn ang="0">
                    <a:pos x="19" y="11"/>
                  </a:cxn>
                  <a:cxn ang="0">
                    <a:pos x="19" y="8"/>
                  </a:cxn>
                  <a:cxn ang="0">
                    <a:pos x="18" y="4"/>
                  </a:cxn>
                  <a:cxn ang="0">
                    <a:pos x="15" y="1"/>
                  </a:cxn>
                  <a:cxn ang="0">
                    <a:pos x="15" y="1"/>
                  </a:cxn>
                  <a:cxn ang="0">
                    <a:pos x="11" y="0"/>
                  </a:cxn>
                  <a:cxn ang="0">
                    <a:pos x="7" y="0"/>
                  </a:cxn>
                  <a:cxn ang="0">
                    <a:pos x="4" y="1"/>
                  </a:cxn>
                  <a:cxn ang="0">
                    <a:pos x="1" y="4"/>
                  </a:cxn>
                  <a:cxn ang="0">
                    <a:pos x="1" y="4"/>
                  </a:cxn>
                  <a:cxn ang="0">
                    <a:pos x="0" y="6"/>
                  </a:cxn>
                  <a:cxn ang="0">
                    <a:pos x="0" y="11"/>
                  </a:cxn>
                  <a:cxn ang="0">
                    <a:pos x="1" y="13"/>
                  </a:cxn>
                  <a:cxn ang="0">
                    <a:pos x="4" y="17"/>
                  </a:cxn>
                  <a:cxn ang="0">
                    <a:pos x="4" y="17"/>
                  </a:cxn>
                </a:cxnLst>
                <a:rect l="0" t="0" r="r" b="b"/>
                <a:pathLst>
                  <a:path w="19" h="19">
                    <a:moveTo>
                      <a:pt x="4" y="17"/>
                    </a:moveTo>
                    <a:lnTo>
                      <a:pt x="4" y="17"/>
                    </a:lnTo>
                    <a:lnTo>
                      <a:pt x="7" y="19"/>
                    </a:lnTo>
                    <a:lnTo>
                      <a:pt x="11" y="19"/>
                    </a:lnTo>
                    <a:lnTo>
                      <a:pt x="14" y="17"/>
                    </a:lnTo>
                    <a:lnTo>
                      <a:pt x="16" y="15"/>
                    </a:lnTo>
                    <a:lnTo>
                      <a:pt x="16" y="15"/>
                    </a:lnTo>
                    <a:lnTo>
                      <a:pt x="19" y="11"/>
                    </a:lnTo>
                    <a:lnTo>
                      <a:pt x="19" y="8"/>
                    </a:lnTo>
                    <a:lnTo>
                      <a:pt x="18" y="4"/>
                    </a:lnTo>
                    <a:lnTo>
                      <a:pt x="15" y="1"/>
                    </a:lnTo>
                    <a:lnTo>
                      <a:pt x="15" y="1"/>
                    </a:lnTo>
                    <a:lnTo>
                      <a:pt x="11" y="0"/>
                    </a:lnTo>
                    <a:lnTo>
                      <a:pt x="7" y="0"/>
                    </a:lnTo>
                    <a:lnTo>
                      <a:pt x="4" y="1"/>
                    </a:lnTo>
                    <a:lnTo>
                      <a:pt x="1" y="4"/>
                    </a:lnTo>
                    <a:lnTo>
                      <a:pt x="1" y="4"/>
                    </a:lnTo>
                    <a:lnTo>
                      <a:pt x="0" y="6"/>
                    </a:lnTo>
                    <a:lnTo>
                      <a:pt x="0" y="11"/>
                    </a:lnTo>
                    <a:lnTo>
                      <a:pt x="1" y="13"/>
                    </a:lnTo>
                    <a:lnTo>
                      <a:pt x="4" y="17"/>
                    </a:lnTo>
                    <a:lnTo>
                      <a:pt x="4"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5" name="Freeform 31"/>
              <p:cNvSpPr>
                <a:spLocks/>
              </p:cNvSpPr>
              <p:nvPr/>
            </p:nvSpPr>
            <p:spPr bwMode="auto">
              <a:xfrm rot="1800000">
                <a:off x="740099" y="2983017"/>
                <a:ext cx="10538" cy="10537"/>
              </a:xfrm>
              <a:custGeom>
                <a:avLst/>
                <a:gdLst/>
                <a:ahLst/>
                <a:cxnLst>
                  <a:cxn ang="0">
                    <a:pos x="4" y="17"/>
                  </a:cxn>
                  <a:cxn ang="0">
                    <a:pos x="4" y="17"/>
                  </a:cxn>
                  <a:cxn ang="0">
                    <a:pos x="7" y="19"/>
                  </a:cxn>
                  <a:cxn ang="0">
                    <a:pos x="11" y="19"/>
                  </a:cxn>
                  <a:cxn ang="0">
                    <a:pos x="13" y="17"/>
                  </a:cxn>
                  <a:cxn ang="0">
                    <a:pos x="16" y="15"/>
                  </a:cxn>
                  <a:cxn ang="0">
                    <a:pos x="16" y="15"/>
                  </a:cxn>
                  <a:cxn ang="0">
                    <a:pos x="19" y="12"/>
                  </a:cxn>
                  <a:cxn ang="0">
                    <a:pos x="19" y="8"/>
                  </a:cxn>
                  <a:cxn ang="0">
                    <a:pos x="17" y="5"/>
                  </a:cxn>
                  <a:cxn ang="0">
                    <a:pos x="15" y="2"/>
                  </a:cxn>
                  <a:cxn ang="0">
                    <a:pos x="15" y="2"/>
                  </a:cxn>
                  <a:cxn ang="0">
                    <a:pos x="11" y="0"/>
                  </a:cxn>
                  <a:cxn ang="0">
                    <a:pos x="8" y="0"/>
                  </a:cxn>
                  <a:cxn ang="0">
                    <a:pos x="4" y="1"/>
                  </a:cxn>
                  <a:cxn ang="0">
                    <a:pos x="1" y="4"/>
                  </a:cxn>
                  <a:cxn ang="0">
                    <a:pos x="1" y="4"/>
                  </a:cxn>
                  <a:cxn ang="0">
                    <a:pos x="0" y="8"/>
                  </a:cxn>
                  <a:cxn ang="0">
                    <a:pos x="0" y="12"/>
                  </a:cxn>
                  <a:cxn ang="0">
                    <a:pos x="1" y="15"/>
                  </a:cxn>
                  <a:cxn ang="0">
                    <a:pos x="4" y="17"/>
                  </a:cxn>
                  <a:cxn ang="0">
                    <a:pos x="4" y="17"/>
                  </a:cxn>
                </a:cxnLst>
                <a:rect l="0" t="0" r="r" b="b"/>
                <a:pathLst>
                  <a:path w="19" h="19">
                    <a:moveTo>
                      <a:pt x="4" y="17"/>
                    </a:moveTo>
                    <a:lnTo>
                      <a:pt x="4" y="17"/>
                    </a:lnTo>
                    <a:lnTo>
                      <a:pt x="7" y="19"/>
                    </a:lnTo>
                    <a:lnTo>
                      <a:pt x="11" y="19"/>
                    </a:lnTo>
                    <a:lnTo>
                      <a:pt x="13" y="17"/>
                    </a:lnTo>
                    <a:lnTo>
                      <a:pt x="16" y="15"/>
                    </a:lnTo>
                    <a:lnTo>
                      <a:pt x="16" y="15"/>
                    </a:lnTo>
                    <a:lnTo>
                      <a:pt x="19" y="12"/>
                    </a:lnTo>
                    <a:lnTo>
                      <a:pt x="19" y="8"/>
                    </a:lnTo>
                    <a:lnTo>
                      <a:pt x="17" y="5"/>
                    </a:lnTo>
                    <a:lnTo>
                      <a:pt x="15" y="2"/>
                    </a:lnTo>
                    <a:lnTo>
                      <a:pt x="15" y="2"/>
                    </a:lnTo>
                    <a:lnTo>
                      <a:pt x="11" y="0"/>
                    </a:lnTo>
                    <a:lnTo>
                      <a:pt x="8" y="0"/>
                    </a:lnTo>
                    <a:lnTo>
                      <a:pt x="4" y="1"/>
                    </a:lnTo>
                    <a:lnTo>
                      <a:pt x="1" y="4"/>
                    </a:lnTo>
                    <a:lnTo>
                      <a:pt x="1" y="4"/>
                    </a:lnTo>
                    <a:lnTo>
                      <a:pt x="0" y="8"/>
                    </a:lnTo>
                    <a:lnTo>
                      <a:pt x="0" y="12"/>
                    </a:lnTo>
                    <a:lnTo>
                      <a:pt x="1" y="15"/>
                    </a:lnTo>
                    <a:lnTo>
                      <a:pt x="4" y="17"/>
                    </a:lnTo>
                    <a:lnTo>
                      <a:pt x="4"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6" name="Freeform 33"/>
              <p:cNvSpPr>
                <a:spLocks/>
              </p:cNvSpPr>
              <p:nvPr/>
            </p:nvSpPr>
            <p:spPr bwMode="auto">
              <a:xfrm rot="1800000">
                <a:off x="1351836" y="2426147"/>
                <a:ext cx="1328864" cy="1030309"/>
              </a:xfrm>
              <a:custGeom>
                <a:avLst/>
                <a:gdLst/>
                <a:ahLst/>
                <a:cxnLst>
                  <a:cxn ang="0">
                    <a:pos x="0" y="1679"/>
                  </a:cxn>
                  <a:cxn ang="0">
                    <a:pos x="0" y="80"/>
                  </a:cxn>
                  <a:cxn ang="0">
                    <a:pos x="0" y="80"/>
                  </a:cxn>
                  <a:cxn ang="0">
                    <a:pos x="1" y="72"/>
                  </a:cxn>
                  <a:cxn ang="0">
                    <a:pos x="2" y="64"/>
                  </a:cxn>
                  <a:cxn ang="0">
                    <a:pos x="6" y="49"/>
                  </a:cxn>
                  <a:cxn ang="0">
                    <a:pos x="15" y="35"/>
                  </a:cxn>
                  <a:cxn ang="0">
                    <a:pos x="24" y="24"/>
                  </a:cxn>
                  <a:cxn ang="0">
                    <a:pos x="35" y="15"/>
                  </a:cxn>
                  <a:cxn ang="0">
                    <a:pos x="49" y="7"/>
                  </a:cxn>
                  <a:cxn ang="0">
                    <a:pos x="64" y="2"/>
                  </a:cxn>
                  <a:cxn ang="0">
                    <a:pos x="72" y="1"/>
                  </a:cxn>
                  <a:cxn ang="0">
                    <a:pos x="80" y="0"/>
                  </a:cxn>
                  <a:cxn ang="0">
                    <a:pos x="2192" y="0"/>
                  </a:cxn>
                  <a:cxn ang="0">
                    <a:pos x="2192" y="0"/>
                  </a:cxn>
                  <a:cxn ang="0">
                    <a:pos x="2200" y="1"/>
                  </a:cxn>
                  <a:cxn ang="0">
                    <a:pos x="2207" y="2"/>
                  </a:cxn>
                  <a:cxn ang="0">
                    <a:pos x="2222" y="7"/>
                  </a:cxn>
                  <a:cxn ang="0">
                    <a:pos x="2236" y="15"/>
                  </a:cxn>
                  <a:cxn ang="0">
                    <a:pos x="2248" y="24"/>
                  </a:cxn>
                  <a:cxn ang="0">
                    <a:pos x="2257" y="35"/>
                  </a:cxn>
                  <a:cxn ang="0">
                    <a:pos x="2266" y="49"/>
                  </a:cxn>
                  <a:cxn ang="0">
                    <a:pos x="2270" y="64"/>
                  </a:cxn>
                  <a:cxn ang="0">
                    <a:pos x="2271" y="72"/>
                  </a:cxn>
                  <a:cxn ang="0">
                    <a:pos x="2271" y="80"/>
                  </a:cxn>
                  <a:cxn ang="0">
                    <a:pos x="2271" y="1679"/>
                  </a:cxn>
                  <a:cxn ang="0">
                    <a:pos x="2271" y="1679"/>
                  </a:cxn>
                  <a:cxn ang="0">
                    <a:pos x="2271" y="1687"/>
                  </a:cxn>
                  <a:cxn ang="0">
                    <a:pos x="2270" y="1695"/>
                  </a:cxn>
                  <a:cxn ang="0">
                    <a:pos x="2266" y="1710"/>
                  </a:cxn>
                  <a:cxn ang="0">
                    <a:pos x="2257" y="1724"/>
                  </a:cxn>
                  <a:cxn ang="0">
                    <a:pos x="2248" y="1734"/>
                  </a:cxn>
                  <a:cxn ang="0">
                    <a:pos x="2236" y="1745"/>
                  </a:cxn>
                  <a:cxn ang="0">
                    <a:pos x="2222" y="1752"/>
                  </a:cxn>
                  <a:cxn ang="0">
                    <a:pos x="2207" y="1756"/>
                  </a:cxn>
                  <a:cxn ang="0">
                    <a:pos x="2200" y="1758"/>
                  </a:cxn>
                  <a:cxn ang="0">
                    <a:pos x="2192" y="1759"/>
                  </a:cxn>
                  <a:cxn ang="0">
                    <a:pos x="80" y="1759"/>
                  </a:cxn>
                  <a:cxn ang="0">
                    <a:pos x="80" y="1759"/>
                  </a:cxn>
                  <a:cxn ang="0">
                    <a:pos x="72" y="1758"/>
                  </a:cxn>
                  <a:cxn ang="0">
                    <a:pos x="64" y="1756"/>
                  </a:cxn>
                  <a:cxn ang="0">
                    <a:pos x="49" y="1752"/>
                  </a:cxn>
                  <a:cxn ang="0">
                    <a:pos x="35" y="1745"/>
                  </a:cxn>
                  <a:cxn ang="0">
                    <a:pos x="24" y="1734"/>
                  </a:cxn>
                  <a:cxn ang="0">
                    <a:pos x="15" y="1724"/>
                  </a:cxn>
                  <a:cxn ang="0">
                    <a:pos x="6" y="1710"/>
                  </a:cxn>
                  <a:cxn ang="0">
                    <a:pos x="2" y="1695"/>
                  </a:cxn>
                  <a:cxn ang="0">
                    <a:pos x="1" y="1687"/>
                  </a:cxn>
                  <a:cxn ang="0">
                    <a:pos x="0" y="1679"/>
                  </a:cxn>
                  <a:cxn ang="0">
                    <a:pos x="0" y="1679"/>
                  </a:cxn>
                </a:cxnLst>
                <a:rect l="0" t="0" r="r" b="b"/>
                <a:pathLst>
                  <a:path w="2271" h="1759">
                    <a:moveTo>
                      <a:pt x="0" y="1679"/>
                    </a:moveTo>
                    <a:lnTo>
                      <a:pt x="0" y="80"/>
                    </a:lnTo>
                    <a:lnTo>
                      <a:pt x="0" y="80"/>
                    </a:lnTo>
                    <a:lnTo>
                      <a:pt x="1" y="72"/>
                    </a:lnTo>
                    <a:lnTo>
                      <a:pt x="2" y="64"/>
                    </a:lnTo>
                    <a:lnTo>
                      <a:pt x="6" y="49"/>
                    </a:lnTo>
                    <a:lnTo>
                      <a:pt x="15" y="35"/>
                    </a:lnTo>
                    <a:lnTo>
                      <a:pt x="24" y="24"/>
                    </a:lnTo>
                    <a:lnTo>
                      <a:pt x="35" y="15"/>
                    </a:lnTo>
                    <a:lnTo>
                      <a:pt x="49" y="7"/>
                    </a:lnTo>
                    <a:lnTo>
                      <a:pt x="64" y="2"/>
                    </a:lnTo>
                    <a:lnTo>
                      <a:pt x="72" y="1"/>
                    </a:lnTo>
                    <a:lnTo>
                      <a:pt x="80" y="0"/>
                    </a:lnTo>
                    <a:lnTo>
                      <a:pt x="2192" y="0"/>
                    </a:lnTo>
                    <a:lnTo>
                      <a:pt x="2192" y="0"/>
                    </a:lnTo>
                    <a:lnTo>
                      <a:pt x="2200" y="1"/>
                    </a:lnTo>
                    <a:lnTo>
                      <a:pt x="2207" y="2"/>
                    </a:lnTo>
                    <a:lnTo>
                      <a:pt x="2222" y="7"/>
                    </a:lnTo>
                    <a:lnTo>
                      <a:pt x="2236" y="15"/>
                    </a:lnTo>
                    <a:lnTo>
                      <a:pt x="2248" y="24"/>
                    </a:lnTo>
                    <a:lnTo>
                      <a:pt x="2257" y="35"/>
                    </a:lnTo>
                    <a:lnTo>
                      <a:pt x="2266" y="49"/>
                    </a:lnTo>
                    <a:lnTo>
                      <a:pt x="2270" y="64"/>
                    </a:lnTo>
                    <a:lnTo>
                      <a:pt x="2271" y="72"/>
                    </a:lnTo>
                    <a:lnTo>
                      <a:pt x="2271" y="80"/>
                    </a:lnTo>
                    <a:lnTo>
                      <a:pt x="2271" y="1679"/>
                    </a:lnTo>
                    <a:lnTo>
                      <a:pt x="2271" y="1679"/>
                    </a:lnTo>
                    <a:lnTo>
                      <a:pt x="2271" y="1687"/>
                    </a:lnTo>
                    <a:lnTo>
                      <a:pt x="2270" y="1695"/>
                    </a:lnTo>
                    <a:lnTo>
                      <a:pt x="2266" y="1710"/>
                    </a:lnTo>
                    <a:lnTo>
                      <a:pt x="2257" y="1724"/>
                    </a:lnTo>
                    <a:lnTo>
                      <a:pt x="2248" y="1734"/>
                    </a:lnTo>
                    <a:lnTo>
                      <a:pt x="2236" y="1745"/>
                    </a:lnTo>
                    <a:lnTo>
                      <a:pt x="2222" y="1752"/>
                    </a:lnTo>
                    <a:lnTo>
                      <a:pt x="2207" y="1756"/>
                    </a:lnTo>
                    <a:lnTo>
                      <a:pt x="2200" y="1758"/>
                    </a:lnTo>
                    <a:lnTo>
                      <a:pt x="2192" y="1759"/>
                    </a:lnTo>
                    <a:lnTo>
                      <a:pt x="80" y="1759"/>
                    </a:lnTo>
                    <a:lnTo>
                      <a:pt x="80" y="1759"/>
                    </a:lnTo>
                    <a:lnTo>
                      <a:pt x="72" y="1758"/>
                    </a:lnTo>
                    <a:lnTo>
                      <a:pt x="64" y="1756"/>
                    </a:lnTo>
                    <a:lnTo>
                      <a:pt x="49" y="1752"/>
                    </a:lnTo>
                    <a:lnTo>
                      <a:pt x="35" y="1745"/>
                    </a:lnTo>
                    <a:lnTo>
                      <a:pt x="24" y="1734"/>
                    </a:lnTo>
                    <a:lnTo>
                      <a:pt x="15" y="1724"/>
                    </a:lnTo>
                    <a:lnTo>
                      <a:pt x="6" y="1710"/>
                    </a:lnTo>
                    <a:lnTo>
                      <a:pt x="2" y="1695"/>
                    </a:lnTo>
                    <a:lnTo>
                      <a:pt x="1" y="1687"/>
                    </a:lnTo>
                    <a:lnTo>
                      <a:pt x="0" y="1679"/>
                    </a:lnTo>
                    <a:lnTo>
                      <a:pt x="0" y="1679"/>
                    </a:lnTo>
                    <a:close/>
                  </a:path>
                </a:pathLst>
              </a:custGeom>
              <a:solidFill>
                <a:srgbClr val="C0BFC7"/>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7" name="Freeform 34"/>
              <p:cNvSpPr>
                <a:spLocks/>
              </p:cNvSpPr>
              <p:nvPr/>
            </p:nvSpPr>
            <p:spPr bwMode="auto">
              <a:xfrm rot="1800000">
                <a:off x="1359661" y="2435728"/>
                <a:ext cx="1313643" cy="1012746"/>
              </a:xfrm>
              <a:custGeom>
                <a:avLst/>
                <a:gdLst/>
                <a:ahLst/>
                <a:cxnLst>
                  <a:cxn ang="0">
                    <a:pos x="0" y="1664"/>
                  </a:cxn>
                  <a:cxn ang="0">
                    <a:pos x="0" y="65"/>
                  </a:cxn>
                  <a:cxn ang="0">
                    <a:pos x="0" y="65"/>
                  </a:cxn>
                  <a:cxn ang="0">
                    <a:pos x="1" y="52"/>
                  </a:cxn>
                  <a:cxn ang="0">
                    <a:pos x="5" y="39"/>
                  </a:cxn>
                  <a:cxn ang="0">
                    <a:pos x="11" y="28"/>
                  </a:cxn>
                  <a:cxn ang="0">
                    <a:pos x="19" y="19"/>
                  </a:cxn>
                  <a:cxn ang="0">
                    <a:pos x="28" y="11"/>
                  </a:cxn>
                  <a:cxn ang="0">
                    <a:pos x="39" y="5"/>
                  </a:cxn>
                  <a:cxn ang="0">
                    <a:pos x="51" y="1"/>
                  </a:cxn>
                  <a:cxn ang="0">
                    <a:pos x="65" y="0"/>
                  </a:cxn>
                  <a:cxn ang="0">
                    <a:pos x="2177" y="0"/>
                  </a:cxn>
                  <a:cxn ang="0">
                    <a:pos x="2177" y="0"/>
                  </a:cxn>
                  <a:cxn ang="0">
                    <a:pos x="2189" y="1"/>
                  </a:cxn>
                  <a:cxn ang="0">
                    <a:pos x="2201" y="5"/>
                  </a:cxn>
                  <a:cxn ang="0">
                    <a:pos x="2212" y="11"/>
                  </a:cxn>
                  <a:cxn ang="0">
                    <a:pos x="2222" y="19"/>
                  </a:cxn>
                  <a:cxn ang="0">
                    <a:pos x="2230" y="28"/>
                  </a:cxn>
                  <a:cxn ang="0">
                    <a:pos x="2237" y="39"/>
                  </a:cxn>
                  <a:cxn ang="0">
                    <a:pos x="2241" y="52"/>
                  </a:cxn>
                  <a:cxn ang="0">
                    <a:pos x="2242" y="65"/>
                  </a:cxn>
                  <a:cxn ang="0">
                    <a:pos x="2242" y="1664"/>
                  </a:cxn>
                  <a:cxn ang="0">
                    <a:pos x="2242" y="1664"/>
                  </a:cxn>
                  <a:cxn ang="0">
                    <a:pos x="2241" y="1677"/>
                  </a:cxn>
                  <a:cxn ang="0">
                    <a:pos x="2237" y="1689"/>
                  </a:cxn>
                  <a:cxn ang="0">
                    <a:pos x="2230" y="1700"/>
                  </a:cxn>
                  <a:cxn ang="0">
                    <a:pos x="2222" y="1710"/>
                  </a:cxn>
                  <a:cxn ang="0">
                    <a:pos x="2212" y="1718"/>
                  </a:cxn>
                  <a:cxn ang="0">
                    <a:pos x="2201" y="1724"/>
                  </a:cxn>
                  <a:cxn ang="0">
                    <a:pos x="2189" y="1728"/>
                  </a:cxn>
                  <a:cxn ang="0">
                    <a:pos x="2177" y="1729"/>
                  </a:cxn>
                  <a:cxn ang="0">
                    <a:pos x="65" y="1729"/>
                  </a:cxn>
                  <a:cxn ang="0">
                    <a:pos x="65" y="1729"/>
                  </a:cxn>
                  <a:cxn ang="0">
                    <a:pos x="51" y="1728"/>
                  </a:cxn>
                  <a:cxn ang="0">
                    <a:pos x="39" y="1724"/>
                  </a:cxn>
                  <a:cxn ang="0">
                    <a:pos x="28" y="1718"/>
                  </a:cxn>
                  <a:cxn ang="0">
                    <a:pos x="19" y="1710"/>
                  </a:cxn>
                  <a:cxn ang="0">
                    <a:pos x="11" y="1700"/>
                  </a:cxn>
                  <a:cxn ang="0">
                    <a:pos x="5" y="1689"/>
                  </a:cxn>
                  <a:cxn ang="0">
                    <a:pos x="1" y="1677"/>
                  </a:cxn>
                  <a:cxn ang="0">
                    <a:pos x="0" y="1664"/>
                  </a:cxn>
                  <a:cxn ang="0">
                    <a:pos x="0" y="1664"/>
                  </a:cxn>
                </a:cxnLst>
                <a:rect l="0" t="0" r="r" b="b"/>
                <a:pathLst>
                  <a:path w="2242" h="1729">
                    <a:moveTo>
                      <a:pt x="0" y="1664"/>
                    </a:moveTo>
                    <a:lnTo>
                      <a:pt x="0" y="65"/>
                    </a:lnTo>
                    <a:lnTo>
                      <a:pt x="0" y="65"/>
                    </a:lnTo>
                    <a:lnTo>
                      <a:pt x="1" y="52"/>
                    </a:lnTo>
                    <a:lnTo>
                      <a:pt x="5" y="39"/>
                    </a:lnTo>
                    <a:lnTo>
                      <a:pt x="11" y="28"/>
                    </a:lnTo>
                    <a:lnTo>
                      <a:pt x="19" y="19"/>
                    </a:lnTo>
                    <a:lnTo>
                      <a:pt x="28" y="11"/>
                    </a:lnTo>
                    <a:lnTo>
                      <a:pt x="39" y="5"/>
                    </a:lnTo>
                    <a:lnTo>
                      <a:pt x="51" y="1"/>
                    </a:lnTo>
                    <a:lnTo>
                      <a:pt x="65" y="0"/>
                    </a:lnTo>
                    <a:lnTo>
                      <a:pt x="2177" y="0"/>
                    </a:lnTo>
                    <a:lnTo>
                      <a:pt x="2177" y="0"/>
                    </a:lnTo>
                    <a:lnTo>
                      <a:pt x="2189" y="1"/>
                    </a:lnTo>
                    <a:lnTo>
                      <a:pt x="2201" y="5"/>
                    </a:lnTo>
                    <a:lnTo>
                      <a:pt x="2212" y="11"/>
                    </a:lnTo>
                    <a:lnTo>
                      <a:pt x="2222" y="19"/>
                    </a:lnTo>
                    <a:lnTo>
                      <a:pt x="2230" y="28"/>
                    </a:lnTo>
                    <a:lnTo>
                      <a:pt x="2237" y="39"/>
                    </a:lnTo>
                    <a:lnTo>
                      <a:pt x="2241" y="52"/>
                    </a:lnTo>
                    <a:lnTo>
                      <a:pt x="2242" y="65"/>
                    </a:lnTo>
                    <a:lnTo>
                      <a:pt x="2242" y="1664"/>
                    </a:lnTo>
                    <a:lnTo>
                      <a:pt x="2242" y="1664"/>
                    </a:lnTo>
                    <a:lnTo>
                      <a:pt x="2241" y="1677"/>
                    </a:lnTo>
                    <a:lnTo>
                      <a:pt x="2237" y="1689"/>
                    </a:lnTo>
                    <a:lnTo>
                      <a:pt x="2230" y="1700"/>
                    </a:lnTo>
                    <a:lnTo>
                      <a:pt x="2222" y="1710"/>
                    </a:lnTo>
                    <a:lnTo>
                      <a:pt x="2212" y="1718"/>
                    </a:lnTo>
                    <a:lnTo>
                      <a:pt x="2201" y="1724"/>
                    </a:lnTo>
                    <a:lnTo>
                      <a:pt x="2189" y="1728"/>
                    </a:lnTo>
                    <a:lnTo>
                      <a:pt x="2177" y="1729"/>
                    </a:lnTo>
                    <a:lnTo>
                      <a:pt x="65" y="1729"/>
                    </a:lnTo>
                    <a:lnTo>
                      <a:pt x="65" y="1729"/>
                    </a:lnTo>
                    <a:lnTo>
                      <a:pt x="51" y="1728"/>
                    </a:lnTo>
                    <a:lnTo>
                      <a:pt x="39" y="1724"/>
                    </a:lnTo>
                    <a:lnTo>
                      <a:pt x="28" y="1718"/>
                    </a:lnTo>
                    <a:lnTo>
                      <a:pt x="19" y="1710"/>
                    </a:lnTo>
                    <a:lnTo>
                      <a:pt x="11" y="1700"/>
                    </a:lnTo>
                    <a:lnTo>
                      <a:pt x="5" y="1689"/>
                    </a:lnTo>
                    <a:lnTo>
                      <a:pt x="1" y="1677"/>
                    </a:lnTo>
                    <a:lnTo>
                      <a:pt x="0" y="1664"/>
                    </a:lnTo>
                    <a:lnTo>
                      <a:pt x="0" y="1664"/>
                    </a:lnTo>
                    <a:close/>
                  </a:path>
                </a:pathLst>
              </a:custGeom>
              <a:solidFill>
                <a:srgbClr val="706F75"/>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8" name="Freeform 35"/>
              <p:cNvSpPr>
                <a:spLocks/>
              </p:cNvSpPr>
              <p:nvPr/>
            </p:nvSpPr>
            <p:spPr bwMode="auto">
              <a:xfrm rot="1800000">
                <a:off x="1481074" y="2419321"/>
                <a:ext cx="1130998" cy="576036"/>
              </a:xfrm>
              <a:custGeom>
                <a:avLst/>
                <a:gdLst/>
                <a:ahLst/>
                <a:cxnLst>
                  <a:cxn ang="0">
                    <a:pos x="0" y="984"/>
                  </a:cxn>
                  <a:cxn ang="0">
                    <a:pos x="0" y="65"/>
                  </a:cxn>
                  <a:cxn ang="0">
                    <a:pos x="0" y="65"/>
                  </a:cxn>
                  <a:cxn ang="0">
                    <a:pos x="1" y="52"/>
                  </a:cxn>
                  <a:cxn ang="0">
                    <a:pos x="5" y="39"/>
                  </a:cxn>
                  <a:cxn ang="0">
                    <a:pos x="11" y="28"/>
                  </a:cxn>
                  <a:cxn ang="0">
                    <a:pos x="19" y="19"/>
                  </a:cxn>
                  <a:cxn ang="0">
                    <a:pos x="28" y="11"/>
                  </a:cxn>
                  <a:cxn ang="0">
                    <a:pos x="39" y="5"/>
                  </a:cxn>
                  <a:cxn ang="0">
                    <a:pos x="51" y="1"/>
                  </a:cxn>
                  <a:cxn ang="0">
                    <a:pos x="65" y="0"/>
                  </a:cxn>
                  <a:cxn ang="0">
                    <a:pos x="1930" y="0"/>
                  </a:cxn>
                  <a:cxn ang="0">
                    <a:pos x="0" y="984"/>
                  </a:cxn>
                </a:cxnLst>
                <a:rect l="0" t="0" r="r" b="b"/>
                <a:pathLst>
                  <a:path w="1930" h="984">
                    <a:moveTo>
                      <a:pt x="0" y="984"/>
                    </a:moveTo>
                    <a:lnTo>
                      <a:pt x="0" y="65"/>
                    </a:lnTo>
                    <a:lnTo>
                      <a:pt x="0" y="65"/>
                    </a:lnTo>
                    <a:lnTo>
                      <a:pt x="1" y="52"/>
                    </a:lnTo>
                    <a:lnTo>
                      <a:pt x="5" y="39"/>
                    </a:lnTo>
                    <a:lnTo>
                      <a:pt x="11" y="28"/>
                    </a:lnTo>
                    <a:lnTo>
                      <a:pt x="19" y="19"/>
                    </a:lnTo>
                    <a:lnTo>
                      <a:pt x="28" y="11"/>
                    </a:lnTo>
                    <a:lnTo>
                      <a:pt x="39" y="5"/>
                    </a:lnTo>
                    <a:lnTo>
                      <a:pt x="51" y="1"/>
                    </a:lnTo>
                    <a:lnTo>
                      <a:pt x="65" y="0"/>
                    </a:lnTo>
                    <a:lnTo>
                      <a:pt x="1930" y="0"/>
                    </a:lnTo>
                    <a:lnTo>
                      <a:pt x="0" y="984"/>
                    </a:lnTo>
                    <a:close/>
                  </a:path>
                </a:pathLst>
              </a:custGeom>
              <a:solidFill>
                <a:srgbClr val="C0BFC7"/>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9" name="Freeform 36"/>
              <p:cNvSpPr>
                <a:spLocks/>
              </p:cNvSpPr>
              <p:nvPr/>
            </p:nvSpPr>
            <p:spPr bwMode="auto">
              <a:xfrm rot="1800000">
                <a:off x="2219910" y="2522582"/>
                <a:ext cx="49174" cy="49174"/>
              </a:xfrm>
              <a:custGeom>
                <a:avLst/>
                <a:gdLst/>
                <a:ahLst/>
                <a:cxnLst>
                  <a:cxn ang="0">
                    <a:pos x="0" y="43"/>
                  </a:cxn>
                  <a:cxn ang="0">
                    <a:pos x="0" y="43"/>
                  </a:cxn>
                  <a:cxn ang="0">
                    <a:pos x="1" y="34"/>
                  </a:cxn>
                  <a:cxn ang="0">
                    <a:pos x="2" y="26"/>
                  </a:cxn>
                  <a:cxn ang="0">
                    <a:pos x="7" y="19"/>
                  </a:cxn>
                  <a:cxn ang="0">
                    <a:pos x="12" y="13"/>
                  </a:cxn>
                  <a:cxn ang="0">
                    <a:pos x="19" y="7"/>
                  </a:cxn>
                  <a:cxn ang="0">
                    <a:pos x="26" y="3"/>
                  </a:cxn>
                  <a:cxn ang="0">
                    <a:pos x="34" y="2"/>
                  </a:cxn>
                  <a:cxn ang="0">
                    <a:pos x="42" y="0"/>
                  </a:cxn>
                  <a:cxn ang="0">
                    <a:pos x="42" y="0"/>
                  </a:cxn>
                  <a:cxn ang="0">
                    <a:pos x="50" y="2"/>
                  </a:cxn>
                  <a:cxn ang="0">
                    <a:pos x="58" y="3"/>
                  </a:cxn>
                  <a:cxn ang="0">
                    <a:pos x="65" y="7"/>
                  </a:cxn>
                  <a:cxn ang="0">
                    <a:pos x="72" y="13"/>
                  </a:cxn>
                  <a:cxn ang="0">
                    <a:pos x="76" y="19"/>
                  </a:cxn>
                  <a:cxn ang="0">
                    <a:pos x="80" y="26"/>
                  </a:cxn>
                  <a:cxn ang="0">
                    <a:pos x="83" y="34"/>
                  </a:cxn>
                  <a:cxn ang="0">
                    <a:pos x="84" y="43"/>
                  </a:cxn>
                  <a:cxn ang="0">
                    <a:pos x="84" y="43"/>
                  </a:cxn>
                  <a:cxn ang="0">
                    <a:pos x="83" y="51"/>
                  </a:cxn>
                  <a:cxn ang="0">
                    <a:pos x="80" y="59"/>
                  </a:cxn>
                  <a:cxn ang="0">
                    <a:pos x="76" y="66"/>
                  </a:cxn>
                  <a:cxn ang="0">
                    <a:pos x="72" y="73"/>
                  </a:cxn>
                  <a:cxn ang="0">
                    <a:pos x="65" y="78"/>
                  </a:cxn>
                  <a:cxn ang="0">
                    <a:pos x="58" y="81"/>
                  </a:cxn>
                  <a:cxn ang="0">
                    <a:pos x="50" y="83"/>
                  </a:cxn>
                  <a:cxn ang="0">
                    <a:pos x="42" y="85"/>
                  </a:cxn>
                  <a:cxn ang="0">
                    <a:pos x="42" y="85"/>
                  </a:cxn>
                  <a:cxn ang="0">
                    <a:pos x="34" y="83"/>
                  </a:cxn>
                  <a:cxn ang="0">
                    <a:pos x="26" y="81"/>
                  </a:cxn>
                  <a:cxn ang="0">
                    <a:pos x="19" y="78"/>
                  </a:cxn>
                  <a:cxn ang="0">
                    <a:pos x="12" y="73"/>
                  </a:cxn>
                  <a:cxn ang="0">
                    <a:pos x="7" y="66"/>
                  </a:cxn>
                  <a:cxn ang="0">
                    <a:pos x="2" y="59"/>
                  </a:cxn>
                  <a:cxn ang="0">
                    <a:pos x="1" y="51"/>
                  </a:cxn>
                  <a:cxn ang="0">
                    <a:pos x="0" y="43"/>
                  </a:cxn>
                  <a:cxn ang="0">
                    <a:pos x="0" y="43"/>
                  </a:cxn>
                </a:cxnLst>
                <a:rect l="0" t="0" r="r" b="b"/>
                <a:pathLst>
                  <a:path w="84" h="85">
                    <a:moveTo>
                      <a:pt x="0" y="43"/>
                    </a:moveTo>
                    <a:lnTo>
                      <a:pt x="0" y="43"/>
                    </a:lnTo>
                    <a:lnTo>
                      <a:pt x="1" y="34"/>
                    </a:lnTo>
                    <a:lnTo>
                      <a:pt x="2" y="26"/>
                    </a:lnTo>
                    <a:lnTo>
                      <a:pt x="7" y="19"/>
                    </a:lnTo>
                    <a:lnTo>
                      <a:pt x="12" y="13"/>
                    </a:lnTo>
                    <a:lnTo>
                      <a:pt x="19" y="7"/>
                    </a:lnTo>
                    <a:lnTo>
                      <a:pt x="26" y="3"/>
                    </a:lnTo>
                    <a:lnTo>
                      <a:pt x="34" y="2"/>
                    </a:lnTo>
                    <a:lnTo>
                      <a:pt x="42" y="0"/>
                    </a:lnTo>
                    <a:lnTo>
                      <a:pt x="42" y="0"/>
                    </a:lnTo>
                    <a:lnTo>
                      <a:pt x="50" y="2"/>
                    </a:lnTo>
                    <a:lnTo>
                      <a:pt x="58" y="3"/>
                    </a:lnTo>
                    <a:lnTo>
                      <a:pt x="65" y="7"/>
                    </a:lnTo>
                    <a:lnTo>
                      <a:pt x="72" y="13"/>
                    </a:lnTo>
                    <a:lnTo>
                      <a:pt x="76" y="19"/>
                    </a:lnTo>
                    <a:lnTo>
                      <a:pt x="80" y="26"/>
                    </a:lnTo>
                    <a:lnTo>
                      <a:pt x="83" y="34"/>
                    </a:lnTo>
                    <a:lnTo>
                      <a:pt x="84" y="43"/>
                    </a:lnTo>
                    <a:lnTo>
                      <a:pt x="84" y="43"/>
                    </a:lnTo>
                    <a:lnTo>
                      <a:pt x="83" y="51"/>
                    </a:lnTo>
                    <a:lnTo>
                      <a:pt x="80" y="59"/>
                    </a:lnTo>
                    <a:lnTo>
                      <a:pt x="76" y="66"/>
                    </a:lnTo>
                    <a:lnTo>
                      <a:pt x="72" y="73"/>
                    </a:lnTo>
                    <a:lnTo>
                      <a:pt x="65" y="78"/>
                    </a:lnTo>
                    <a:lnTo>
                      <a:pt x="58" y="81"/>
                    </a:lnTo>
                    <a:lnTo>
                      <a:pt x="50" y="83"/>
                    </a:lnTo>
                    <a:lnTo>
                      <a:pt x="42" y="85"/>
                    </a:lnTo>
                    <a:lnTo>
                      <a:pt x="42" y="85"/>
                    </a:lnTo>
                    <a:lnTo>
                      <a:pt x="34" y="83"/>
                    </a:lnTo>
                    <a:lnTo>
                      <a:pt x="26" y="81"/>
                    </a:lnTo>
                    <a:lnTo>
                      <a:pt x="19" y="78"/>
                    </a:lnTo>
                    <a:lnTo>
                      <a:pt x="12" y="73"/>
                    </a:lnTo>
                    <a:lnTo>
                      <a:pt x="7" y="66"/>
                    </a:lnTo>
                    <a:lnTo>
                      <a:pt x="2" y="59"/>
                    </a:lnTo>
                    <a:lnTo>
                      <a:pt x="1" y="51"/>
                    </a:lnTo>
                    <a:lnTo>
                      <a:pt x="0" y="43"/>
                    </a:lnTo>
                    <a:lnTo>
                      <a:pt x="0" y="43"/>
                    </a:lnTo>
                    <a:close/>
                  </a:path>
                </a:pathLst>
              </a:custGeom>
              <a:solidFill>
                <a:srgbClr val="706F75"/>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0" name="Rectangle 37"/>
              <p:cNvSpPr>
                <a:spLocks noChangeArrowheads="1"/>
              </p:cNvSpPr>
              <p:nvPr/>
            </p:nvSpPr>
            <p:spPr bwMode="auto">
              <a:xfrm rot="1800000">
                <a:off x="1476585" y="2531148"/>
                <a:ext cx="1081824" cy="823076"/>
              </a:xfrm>
              <a:prstGeom prst="rect">
                <a:avLst/>
              </a:prstGeom>
              <a:solidFill>
                <a:srgbClr val="FFFFFF"/>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1" name="Freeform 40"/>
              <p:cNvSpPr>
                <a:spLocks/>
              </p:cNvSpPr>
              <p:nvPr/>
            </p:nvSpPr>
            <p:spPr bwMode="auto">
              <a:xfrm rot="1800000">
                <a:off x="2362395" y="2904623"/>
                <a:ext cx="15221" cy="14050"/>
              </a:xfrm>
              <a:custGeom>
                <a:avLst/>
                <a:gdLst/>
                <a:ahLst/>
                <a:cxnLst>
                  <a:cxn ang="0">
                    <a:pos x="0" y="21"/>
                  </a:cxn>
                  <a:cxn ang="0">
                    <a:pos x="1" y="0"/>
                  </a:cxn>
                  <a:cxn ang="0">
                    <a:pos x="26" y="1"/>
                  </a:cxn>
                  <a:cxn ang="0">
                    <a:pos x="23" y="23"/>
                  </a:cxn>
                  <a:cxn ang="0">
                    <a:pos x="0" y="21"/>
                  </a:cxn>
                  <a:cxn ang="0">
                    <a:pos x="0" y="21"/>
                  </a:cxn>
                </a:cxnLst>
                <a:rect l="0" t="0" r="r" b="b"/>
                <a:pathLst>
                  <a:path w="26" h="23">
                    <a:moveTo>
                      <a:pt x="0" y="21"/>
                    </a:moveTo>
                    <a:lnTo>
                      <a:pt x="1" y="0"/>
                    </a:lnTo>
                    <a:lnTo>
                      <a:pt x="26" y="1"/>
                    </a:lnTo>
                    <a:lnTo>
                      <a:pt x="23" y="23"/>
                    </a:lnTo>
                    <a:lnTo>
                      <a:pt x="0" y="21"/>
                    </a:lnTo>
                    <a:lnTo>
                      <a:pt x="0" y="21"/>
                    </a:lnTo>
                  </a:path>
                </a:pathLst>
              </a:custGeom>
              <a:no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2" name="Freeform 59"/>
              <p:cNvSpPr>
                <a:spLocks/>
              </p:cNvSpPr>
              <p:nvPr/>
            </p:nvSpPr>
            <p:spPr bwMode="auto">
              <a:xfrm rot="1800000">
                <a:off x="2039198" y="3019098"/>
                <a:ext cx="833613" cy="1044358"/>
              </a:xfrm>
              <a:custGeom>
                <a:avLst/>
                <a:gdLst/>
                <a:ahLst/>
                <a:cxnLst>
                  <a:cxn ang="0">
                    <a:pos x="1390" y="1529"/>
                  </a:cxn>
                  <a:cxn ang="0">
                    <a:pos x="1360" y="1467"/>
                  </a:cxn>
                  <a:cxn ang="0">
                    <a:pos x="1234" y="1252"/>
                  </a:cxn>
                  <a:cxn ang="0">
                    <a:pos x="1189" y="1120"/>
                  </a:cxn>
                  <a:cxn ang="0">
                    <a:pos x="1127" y="817"/>
                  </a:cxn>
                  <a:cxn ang="0">
                    <a:pos x="1090" y="685"/>
                  </a:cxn>
                  <a:cxn ang="0">
                    <a:pos x="1016" y="550"/>
                  </a:cxn>
                  <a:cxn ang="0">
                    <a:pos x="950" y="474"/>
                  </a:cxn>
                  <a:cxn ang="0">
                    <a:pos x="880" y="407"/>
                  </a:cxn>
                  <a:cxn ang="0">
                    <a:pos x="835" y="391"/>
                  </a:cxn>
                  <a:cxn ang="0">
                    <a:pos x="794" y="409"/>
                  </a:cxn>
                  <a:cxn ang="0">
                    <a:pos x="759" y="444"/>
                  </a:cxn>
                  <a:cxn ang="0">
                    <a:pos x="743" y="437"/>
                  </a:cxn>
                  <a:cxn ang="0">
                    <a:pos x="681" y="383"/>
                  </a:cxn>
                  <a:cxn ang="0">
                    <a:pos x="629" y="362"/>
                  </a:cxn>
                  <a:cxn ang="0">
                    <a:pos x="591" y="368"/>
                  </a:cxn>
                  <a:cxn ang="0">
                    <a:pos x="557" y="388"/>
                  </a:cxn>
                  <a:cxn ang="0">
                    <a:pos x="535" y="424"/>
                  </a:cxn>
                  <a:cxn ang="0">
                    <a:pos x="515" y="405"/>
                  </a:cxn>
                  <a:cxn ang="0">
                    <a:pos x="474" y="368"/>
                  </a:cxn>
                  <a:cxn ang="0">
                    <a:pos x="428" y="358"/>
                  </a:cxn>
                  <a:cxn ang="0">
                    <a:pos x="373" y="376"/>
                  </a:cxn>
                  <a:cxn ang="0">
                    <a:pos x="342" y="407"/>
                  </a:cxn>
                  <a:cxn ang="0">
                    <a:pos x="219" y="208"/>
                  </a:cxn>
                  <a:cxn ang="0">
                    <a:pos x="157" y="93"/>
                  </a:cxn>
                  <a:cxn ang="0">
                    <a:pos x="106" y="16"/>
                  </a:cxn>
                  <a:cxn ang="0">
                    <a:pos x="79" y="0"/>
                  </a:cxn>
                  <a:cxn ang="0">
                    <a:pos x="56" y="3"/>
                  </a:cxn>
                  <a:cxn ang="0">
                    <a:pos x="26" y="20"/>
                  </a:cxn>
                  <a:cxn ang="0">
                    <a:pos x="4" y="54"/>
                  </a:cxn>
                  <a:cxn ang="0">
                    <a:pos x="1" y="109"/>
                  </a:cxn>
                  <a:cxn ang="0">
                    <a:pos x="29" y="184"/>
                  </a:cxn>
                  <a:cxn ang="0">
                    <a:pos x="120" y="391"/>
                  </a:cxn>
                  <a:cxn ang="0">
                    <a:pos x="198" y="575"/>
                  </a:cxn>
                  <a:cxn ang="0">
                    <a:pos x="302" y="802"/>
                  </a:cxn>
                  <a:cxn ang="0">
                    <a:pos x="350" y="943"/>
                  </a:cxn>
                  <a:cxn ang="0">
                    <a:pos x="373" y="1033"/>
                  </a:cxn>
                  <a:cxn ang="0">
                    <a:pos x="368" y="1041"/>
                  </a:cxn>
                  <a:cxn ang="0">
                    <a:pos x="345" y="1030"/>
                  </a:cxn>
                  <a:cxn ang="0">
                    <a:pos x="324" y="997"/>
                  </a:cxn>
                  <a:cxn ang="0">
                    <a:pos x="298" y="931"/>
                  </a:cxn>
                  <a:cxn ang="0">
                    <a:pos x="285" y="913"/>
                  </a:cxn>
                  <a:cxn ang="0">
                    <a:pos x="266" y="853"/>
                  </a:cxn>
                  <a:cxn ang="0">
                    <a:pos x="270" y="781"/>
                  </a:cxn>
                  <a:cxn ang="0">
                    <a:pos x="268" y="755"/>
                  </a:cxn>
                  <a:cxn ang="0">
                    <a:pos x="230" y="680"/>
                  </a:cxn>
                  <a:cxn ang="0">
                    <a:pos x="192" y="643"/>
                  </a:cxn>
                  <a:cxn ang="0">
                    <a:pos x="172" y="639"/>
                  </a:cxn>
                  <a:cxn ang="0">
                    <a:pos x="153" y="649"/>
                  </a:cxn>
                  <a:cxn ang="0">
                    <a:pos x="139" y="695"/>
                  </a:cxn>
                  <a:cxn ang="0">
                    <a:pos x="135" y="766"/>
                  </a:cxn>
                  <a:cxn ang="0">
                    <a:pos x="112" y="835"/>
                  </a:cxn>
                  <a:cxn ang="0">
                    <a:pos x="82" y="907"/>
                  </a:cxn>
                  <a:cxn ang="0">
                    <a:pos x="90" y="958"/>
                  </a:cxn>
                  <a:cxn ang="0">
                    <a:pos x="204" y="1190"/>
                  </a:cxn>
                  <a:cxn ang="0">
                    <a:pos x="233" y="1228"/>
                  </a:cxn>
                  <a:cxn ang="0">
                    <a:pos x="353" y="1324"/>
                  </a:cxn>
                  <a:cxn ang="0">
                    <a:pos x="429" y="1364"/>
                  </a:cxn>
                  <a:cxn ang="0">
                    <a:pos x="621" y="1455"/>
                  </a:cxn>
                  <a:cxn ang="0">
                    <a:pos x="717" y="1517"/>
                  </a:cxn>
                  <a:cxn ang="0">
                    <a:pos x="787" y="1585"/>
                  </a:cxn>
                  <a:cxn ang="0">
                    <a:pos x="914" y="1782"/>
                  </a:cxn>
                </a:cxnLst>
                <a:rect l="0" t="0" r="r" b="b"/>
                <a:pathLst>
                  <a:path w="1424" h="1782">
                    <a:moveTo>
                      <a:pt x="1424" y="1587"/>
                    </a:moveTo>
                    <a:lnTo>
                      <a:pt x="1424" y="1587"/>
                    </a:lnTo>
                    <a:lnTo>
                      <a:pt x="1398" y="1545"/>
                    </a:lnTo>
                    <a:lnTo>
                      <a:pt x="1390" y="1529"/>
                    </a:lnTo>
                    <a:lnTo>
                      <a:pt x="1384" y="1517"/>
                    </a:lnTo>
                    <a:lnTo>
                      <a:pt x="1384" y="1517"/>
                    </a:lnTo>
                    <a:lnTo>
                      <a:pt x="1373" y="1493"/>
                    </a:lnTo>
                    <a:lnTo>
                      <a:pt x="1360" y="1467"/>
                    </a:lnTo>
                    <a:lnTo>
                      <a:pt x="1326" y="1408"/>
                    </a:lnTo>
                    <a:lnTo>
                      <a:pt x="1244" y="1271"/>
                    </a:lnTo>
                    <a:lnTo>
                      <a:pt x="1244" y="1271"/>
                    </a:lnTo>
                    <a:lnTo>
                      <a:pt x="1234" y="1252"/>
                    </a:lnTo>
                    <a:lnTo>
                      <a:pt x="1223" y="1230"/>
                    </a:lnTo>
                    <a:lnTo>
                      <a:pt x="1215" y="1206"/>
                    </a:lnTo>
                    <a:lnTo>
                      <a:pt x="1206" y="1179"/>
                    </a:lnTo>
                    <a:lnTo>
                      <a:pt x="1189" y="1120"/>
                    </a:lnTo>
                    <a:lnTo>
                      <a:pt x="1174" y="1057"/>
                    </a:lnTo>
                    <a:lnTo>
                      <a:pt x="1161" y="992"/>
                    </a:lnTo>
                    <a:lnTo>
                      <a:pt x="1147" y="929"/>
                    </a:lnTo>
                    <a:lnTo>
                      <a:pt x="1127" y="817"/>
                    </a:lnTo>
                    <a:lnTo>
                      <a:pt x="1127" y="817"/>
                    </a:lnTo>
                    <a:lnTo>
                      <a:pt x="1117" y="771"/>
                    </a:lnTo>
                    <a:lnTo>
                      <a:pt x="1105" y="726"/>
                    </a:lnTo>
                    <a:lnTo>
                      <a:pt x="1090" y="685"/>
                    </a:lnTo>
                    <a:lnTo>
                      <a:pt x="1074" y="647"/>
                    </a:lnTo>
                    <a:lnTo>
                      <a:pt x="1056" y="612"/>
                    </a:lnTo>
                    <a:lnTo>
                      <a:pt x="1037" y="579"/>
                    </a:lnTo>
                    <a:lnTo>
                      <a:pt x="1016" y="550"/>
                    </a:lnTo>
                    <a:lnTo>
                      <a:pt x="995" y="526"/>
                    </a:lnTo>
                    <a:lnTo>
                      <a:pt x="995" y="526"/>
                    </a:lnTo>
                    <a:lnTo>
                      <a:pt x="973" y="500"/>
                    </a:lnTo>
                    <a:lnTo>
                      <a:pt x="950" y="474"/>
                    </a:lnTo>
                    <a:lnTo>
                      <a:pt x="926" y="450"/>
                    </a:lnTo>
                    <a:lnTo>
                      <a:pt x="903" y="426"/>
                    </a:lnTo>
                    <a:lnTo>
                      <a:pt x="891" y="417"/>
                    </a:lnTo>
                    <a:lnTo>
                      <a:pt x="880" y="407"/>
                    </a:lnTo>
                    <a:lnTo>
                      <a:pt x="869" y="400"/>
                    </a:lnTo>
                    <a:lnTo>
                      <a:pt x="857" y="395"/>
                    </a:lnTo>
                    <a:lnTo>
                      <a:pt x="846" y="392"/>
                    </a:lnTo>
                    <a:lnTo>
                      <a:pt x="835" y="391"/>
                    </a:lnTo>
                    <a:lnTo>
                      <a:pt x="824" y="394"/>
                    </a:lnTo>
                    <a:lnTo>
                      <a:pt x="813" y="398"/>
                    </a:lnTo>
                    <a:lnTo>
                      <a:pt x="813" y="398"/>
                    </a:lnTo>
                    <a:lnTo>
                      <a:pt x="794" y="409"/>
                    </a:lnTo>
                    <a:lnTo>
                      <a:pt x="781" y="420"/>
                    </a:lnTo>
                    <a:lnTo>
                      <a:pt x="770" y="429"/>
                    </a:lnTo>
                    <a:lnTo>
                      <a:pt x="763" y="437"/>
                    </a:lnTo>
                    <a:lnTo>
                      <a:pt x="759" y="444"/>
                    </a:lnTo>
                    <a:lnTo>
                      <a:pt x="758" y="450"/>
                    </a:lnTo>
                    <a:lnTo>
                      <a:pt x="756" y="454"/>
                    </a:lnTo>
                    <a:lnTo>
                      <a:pt x="756" y="454"/>
                    </a:lnTo>
                    <a:lnTo>
                      <a:pt x="743" y="437"/>
                    </a:lnTo>
                    <a:lnTo>
                      <a:pt x="726" y="420"/>
                    </a:lnTo>
                    <a:lnTo>
                      <a:pt x="706" y="400"/>
                    </a:lnTo>
                    <a:lnTo>
                      <a:pt x="693" y="392"/>
                    </a:lnTo>
                    <a:lnTo>
                      <a:pt x="681" y="383"/>
                    </a:lnTo>
                    <a:lnTo>
                      <a:pt x="669" y="376"/>
                    </a:lnTo>
                    <a:lnTo>
                      <a:pt x="657" y="369"/>
                    </a:lnTo>
                    <a:lnTo>
                      <a:pt x="643" y="365"/>
                    </a:lnTo>
                    <a:lnTo>
                      <a:pt x="629" y="362"/>
                    </a:lnTo>
                    <a:lnTo>
                      <a:pt x="617" y="361"/>
                    </a:lnTo>
                    <a:lnTo>
                      <a:pt x="604" y="364"/>
                    </a:lnTo>
                    <a:lnTo>
                      <a:pt x="604" y="364"/>
                    </a:lnTo>
                    <a:lnTo>
                      <a:pt x="591" y="368"/>
                    </a:lnTo>
                    <a:lnTo>
                      <a:pt x="582" y="373"/>
                    </a:lnTo>
                    <a:lnTo>
                      <a:pt x="572" y="377"/>
                    </a:lnTo>
                    <a:lnTo>
                      <a:pt x="564" y="383"/>
                    </a:lnTo>
                    <a:lnTo>
                      <a:pt x="557" y="388"/>
                    </a:lnTo>
                    <a:lnTo>
                      <a:pt x="552" y="394"/>
                    </a:lnTo>
                    <a:lnTo>
                      <a:pt x="544" y="406"/>
                    </a:lnTo>
                    <a:lnTo>
                      <a:pt x="538" y="415"/>
                    </a:lnTo>
                    <a:lnTo>
                      <a:pt x="535" y="424"/>
                    </a:lnTo>
                    <a:lnTo>
                      <a:pt x="533" y="432"/>
                    </a:lnTo>
                    <a:lnTo>
                      <a:pt x="533" y="432"/>
                    </a:lnTo>
                    <a:lnTo>
                      <a:pt x="525" y="418"/>
                    </a:lnTo>
                    <a:lnTo>
                      <a:pt x="515" y="405"/>
                    </a:lnTo>
                    <a:lnTo>
                      <a:pt x="501" y="388"/>
                    </a:lnTo>
                    <a:lnTo>
                      <a:pt x="493" y="381"/>
                    </a:lnTo>
                    <a:lnTo>
                      <a:pt x="484" y="375"/>
                    </a:lnTo>
                    <a:lnTo>
                      <a:pt x="474" y="368"/>
                    </a:lnTo>
                    <a:lnTo>
                      <a:pt x="465" y="364"/>
                    </a:lnTo>
                    <a:lnTo>
                      <a:pt x="452" y="360"/>
                    </a:lnTo>
                    <a:lnTo>
                      <a:pt x="441" y="357"/>
                    </a:lnTo>
                    <a:lnTo>
                      <a:pt x="428" y="358"/>
                    </a:lnTo>
                    <a:lnTo>
                      <a:pt x="416" y="360"/>
                    </a:lnTo>
                    <a:lnTo>
                      <a:pt x="416" y="360"/>
                    </a:lnTo>
                    <a:lnTo>
                      <a:pt x="391" y="368"/>
                    </a:lnTo>
                    <a:lnTo>
                      <a:pt x="373" y="376"/>
                    </a:lnTo>
                    <a:lnTo>
                      <a:pt x="360" y="386"/>
                    </a:lnTo>
                    <a:lnTo>
                      <a:pt x="351" y="394"/>
                    </a:lnTo>
                    <a:lnTo>
                      <a:pt x="345" y="402"/>
                    </a:lnTo>
                    <a:lnTo>
                      <a:pt x="342" y="407"/>
                    </a:lnTo>
                    <a:lnTo>
                      <a:pt x="341" y="413"/>
                    </a:lnTo>
                    <a:lnTo>
                      <a:pt x="341" y="413"/>
                    </a:lnTo>
                    <a:lnTo>
                      <a:pt x="274" y="302"/>
                    </a:lnTo>
                    <a:lnTo>
                      <a:pt x="219" y="208"/>
                    </a:lnTo>
                    <a:lnTo>
                      <a:pt x="193" y="163"/>
                    </a:lnTo>
                    <a:lnTo>
                      <a:pt x="173" y="124"/>
                    </a:lnTo>
                    <a:lnTo>
                      <a:pt x="173" y="124"/>
                    </a:lnTo>
                    <a:lnTo>
                      <a:pt x="157" y="93"/>
                    </a:lnTo>
                    <a:lnTo>
                      <a:pt x="142" y="65"/>
                    </a:lnTo>
                    <a:lnTo>
                      <a:pt x="127" y="42"/>
                    </a:lnTo>
                    <a:lnTo>
                      <a:pt x="113" y="23"/>
                    </a:lnTo>
                    <a:lnTo>
                      <a:pt x="106" y="16"/>
                    </a:lnTo>
                    <a:lnTo>
                      <a:pt x="99" y="11"/>
                    </a:lnTo>
                    <a:lnTo>
                      <a:pt x="93" y="5"/>
                    </a:lnTo>
                    <a:lnTo>
                      <a:pt x="86" y="3"/>
                    </a:lnTo>
                    <a:lnTo>
                      <a:pt x="79" y="0"/>
                    </a:lnTo>
                    <a:lnTo>
                      <a:pt x="72" y="0"/>
                    </a:lnTo>
                    <a:lnTo>
                      <a:pt x="64" y="0"/>
                    </a:lnTo>
                    <a:lnTo>
                      <a:pt x="56" y="3"/>
                    </a:lnTo>
                    <a:lnTo>
                      <a:pt x="56" y="3"/>
                    </a:lnTo>
                    <a:lnTo>
                      <a:pt x="49" y="5"/>
                    </a:lnTo>
                    <a:lnTo>
                      <a:pt x="41" y="9"/>
                    </a:lnTo>
                    <a:lnTo>
                      <a:pt x="33" y="15"/>
                    </a:lnTo>
                    <a:lnTo>
                      <a:pt x="26" y="20"/>
                    </a:lnTo>
                    <a:lnTo>
                      <a:pt x="19" y="27"/>
                    </a:lnTo>
                    <a:lnTo>
                      <a:pt x="14" y="35"/>
                    </a:lnTo>
                    <a:lnTo>
                      <a:pt x="8" y="45"/>
                    </a:lnTo>
                    <a:lnTo>
                      <a:pt x="4" y="54"/>
                    </a:lnTo>
                    <a:lnTo>
                      <a:pt x="1" y="67"/>
                    </a:lnTo>
                    <a:lnTo>
                      <a:pt x="0" y="79"/>
                    </a:lnTo>
                    <a:lnTo>
                      <a:pt x="0" y="93"/>
                    </a:lnTo>
                    <a:lnTo>
                      <a:pt x="1" y="109"/>
                    </a:lnTo>
                    <a:lnTo>
                      <a:pt x="5" y="125"/>
                    </a:lnTo>
                    <a:lnTo>
                      <a:pt x="11" y="143"/>
                    </a:lnTo>
                    <a:lnTo>
                      <a:pt x="18" y="162"/>
                    </a:lnTo>
                    <a:lnTo>
                      <a:pt x="29" y="184"/>
                    </a:lnTo>
                    <a:lnTo>
                      <a:pt x="29" y="184"/>
                    </a:lnTo>
                    <a:lnTo>
                      <a:pt x="50" y="230"/>
                    </a:lnTo>
                    <a:lnTo>
                      <a:pt x="74" y="282"/>
                    </a:lnTo>
                    <a:lnTo>
                      <a:pt x="120" y="391"/>
                    </a:lnTo>
                    <a:lnTo>
                      <a:pt x="162" y="495"/>
                    </a:lnTo>
                    <a:lnTo>
                      <a:pt x="181" y="538"/>
                    </a:lnTo>
                    <a:lnTo>
                      <a:pt x="198" y="575"/>
                    </a:lnTo>
                    <a:lnTo>
                      <a:pt x="198" y="575"/>
                    </a:lnTo>
                    <a:lnTo>
                      <a:pt x="236" y="653"/>
                    </a:lnTo>
                    <a:lnTo>
                      <a:pt x="257" y="700"/>
                    </a:lnTo>
                    <a:lnTo>
                      <a:pt x="281" y="751"/>
                    </a:lnTo>
                    <a:lnTo>
                      <a:pt x="302" y="802"/>
                    </a:lnTo>
                    <a:lnTo>
                      <a:pt x="322" y="852"/>
                    </a:lnTo>
                    <a:lnTo>
                      <a:pt x="338" y="899"/>
                    </a:lnTo>
                    <a:lnTo>
                      <a:pt x="345" y="922"/>
                    </a:lnTo>
                    <a:lnTo>
                      <a:pt x="350" y="943"/>
                    </a:lnTo>
                    <a:lnTo>
                      <a:pt x="350" y="943"/>
                    </a:lnTo>
                    <a:lnTo>
                      <a:pt x="366" y="1004"/>
                    </a:lnTo>
                    <a:lnTo>
                      <a:pt x="371" y="1022"/>
                    </a:lnTo>
                    <a:lnTo>
                      <a:pt x="373" y="1033"/>
                    </a:lnTo>
                    <a:lnTo>
                      <a:pt x="373" y="1037"/>
                    </a:lnTo>
                    <a:lnTo>
                      <a:pt x="372" y="1040"/>
                    </a:lnTo>
                    <a:lnTo>
                      <a:pt x="371" y="1041"/>
                    </a:lnTo>
                    <a:lnTo>
                      <a:pt x="368" y="1041"/>
                    </a:lnTo>
                    <a:lnTo>
                      <a:pt x="361" y="1038"/>
                    </a:lnTo>
                    <a:lnTo>
                      <a:pt x="351" y="1034"/>
                    </a:lnTo>
                    <a:lnTo>
                      <a:pt x="351" y="1034"/>
                    </a:lnTo>
                    <a:lnTo>
                      <a:pt x="345" y="1030"/>
                    </a:lnTo>
                    <a:lnTo>
                      <a:pt x="339" y="1026"/>
                    </a:lnTo>
                    <a:lnTo>
                      <a:pt x="335" y="1019"/>
                    </a:lnTo>
                    <a:lnTo>
                      <a:pt x="331" y="1014"/>
                    </a:lnTo>
                    <a:lnTo>
                      <a:pt x="324" y="997"/>
                    </a:lnTo>
                    <a:lnTo>
                      <a:pt x="319" y="981"/>
                    </a:lnTo>
                    <a:lnTo>
                      <a:pt x="312" y="963"/>
                    </a:lnTo>
                    <a:lnTo>
                      <a:pt x="307" y="946"/>
                    </a:lnTo>
                    <a:lnTo>
                      <a:pt x="298" y="931"/>
                    </a:lnTo>
                    <a:lnTo>
                      <a:pt x="294" y="924"/>
                    </a:lnTo>
                    <a:lnTo>
                      <a:pt x="290" y="918"/>
                    </a:lnTo>
                    <a:lnTo>
                      <a:pt x="290" y="918"/>
                    </a:lnTo>
                    <a:lnTo>
                      <a:pt x="285" y="913"/>
                    </a:lnTo>
                    <a:lnTo>
                      <a:pt x="281" y="906"/>
                    </a:lnTo>
                    <a:lnTo>
                      <a:pt x="274" y="891"/>
                    </a:lnTo>
                    <a:lnTo>
                      <a:pt x="268" y="872"/>
                    </a:lnTo>
                    <a:lnTo>
                      <a:pt x="266" y="853"/>
                    </a:lnTo>
                    <a:lnTo>
                      <a:pt x="264" y="832"/>
                    </a:lnTo>
                    <a:lnTo>
                      <a:pt x="264" y="812"/>
                    </a:lnTo>
                    <a:lnTo>
                      <a:pt x="266" y="794"/>
                    </a:lnTo>
                    <a:lnTo>
                      <a:pt x="270" y="781"/>
                    </a:lnTo>
                    <a:lnTo>
                      <a:pt x="270" y="781"/>
                    </a:lnTo>
                    <a:lnTo>
                      <a:pt x="271" y="773"/>
                    </a:lnTo>
                    <a:lnTo>
                      <a:pt x="270" y="764"/>
                    </a:lnTo>
                    <a:lnTo>
                      <a:pt x="268" y="755"/>
                    </a:lnTo>
                    <a:lnTo>
                      <a:pt x="266" y="745"/>
                    </a:lnTo>
                    <a:lnTo>
                      <a:pt x="256" y="723"/>
                    </a:lnTo>
                    <a:lnTo>
                      <a:pt x="245" y="700"/>
                    </a:lnTo>
                    <a:lnTo>
                      <a:pt x="230" y="680"/>
                    </a:lnTo>
                    <a:lnTo>
                      <a:pt x="215" y="661"/>
                    </a:lnTo>
                    <a:lnTo>
                      <a:pt x="207" y="654"/>
                    </a:lnTo>
                    <a:lnTo>
                      <a:pt x="199" y="647"/>
                    </a:lnTo>
                    <a:lnTo>
                      <a:pt x="192" y="643"/>
                    </a:lnTo>
                    <a:lnTo>
                      <a:pt x="184" y="640"/>
                    </a:lnTo>
                    <a:lnTo>
                      <a:pt x="184" y="640"/>
                    </a:lnTo>
                    <a:lnTo>
                      <a:pt x="177" y="639"/>
                    </a:lnTo>
                    <a:lnTo>
                      <a:pt x="172" y="639"/>
                    </a:lnTo>
                    <a:lnTo>
                      <a:pt x="166" y="640"/>
                    </a:lnTo>
                    <a:lnTo>
                      <a:pt x="161" y="642"/>
                    </a:lnTo>
                    <a:lnTo>
                      <a:pt x="157" y="644"/>
                    </a:lnTo>
                    <a:lnTo>
                      <a:pt x="153" y="649"/>
                    </a:lnTo>
                    <a:lnTo>
                      <a:pt x="150" y="653"/>
                    </a:lnTo>
                    <a:lnTo>
                      <a:pt x="147" y="659"/>
                    </a:lnTo>
                    <a:lnTo>
                      <a:pt x="142" y="674"/>
                    </a:lnTo>
                    <a:lnTo>
                      <a:pt x="139" y="695"/>
                    </a:lnTo>
                    <a:lnTo>
                      <a:pt x="138" y="719"/>
                    </a:lnTo>
                    <a:lnTo>
                      <a:pt x="136" y="749"/>
                    </a:lnTo>
                    <a:lnTo>
                      <a:pt x="136" y="749"/>
                    </a:lnTo>
                    <a:lnTo>
                      <a:pt x="135" y="766"/>
                    </a:lnTo>
                    <a:lnTo>
                      <a:pt x="132" y="781"/>
                    </a:lnTo>
                    <a:lnTo>
                      <a:pt x="128" y="796"/>
                    </a:lnTo>
                    <a:lnTo>
                      <a:pt x="124" y="809"/>
                    </a:lnTo>
                    <a:lnTo>
                      <a:pt x="112" y="835"/>
                    </a:lnTo>
                    <a:lnTo>
                      <a:pt x="99" y="860"/>
                    </a:lnTo>
                    <a:lnTo>
                      <a:pt x="89" y="884"/>
                    </a:lnTo>
                    <a:lnTo>
                      <a:pt x="84" y="895"/>
                    </a:lnTo>
                    <a:lnTo>
                      <a:pt x="82" y="907"/>
                    </a:lnTo>
                    <a:lnTo>
                      <a:pt x="80" y="920"/>
                    </a:lnTo>
                    <a:lnTo>
                      <a:pt x="82" y="932"/>
                    </a:lnTo>
                    <a:lnTo>
                      <a:pt x="84" y="944"/>
                    </a:lnTo>
                    <a:lnTo>
                      <a:pt x="90" y="958"/>
                    </a:lnTo>
                    <a:lnTo>
                      <a:pt x="90" y="958"/>
                    </a:lnTo>
                    <a:lnTo>
                      <a:pt x="153" y="1085"/>
                    </a:lnTo>
                    <a:lnTo>
                      <a:pt x="183" y="1145"/>
                    </a:lnTo>
                    <a:lnTo>
                      <a:pt x="204" y="1190"/>
                    </a:lnTo>
                    <a:lnTo>
                      <a:pt x="204" y="1190"/>
                    </a:lnTo>
                    <a:lnTo>
                      <a:pt x="208" y="1198"/>
                    </a:lnTo>
                    <a:lnTo>
                      <a:pt x="215" y="1207"/>
                    </a:lnTo>
                    <a:lnTo>
                      <a:pt x="233" y="1228"/>
                    </a:lnTo>
                    <a:lnTo>
                      <a:pt x="257" y="1252"/>
                    </a:lnTo>
                    <a:lnTo>
                      <a:pt x="286" y="1277"/>
                    </a:lnTo>
                    <a:lnTo>
                      <a:pt x="319" y="1301"/>
                    </a:lnTo>
                    <a:lnTo>
                      <a:pt x="353" y="1324"/>
                    </a:lnTo>
                    <a:lnTo>
                      <a:pt x="391" y="1345"/>
                    </a:lnTo>
                    <a:lnTo>
                      <a:pt x="410" y="1354"/>
                    </a:lnTo>
                    <a:lnTo>
                      <a:pt x="429" y="1364"/>
                    </a:lnTo>
                    <a:lnTo>
                      <a:pt x="429" y="1364"/>
                    </a:lnTo>
                    <a:lnTo>
                      <a:pt x="471" y="1382"/>
                    </a:lnTo>
                    <a:lnTo>
                      <a:pt x="519" y="1403"/>
                    </a:lnTo>
                    <a:lnTo>
                      <a:pt x="569" y="1428"/>
                    </a:lnTo>
                    <a:lnTo>
                      <a:pt x="621" y="1455"/>
                    </a:lnTo>
                    <a:lnTo>
                      <a:pt x="646" y="1469"/>
                    </a:lnTo>
                    <a:lnTo>
                      <a:pt x="670" y="1484"/>
                    </a:lnTo>
                    <a:lnTo>
                      <a:pt x="695" y="1500"/>
                    </a:lnTo>
                    <a:lnTo>
                      <a:pt x="717" y="1517"/>
                    </a:lnTo>
                    <a:lnTo>
                      <a:pt x="737" y="1533"/>
                    </a:lnTo>
                    <a:lnTo>
                      <a:pt x="756" y="1549"/>
                    </a:lnTo>
                    <a:lnTo>
                      <a:pt x="772" y="1567"/>
                    </a:lnTo>
                    <a:lnTo>
                      <a:pt x="787" y="1585"/>
                    </a:lnTo>
                    <a:lnTo>
                      <a:pt x="787" y="1585"/>
                    </a:lnTo>
                    <a:lnTo>
                      <a:pt x="809" y="1617"/>
                    </a:lnTo>
                    <a:lnTo>
                      <a:pt x="839" y="1664"/>
                    </a:lnTo>
                    <a:lnTo>
                      <a:pt x="914" y="1782"/>
                    </a:lnTo>
                    <a:lnTo>
                      <a:pt x="1132" y="1782"/>
                    </a:lnTo>
                    <a:lnTo>
                      <a:pt x="1424" y="1587"/>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3" name="Freeform 60"/>
              <p:cNvSpPr>
                <a:spLocks/>
              </p:cNvSpPr>
              <p:nvPr/>
            </p:nvSpPr>
            <p:spPr bwMode="auto">
              <a:xfrm rot="1800000">
                <a:off x="2364382" y="3203650"/>
                <a:ext cx="92494" cy="151034"/>
              </a:xfrm>
              <a:custGeom>
                <a:avLst/>
                <a:gdLst/>
                <a:ahLst/>
                <a:cxnLst>
                  <a:cxn ang="0">
                    <a:pos x="0" y="0"/>
                  </a:cxn>
                  <a:cxn ang="0">
                    <a:pos x="0" y="0"/>
                  </a:cxn>
                  <a:cxn ang="0">
                    <a:pos x="23" y="41"/>
                  </a:cxn>
                  <a:cxn ang="0">
                    <a:pos x="55" y="105"/>
                  </a:cxn>
                  <a:cxn ang="0">
                    <a:pos x="113" y="221"/>
                  </a:cxn>
                  <a:cxn ang="0">
                    <a:pos x="113" y="221"/>
                  </a:cxn>
                  <a:cxn ang="0">
                    <a:pos x="117" y="227"/>
                  </a:cxn>
                  <a:cxn ang="0">
                    <a:pos x="122" y="234"/>
                  </a:cxn>
                  <a:cxn ang="0">
                    <a:pos x="132" y="245"/>
                  </a:cxn>
                  <a:cxn ang="0">
                    <a:pos x="143" y="253"/>
                  </a:cxn>
                  <a:cxn ang="0">
                    <a:pos x="151" y="257"/>
                  </a:cxn>
                  <a:cxn ang="0">
                    <a:pos x="156" y="257"/>
                  </a:cxn>
                  <a:cxn ang="0">
                    <a:pos x="159" y="257"/>
                  </a:cxn>
                  <a:cxn ang="0">
                    <a:pos x="159" y="256"/>
                  </a:cxn>
                  <a:cxn ang="0">
                    <a:pos x="159" y="253"/>
                  </a:cxn>
                  <a:cxn ang="0">
                    <a:pos x="158" y="250"/>
                  </a:cxn>
                  <a:cxn ang="0">
                    <a:pos x="149" y="242"/>
                  </a:cxn>
                  <a:cxn ang="0">
                    <a:pos x="149" y="242"/>
                  </a:cxn>
                  <a:cxn ang="0">
                    <a:pos x="143" y="237"/>
                  </a:cxn>
                  <a:cxn ang="0">
                    <a:pos x="137" y="227"/>
                  </a:cxn>
                  <a:cxn ang="0">
                    <a:pos x="122" y="206"/>
                  </a:cxn>
                  <a:cxn ang="0">
                    <a:pos x="104" y="177"/>
                  </a:cxn>
                  <a:cxn ang="0">
                    <a:pos x="87" y="144"/>
                  </a:cxn>
                  <a:cxn ang="0">
                    <a:pos x="45" y="71"/>
                  </a:cxn>
                  <a:cxn ang="0">
                    <a:pos x="23" y="34"/>
                  </a:cxn>
                  <a:cxn ang="0">
                    <a:pos x="0" y="0"/>
                  </a:cxn>
                  <a:cxn ang="0">
                    <a:pos x="0" y="0"/>
                  </a:cxn>
                </a:cxnLst>
                <a:rect l="0" t="0" r="r" b="b"/>
                <a:pathLst>
                  <a:path w="159" h="257">
                    <a:moveTo>
                      <a:pt x="0" y="0"/>
                    </a:moveTo>
                    <a:lnTo>
                      <a:pt x="0" y="0"/>
                    </a:lnTo>
                    <a:lnTo>
                      <a:pt x="23" y="41"/>
                    </a:lnTo>
                    <a:lnTo>
                      <a:pt x="55" y="105"/>
                    </a:lnTo>
                    <a:lnTo>
                      <a:pt x="113" y="221"/>
                    </a:lnTo>
                    <a:lnTo>
                      <a:pt x="113" y="221"/>
                    </a:lnTo>
                    <a:lnTo>
                      <a:pt x="117" y="227"/>
                    </a:lnTo>
                    <a:lnTo>
                      <a:pt x="122" y="234"/>
                    </a:lnTo>
                    <a:lnTo>
                      <a:pt x="132" y="245"/>
                    </a:lnTo>
                    <a:lnTo>
                      <a:pt x="143" y="253"/>
                    </a:lnTo>
                    <a:lnTo>
                      <a:pt x="151" y="257"/>
                    </a:lnTo>
                    <a:lnTo>
                      <a:pt x="156" y="257"/>
                    </a:lnTo>
                    <a:lnTo>
                      <a:pt x="159" y="257"/>
                    </a:lnTo>
                    <a:lnTo>
                      <a:pt x="159" y="256"/>
                    </a:lnTo>
                    <a:lnTo>
                      <a:pt x="159" y="253"/>
                    </a:lnTo>
                    <a:lnTo>
                      <a:pt x="158" y="250"/>
                    </a:lnTo>
                    <a:lnTo>
                      <a:pt x="149" y="242"/>
                    </a:lnTo>
                    <a:lnTo>
                      <a:pt x="149" y="242"/>
                    </a:lnTo>
                    <a:lnTo>
                      <a:pt x="143" y="237"/>
                    </a:lnTo>
                    <a:lnTo>
                      <a:pt x="137" y="227"/>
                    </a:lnTo>
                    <a:lnTo>
                      <a:pt x="122" y="206"/>
                    </a:lnTo>
                    <a:lnTo>
                      <a:pt x="104" y="177"/>
                    </a:lnTo>
                    <a:lnTo>
                      <a:pt x="87" y="144"/>
                    </a:lnTo>
                    <a:lnTo>
                      <a:pt x="45" y="71"/>
                    </a:lnTo>
                    <a:lnTo>
                      <a:pt x="23" y="34"/>
                    </a:lnTo>
                    <a:lnTo>
                      <a:pt x="0" y="0"/>
                    </a:lnTo>
                    <a:lnTo>
                      <a:pt x="0"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4" name="Freeform 61"/>
              <p:cNvSpPr>
                <a:spLocks/>
              </p:cNvSpPr>
              <p:nvPr/>
            </p:nvSpPr>
            <p:spPr bwMode="auto">
              <a:xfrm rot="1800000">
                <a:off x="2466190" y="3271270"/>
                <a:ext cx="91323" cy="112397"/>
              </a:xfrm>
              <a:custGeom>
                <a:avLst/>
                <a:gdLst/>
                <a:ahLst/>
                <a:cxnLst>
                  <a:cxn ang="0">
                    <a:pos x="0" y="0"/>
                  </a:cxn>
                  <a:cxn ang="0">
                    <a:pos x="0" y="0"/>
                  </a:cxn>
                  <a:cxn ang="0">
                    <a:pos x="23" y="42"/>
                  </a:cxn>
                  <a:cxn ang="0">
                    <a:pos x="39" y="69"/>
                  </a:cxn>
                  <a:cxn ang="0">
                    <a:pos x="56" y="97"/>
                  </a:cxn>
                  <a:cxn ang="0">
                    <a:pos x="75" y="124"/>
                  </a:cxn>
                  <a:cxn ang="0">
                    <a:pos x="94" y="148"/>
                  </a:cxn>
                  <a:cxn ang="0">
                    <a:pos x="103" y="159"/>
                  </a:cxn>
                  <a:cxn ang="0">
                    <a:pos x="113" y="169"/>
                  </a:cxn>
                  <a:cxn ang="0">
                    <a:pos x="122" y="176"/>
                  </a:cxn>
                  <a:cxn ang="0">
                    <a:pos x="130" y="182"/>
                  </a:cxn>
                  <a:cxn ang="0">
                    <a:pos x="130" y="182"/>
                  </a:cxn>
                  <a:cxn ang="0">
                    <a:pos x="144" y="188"/>
                  </a:cxn>
                  <a:cxn ang="0">
                    <a:pos x="152" y="191"/>
                  </a:cxn>
                  <a:cxn ang="0">
                    <a:pos x="155" y="191"/>
                  </a:cxn>
                  <a:cxn ang="0">
                    <a:pos x="156" y="188"/>
                  </a:cxn>
                  <a:cxn ang="0">
                    <a:pos x="155" y="187"/>
                  </a:cxn>
                  <a:cxn ang="0">
                    <a:pos x="154" y="182"/>
                  </a:cxn>
                  <a:cxn ang="0">
                    <a:pos x="148" y="173"/>
                  </a:cxn>
                  <a:cxn ang="0">
                    <a:pos x="139" y="162"/>
                  </a:cxn>
                  <a:cxn ang="0">
                    <a:pos x="111" y="132"/>
                  </a:cxn>
                  <a:cxn ang="0">
                    <a:pos x="111" y="132"/>
                  </a:cxn>
                  <a:cxn ang="0">
                    <a:pos x="83" y="102"/>
                  </a:cxn>
                  <a:cxn ang="0">
                    <a:pos x="58" y="73"/>
                  </a:cxn>
                  <a:cxn ang="0">
                    <a:pos x="0" y="0"/>
                  </a:cxn>
                  <a:cxn ang="0">
                    <a:pos x="0" y="0"/>
                  </a:cxn>
                </a:cxnLst>
                <a:rect l="0" t="0" r="r" b="b"/>
                <a:pathLst>
                  <a:path w="156" h="191">
                    <a:moveTo>
                      <a:pt x="0" y="0"/>
                    </a:moveTo>
                    <a:lnTo>
                      <a:pt x="0" y="0"/>
                    </a:lnTo>
                    <a:lnTo>
                      <a:pt x="23" y="42"/>
                    </a:lnTo>
                    <a:lnTo>
                      <a:pt x="39" y="69"/>
                    </a:lnTo>
                    <a:lnTo>
                      <a:pt x="56" y="97"/>
                    </a:lnTo>
                    <a:lnTo>
                      <a:pt x="75" y="124"/>
                    </a:lnTo>
                    <a:lnTo>
                      <a:pt x="94" y="148"/>
                    </a:lnTo>
                    <a:lnTo>
                      <a:pt x="103" y="159"/>
                    </a:lnTo>
                    <a:lnTo>
                      <a:pt x="113" y="169"/>
                    </a:lnTo>
                    <a:lnTo>
                      <a:pt x="122" y="176"/>
                    </a:lnTo>
                    <a:lnTo>
                      <a:pt x="130" y="182"/>
                    </a:lnTo>
                    <a:lnTo>
                      <a:pt x="130" y="182"/>
                    </a:lnTo>
                    <a:lnTo>
                      <a:pt x="144" y="188"/>
                    </a:lnTo>
                    <a:lnTo>
                      <a:pt x="152" y="191"/>
                    </a:lnTo>
                    <a:lnTo>
                      <a:pt x="155" y="191"/>
                    </a:lnTo>
                    <a:lnTo>
                      <a:pt x="156" y="188"/>
                    </a:lnTo>
                    <a:lnTo>
                      <a:pt x="155" y="187"/>
                    </a:lnTo>
                    <a:lnTo>
                      <a:pt x="154" y="182"/>
                    </a:lnTo>
                    <a:lnTo>
                      <a:pt x="148" y="173"/>
                    </a:lnTo>
                    <a:lnTo>
                      <a:pt x="139" y="162"/>
                    </a:lnTo>
                    <a:lnTo>
                      <a:pt x="111" y="132"/>
                    </a:lnTo>
                    <a:lnTo>
                      <a:pt x="111" y="132"/>
                    </a:lnTo>
                    <a:lnTo>
                      <a:pt x="83" y="102"/>
                    </a:lnTo>
                    <a:lnTo>
                      <a:pt x="58" y="73"/>
                    </a:lnTo>
                    <a:lnTo>
                      <a:pt x="0" y="0"/>
                    </a:lnTo>
                    <a:lnTo>
                      <a:pt x="0"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5" name="Freeform 62"/>
              <p:cNvSpPr>
                <a:spLocks/>
              </p:cNvSpPr>
              <p:nvPr/>
            </p:nvSpPr>
            <p:spPr bwMode="auto">
              <a:xfrm rot="1800000">
                <a:off x="2578482" y="3350942"/>
                <a:ext cx="97177" cy="90152"/>
              </a:xfrm>
              <a:custGeom>
                <a:avLst/>
                <a:gdLst/>
                <a:ahLst/>
                <a:cxnLst>
                  <a:cxn ang="0">
                    <a:pos x="0" y="0"/>
                  </a:cxn>
                  <a:cxn ang="0">
                    <a:pos x="0" y="0"/>
                  </a:cxn>
                  <a:cxn ang="0">
                    <a:pos x="12" y="21"/>
                  </a:cxn>
                  <a:cxn ang="0">
                    <a:pos x="26" y="45"/>
                  </a:cxn>
                  <a:cxn ang="0">
                    <a:pos x="42" y="69"/>
                  </a:cxn>
                  <a:cxn ang="0">
                    <a:pos x="61" y="94"/>
                  </a:cxn>
                  <a:cxn ang="0">
                    <a:pos x="81" y="115"/>
                  </a:cxn>
                  <a:cxn ang="0">
                    <a:pos x="90" y="125"/>
                  </a:cxn>
                  <a:cxn ang="0">
                    <a:pos x="101" y="133"/>
                  </a:cxn>
                  <a:cxn ang="0">
                    <a:pos x="112" y="140"/>
                  </a:cxn>
                  <a:cxn ang="0">
                    <a:pos x="121" y="147"/>
                  </a:cxn>
                  <a:cxn ang="0">
                    <a:pos x="132" y="150"/>
                  </a:cxn>
                  <a:cxn ang="0">
                    <a:pos x="143" y="152"/>
                  </a:cxn>
                  <a:cxn ang="0">
                    <a:pos x="143" y="152"/>
                  </a:cxn>
                  <a:cxn ang="0">
                    <a:pos x="160" y="152"/>
                  </a:cxn>
                  <a:cxn ang="0">
                    <a:pos x="164" y="151"/>
                  </a:cxn>
                  <a:cxn ang="0">
                    <a:pos x="166" y="150"/>
                  </a:cxn>
                  <a:cxn ang="0">
                    <a:pos x="168" y="148"/>
                  </a:cxn>
                  <a:cxn ang="0">
                    <a:pos x="166" y="145"/>
                  </a:cxn>
                  <a:cxn ang="0">
                    <a:pos x="161" y="140"/>
                  </a:cxn>
                  <a:cxn ang="0">
                    <a:pos x="151" y="133"/>
                  </a:cxn>
                  <a:cxn ang="0">
                    <a:pos x="140" y="126"/>
                  </a:cxn>
                  <a:cxn ang="0">
                    <a:pos x="119" y="114"/>
                  </a:cxn>
                  <a:cxn ang="0">
                    <a:pos x="119" y="114"/>
                  </a:cxn>
                  <a:cxn ang="0">
                    <a:pos x="98" y="99"/>
                  </a:cxn>
                  <a:cxn ang="0">
                    <a:pos x="86" y="90"/>
                  </a:cxn>
                  <a:cxn ang="0">
                    <a:pos x="72" y="77"/>
                  </a:cxn>
                  <a:cxn ang="0">
                    <a:pos x="57" y="64"/>
                  </a:cxn>
                  <a:cxn ang="0">
                    <a:pos x="40" y="46"/>
                  </a:cxn>
                  <a:cxn ang="0">
                    <a:pos x="22" y="24"/>
                  </a:cxn>
                  <a:cxn ang="0">
                    <a:pos x="0" y="0"/>
                  </a:cxn>
                  <a:cxn ang="0">
                    <a:pos x="0" y="0"/>
                  </a:cxn>
                </a:cxnLst>
                <a:rect l="0" t="0" r="r" b="b"/>
                <a:pathLst>
                  <a:path w="168" h="152">
                    <a:moveTo>
                      <a:pt x="0" y="0"/>
                    </a:moveTo>
                    <a:lnTo>
                      <a:pt x="0" y="0"/>
                    </a:lnTo>
                    <a:lnTo>
                      <a:pt x="12" y="21"/>
                    </a:lnTo>
                    <a:lnTo>
                      <a:pt x="26" y="45"/>
                    </a:lnTo>
                    <a:lnTo>
                      <a:pt x="42" y="69"/>
                    </a:lnTo>
                    <a:lnTo>
                      <a:pt x="61" y="94"/>
                    </a:lnTo>
                    <a:lnTo>
                      <a:pt x="81" y="115"/>
                    </a:lnTo>
                    <a:lnTo>
                      <a:pt x="90" y="125"/>
                    </a:lnTo>
                    <a:lnTo>
                      <a:pt x="101" y="133"/>
                    </a:lnTo>
                    <a:lnTo>
                      <a:pt x="112" y="140"/>
                    </a:lnTo>
                    <a:lnTo>
                      <a:pt x="121" y="147"/>
                    </a:lnTo>
                    <a:lnTo>
                      <a:pt x="132" y="150"/>
                    </a:lnTo>
                    <a:lnTo>
                      <a:pt x="143" y="152"/>
                    </a:lnTo>
                    <a:lnTo>
                      <a:pt x="143" y="152"/>
                    </a:lnTo>
                    <a:lnTo>
                      <a:pt x="160" y="152"/>
                    </a:lnTo>
                    <a:lnTo>
                      <a:pt x="164" y="151"/>
                    </a:lnTo>
                    <a:lnTo>
                      <a:pt x="166" y="150"/>
                    </a:lnTo>
                    <a:lnTo>
                      <a:pt x="168" y="148"/>
                    </a:lnTo>
                    <a:lnTo>
                      <a:pt x="166" y="145"/>
                    </a:lnTo>
                    <a:lnTo>
                      <a:pt x="161" y="140"/>
                    </a:lnTo>
                    <a:lnTo>
                      <a:pt x="151" y="133"/>
                    </a:lnTo>
                    <a:lnTo>
                      <a:pt x="140" y="126"/>
                    </a:lnTo>
                    <a:lnTo>
                      <a:pt x="119" y="114"/>
                    </a:lnTo>
                    <a:lnTo>
                      <a:pt x="119" y="114"/>
                    </a:lnTo>
                    <a:lnTo>
                      <a:pt x="98" y="99"/>
                    </a:lnTo>
                    <a:lnTo>
                      <a:pt x="86" y="90"/>
                    </a:lnTo>
                    <a:lnTo>
                      <a:pt x="72" y="77"/>
                    </a:lnTo>
                    <a:lnTo>
                      <a:pt x="57" y="64"/>
                    </a:lnTo>
                    <a:lnTo>
                      <a:pt x="40" y="46"/>
                    </a:lnTo>
                    <a:lnTo>
                      <a:pt x="22" y="24"/>
                    </a:lnTo>
                    <a:lnTo>
                      <a:pt x="0" y="0"/>
                    </a:lnTo>
                    <a:lnTo>
                      <a:pt x="0"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6" name="Freeform 63"/>
              <p:cNvSpPr>
                <a:spLocks/>
              </p:cNvSpPr>
              <p:nvPr/>
            </p:nvSpPr>
            <p:spPr bwMode="auto">
              <a:xfrm rot="1800000">
                <a:off x="2342758" y="2894409"/>
                <a:ext cx="60882" cy="67907"/>
              </a:xfrm>
              <a:custGeom>
                <a:avLst/>
                <a:gdLst/>
                <a:ahLst/>
                <a:cxnLst>
                  <a:cxn ang="0">
                    <a:pos x="34" y="6"/>
                  </a:cxn>
                  <a:cxn ang="0">
                    <a:pos x="34" y="6"/>
                  </a:cxn>
                  <a:cxn ang="0">
                    <a:pos x="26" y="10"/>
                  </a:cxn>
                  <a:cxn ang="0">
                    <a:pos x="18" y="14"/>
                  </a:cxn>
                  <a:cxn ang="0">
                    <a:pos x="11" y="21"/>
                  </a:cxn>
                  <a:cxn ang="0">
                    <a:pos x="6" y="26"/>
                  </a:cxn>
                  <a:cxn ang="0">
                    <a:pos x="2" y="34"/>
                  </a:cxn>
                  <a:cxn ang="0">
                    <a:pos x="0" y="42"/>
                  </a:cxn>
                  <a:cxn ang="0">
                    <a:pos x="0" y="52"/>
                  </a:cxn>
                  <a:cxn ang="0">
                    <a:pos x="4" y="61"/>
                  </a:cxn>
                  <a:cxn ang="0">
                    <a:pos x="4" y="61"/>
                  </a:cxn>
                  <a:cxn ang="0">
                    <a:pos x="10" y="72"/>
                  </a:cxn>
                  <a:cxn ang="0">
                    <a:pos x="18" y="83"/>
                  </a:cxn>
                  <a:cxn ang="0">
                    <a:pos x="26" y="94"/>
                  </a:cxn>
                  <a:cxn ang="0">
                    <a:pos x="36" y="102"/>
                  </a:cxn>
                  <a:cxn ang="0">
                    <a:pos x="45" y="111"/>
                  </a:cxn>
                  <a:cxn ang="0">
                    <a:pos x="56" y="115"/>
                  </a:cxn>
                  <a:cxn ang="0">
                    <a:pos x="62" y="116"/>
                  </a:cxn>
                  <a:cxn ang="0">
                    <a:pos x="68" y="116"/>
                  </a:cxn>
                  <a:cxn ang="0">
                    <a:pos x="74" y="116"/>
                  </a:cxn>
                  <a:cxn ang="0">
                    <a:pos x="79" y="115"/>
                  </a:cxn>
                  <a:cxn ang="0">
                    <a:pos x="79" y="115"/>
                  </a:cxn>
                  <a:cxn ang="0">
                    <a:pos x="89" y="109"/>
                  </a:cxn>
                  <a:cxn ang="0">
                    <a:pos x="96" y="102"/>
                  </a:cxn>
                  <a:cxn ang="0">
                    <a:pos x="101" y="94"/>
                  </a:cxn>
                  <a:cxn ang="0">
                    <a:pos x="104" y="85"/>
                  </a:cxn>
                  <a:cxn ang="0">
                    <a:pos x="105" y="74"/>
                  </a:cxn>
                  <a:cxn ang="0">
                    <a:pos x="102" y="63"/>
                  </a:cxn>
                  <a:cxn ang="0">
                    <a:pos x="98" y="51"/>
                  </a:cxn>
                  <a:cxn ang="0">
                    <a:pos x="93" y="37"/>
                  </a:cxn>
                  <a:cxn ang="0">
                    <a:pos x="93" y="37"/>
                  </a:cxn>
                  <a:cxn ang="0">
                    <a:pos x="85" y="26"/>
                  </a:cxn>
                  <a:cxn ang="0">
                    <a:pos x="78" y="16"/>
                  </a:cxn>
                  <a:cxn ang="0">
                    <a:pos x="71" y="8"/>
                  </a:cxn>
                  <a:cxn ang="0">
                    <a:pos x="66" y="4"/>
                  </a:cxn>
                  <a:cxn ang="0">
                    <a:pos x="57" y="2"/>
                  </a:cxn>
                  <a:cxn ang="0">
                    <a:pos x="51" y="0"/>
                  </a:cxn>
                  <a:cxn ang="0">
                    <a:pos x="42" y="2"/>
                  </a:cxn>
                  <a:cxn ang="0">
                    <a:pos x="34" y="6"/>
                  </a:cxn>
                  <a:cxn ang="0">
                    <a:pos x="34" y="6"/>
                  </a:cxn>
                </a:cxnLst>
                <a:rect l="0" t="0" r="r" b="b"/>
                <a:pathLst>
                  <a:path w="105" h="116">
                    <a:moveTo>
                      <a:pt x="34" y="6"/>
                    </a:moveTo>
                    <a:lnTo>
                      <a:pt x="34" y="6"/>
                    </a:lnTo>
                    <a:lnTo>
                      <a:pt x="26" y="10"/>
                    </a:lnTo>
                    <a:lnTo>
                      <a:pt x="18" y="14"/>
                    </a:lnTo>
                    <a:lnTo>
                      <a:pt x="11" y="21"/>
                    </a:lnTo>
                    <a:lnTo>
                      <a:pt x="6" y="26"/>
                    </a:lnTo>
                    <a:lnTo>
                      <a:pt x="2" y="34"/>
                    </a:lnTo>
                    <a:lnTo>
                      <a:pt x="0" y="42"/>
                    </a:lnTo>
                    <a:lnTo>
                      <a:pt x="0" y="52"/>
                    </a:lnTo>
                    <a:lnTo>
                      <a:pt x="4" y="61"/>
                    </a:lnTo>
                    <a:lnTo>
                      <a:pt x="4" y="61"/>
                    </a:lnTo>
                    <a:lnTo>
                      <a:pt x="10" y="72"/>
                    </a:lnTo>
                    <a:lnTo>
                      <a:pt x="18" y="83"/>
                    </a:lnTo>
                    <a:lnTo>
                      <a:pt x="26" y="94"/>
                    </a:lnTo>
                    <a:lnTo>
                      <a:pt x="36" y="102"/>
                    </a:lnTo>
                    <a:lnTo>
                      <a:pt x="45" y="111"/>
                    </a:lnTo>
                    <a:lnTo>
                      <a:pt x="56" y="115"/>
                    </a:lnTo>
                    <a:lnTo>
                      <a:pt x="62" y="116"/>
                    </a:lnTo>
                    <a:lnTo>
                      <a:pt x="68" y="116"/>
                    </a:lnTo>
                    <a:lnTo>
                      <a:pt x="74" y="116"/>
                    </a:lnTo>
                    <a:lnTo>
                      <a:pt x="79" y="115"/>
                    </a:lnTo>
                    <a:lnTo>
                      <a:pt x="79" y="115"/>
                    </a:lnTo>
                    <a:lnTo>
                      <a:pt x="89" y="109"/>
                    </a:lnTo>
                    <a:lnTo>
                      <a:pt x="96" y="102"/>
                    </a:lnTo>
                    <a:lnTo>
                      <a:pt x="101" y="94"/>
                    </a:lnTo>
                    <a:lnTo>
                      <a:pt x="104" y="85"/>
                    </a:lnTo>
                    <a:lnTo>
                      <a:pt x="105" y="74"/>
                    </a:lnTo>
                    <a:lnTo>
                      <a:pt x="102" y="63"/>
                    </a:lnTo>
                    <a:lnTo>
                      <a:pt x="98" y="51"/>
                    </a:lnTo>
                    <a:lnTo>
                      <a:pt x="93" y="37"/>
                    </a:lnTo>
                    <a:lnTo>
                      <a:pt x="93" y="37"/>
                    </a:lnTo>
                    <a:lnTo>
                      <a:pt x="85" y="26"/>
                    </a:lnTo>
                    <a:lnTo>
                      <a:pt x="78" y="16"/>
                    </a:lnTo>
                    <a:lnTo>
                      <a:pt x="71" y="8"/>
                    </a:lnTo>
                    <a:lnTo>
                      <a:pt x="66" y="4"/>
                    </a:lnTo>
                    <a:lnTo>
                      <a:pt x="57" y="2"/>
                    </a:lnTo>
                    <a:lnTo>
                      <a:pt x="51" y="0"/>
                    </a:lnTo>
                    <a:lnTo>
                      <a:pt x="42" y="2"/>
                    </a:lnTo>
                    <a:lnTo>
                      <a:pt x="34" y="6"/>
                    </a:lnTo>
                    <a:lnTo>
                      <a:pt x="34" y="6"/>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7" name="Freeform 64"/>
              <p:cNvSpPr>
                <a:spLocks/>
              </p:cNvSpPr>
              <p:nvPr/>
            </p:nvSpPr>
            <p:spPr bwMode="auto">
              <a:xfrm rot="1800000">
                <a:off x="2322323" y="3036316"/>
                <a:ext cx="73761" cy="101860"/>
              </a:xfrm>
              <a:custGeom>
                <a:avLst/>
                <a:gdLst/>
                <a:ahLst/>
                <a:cxnLst>
                  <a:cxn ang="0">
                    <a:pos x="27" y="3"/>
                  </a:cxn>
                  <a:cxn ang="0">
                    <a:pos x="27" y="3"/>
                  </a:cxn>
                  <a:cxn ang="0">
                    <a:pos x="21" y="7"/>
                  </a:cxn>
                  <a:cxn ang="0">
                    <a:pos x="16" y="11"/>
                  </a:cxn>
                  <a:cxn ang="0">
                    <a:pos x="12" y="15"/>
                  </a:cxn>
                  <a:cxn ang="0">
                    <a:pos x="8" y="22"/>
                  </a:cxn>
                  <a:cxn ang="0">
                    <a:pos x="3" y="34"/>
                  </a:cxn>
                  <a:cxn ang="0">
                    <a:pos x="0" y="48"/>
                  </a:cxn>
                  <a:cxn ang="0">
                    <a:pos x="0" y="64"/>
                  </a:cxn>
                  <a:cxn ang="0">
                    <a:pos x="1" y="81"/>
                  </a:cxn>
                  <a:cxn ang="0">
                    <a:pos x="6" y="97"/>
                  </a:cxn>
                  <a:cxn ang="0">
                    <a:pos x="11" y="113"/>
                  </a:cxn>
                  <a:cxn ang="0">
                    <a:pos x="18" y="128"/>
                  </a:cxn>
                  <a:cxn ang="0">
                    <a:pos x="26" y="142"/>
                  </a:cxn>
                  <a:cxn ang="0">
                    <a:pos x="36" y="154"/>
                  </a:cxn>
                  <a:cxn ang="0">
                    <a:pos x="46" y="164"/>
                  </a:cxn>
                  <a:cxn ang="0">
                    <a:pos x="59" y="171"/>
                  </a:cxn>
                  <a:cxn ang="0">
                    <a:pos x="66" y="173"/>
                  </a:cxn>
                  <a:cxn ang="0">
                    <a:pos x="71" y="175"/>
                  </a:cxn>
                  <a:cxn ang="0">
                    <a:pos x="78" y="175"/>
                  </a:cxn>
                  <a:cxn ang="0">
                    <a:pos x="85" y="175"/>
                  </a:cxn>
                  <a:cxn ang="0">
                    <a:pos x="91" y="173"/>
                  </a:cxn>
                  <a:cxn ang="0">
                    <a:pos x="98" y="171"/>
                  </a:cxn>
                  <a:cxn ang="0">
                    <a:pos x="98" y="171"/>
                  </a:cxn>
                  <a:cxn ang="0">
                    <a:pos x="104" y="166"/>
                  </a:cxn>
                  <a:cxn ang="0">
                    <a:pos x="109" y="162"/>
                  </a:cxn>
                  <a:cxn ang="0">
                    <a:pos x="115" y="157"/>
                  </a:cxn>
                  <a:cxn ang="0">
                    <a:pos x="119" y="151"/>
                  </a:cxn>
                  <a:cxn ang="0">
                    <a:pos x="121" y="146"/>
                  </a:cxn>
                  <a:cxn ang="0">
                    <a:pos x="123" y="139"/>
                  </a:cxn>
                  <a:cxn ang="0">
                    <a:pos x="125" y="124"/>
                  </a:cxn>
                  <a:cxn ang="0">
                    <a:pos x="125" y="109"/>
                  </a:cxn>
                  <a:cxn ang="0">
                    <a:pos x="123" y="94"/>
                  </a:cxn>
                  <a:cxn ang="0">
                    <a:pos x="117" y="78"/>
                  </a:cxn>
                  <a:cxn ang="0">
                    <a:pos x="110" y="63"/>
                  </a:cxn>
                  <a:cxn ang="0">
                    <a:pos x="102" y="48"/>
                  </a:cxn>
                  <a:cxn ang="0">
                    <a:pos x="93" y="34"/>
                  </a:cxn>
                  <a:cxn ang="0">
                    <a:pos x="83" y="22"/>
                  </a:cxn>
                  <a:cxn ang="0">
                    <a:pos x="72" y="12"/>
                  </a:cxn>
                  <a:cxn ang="0">
                    <a:pos x="60" y="4"/>
                  </a:cxn>
                  <a:cxn ang="0">
                    <a:pos x="49" y="0"/>
                  </a:cxn>
                  <a:cxn ang="0">
                    <a:pos x="44" y="0"/>
                  </a:cxn>
                  <a:cxn ang="0">
                    <a:pos x="38" y="0"/>
                  </a:cxn>
                  <a:cxn ang="0">
                    <a:pos x="33" y="2"/>
                  </a:cxn>
                  <a:cxn ang="0">
                    <a:pos x="27" y="3"/>
                  </a:cxn>
                  <a:cxn ang="0">
                    <a:pos x="27" y="3"/>
                  </a:cxn>
                </a:cxnLst>
                <a:rect l="0" t="0" r="r" b="b"/>
                <a:pathLst>
                  <a:path w="125" h="175">
                    <a:moveTo>
                      <a:pt x="27" y="3"/>
                    </a:moveTo>
                    <a:lnTo>
                      <a:pt x="27" y="3"/>
                    </a:lnTo>
                    <a:lnTo>
                      <a:pt x="21" y="7"/>
                    </a:lnTo>
                    <a:lnTo>
                      <a:pt x="16" y="11"/>
                    </a:lnTo>
                    <a:lnTo>
                      <a:pt x="12" y="15"/>
                    </a:lnTo>
                    <a:lnTo>
                      <a:pt x="8" y="22"/>
                    </a:lnTo>
                    <a:lnTo>
                      <a:pt x="3" y="34"/>
                    </a:lnTo>
                    <a:lnTo>
                      <a:pt x="0" y="48"/>
                    </a:lnTo>
                    <a:lnTo>
                      <a:pt x="0" y="64"/>
                    </a:lnTo>
                    <a:lnTo>
                      <a:pt x="1" y="81"/>
                    </a:lnTo>
                    <a:lnTo>
                      <a:pt x="6" y="97"/>
                    </a:lnTo>
                    <a:lnTo>
                      <a:pt x="11" y="113"/>
                    </a:lnTo>
                    <a:lnTo>
                      <a:pt x="18" y="128"/>
                    </a:lnTo>
                    <a:lnTo>
                      <a:pt x="26" y="142"/>
                    </a:lnTo>
                    <a:lnTo>
                      <a:pt x="36" y="154"/>
                    </a:lnTo>
                    <a:lnTo>
                      <a:pt x="46" y="164"/>
                    </a:lnTo>
                    <a:lnTo>
                      <a:pt x="59" y="171"/>
                    </a:lnTo>
                    <a:lnTo>
                      <a:pt x="66" y="173"/>
                    </a:lnTo>
                    <a:lnTo>
                      <a:pt x="71" y="175"/>
                    </a:lnTo>
                    <a:lnTo>
                      <a:pt x="78" y="175"/>
                    </a:lnTo>
                    <a:lnTo>
                      <a:pt x="85" y="175"/>
                    </a:lnTo>
                    <a:lnTo>
                      <a:pt x="91" y="173"/>
                    </a:lnTo>
                    <a:lnTo>
                      <a:pt x="98" y="171"/>
                    </a:lnTo>
                    <a:lnTo>
                      <a:pt x="98" y="171"/>
                    </a:lnTo>
                    <a:lnTo>
                      <a:pt x="104" y="166"/>
                    </a:lnTo>
                    <a:lnTo>
                      <a:pt x="109" y="162"/>
                    </a:lnTo>
                    <a:lnTo>
                      <a:pt x="115" y="157"/>
                    </a:lnTo>
                    <a:lnTo>
                      <a:pt x="119" y="151"/>
                    </a:lnTo>
                    <a:lnTo>
                      <a:pt x="121" y="146"/>
                    </a:lnTo>
                    <a:lnTo>
                      <a:pt x="123" y="139"/>
                    </a:lnTo>
                    <a:lnTo>
                      <a:pt x="125" y="124"/>
                    </a:lnTo>
                    <a:lnTo>
                      <a:pt x="125" y="109"/>
                    </a:lnTo>
                    <a:lnTo>
                      <a:pt x="123" y="94"/>
                    </a:lnTo>
                    <a:lnTo>
                      <a:pt x="117" y="78"/>
                    </a:lnTo>
                    <a:lnTo>
                      <a:pt x="110" y="63"/>
                    </a:lnTo>
                    <a:lnTo>
                      <a:pt x="102" y="48"/>
                    </a:lnTo>
                    <a:lnTo>
                      <a:pt x="93" y="34"/>
                    </a:lnTo>
                    <a:lnTo>
                      <a:pt x="83" y="22"/>
                    </a:lnTo>
                    <a:lnTo>
                      <a:pt x="72" y="12"/>
                    </a:lnTo>
                    <a:lnTo>
                      <a:pt x="60" y="4"/>
                    </a:lnTo>
                    <a:lnTo>
                      <a:pt x="49" y="0"/>
                    </a:lnTo>
                    <a:lnTo>
                      <a:pt x="44" y="0"/>
                    </a:lnTo>
                    <a:lnTo>
                      <a:pt x="38" y="0"/>
                    </a:lnTo>
                    <a:lnTo>
                      <a:pt x="33" y="2"/>
                    </a:lnTo>
                    <a:lnTo>
                      <a:pt x="27" y="3"/>
                    </a:lnTo>
                    <a:lnTo>
                      <a:pt x="27" y="3"/>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8" name="Freeform 65"/>
              <p:cNvSpPr>
                <a:spLocks/>
              </p:cNvSpPr>
              <p:nvPr/>
            </p:nvSpPr>
            <p:spPr bwMode="auto">
              <a:xfrm rot="1800000">
                <a:off x="2220239" y="3249078"/>
                <a:ext cx="18733" cy="62052"/>
              </a:xfrm>
              <a:custGeom>
                <a:avLst/>
                <a:gdLst/>
                <a:ahLst/>
                <a:cxnLst>
                  <a:cxn ang="0">
                    <a:pos x="19" y="0"/>
                  </a:cxn>
                  <a:cxn ang="0">
                    <a:pos x="19" y="0"/>
                  </a:cxn>
                  <a:cxn ang="0">
                    <a:pos x="13" y="6"/>
                  </a:cxn>
                  <a:cxn ang="0">
                    <a:pos x="9" y="14"/>
                  </a:cxn>
                  <a:cxn ang="0">
                    <a:pos x="6" y="24"/>
                  </a:cxn>
                  <a:cxn ang="0">
                    <a:pos x="4" y="36"/>
                  </a:cxn>
                  <a:cxn ang="0">
                    <a:pos x="1" y="66"/>
                  </a:cxn>
                  <a:cxn ang="0">
                    <a:pos x="0" y="105"/>
                  </a:cxn>
                  <a:cxn ang="0">
                    <a:pos x="0" y="105"/>
                  </a:cxn>
                  <a:cxn ang="0">
                    <a:pos x="0" y="107"/>
                  </a:cxn>
                  <a:cxn ang="0">
                    <a:pos x="0" y="107"/>
                  </a:cxn>
                  <a:cxn ang="0">
                    <a:pos x="6" y="101"/>
                  </a:cxn>
                  <a:cxn ang="0">
                    <a:pos x="13" y="96"/>
                  </a:cxn>
                  <a:cxn ang="0">
                    <a:pos x="19" y="89"/>
                  </a:cxn>
                  <a:cxn ang="0">
                    <a:pos x="23" y="81"/>
                  </a:cxn>
                  <a:cxn ang="0">
                    <a:pos x="25" y="73"/>
                  </a:cxn>
                  <a:cxn ang="0">
                    <a:pos x="27" y="64"/>
                  </a:cxn>
                  <a:cxn ang="0">
                    <a:pos x="30" y="47"/>
                  </a:cxn>
                  <a:cxn ang="0">
                    <a:pos x="30" y="47"/>
                  </a:cxn>
                  <a:cxn ang="0">
                    <a:pos x="31" y="32"/>
                  </a:cxn>
                  <a:cxn ang="0">
                    <a:pos x="30" y="19"/>
                  </a:cxn>
                  <a:cxn ang="0">
                    <a:pos x="28" y="14"/>
                  </a:cxn>
                  <a:cxn ang="0">
                    <a:pos x="25" y="9"/>
                  </a:cxn>
                  <a:cxn ang="0">
                    <a:pos x="23" y="5"/>
                  </a:cxn>
                  <a:cxn ang="0">
                    <a:pos x="19" y="0"/>
                  </a:cxn>
                  <a:cxn ang="0">
                    <a:pos x="19" y="0"/>
                  </a:cxn>
                </a:cxnLst>
                <a:rect l="0" t="0" r="r" b="b"/>
                <a:pathLst>
                  <a:path w="31" h="107">
                    <a:moveTo>
                      <a:pt x="19" y="0"/>
                    </a:moveTo>
                    <a:lnTo>
                      <a:pt x="19" y="0"/>
                    </a:lnTo>
                    <a:lnTo>
                      <a:pt x="13" y="6"/>
                    </a:lnTo>
                    <a:lnTo>
                      <a:pt x="9" y="14"/>
                    </a:lnTo>
                    <a:lnTo>
                      <a:pt x="6" y="24"/>
                    </a:lnTo>
                    <a:lnTo>
                      <a:pt x="4" y="36"/>
                    </a:lnTo>
                    <a:lnTo>
                      <a:pt x="1" y="66"/>
                    </a:lnTo>
                    <a:lnTo>
                      <a:pt x="0" y="105"/>
                    </a:lnTo>
                    <a:lnTo>
                      <a:pt x="0" y="105"/>
                    </a:lnTo>
                    <a:lnTo>
                      <a:pt x="0" y="107"/>
                    </a:lnTo>
                    <a:lnTo>
                      <a:pt x="0" y="107"/>
                    </a:lnTo>
                    <a:lnTo>
                      <a:pt x="6" y="101"/>
                    </a:lnTo>
                    <a:lnTo>
                      <a:pt x="13" y="96"/>
                    </a:lnTo>
                    <a:lnTo>
                      <a:pt x="19" y="89"/>
                    </a:lnTo>
                    <a:lnTo>
                      <a:pt x="23" y="81"/>
                    </a:lnTo>
                    <a:lnTo>
                      <a:pt x="25" y="73"/>
                    </a:lnTo>
                    <a:lnTo>
                      <a:pt x="27" y="64"/>
                    </a:lnTo>
                    <a:lnTo>
                      <a:pt x="30" y="47"/>
                    </a:lnTo>
                    <a:lnTo>
                      <a:pt x="30" y="47"/>
                    </a:lnTo>
                    <a:lnTo>
                      <a:pt x="31" y="32"/>
                    </a:lnTo>
                    <a:lnTo>
                      <a:pt x="30" y="19"/>
                    </a:lnTo>
                    <a:lnTo>
                      <a:pt x="28" y="14"/>
                    </a:lnTo>
                    <a:lnTo>
                      <a:pt x="25" y="9"/>
                    </a:lnTo>
                    <a:lnTo>
                      <a:pt x="23" y="5"/>
                    </a:lnTo>
                    <a:lnTo>
                      <a:pt x="19" y="0"/>
                    </a:lnTo>
                    <a:lnTo>
                      <a:pt x="19" y="0"/>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9" name="Freeform 66"/>
              <p:cNvSpPr>
                <a:spLocks noEditPoints="1"/>
              </p:cNvSpPr>
              <p:nvPr/>
            </p:nvSpPr>
            <p:spPr bwMode="auto">
              <a:xfrm rot="1800000">
                <a:off x="2309907" y="3154254"/>
                <a:ext cx="72590" cy="63223"/>
              </a:xfrm>
              <a:custGeom>
                <a:avLst/>
                <a:gdLst/>
                <a:ahLst/>
                <a:cxnLst>
                  <a:cxn ang="0">
                    <a:pos x="23" y="106"/>
                  </a:cxn>
                  <a:cxn ang="0">
                    <a:pos x="23" y="106"/>
                  </a:cxn>
                  <a:cxn ang="0">
                    <a:pos x="39" y="104"/>
                  </a:cxn>
                  <a:cxn ang="0">
                    <a:pos x="54" y="101"/>
                  </a:cxn>
                  <a:cxn ang="0">
                    <a:pos x="68" y="97"/>
                  </a:cxn>
                  <a:cxn ang="0">
                    <a:pos x="82" y="91"/>
                  </a:cxn>
                  <a:cxn ang="0">
                    <a:pos x="94" y="84"/>
                  </a:cxn>
                  <a:cxn ang="0">
                    <a:pos x="105" y="78"/>
                  </a:cxn>
                  <a:cxn ang="0">
                    <a:pos x="114" y="69"/>
                  </a:cxn>
                  <a:cxn ang="0">
                    <a:pos x="124" y="61"/>
                  </a:cxn>
                  <a:cxn ang="0">
                    <a:pos x="124" y="61"/>
                  </a:cxn>
                  <a:cxn ang="0">
                    <a:pos x="73" y="86"/>
                  </a:cxn>
                  <a:cxn ang="0">
                    <a:pos x="48" y="97"/>
                  </a:cxn>
                  <a:cxn ang="0">
                    <a:pos x="23" y="106"/>
                  </a:cxn>
                  <a:cxn ang="0">
                    <a:pos x="23" y="106"/>
                  </a:cxn>
                  <a:cxn ang="0">
                    <a:pos x="97" y="0"/>
                  </a:cxn>
                  <a:cxn ang="0">
                    <a:pos x="97" y="0"/>
                  </a:cxn>
                  <a:cxn ang="0">
                    <a:pos x="86" y="0"/>
                  </a:cxn>
                  <a:cxn ang="0">
                    <a:pos x="73" y="3"/>
                  </a:cxn>
                  <a:cxn ang="0">
                    <a:pos x="60" y="8"/>
                  </a:cxn>
                  <a:cxn ang="0">
                    <a:pos x="45" y="16"/>
                  </a:cxn>
                  <a:cxn ang="0">
                    <a:pos x="31" y="26"/>
                  </a:cxn>
                  <a:cxn ang="0">
                    <a:pos x="19" y="37"/>
                  </a:cxn>
                  <a:cxn ang="0">
                    <a:pos x="8" y="48"/>
                  </a:cxn>
                  <a:cxn ang="0">
                    <a:pos x="0" y="61"/>
                  </a:cxn>
                  <a:cxn ang="0">
                    <a:pos x="0" y="61"/>
                  </a:cxn>
                  <a:cxn ang="0">
                    <a:pos x="23" y="42"/>
                  </a:cxn>
                  <a:cxn ang="0">
                    <a:pos x="52" y="24"/>
                  </a:cxn>
                  <a:cxn ang="0">
                    <a:pos x="78" y="9"/>
                  </a:cxn>
                  <a:cxn ang="0">
                    <a:pos x="88" y="4"/>
                  </a:cxn>
                  <a:cxn ang="0">
                    <a:pos x="97" y="0"/>
                  </a:cxn>
                  <a:cxn ang="0">
                    <a:pos x="97" y="0"/>
                  </a:cxn>
                </a:cxnLst>
                <a:rect l="0" t="0" r="r" b="b"/>
                <a:pathLst>
                  <a:path w="124" h="106">
                    <a:moveTo>
                      <a:pt x="23" y="106"/>
                    </a:moveTo>
                    <a:lnTo>
                      <a:pt x="23" y="106"/>
                    </a:lnTo>
                    <a:lnTo>
                      <a:pt x="39" y="104"/>
                    </a:lnTo>
                    <a:lnTo>
                      <a:pt x="54" y="101"/>
                    </a:lnTo>
                    <a:lnTo>
                      <a:pt x="68" y="97"/>
                    </a:lnTo>
                    <a:lnTo>
                      <a:pt x="82" y="91"/>
                    </a:lnTo>
                    <a:lnTo>
                      <a:pt x="94" y="84"/>
                    </a:lnTo>
                    <a:lnTo>
                      <a:pt x="105" y="78"/>
                    </a:lnTo>
                    <a:lnTo>
                      <a:pt x="114" y="69"/>
                    </a:lnTo>
                    <a:lnTo>
                      <a:pt x="124" y="61"/>
                    </a:lnTo>
                    <a:lnTo>
                      <a:pt x="124" y="61"/>
                    </a:lnTo>
                    <a:lnTo>
                      <a:pt x="73" y="86"/>
                    </a:lnTo>
                    <a:lnTo>
                      <a:pt x="48" y="97"/>
                    </a:lnTo>
                    <a:lnTo>
                      <a:pt x="23" y="106"/>
                    </a:lnTo>
                    <a:lnTo>
                      <a:pt x="23" y="106"/>
                    </a:lnTo>
                    <a:close/>
                    <a:moveTo>
                      <a:pt x="97" y="0"/>
                    </a:moveTo>
                    <a:lnTo>
                      <a:pt x="97" y="0"/>
                    </a:lnTo>
                    <a:lnTo>
                      <a:pt x="86" y="0"/>
                    </a:lnTo>
                    <a:lnTo>
                      <a:pt x="73" y="3"/>
                    </a:lnTo>
                    <a:lnTo>
                      <a:pt x="60" y="8"/>
                    </a:lnTo>
                    <a:lnTo>
                      <a:pt x="45" y="16"/>
                    </a:lnTo>
                    <a:lnTo>
                      <a:pt x="31" y="26"/>
                    </a:lnTo>
                    <a:lnTo>
                      <a:pt x="19" y="37"/>
                    </a:lnTo>
                    <a:lnTo>
                      <a:pt x="8" y="48"/>
                    </a:lnTo>
                    <a:lnTo>
                      <a:pt x="0" y="61"/>
                    </a:lnTo>
                    <a:lnTo>
                      <a:pt x="0" y="61"/>
                    </a:lnTo>
                    <a:lnTo>
                      <a:pt x="23" y="42"/>
                    </a:lnTo>
                    <a:lnTo>
                      <a:pt x="52" y="24"/>
                    </a:lnTo>
                    <a:lnTo>
                      <a:pt x="78" y="9"/>
                    </a:lnTo>
                    <a:lnTo>
                      <a:pt x="88" y="4"/>
                    </a:lnTo>
                    <a:lnTo>
                      <a:pt x="97" y="0"/>
                    </a:lnTo>
                    <a:lnTo>
                      <a:pt x="97"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0" name="Freeform 67"/>
              <p:cNvSpPr>
                <a:spLocks/>
              </p:cNvSpPr>
              <p:nvPr/>
            </p:nvSpPr>
            <p:spPr bwMode="auto">
              <a:xfrm rot="1800000">
                <a:off x="2335637" y="2971136"/>
                <a:ext cx="60882" cy="46832"/>
              </a:xfrm>
              <a:custGeom>
                <a:avLst/>
                <a:gdLst/>
                <a:ahLst/>
                <a:cxnLst>
                  <a:cxn ang="0">
                    <a:pos x="39" y="9"/>
                  </a:cxn>
                  <a:cxn ang="0">
                    <a:pos x="39" y="9"/>
                  </a:cxn>
                  <a:cxn ang="0">
                    <a:pos x="28" y="15"/>
                  </a:cxn>
                  <a:cxn ang="0">
                    <a:pos x="19" y="22"/>
                  </a:cxn>
                  <a:cxn ang="0">
                    <a:pos x="10" y="30"/>
                  </a:cxn>
                  <a:cxn ang="0">
                    <a:pos x="5" y="37"/>
                  </a:cxn>
                  <a:cxn ang="0">
                    <a:pos x="2" y="45"/>
                  </a:cxn>
                  <a:cxn ang="0">
                    <a:pos x="0" y="52"/>
                  </a:cxn>
                  <a:cxn ang="0">
                    <a:pos x="0" y="59"/>
                  </a:cxn>
                  <a:cxn ang="0">
                    <a:pos x="1" y="66"/>
                  </a:cxn>
                  <a:cxn ang="0">
                    <a:pos x="4" y="71"/>
                  </a:cxn>
                  <a:cxn ang="0">
                    <a:pos x="8" y="75"/>
                  </a:cxn>
                  <a:cxn ang="0">
                    <a:pos x="15" y="78"/>
                  </a:cxn>
                  <a:cxn ang="0">
                    <a:pos x="21" y="81"/>
                  </a:cxn>
                  <a:cxn ang="0">
                    <a:pos x="31" y="81"/>
                  </a:cxn>
                  <a:cxn ang="0">
                    <a:pos x="42" y="79"/>
                  </a:cxn>
                  <a:cxn ang="0">
                    <a:pos x="53" y="75"/>
                  </a:cxn>
                  <a:cxn ang="0">
                    <a:pos x="66" y="70"/>
                  </a:cxn>
                  <a:cxn ang="0">
                    <a:pos x="66" y="70"/>
                  </a:cxn>
                  <a:cxn ang="0">
                    <a:pos x="79" y="63"/>
                  </a:cxn>
                  <a:cxn ang="0">
                    <a:pos x="88" y="56"/>
                  </a:cxn>
                  <a:cxn ang="0">
                    <a:pos x="95" y="48"/>
                  </a:cxn>
                  <a:cxn ang="0">
                    <a:pos x="100" y="41"/>
                  </a:cxn>
                  <a:cxn ang="0">
                    <a:pos x="103" y="34"/>
                  </a:cxn>
                  <a:cxn ang="0">
                    <a:pos x="104" y="28"/>
                  </a:cxn>
                  <a:cxn ang="0">
                    <a:pos x="103" y="21"/>
                  </a:cxn>
                  <a:cxn ang="0">
                    <a:pos x="102" y="15"/>
                  </a:cxn>
                  <a:cxn ang="0">
                    <a:pos x="98" y="10"/>
                  </a:cxn>
                  <a:cxn ang="0">
                    <a:pos x="92" y="6"/>
                  </a:cxn>
                  <a:cxn ang="0">
                    <a:pos x="85" y="3"/>
                  </a:cxn>
                  <a:cxn ang="0">
                    <a:pos x="77" y="2"/>
                  </a:cxn>
                  <a:cxn ang="0">
                    <a:pos x="69" y="0"/>
                  </a:cxn>
                  <a:cxn ang="0">
                    <a:pos x="59" y="2"/>
                  </a:cxn>
                  <a:cxn ang="0">
                    <a:pos x="50" y="5"/>
                  </a:cxn>
                  <a:cxn ang="0">
                    <a:pos x="39" y="9"/>
                  </a:cxn>
                  <a:cxn ang="0">
                    <a:pos x="39" y="9"/>
                  </a:cxn>
                </a:cxnLst>
                <a:rect l="0" t="0" r="r" b="b"/>
                <a:pathLst>
                  <a:path w="104" h="81">
                    <a:moveTo>
                      <a:pt x="39" y="9"/>
                    </a:moveTo>
                    <a:lnTo>
                      <a:pt x="39" y="9"/>
                    </a:lnTo>
                    <a:lnTo>
                      <a:pt x="28" y="15"/>
                    </a:lnTo>
                    <a:lnTo>
                      <a:pt x="19" y="22"/>
                    </a:lnTo>
                    <a:lnTo>
                      <a:pt x="10" y="30"/>
                    </a:lnTo>
                    <a:lnTo>
                      <a:pt x="5" y="37"/>
                    </a:lnTo>
                    <a:lnTo>
                      <a:pt x="2" y="45"/>
                    </a:lnTo>
                    <a:lnTo>
                      <a:pt x="0" y="52"/>
                    </a:lnTo>
                    <a:lnTo>
                      <a:pt x="0" y="59"/>
                    </a:lnTo>
                    <a:lnTo>
                      <a:pt x="1" y="66"/>
                    </a:lnTo>
                    <a:lnTo>
                      <a:pt x="4" y="71"/>
                    </a:lnTo>
                    <a:lnTo>
                      <a:pt x="8" y="75"/>
                    </a:lnTo>
                    <a:lnTo>
                      <a:pt x="15" y="78"/>
                    </a:lnTo>
                    <a:lnTo>
                      <a:pt x="21" y="81"/>
                    </a:lnTo>
                    <a:lnTo>
                      <a:pt x="31" y="81"/>
                    </a:lnTo>
                    <a:lnTo>
                      <a:pt x="42" y="79"/>
                    </a:lnTo>
                    <a:lnTo>
                      <a:pt x="53" y="75"/>
                    </a:lnTo>
                    <a:lnTo>
                      <a:pt x="66" y="70"/>
                    </a:lnTo>
                    <a:lnTo>
                      <a:pt x="66" y="70"/>
                    </a:lnTo>
                    <a:lnTo>
                      <a:pt x="79" y="63"/>
                    </a:lnTo>
                    <a:lnTo>
                      <a:pt x="88" y="56"/>
                    </a:lnTo>
                    <a:lnTo>
                      <a:pt x="95" y="48"/>
                    </a:lnTo>
                    <a:lnTo>
                      <a:pt x="100" y="41"/>
                    </a:lnTo>
                    <a:lnTo>
                      <a:pt x="103" y="34"/>
                    </a:lnTo>
                    <a:lnTo>
                      <a:pt x="104" y="28"/>
                    </a:lnTo>
                    <a:lnTo>
                      <a:pt x="103" y="21"/>
                    </a:lnTo>
                    <a:lnTo>
                      <a:pt x="102" y="15"/>
                    </a:lnTo>
                    <a:lnTo>
                      <a:pt x="98" y="10"/>
                    </a:lnTo>
                    <a:lnTo>
                      <a:pt x="92" y="6"/>
                    </a:lnTo>
                    <a:lnTo>
                      <a:pt x="85" y="3"/>
                    </a:lnTo>
                    <a:lnTo>
                      <a:pt x="77" y="2"/>
                    </a:lnTo>
                    <a:lnTo>
                      <a:pt x="69" y="0"/>
                    </a:lnTo>
                    <a:lnTo>
                      <a:pt x="59" y="2"/>
                    </a:lnTo>
                    <a:lnTo>
                      <a:pt x="50" y="5"/>
                    </a:lnTo>
                    <a:lnTo>
                      <a:pt x="39" y="9"/>
                    </a:lnTo>
                    <a:lnTo>
                      <a:pt x="39" y="9"/>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1" name="Freeform 68"/>
              <p:cNvSpPr>
                <a:spLocks/>
              </p:cNvSpPr>
              <p:nvPr/>
            </p:nvSpPr>
            <p:spPr bwMode="auto">
              <a:xfrm rot="1800000">
                <a:off x="2405481" y="3220047"/>
                <a:ext cx="165084" cy="187329"/>
              </a:xfrm>
              <a:custGeom>
                <a:avLst/>
                <a:gdLst/>
                <a:ahLst/>
                <a:cxnLst>
                  <a:cxn ang="0">
                    <a:pos x="8" y="5"/>
                  </a:cxn>
                  <a:cxn ang="0">
                    <a:pos x="8" y="5"/>
                  </a:cxn>
                  <a:cxn ang="0">
                    <a:pos x="5" y="7"/>
                  </a:cxn>
                  <a:cxn ang="0">
                    <a:pos x="2" y="10"/>
                  </a:cxn>
                  <a:cxn ang="0">
                    <a:pos x="0" y="17"/>
                  </a:cxn>
                  <a:cxn ang="0">
                    <a:pos x="0" y="25"/>
                  </a:cxn>
                  <a:cxn ang="0">
                    <a:pos x="1" y="36"/>
                  </a:cxn>
                  <a:cxn ang="0">
                    <a:pos x="4" y="48"/>
                  </a:cxn>
                  <a:cxn ang="0">
                    <a:pos x="7" y="62"/>
                  </a:cxn>
                  <a:cxn ang="0">
                    <a:pos x="17" y="92"/>
                  </a:cxn>
                  <a:cxn ang="0">
                    <a:pos x="31" y="124"/>
                  </a:cxn>
                  <a:cxn ang="0">
                    <a:pos x="46" y="157"/>
                  </a:cxn>
                  <a:cxn ang="0">
                    <a:pos x="73" y="217"/>
                  </a:cxn>
                  <a:cxn ang="0">
                    <a:pos x="73" y="217"/>
                  </a:cxn>
                  <a:cxn ang="0">
                    <a:pos x="76" y="224"/>
                  </a:cxn>
                  <a:cxn ang="0">
                    <a:pos x="81" y="231"/>
                  </a:cxn>
                  <a:cxn ang="0">
                    <a:pos x="92" y="243"/>
                  </a:cxn>
                  <a:cxn ang="0">
                    <a:pos x="107" y="255"/>
                  </a:cxn>
                  <a:cxn ang="0">
                    <a:pos x="124" y="268"/>
                  </a:cxn>
                  <a:cxn ang="0">
                    <a:pos x="143" y="278"/>
                  </a:cxn>
                  <a:cxn ang="0">
                    <a:pos x="163" y="289"/>
                  </a:cxn>
                  <a:cxn ang="0">
                    <a:pos x="184" y="297"/>
                  </a:cxn>
                  <a:cxn ang="0">
                    <a:pos x="203" y="306"/>
                  </a:cxn>
                  <a:cxn ang="0">
                    <a:pos x="222" y="312"/>
                  </a:cxn>
                  <a:cxn ang="0">
                    <a:pos x="239" y="317"/>
                  </a:cxn>
                  <a:cxn ang="0">
                    <a:pos x="254" y="319"/>
                  </a:cxn>
                  <a:cxn ang="0">
                    <a:pos x="267" y="321"/>
                  </a:cxn>
                  <a:cxn ang="0">
                    <a:pos x="276" y="321"/>
                  </a:cxn>
                  <a:cxn ang="0">
                    <a:pos x="279" y="319"/>
                  </a:cxn>
                  <a:cxn ang="0">
                    <a:pos x="280" y="318"/>
                  </a:cxn>
                  <a:cxn ang="0">
                    <a:pos x="282" y="315"/>
                  </a:cxn>
                  <a:cxn ang="0">
                    <a:pos x="280" y="312"/>
                  </a:cxn>
                  <a:cxn ang="0">
                    <a:pos x="275" y="304"/>
                  </a:cxn>
                  <a:cxn ang="0">
                    <a:pos x="275" y="304"/>
                  </a:cxn>
                  <a:cxn ang="0">
                    <a:pos x="257" y="284"/>
                  </a:cxn>
                  <a:cxn ang="0">
                    <a:pos x="241" y="262"/>
                  </a:cxn>
                  <a:cxn ang="0">
                    <a:pos x="208" y="216"/>
                  </a:cxn>
                  <a:cxn ang="0">
                    <a:pos x="178" y="171"/>
                  </a:cxn>
                  <a:cxn ang="0">
                    <a:pos x="163" y="150"/>
                  </a:cxn>
                  <a:cxn ang="0">
                    <a:pos x="148" y="133"/>
                  </a:cxn>
                  <a:cxn ang="0">
                    <a:pos x="148" y="133"/>
                  </a:cxn>
                  <a:cxn ang="0">
                    <a:pos x="133" y="114"/>
                  </a:cxn>
                  <a:cxn ang="0">
                    <a:pos x="117" y="92"/>
                  </a:cxn>
                  <a:cxn ang="0">
                    <a:pos x="101" y="66"/>
                  </a:cxn>
                  <a:cxn ang="0">
                    <a:pos x="83" y="43"/>
                  </a:cxn>
                  <a:cxn ang="0">
                    <a:pos x="73" y="32"/>
                  </a:cxn>
                  <a:cxn ang="0">
                    <a:pos x="65" y="22"/>
                  </a:cxn>
                  <a:cxn ang="0">
                    <a:pos x="56" y="14"/>
                  </a:cxn>
                  <a:cxn ang="0">
                    <a:pos x="46" y="7"/>
                  </a:cxn>
                  <a:cxn ang="0">
                    <a:pos x="36" y="3"/>
                  </a:cxn>
                  <a:cxn ang="0">
                    <a:pos x="27" y="0"/>
                  </a:cxn>
                  <a:cxn ang="0">
                    <a:pos x="17" y="2"/>
                  </a:cxn>
                  <a:cxn ang="0">
                    <a:pos x="8" y="5"/>
                  </a:cxn>
                  <a:cxn ang="0">
                    <a:pos x="8" y="5"/>
                  </a:cxn>
                </a:cxnLst>
                <a:rect l="0" t="0" r="r" b="b"/>
                <a:pathLst>
                  <a:path w="282" h="321">
                    <a:moveTo>
                      <a:pt x="8" y="5"/>
                    </a:moveTo>
                    <a:lnTo>
                      <a:pt x="8" y="5"/>
                    </a:lnTo>
                    <a:lnTo>
                      <a:pt x="5" y="7"/>
                    </a:lnTo>
                    <a:lnTo>
                      <a:pt x="2" y="10"/>
                    </a:lnTo>
                    <a:lnTo>
                      <a:pt x="0" y="17"/>
                    </a:lnTo>
                    <a:lnTo>
                      <a:pt x="0" y="25"/>
                    </a:lnTo>
                    <a:lnTo>
                      <a:pt x="1" y="36"/>
                    </a:lnTo>
                    <a:lnTo>
                      <a:pt x="4" y="48"/>
                    </a:lnTo>
                    <a:lnTo>
                      <a:pt x="7" y="62"/>
                    </a:lnTo>
                    <a:lnTo>
                      <a:pt x="17" y="92"/>
                    </a:lnTo>
                    <a:lnTo>
                      <a:pt x="31" y="124"/>
                    </a:lnTo>
                    <a:lnTo>
                      <a:pt x="46" y="157"/>
                    </a:lnTo>
                    <a:lnTo>
                      <a:pt x="73" y="217"/>
                    </a:lnTo>
                    <a:lnTo>
                      <a:pt x="73" y="217"/>
                    </a:lnTo>
                    <a:lnTo>
                      <a:pt x="76" y="224"/>
                    </a:lnTo>
                    <a:lnTo>
                      <a:pt x="81" y="231"/>
                    </a:lnTo>
                    <a:lnTo>
                      <a:pt x="92" y="243"/>
                    </a:lnTo>
                    <a:lnTo>
                      <a:pt x="107" y="255"/>
                    </a:lnTo>
                    <a:lnTo>
                      <a:pt x="124" y="268"/>
                    </a:lnTo>
                    <a:lnTo>
                      <a:pt x="143" y="278"/>
                    </a:lnTo>
                    <a:lnTo>
                      <a:pt x="163" y="289"/>
                    </a:lnTo>
                    <a:lnTo>
                      <a:pt x="184" y="297"/>
                    </a:lnTo>
                    <a:lnTo>
                      <a:pt x="203" y="306"/>
                    </a:lnTo>
                    <a:lnTo>
                      <a:pt x="222" y="312"/>
                    </a:lnTo>
                    <a:lnTo>
                      <a:pt x="239" y="317"/>
                    </a:lnTo>
                    <a:lnTo>
                      <a:pt x="254" y="319"/>
                    </a:lnTo>
                    <a:lnTo>
                      <a:pt x="267" y="321"/>
                    </a:lnTo>
                    <a:lnTo>
                      <a:pt x="276" y="321"/>
                    </a:lnTo>
                    <a:lnTo>
                      <a:pt x="279" y="319"/>
                    </a:lnTo>
                    <a:lnTo>
                      <a:pt x="280" y="318"/>
                    </a:lnTo>
                    <a:lnTo>
                      <a:pt x="282" y="315"/>
                    </a:lnTo>
                    <a:lnTo>
                      <a:pt x="280" y="312"/>
                    </a:lnTo>
                    <a:lnTo>
                      <a:pt x="275" y="304"/>
                    </a:lnTo>
                    <a:lnTo>
                      <a:pt x="275" y="304"/>
                    </a:lnTo>
                    <a:lnTo>
                      <a:pt x="257" y="284"/>
                    </a:lnTo>
                    <a:lnTo>
                      <a:pt x="241" y="262"/>
                    </a:lnTo>
                    <a:lnTo>
                      <a:pt x="208" y="216"/>
                    </a:lnTo>
                    <a:lnTo>
                      <a:pt x="178" y="171"/>
                    </a:lnTo>
                    <a:lnTo>
                      <a:pt x="163" y="150"/>
                    </a:lnTo>
                    <a:lnTo>
                      <a:pt x="148" y="133"/>
                    </a:lnTo>
                    <a:lnTo>
                      <a:pt x="148" y="133"/>
                    </a:lnTo>
                    <a:lnTo>
                      <a:pt x="133" y="114"/>
                    </a:lnTo>
                    <a:lnTo>
                      <a:pt x="117" y="92"/>
                    </a:lnTo>
                    <a:lnTo>
                      <a:pt x="101" y="66"/>
                    </a:lnTo>
                    <a:lnTo>
                      <a:pt x="83" y="43"/>
                    </a:lnTo>
                    <a:lnTo>
                      <a:pt x="73" y="32"/>
                    </a:lnTo>
                    <a:lnTo>
                      <a:pt x="65" y="22"/>
                    </a:lnTo>
                    <a:lnTo>
                      <a:pt x="56" y="14"/>
                    </a:lnTo>
                    <a:lnTo>
                      <a:pt x="46" y="7"/>
                    </a:lnTo>
                    <a:lnTo>
                      <a:pt x="36" y="3"/>
                    </a:lnTo>
                    <a:lnTo>
                      <a:pt x="27" y="0"/>
                    </a:lnTo>
                    <a:lnTo>
                      <a:pt x="17" y="2"/>
                    </a:lnTo>
                    <a:lnTo>
                      <a:pt x="8" y="5"/>
                    </a:lnTo>
                    <a:lnTo>
                      <a:pt x="8" y="5"/>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2" name="Freeform 69"/>
              <p:cNvSpPr>
                <a:spLocks/>
              </p:cNvSpPr>
              <p:nvPr/>
            </p:nvSpPr>
            <p:spPr bwMode="auto">
              <a:xfrm rot="1800000">
                <a:off x="2039448" y="3310925"/>
                <a:ext cx="751657" cy="751657"/>
              </a:xfrm>
              <a:custGeom>
                <a:avLst/>
                <a:gdLst/>
                <a:ahLst/>
                <a:cxnLst>
                  <a:cxn ang="0">
                    <a:pos x="181" y="38"/>
                  </a:cxn>
                  <a:cxn ang="0">
                    <a:pos x="218" y="2"/>
                  </a:cxn>
                  <a:cxn ang="0">
                    <a:pos x="239" y="5"/>
                  </a:cxn>
                  <a:cxn ang="0">
                    <a:pos x="256" y="30"/>
                  </a:cxn>
                  <a:cxn ang="0">
                    <a:pos x="350" y="214"/>
                  </a:cxn>
                  <a:cxn ang="0">
                    <a:pos x="402" y="271"/>
                  </a:cxn>
                  <a:cxn ang="0">
                    <a:pos x="447" y="303"/>
                  </a:cxn>
                  <a:cxn ang="0">
                    <a:pos x="472" y="298"/>
                  </a:cxn>
                  <a:cxn ang="0">
                    <a:pos x="481" y="269"/>
                  </a:cxn>
                  <a:cxn ang="0">
                    <a:pos x="512" y="238"/>
                  </a:cxn>
                  <a:cxn ang="0">
                    <a:pos x="556" y="218"/>
                  </a:cxn>
                  <a:cxn ang="0">
                    <a:pos x="600" y="218"/>
                  </a:cxn>
                  <a:cxn ang="0">
                    <a:pos x="624" y="231"/>
                  </a:cxn>
                  <a:cxn ang="0">
                    <a:pos x="646" y="230"/>
                  </a:cxn>
                  <a:cxn ang="0">
                    <a:pos x="675" y="189"/>
                  </a:cxn>
                  <a:cxn ang="0">
                    <a:pos x="699" y="169"/>
                  </a:cxn>
                  <a:cxn ang="0">
                    <a:pos x="725" y="166"/>
                  </a:cxn>
                  <a:cxn ang="0">
                    <a:pos x="784" y="188"/>
                  </a:cxn>
                  <a:cxn ang="0">
                    <a:pos x="818" y="194"/>
                  </a:cxn>
                  <a:cxn ang="0">
                    <a:pos x="845" y="174"/>
                  </a:cxn>
                  <a:cxn ang="0">
                    <a:pos x="890" y="139"/>
                  </a:cxn>
                  <a:cxn ang="0">
                    <a:pos x="916" y="137"/>
                  </a:cxn>
                  <a:cxn ang="0">
                    <a:pos x="935" y="158"/>
                  </a:cxn>
                  <a:cxn ang="0">
                    <a:pos x="970" y="265"/>
                  </a:cxn>
                  <a:cxn ang="0">
                    <a:pos x="1000" y="422"/>
                  </a:cxn>
                  <a:cxn ang="0">
                    <a:pos x="1015" y="547"/>
                  </a:cxn>
                  <a:cxn ang="0">
                    <a:pos x="1041" y="655"/>
                  </a:cxn>
                  <a:cxn ang="0">
                    <a:pos x="1097" y="760"/>
                  </a:cxn>
                  <a:cxn ang="0">
                    <a:pos x="1203" y="947"/>
                  </a:cxn>
                  <a:cxn ang="0">
                    <a:pos x="1000" y="1283"/>
                  </a:cxn>
                  <a:cxn ang="0">
                    <a:pos x="741" y="1112"/>
                  </a:cxn>
                  <a:cxn ang="0">
                    <a:pos x="670" y="1019"/>
                  </a:cxn>
                  <a:cxn ang="0">
                    <a:pos x="587" y="952"/>
                  </a:cxn>
                  <a:cxn ang="0">
                    <a:pos x="452" y="874"/>
                  </a:cxn>
                  <a:cxn ang="0">
                    <a:pos x="339" y="836"/>
                  </a:cxn>
                  <a:cxn ang="0">
                    <a:pos x="198" y="780"/>
                  </a:cxn>
                  <a:cxn ang="0">
                    <a:pos x="143" y="740"/>
                  </a:cxn>
                  <a:cxn ang="0">
                    <a:pos x="109" y="674"/>
                  </a:cxn>
                  <a:cxn ang="0">
                    <a:pos x="29" y="498"/>
                  </a:cxn>
                  <a:cxn ang="0">
                    <a:pos x="6" y="445"/>
                  </a:cxn>
                  <a:cxn ang="0">
                    <a:pos x="3" y="384"/>
                  </a:cxn>
                  <a:cxn ang="0">
                    <a:pos x="30" y="318"/>
                  </a:cxn>
                  <a:cxn ang="0">
                    <a:pos x="52" y="295"/>
                  </a:cxn>
                  <a:cxn ang="0">
                    <a:pos x="59" y="317"/>
                  </a:cxn>
                  <a:cxn ang="0">
                    <a:pos x="66" y="370"/>
                  </a:cxn>
                  <a:cxn ang="0">
                    <a:pos x="91" y="432"/>
                  </a:cxn>
                  <a:cxn ang="0">
                    <a:pos x="143" y="511"/>
                  </a:cxn>
                  <a:cxn ang="0">
                    <a:pos x="187" y="606"/>
                  </a:cxn>
                  <a:cxn ang="0">
                    <a:pos x="221" y="659"/>
                  </a:cxn>
                  <a:cxn ang="0">
                    <a:pos x="247" y="665"/>
                  </a:cxn>
                  <a:cxn ang="0">
                    <a:pos x="264" y="641"/>
                  </a:cxn>
                  <a:cxn ang="0">
                    <a:pos x="274" y="587"/>
                  </a:cxn>
                  <a:cxn ang="0">
                    <a:pos x="258" y="498"/>
                  </a:cxn>
                  <a:cxn ang="0">
                    <a:pos x="214" y="385"/>
                  </a:cxn>
                  <a:cxn ang="0">
                    <a:pos x="104" y="133"/>
                  </a:cxn>
                  <a:cxn ang="0">
                    <a:pos x="87" y="65"/>
                  </a:cxn>
                  <a:cxn ang="0">
                    <a:pos x="97" y="55"/>
                  </a:cxn>
                  <a:cxn ang="0">
                    <a:pos x="136" y="61"/>
                  </a:cxn>
                  <a:cxn ang="0">
                    <a:pos x="168" y="47"/>
                  </a:cxn>
                </a:cxnLst>
                <a:rect l="0" t="0" r="r" b="b"/>
                <a:pathLst>
                  <a:path w="1285" h="1283">
                    <a:moveTo>
                      <a:pt x="168" y="47"/>
                    </a:moveTo>
                    <a:lnTo>
                      <a:pt x="168" y="47"/>
                    </a:lnTo>
                    <a:lnTo>
                      <a:pt x="175" y="43"/>
                    </a:lnTo>
                    <a:lnTo>
                      <a:pt x="181" y="38"/>
                    </a:lnTo>
                    <a:lnTo>
                      <a:pt x="194" y="26"/>
                    </a:lnTo>
                    <a:lnTo>
                      <a:pt x="203" y="15"/>
                    </a:lnTo>
                    <a:lnTo>
                      <a:pt x="214" y="5"/>
                    </a:lnTo>
                    <a:lnTo>
                      <a:pt x="218" y="2"/>
                    </a:lnTo>
                    <a:lnTo>
                      <a:pt x="224" y="0"/>
                    </a:lnTo>
                    <a:lnTo>
                      <a:pt x="229" y="0"/>
                    </a:lnTo>
                    <a:lnTo>
                      <a:pt x="233" y="1"/>
                    </a:lnTo>
                    <a:lnTo>
                      <a:pt x="239" y="5"/>
                    </a:lnTo>
                    <a:lnTo>
                      <a:pt x="244" y="11"/>
                    </a:lnTo>
                    <a:lnTo>
                      <a:pt x="249" y="19"/>
                    </a:lnTo>
                    <a:lnTo>
                      <a:pt x="256" y="30"/>
                    </a:lnTo>
                    <a:lnTo>
                      <a:pt x="256" y="30"/>
                    </a:lnTo>
                    <a:lnTo>
                      <a:pt x="284" y="87"/>
                    </a:lnTo>
                    <a:lnTo>
                      <a:pt x="313" y="144"/>
                    </a:lnTo>
                    <a:lnTo>
                      <a:pt x="339" y="194"/>
                    </a:lnTo>
                    <a:lnTo>
                      <a:pt x="350" y="214"/>
                    </a:lnTo>
                    <a:lnTo>
                      <a:pt x="360" y="226"/>
                    </a:lnTo>
                    <a:lnTo>
                      <a:pt x="360" y="226"/>
                    </a:lnTo>
                    <a:lnTo>
                      <a:pt x="386" y="253"/>
                    </a:lnTo>
                    <a:lnTo>
                      <a:pt x="402" y="271"/>
                    </a:lnTo>
                    <a:lnTo>
                      <a:pt x="421" y="286"/>
                    </a:lnTo>
                    <a:lnTo>
                      <a:pt x="431" y="293"/>
                    </a:lnTo>
                    <a:lnTo>
                      <a:pt x="439" y="299"/>
                    </a:lnTo>
                    <a:lnTo>
                      <a:pt x="447" y="303"/>
                    </a:lnTo>
                    <a:lnTo>
                      <a:pt x="455" y="305"/>
                    </a:lnTo>
                    <a:lnTo>
                      <a:pt x="462" y="305"/>
                    </a:lnTo>
                    <a:lnTo>
                      <a:pt x="467" y="302"/>
                    </a:lnTo>
                    <a:lnTo>
                      <a:pt x="472" y="298"/>
                    </a:lnTo>
                    <a:lnTo>
                      <a:pt x="474" y="290"/>
                    </a:lnTo>
                    <a:lnTo>
                      <a:pt x="474" y="290"/>
                    </a:lnTo>
                    <a:lnTo>
                      <a:pt x="477" y="279"/>
                    </a:lnTo>
                    <a:lnTo>
                      <a:pt x="481" y="269"/>
                    </a:lnTo>
                    <a:lnTo>
                      <a:pt x="488" y="261"/>
                    </a:lnTo>
                    <a:lnTo>
                      <a:pt x="495" y="253"/>
                    </a:lnTo>
                    <a:lnTo>
                      <a:pt x="503" y="245"/>
                    </a:lnTo>
                    <a:lnTo>
                      <a:pt x="512" y="238"/>
                    </a:lnTo>
                    <a:lnTo>
                      <a:pt x="523" y="231"/>
                    </a:lnTo>
                    <a:lnTo>
                      <a:pt x="534" y="226"/>
                    </a:lnTo>
                    <a:lnTo>
                      <a:pt x="545" y="222"/>
                    </a:lnTo>
                    <a:lnTo>
                      <a:pt x="556" y="218"/>
                    </a:lnTo>
                    <a:lnTo>
                      <a:pt x="567" y="216"/>
                    </a:lnTo>
                    <a:lnTo>
                      <a:pt x="579" y="215"/>
                    </a:lnTo>
                    <a:lnTo>
                      <a:pt x="589" y="215"/>
                    </a:lnTo>
                    <a:lnTo>
                      <a:pt x="600" y="218"/>
                    </a:lnTo>
                    <a:lnTo>
                      <a:pt x="609" y="222"/>
                    </a:lnTo>
                    <a:lnTo>
                      <a:pt x="617" y="226"/>
                    </a:lnTo>
                    <a:lnTo>
                      <a:pt x="617" y="226"/>
                    </a:lnTo>
                    <a:lnTo>
                      <a:pt x="624" y="231"/>
                    </a:lnTo>
                    <a:lnTo>
                      <a:pt x="631" y="234"/>
                    </a:lnTo>
                    <a:lnTo>
                      <a:pt x="636" y="234"/>
                    </a:lnTo>
                    <a:lnTo>
                      <a:pt x="642" y="233"/>
                    </a:lnTo>
                    <a:lnTo>
                      <a:pt x="646" y="230"/>
                    </a:lnTo>
                    <a:lnTo>
                      <a:pt x="650" y="227"/>
                    </a:lnTo>
                    <a:lnTo>
                      <a:pt x="658" y="216"/>
                    </a:lnTo>
                    <a:lnTo>
                      <a:pt x="666" y="203"/>
                    </a:lnTo>
                    <a:lnTo>
                      <a:pt x="675" y="189"/>
                    </a:lnTo>
                    <a:lnTo>
                      <a:pt x="680" y="182"/>
                    </a:lnTo>
                    <a:lnTo>
                      <a:pt x="685" y="177"/>
                    </a:lnTo>
                    <a:lnTo>
                      <a:pt x="692" y="173"/>
                    </a:lnTo>
                    <a:lnTo>
                      <a:pt x="699" y="169"/>
                    </a:lnTo>
                    <a:lnTo>
                      <a:pt x="699" y="169"/>
                    </a:lnTo>
                    <a:lnTo>
                      <a:pt x="707" y="167"/>
                    </a:lnTo>
                    <a:lnTo>
                      <a:pt x="717" y="166"/>
                    </a:lnTo>
                    <a:lnTo>
                      <a:pt x="725" y="166"/>
                    </a:lnTo>
                    <a:lnTo>
                      <a:pt x="733" y="169"/>
                    </a:lnTo>
                    <a:lnTo>
                      <a:pt x="751" y="173"/>
                    </a:lnTo>
                    <a:lnTo>
                      <a:pt x="767" y="179"/>
                    </a:lnTo>
                    <a:lnTo>
                      <a:pt x="784" y="188"/>
                    </a:lnTo>
                    <a:lnTo>
                      <a:pt x="799" y="192"/>
                    </a:lnTo>
                    <a:lnTo>
                      <a:pt x="805" y="194"/>
                    </a:lnTo>
                    <a:lnTo>
                      <a:pt x="812" y="194"/>
                    </a:lnTo>
                    <a:lnTo>
                      <a:pt x="818" y="194"/>
                    </a:lnTo>
                    <a:lnTo>
                      <a:pt x="823" y="192"/>
                    </a:lnTo>
                    <a:lnTo>
                      <a:pt x="823" y="192"/>
                    </a:lnTo>
                    <a:lnTo>
                      <a:pt x="834" y="185"/>
                    </a:lnTo>
                    <a:lnTo>
                      <a:pt x="845" y="174"/>
                    </a:lnTo>
                    <a:lnTo>
                      <a:pt x="857" y="163"/>
                    </a:lnTo>
                    <a:lnTo>
                      <a:pt x="869" y="152"/>
                    </a:lnTo>
                    <a:lnTo>
                      <a:pt x="883" y="143"/>
                    </a:lnTo>
                    <a:lnTo>
                      <a:pt x="890" y="139"/>
                    </a:lnTo>
                    <a:lnTo>
                      <a:pt x="895" y="137"/>
                    </a:lnTo>
                    <a:lnTo>
                      <a:pt x="902" y="136"/>
                    </a:lnTo>
                    <a:lnTo>
                      <a:pt x="909" y="136"/>
                    </a:lnTo>
                    <a:lnTo>
                      <a:pt x="916" y="137"/>
                    </a:lnTo>
                    <a:lnTo>
                      <a:pt x="921" y="141"/>
                    </a:lnTo>
                    <a:lnTo>
                      <a:pt x="921" y="141"/>
                    </a:lnTo>
                    <a:lnTo>
                      <a:pt x="928" y="148"/>
                    </a:lnTo>
                    <a:lnTo>
                      <a:pt x="935" y="158"/>
                    </a:lnTo>
                    <a:lnTo>
                      <a:pt x="940" y="171"/>
                    </a:lnTo>
                    <a:lnTo>
                      <a:pt x="947" y="186"/>
                    </a:lnTo>
                    <a:lnTo>
                      <a:pt x="958" y="223"/>
                    </a:lnTo>
                    <a:lnTo>
                      <a:pt x="970" y="265"/>
                    </a:lnTo>
                    <a:lnTo>
                      <a:pt x="980" y="309"/>
                    </a:lnTo>
                    <a:lnTo>
                      <a:pt x="989" y="353"/>
                    </a:lnTo>
                    <a:lnTo>
                      <a:pt x="1000" y="422"/>
                    </a:lnTo>
                    <a:lnTo>
                      <a:pt x="1000" y="422"/>
                    </a:lnTo>
                    <a:lnTo>
                      <a:pt x="1004" y="449"/>
                    </a:lnTo>
                    <a:lnTo>
                      <a:pt x="1007" y="481"/>
                    </a:lnTo>
                    <a:lnTo>
                      <a:pt x="1010" y="513"/>
                    </a:lnTo>
                    <a:lnTo>
                      <a:pt x="1015" y="547"/>
                    </a:lnTo>
                    <a:lnTo>
                      <a:pt x="1021" y="583"/>
                    </a:lnTo>
                    <a:lnTo>
                      <a:pt x="1029" y="620"/>
                    </a:lnTo>
                    <a:lnTo>
                      <a:pt x="1036" y="637"/>
                    </a:lnTo>
                    <a:lnTo>
                      <a:pt x="1041" y="655"/>
                    </a:lnTo>
                    <a:lnTo>
                      <a:pt x="1049" y="673"/>
                    </a:lnTo>
                    <a:lnTo>
                      <a:pt x="1057" y="691"/>
                    </a:lnTo>
                    <a:lnTo>
                      <a:pt x="1057" y="691"/>
                    </a:lnTo>
                    <a:lnTo>
                      <a:pt x="1097" y="760"/>
                    </a:lnTo>
                    <a:lnTo>
                      <a:pt x="1136" y="828"/>
                    </a:lnTo>
                    <a:lnTo>
                      <a:pt x="1173" y="891"/>
                    </a:lnTo>
                    <a:lnTo>
                      <a:pt x="1190" y="919"/>
                    </a:lnTo>
                    <a:lnTo>
                      <a:pt x="1203" y="947"/>
                    </a:lnTo>
                    <a:lnTo>
                      <a:pt x="1203" y="947"/>
                    </a:lnTo>
                    <a:lnTo>
                      <a:pt x="1233" y="1003"/>
                    </a:lnTo>
                    <a:lnTo>
                      <a:pt x="1285" y="1092"/>
                    </a:lnTo>
                    <a:lnTo>
                      <a:pt x="1000" y="1283"/>
                    </a:lnTo>
                    <a:lnTo>
                      <a:pt x="854" y="1283"/>
                    </a:lnTo>
                    <a:lnTo>
                      <a:pt x="854" y="1283"/>
                    </a:lnTo>
                    <a:lnTo>
                      <a:pt x="794" y="1192"/>
                    </a:lnTo>
                    <a:lnTo>
                      <a:pt x="741" y="1112"/>
                    </a:lnTo>
                    <a:lnTo>
                      <a:pt x="718" y="1079"/>
                    </a:lnTo>
                    <a:lnTo>
                      <a:pt x="699" y="1052"/>
                    </a:lnTo>
                    <a:lnTo>
                      <a:pt x="683" y="1031"/>
                    </a:lnTo>
                    <a:lnTo>
                      <a:pt x="670" y="1019"/>
                    </a:lnTo>
                    <a:lnTo>
                      <a:pt x="670" y="1019"/>
                    </a:lnTo>
                    <a:lnTo>
                      <a:pt x="646" y="997"/>
                    </a:lnTo>
                    <a:lnTo>
                      <a:pt x="617" y="975"/>
                    </a:lnTo>
                    <a:lnTo>
                      <a:pt x="587" y="952"/>
                    </a:lnTo>
                    <a:lnTo>
                      <a:pt x="555" y="930"/>
                    </a:lnTo>
                    <a:lnTo>
                      <a:pt x="522" y="910"/>
                    </a:lnTo>
                    <a:lnTo>
                      <a:pt x="487" y="891"/>
                    </a:lnTo>
                    <a:lnTo>
                      <a:pt x="452" y="874"/>
                    </a:lnTo>
                    <a:lnTo>
                      <a:pt x="435" y="868"/>
                    </a:lnTo>
                    <a:lnTo>
                      <a:pt x="418" y="861"/>
                    </a:lnTo>
                    <a:lnTo>
                      <a:pt x="418" y="861"/>
                    </a:lnTo>
                    <a:lnTo>
                      <a:pt x="339" y="836"/>
                    </a:lnTo>
                    <a:lnTo>
                      <a:pt x="297" y="823"/>
                    </a:lnTo>
                    <a:lnTo>
                      <a:pt x="255" y="806"/>
                    </a:lnTo>
                    <a:lnTo>
                      <a:pt x="215" y="790"/>
                    </a:lnTo>
                    <a:lnTo>
                      <a:pt x="198" y="780"/>
                    </a:lnTo>
                    <a:lnTo>
                      <a:pt x="181" y="771"/>
                    </a:lnTo>
                    <a:lnTo>
                      <a:pt x="166" y="761"/>
                    </a:lnTo>
                    <a:lnTo>
                      <a:pt x="154" y="750"/>
                    </a:lnTo>
                    <a:lnTo>
                      <a:pt x="143" y="740"/>
                    </a:lnTo>
                    <a:lnTo>
                      <a:pt x="135" y="729"/>
                    </a:lnTo>
                    <a:lnTo>
                      <a:pt x="135" y="729"/>
                    </a:lnTo>
                    <a:lnTo>
                      <a:pt x="123" y="703"/>
                    </a:lnTo>
                    <a:lnTo>
                      <a:pt x="109" y="674"/>
                    </a:lnTo>
                    <a:lnTo>
                      <a:pt x="81" y="610"/>
                    </a:lnTo>
                    <a:lnTo>
                      <a:pt x="53" y="547"/>
                    </a:lnTo>
                    <a:lnTo>
                      <a:pt x="40" y="522"/>
                    </a:lnTo>
                    <a:lnTo>
                      <a:pt x="29" y="498"/>
                    </a:lnTo>
                    <a:lnTo>
                      <a:pt x="29" y="498"/>
                    </a:lnTo>
                    <a:lnTo>
                      <a:pt x="19" y="481"/>
                    </a:lnTo>
                    <a:lnTo>
                      <a:pt x="11" y="463"/>
                    </a:lnTo>
                    <a:lnTo>
                      <a:pt x="6" y="445"/>
                    </a:lnTo>
                    <a:lnTo>
                      <a:pt x="1" y="430"/>
                    </a:lnTo>
                    <a:lnTo>
                      <a:pt x="0" y="414"/>
                    </a:lnTo>
                    <a:lnTo>
                      <a:pt x="0" y="399"/>
                    </a:lnTo>
                    <a:lnTo>
                      <a:pt x="3" y="384"/>
                    </a:lnTo>
                    <a:lnTo>
                      <a:pt x="8" y="368"/>
                    </a:lnTo>
                    <a:lnTo>
                      <a:pt x="8" y="368"/>
                    </a:lnTo>
                    <a:lnTo>
                      <a:pt x="23" y="335"/>
                    </a:lnTo>
                    <a:lnTo>
                      <a:pt x="30" y="318"/>
                    </a:lnTo>
                    <a:lnTo>
                      <a:pt x="38" y="306"/>
                    </a:lnTo>
                    <a:lnTo>
                      <a:pt x="45" y="297"/>
                    </a:lnTo>
                    <a:lnTo>
                      <a:pt x="49" y="295"/>
                    </a:lnTo>
                    <a:lnTo>
                      <a:pt x="52" y="295"/>
                    </a:lnTo>
                    <a:lnTo>
                      <a:pt x="55" y="297"/>
                    </a:lnTo>
                    <a:lnTo>
                      <a:pt x="56" y="301"/>
                    </a:lnTo>
                    <a:lnTo>
                      <a:pt x="57" y="308"/>
                    </a:lnTo>
                    <a:lnTo>
                      <a:pt x="59" y="317"/>
                    </a:lnTo>
                    <a:lnTo>
                      <a:pt x="59" y="317"/>
                    </a:lnTo>
                    <a:lnTo>
                      <a:pt x="60" y="336"/>
                    </a:lnTo>
                    <a:lnTo>
                      <a:pt x="63" y="354"/>
                    </a:lnTo>
                    <a:lnTo>
                      <a:pt x="66" y="370"/>
                    </a:lnTo>
                    <a:lnTo>
                      <a:pt x="70" y="385"/>
                    </a:lnTo>
                    <a:lnTo>
                      <a:pt x="75" y="400"/>
                    </a:lnTo>
                    <a:lnTo>
                      <a:pt x="82" y="415"/>
                    </a:lnTo>
                    <a:lnTo>
                      <a:pt x="91" y="432"/>
                    </a:lnTo>
                    <a:lnTo>
                      <a:pt x="104" y="449"/>
                    </a:lnTo>
                    <a:lnTo>
                      <a:pt x="104" y="449"/>
                    </a:lnTo>
                    <a:lnTo>
                      <a:pt x="127" y="483"/>
                    </a:lnTo>
                    <a:lnTo>
                      <a:pt x="143" y="511"/>
                    </a:lnTo>
                    <a:lnTo>
                      <a:pt x="155" y="538"/>
                    </a:lnTo>
                    <a:lnTo>
                      <a:pt x="169" y="568"/>
                    </a:lnTo>
                    <a:lnTo>
                      <a:pt x="169" y="568"/>
                    </a:lnTo>
                    <a:lnTo>
                      <a:pt x="187" y="606"/>
                    </a:lnTo>
                    <a:lnTo>
                      <a:pt x="198" y="628"/>
                    </a:lnTo>
                    <a:lnTo>
                      <a:pt x="209" y="646"/>
                    </a:lnTo>
                    <a:lnTo>
                      <a:pt x="214" y="654"/>
                    </a:lnTo>
                    <a:lnTo>
                      <a:pt x="221" y="659"/>
                    </a:lnTo>
                    <a:lnTo>
                      <a:pt x="228" y="665"/>
                    </a:lnTo>
                    <a:lnTo>
                      <a:pt x="233" y="667"/>
                    </a:lnTo>
                    <a:lnTo>
                      <a:pt x="240" y="667"/>
                    </a:lnTo>
                    <a:lnTo>
                      <a:pt x="247" y="665"/>
                    </a:lnTo>
                    <a:lnTo>
                      <a:pt x="252" y="661"/>
                    </a:lnTo>
                    <a:lnTo>
                      <a:pt x="259" y="652"/>
                    </a:lnTo>
                    <a:lnTo>
                      <a:pt x="259" y="652"/>
                    </a:lnTo>
                    <a:lnTo>
                      <a:pt x="264" y="641"/>
                    </a:lnTo>
                    <a:lnTo>
                      <a:pt x="270" y="631"/>
                    </a:lnTo>
                    <a:lnTo>
                      <a:pt x="273" y="617"/>
                    </a:lnTo>
                    <a:lnTo>
                      <a:pt x="274" y="603"/>
                    </a:lnTo>
                    <a:lnTo>
                      <a:pt x="274" y="587"/>
                    </a:lnTo>
                    <a:lnTo>
                      <a:pt x="273" y="571"/>
                    </a:lnTo>
                    <a:lnTo>
                      <a:pt x="270" y="554"/>
                    </a:lnTo>
                    <a:lnTo>
                      <a:pt x="267" y="537"/>
                    </a:lnTo>
                    <a:lnTo>
                      <a:pt x="258" y="498"/>
                    </a:lnTo>
                    <a:lnTo>
                      <a:pt x="245" y="460"/>
                    </a:lnTo>
                    <a:lnTo>
                      <a:pt x="232" y="422"/>
                    </a:lnTo>
                    <a:lnTo>
                      <a:pt x="214" y="385"/>
                    </a:lnTo>
                    <a:lnTo>
                      <a:pt x="214" y="385"/>
                    </a:lnTo>
                    <a:lnTo>
                      <a:pt x="172" y="293"/>
                    </a:lnTo>
                    <a:lnTo>
                      <a:pt x="146" y="237"/>
                    </a:lnTo>
                    <a:lnTo>
                      <a:pt x="123" y="184"/>
                    </a:lnTo>
                    <a:lnTo>
                      <a:pt x="104" y="133"/>
                    </a:lnTo>
                    <a:lnTo>
                      <a:pt x="97" y="111"/>
                    </a:lnTo>
                    <a:lnTo>
                      <a:pt x="91" y="92"/>
                    </a:lnTo>
                    <a:lnTo>
                      <a:pt x="89" y="77"/>
                    </a:lnTo>
                    <a:lnTo>
                      <a:pt x="87" y="65"/>
                    </a:lnTo>
                    <a:lnTo>
                      <a:pt x="89" y="61"/>
                    </a:lnTo>
                    <a:lnTo>
                      <a:pt x="90" y="57"/>
                    </a:lnTo>
                    <a:lnTo>
                      <a:pt x="93" y="55"/>
                    </a:lnTo>
                    <a:lnTo>
                      <a:pt x="97" y="55"/>
                    </a:lnTo>
                    <a:lnTo>
                      <a:pt x="97" y="55"/>
                    </a:lnTo>
                    <a:lnTo>
                      <a:pt x="109" y="55"/>
                    </a:lnTo>
                    <a:lnTo>
                      <a:pt x="120" y="58"/>
                    </a:lnTo>
                    <a:lnTo>
                      <a:pt x="136" y="61"/>
                    </a:lnTo>
                    <a:lnTo>
                      <a:pt x="143" y="61"/>
                    </a:lnTo>
                    <a:lnTo>
                      <a:pt x="150" y="58"/>
                    </a:lnTo>
                    <a:lnTo>
                      <a:pt x="158" y="54"/>
                    </a:lnTo>
                    <a:lnTo>
                      <a:pt x="168" y="47"/>
                    </a:lnTo>
                    <a:lnTo>
                      <a:pt x="168" y="47"/>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3" name="Freeform 70"/>
              <p:cNvSpPr>
                <a:spLocks/>
              </p:cNvSpPr>
              <p:nvPr/>
            </p:nvSpPr>
            <p:spPr bwMode="auto">
              <a:xfrm rot="1800000">
                <a:off x="2501363" y="3283255"/>
                <a:ext cx="159230" cy="153375"/>
              </a:xfrm>
              <a:custGeom>
                <a:avLst/>
                <a:gdLst/>
                <a:ahLst/>
                <a:cxnLst>
                  <a:cxn ang="0">
                    <a:pos x="16" y="2"/>
                  </a:cxn>
                  <a:cxn ang="0">
                    <a:pos x="16" y="2"/>
                  </a:cxn>
                  <a:cxn ang="0">
                    <a:pos x="9" y="4"/>
                  </a:cxn>
                  <a:cxn ang="0">
                    <a:pos x="5" y="10"/>
                  </a:cxn>
                  <a:cxn ang="0">
                    <a:pos x="1" y="15"/>
                  </a:cxn>
                  <a:cxn ang="0">
                    <a:pos x="0" y="23"/>
                  </a:cxn>
                  <a:cxn ang="0">
                    <a:pos x="0" y="31"/>
                  </a:cxn>
                  <a:cxn ang="0">
                    <a:pos x="0" y="41"/>
                  </a:cxn>
                  <a:cxn ang="0">
                    <a:pos x="1" y="52"/>
                  </a:cxn>
                  <a:cxn ang="0">
                    <a:pos x="4" y="63"/>
                  </a:cxn>
                  <a:cxn ang="0">
                    <a:pos x="14" y="86"/>
                  </a:cxn>
                  <a:cxn ang="0">
                    <a:pos x="26" y="112"/>
                  </a:cxn>
                  <a:cxn ang="0">
                    <a:pos x="41" y="136"/>
                  </a:cxn>
                  <a:cxn ang="0">
                    <a:pos x="50" y="147"/>
                  </a:cxn>
                  <a:cxn ang="0">
                    <a:pos x="60" y="160"/>
                  </a:cxn>
                  <a:cxn ang="0">
                    <a:pos x="60" y="160"/>
                  </a:cxn>
                  <a:cxn ang="0">
                    <a:pos x="79" y="181"/>
                  </a:cxn>
                  <a:cxn ang="0">
                    <a:pos x="99" y="202"/>
                  </a:cxn>
                  <a:cxn ang="0">
                    <a:pos x="121" y="221"/>
                  </a:cxn>
                  <a:cxn ang="0">
                    <a:pos x="142" y="237"/>
                  </a:cxn>
                  <a:cxn ang="0">
                    <a:pos x="163" y="251"/>
                  </a:cxn>
                  <a:cxn ang="0">
                    <a:pos x="173" y="256"/>
                  </a:cxn>
                  <a:cxn ang="0">
                    <a:pos x="182" y="260"/>
                  </a:cxn>
                  <a:cxn ang="0">
                    <a:pos x="192" y="262"/>
                  </a:cxn>
                  <a:cxn ang="0">
                    <a:pos x="202" y="263"/>
                  </a:cxn>
                  <a:cxn ang="0">
                    <a:pos x="210" y="263"/>
                  </a:cxn>
                  <a:cxn ang="0">
                    <a:pos x="218" y="260"/>
                  </a:cxn>
                  <a:cxn ang="0">
                    <a:pos x="218" y="260"/>
                  </a:cxn>
                  <a:cxn ang="0">
                    <a:pos x="248" y="251"/>
                  </a:cxn>
                  <a:cxn ang="0">
                    <a:pos x="260" y="245"/>
                  </a:cxn>
                  <a:cxn ang="0">
                    <a:pos x="264" y="243"/>
                  </a:cxn>
                  <a:cxn ang="0">
                    <a:pos x="268" y="239"/>
                  </a:cxn>
                  <a:cxn ang="0">
                    <a:pos x="270" y="235"/>
                  </a:cxn>
                  <a:cxn ang="0">
                    <a:pos x="271" y="229"/>
                  </a:cxn>
                  <a:cxn ang="0">
                    <a:pos x="270" y="224"/>
                  </a:cxn>
                  <a:cxn ang="0">
                    <a:pos x="266" y="217"/>
                  </a:cxn>
                  <a:cxn ang="0">
                    <a:pos x="262" y="210"/>
                  </a:cxn>
                  <a:cxn ang="0">
                    <a:pos x="253" y="200"/>
                  </a:cxn>
                  <a:cxn ang="0">
                    <a:pos x="232" y="179"/>
                  </a:cxn>
                  <a:cxn ang="0">
                    <a:pos x="232" y="179"/>
                  </a:cxn>
                  <a:cxn ang="0">
                    <a:pos x="203" y="151"/>
                  </a:cxn>
                  <a:cxn ang="0">
                    <a:pos x="173" y="120"/>
                  </a:cxn>
                  <a:cxn ang="0">
                    <a:pos x="142" y="89"/>
                  </a:cxn>
                  <a:cxn ang="0">
                    <a:pos x="110" y="59"/>
                  </a:cxn>
                  <a:cxn ang="0">
                    <a:pos x="80" y="33"/>
                  </a:cxn>
                  <a:cxn ang="0">
                    <a:pos x="67" y="22"/>
                  </a:cxn>
                  <a:cxn ang="0">
                    <a:pos x="54" y="12"/>
                  </a:cxn>
                  <a:cxn ang="0">
                    <a:pos x="42" y="6"/>
                  </a:cxn>
                  <a:cxn ang="0">
                    <a:pos x="33" y="2"/>
                  </a:cxn>
                  <a:cxn ang="0">
                    <a:pos x="23" y="0"/>
                  </a:cxn>
                  <a:cxn ang="0">
                    <a:pos x="19" y="0"/>
                  </a:cxn>
                  <a:cxn ang="0">
                    <a:pos x="16" y="2"/>
                  </a:cxn>
                  <a:cxn ang="0">
                    <a:pos x="16" y="2"/>
                  </a:cxn>
                </a:cxnLst>
                <a:rect l="0" t="0" r="r" b="b"/>
                <a:pathLst>
                  <a:path w="271" h="263">
                    <a:moveTo>
                      <a:pt x="16" y="2"/>
                    </a:moveTo>
                    <a:lnTo>
                      <a:pt x="16" y="2"/>
                    </a:lnTo>
                    <a:lnTo>
                      <a:pt x="9" y="4"/>
                    </a:lnTo>
                    <a:lnTo>
                      <a:pt x="5" y="10"/>
                    </a:lnTo>
                    <a:lnTo>
                      <a:pt x="1" y="15"/>
                    </a:lnTo>
                    <a:lnTo>
                      <a:pt x="0" y="23"/>
                    </a:lnTo>
                    <a:lnTo>
                      <a:pt x="0" y="31"/>
                    </a:lnTo>
                    <a:lnTo>
                      <a:pt x="0" y="41"/>
                    </a:lnTo>
                    <a:lnTo>
                      <a:pt x="1" y="52"/>
                    </a:lnTo>
                    <a:lnTo>
                      <a:pt x="4" y="63"/>
                    </a:lnTo>
                    <a:lnTo>
                      <a:pt x="14" y="86"/>
                    </a:lnTo>
                    <a:lnTo>
                      <a:pt x="26" y="112"/>
                    </a:lnTo>
                    <a:lnTo>
                      <a:pt x="41" y="136"/>
                    </a:lnTo>
                    <a:lnTo>
                      <a:pt x="50" y="147"/>
                    </a:lnTo>
                    <a:lnTo>
                      <a:pt x="60" y="160"/>
                    </a:lnTo>
                    <a:lnTo>
                      <a:pt x="60" y="160"/>
                    </a:lnTo>
                    <a:lnTo>
                      <a:pt x="79" y="181"/>
                    </a:lnTo>
                    <a:lnTo>
                      <a:pt x="99" y="202"/>
                    </a:lnTo>
                    <a:lnTo>
                      <a:pt x="121" y="221"/>
                    </a:lnTo>
                    <a:lnTo>
                      <a:pt x="142" y="237"/>
                    </a:lnTo>
                    <a:lnTo>
                      <a:pt x="163" y="251"/>
                    </a:lnTo>
                    <a:lnTo>
                      <a:pt x="173" y="256"/>
                    </a:lnTo>
                    <a:lnTo>
                      <a:pt x="182" y="260"/>
                    </a:lnTo>
                    <a:lnTo>
                      <a:pt x="192" y="262"/>
                    </a:lnTo>
                    <a:lnTo>
                      <a:pt x="202" y="263"/>
                    </a:lnTo>
                    <a:lnTo>
                      <a:pt x="210" y="263"/>
                    </a:lnTo>
                    <a:lnTo>
                      <a:pt x="218" y="260"/>
                    </a:lnTo>
                    <a:lnTo>
                      <a:pt x="218" y="260"/>
                    </a:lnTo>
                    <a:lnTo>
                      <a:pt x="248" y="251"/>
                    </a:lnTo>
                    <a:lnTo>
                      <a:pt x="260" y="245"/>
                    </a:lnTo>
                    <a:lnTo>
                      <a:pt x="264" y="243"/>
                    </a:lnTo>
                    <a:lnTo>
                      <a:pt x="268" y="239"/>
                    </a:lnTo>
                    <a:lnTo>
                      <a:pt x="270" y="235"/>
                    </a:lnTo>
                    <a:lnTo>
                      <a:pt x="271" y="229"/>
                    </a:lnTo>
                    <a:lnTo>
                      <a:pt x="270" y="224"/>
                    </a:lnTo>
                    <a:lnTo>
                      <a:pt x="266" y="217"/>
                    </a:lnTo>
                    <a:lnTo>
                      <a:pt x="262" y="210"/>
                    </a:lnTo>
                    <a:lnTo>
                      <a:pt x="253" y="200"/>
                    </a:lnTo>
                    <a:lnTo>
                      <a:pt x="232" y="179"/>
                    </a:lnTo>
                    <a:lnTo>
                      <a:pt x="232" y="179"/>
                    </a:lnTo>
                    <a:lnTo>
                      <a:pt x="203" y="151"/>
                    </a:lnTo>
                    <a:lnTo>
                      <a:pt x="173" y="120"/>
                    </a:lnTo>
                    <a:lnTo>
                      <a:pt x="142" y="89"/>
                    </a:lnTo>
                    <a:lnTo>
                      <a:pt x="110" y="59"/>
                    </a:lnTo>
                    <a:lnTo>
                      <a:pt x="80" y="33"/>
                    </a:lnTo>
                    <a:lnTo>
                      <a:pt x="67" y="22"/>
                    </a:lnTo>
                    <a:lnTo>
                      <a:pt x="54" y="12"/>
                    </a:lnTo>
                    <a:lnTo>
                      <a:pt x="42" y="6"/>
                    </a:lnTo>
                    <a:lnTo>
                      <a:pt x="33" y="2"/>
                    </a:lnTo>
                    <a:lnTo>
                      <a:pt x="23" y="0"/>
                    </a:lnTo>
                    <a:lnTo>
                      <a:pt x="19" y="0"/>
                    </a:lnTo>
                    <a:lnTo>
                      <a:pt x="16" y="2"/>
                    </a:lnTo>
                    <a:lnTo>
                      <a:pt x="16" y="2"/>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4" name="Freeform 71"/>
              <p:cNvSpPr>
                <a:spLocks/>
              </p:cNvSpPr>
              <p:nvPr/>
            </p:nvSpPr>
            <p:spPr bwMode="auto">
              <a:xfrm rot="1800000">
                <a:off x="2617654" y="3353311"/>
                <a:ext cx="110056" cy="112397"/>
              </a:xfrm>
              <a:custGeom>
                <a:avLst/>
                <a:gdLst/>
                <a:ahLst/>
                <a:cxnLst>
                  <a:cxn ang="0">
                    <a:pos x="13" y="1"/>
                  </a:cxn>
                  <a:cxn ang="0">
                    <a:pos x="13" y="1"/>
                  </a:cxn>
                  <a:cxn ang="0">
                    <a:pos x="6" y="7"/>
                  </a:cxn>
                  <a:cxn ang="0">
                    <a:pos x="2" y="15"/>
                  </a:cxn>
                  <a:cxn ang="0">
                    <a:pos x="0" y="23"/>
                  </a:cxn>
                  <a:cxn ang="0">
                    <a:pos x="0" y="34"/>
                  </a:cxn>
                  <a:cxn ang="0">
                    <a:pos x="0" y="45"/>
                  </a:cxn>
                  <a:cxn ang="0">
                    <a:pos x="2" y="57"/>
                  </a:cxn>
                  <a:cxn ang="0">
                    <a:pos x="5" y="70"/>
                  </a:cxn>
                  <a:cxn ang="0">
                    <a:pos x="9" y="82"/>
                  </a:cxn>
                  <a:cxn ang="0">
                    <a:pos x="15" y="96"/>
                  </a:cxn>
                  <a:cxn ang="0">
                    <a:pos x="21" y="108"/>
                  </a:cxn>
                  <a:cxn ang="0">
                    <a:pos x="30" y="120"/>
                  </a:cxn>
                  <a:cxn ang="0">
                    <a:pos x="38" y="132"/>
                  </a:cxn>
                  <a:cxn ang="0">
                    <a:pos x="47" y="143"/>
                  </a:cxn>
                  <a:cxn ang="0">
                    <a:pos x="57" y="154"/>
                  </a:cxn>
                  <a:cxn ang="0">
                    <a:pos x="68" y="162"/>
                  </a:cxn>
                  <a:cxn ang="0">
                    <a:pos x="79" y="170"/>
                  </a:cxn>
                  <a:cxn ang="0">
                    <a:pos x="79" y="170"/>
                  </a:cxn>
                  <a:cxn ang="0">
                    <a:pos x="90" y="177"/>
                  </a:cxn>
                  <a:cxn ang="0">
                    <a:pos x="102" y="183"/>
                  </a:cxn>
                  <a:cxn ang="0">
                    <a:pos x="113" y="187"/>
                  </a:cxn>
                  <a:cxn ang="0">
                    <a:pos x="125" y="190"/>
                  </a:cxn>
                  <a:cxn ang="0">
                    <a:pos x="136" y="191"/>
                  </a:cxn>
                  <a:cxn ang="0">
                    <a:pos x="147" y="192"/>
                  </a:cxn>
                  <a:cxn ang="0">
                    <a:pos x="156" y="192"/>
                  </a:cxn>
                  <a:cxn ang="0">
                    <a:pos x="166" y="191"/>
                  </a:cxn>
                  <a:cxn ang="0">
                    <a:pos x="174" y="188"/>
                  </a:cxn>
                  <a:cxn ang="0">
                    <a:pos x="179" y="184"/>
                  </a:cxn>
                  <a:cxn ang="0">
                    <a:pos x="185" y="180"/>
                  </a:cxn>
                  <a:cxn ang="0">
                    <a:pos x="188" y="173"/>
                  </a:cxn>
                  <a:cxn ang="0">
                    <a:pos x="188" y="166"/>
                  </a:cxn>
                  <a:cxn ang="0">
                    <a:pos x="186" y="160"/>
                  </a:cxn>
                  <a:cxn ang="0">
                    <a:pos x="182" y="150"/>
                  </a:cxn>
                  <a:cxn ang="0">
                    <a:pos x="177" y="140"/>
                  </a:cxn>
                  <a:cxn ang="0">
                    <a:pos x="177" y="140"/>
                  </a:cxn>
                  <a:cxn ang="0">
                    <a:pos x="158" y="117"/>
                  </a:cxn>
                  <a:cxn ang="0">
                    <a:pos x="136" y="94"/>
                  </a:cxn>
                  <a:cxn ang="0">
                    <a:pos x="111" y="70"/>
                  </a:cxn>
                  <a:cxn ang="0">
                    <a:pos x="87" y="46"/>
                  </a:cxn>
                  <a:cxn ang="0">
                    <a:pos x="64" y="27"/>
                  </a:cxn>
                  <a:cxn ang="0">
                    <a:pos x="42" y="11"/>
                  </a:cxn>
                  <a:cxn ang="0">
                    <a:pos x="32" y="6"/>
                  </a:cxn>
                  <a:cxn ang="0">
                    <a:pos x="24" y="3"/>
                  </a:cxn>
                  <a:cxn ang="0">
                    <a:pos x="17" y="0"/>
                  </a:cxn>
                  <a:cxn ang="0">
                    <a:pos x="13" y="1"/>
                  </a:cxn>
                  <a:cxn ang="0">
                    <a:pos x="13" y="1"/>
                  </a:cxn>
                </a:cxnLst>
                <a:rect l="0" t="0" r="r" b="b"/>
                <a:pathLst>
                  <a:path w="188" h="192">
                    <a:moveTo>
                      <a:pt x="13" y="1"/>
                    </a:moveTo>
                    <a:lnTo>
                      <a:pt x="13" y="1"/>
                    </a:lnTo>
                    <a:lnTo>
                      <a:pt x="6" y="7"/>
                    </a:lnTo>
                    <a:lnTo>
                      <a:pt x="2" y="15"/>
                    </a:lnTo>
                    <a:lnTo>
                      <a:pt x="0" y="23"/>
                    </a:lnTo>
                    <a:lnTo>
                      <a:pt x="0" y="34"/>
                    </a:lnTo>
                    <a:lnTo>
                      <a:pt x="0" y="45"/>
                    </a:lnTo>
                    <a:lnTo>
                      <a:pt x="2" y="57"/>
                    </a:lnTo>
                    <a:lnTo>
                      <a:pt x="5" y="70"/>
                    </a:lnTo>
                    <a:lnTo>
                      <a:pt x="9" y="82"/>
                    </a:lnTo>
                    <a:lnTo>
                      <a:pt x="15" y="96"/>
                    </a:lnTo>
                    <a:lnTo>
                      <a:pt x="21" y="108"/>
                    </a:lnTo>
                    <a:lnTo>
                      <a:pt x="30" y="120"/>
                    </a:lnTo>
                    <a:lnTo>
                      <a:pt x="38" y="132"/>
                    </a:lnTo>
                    <a:lnTo>
                      <a:pt x="47" y="143"/>
                    </a:lnTo>
                    <a:lnTo>
                      <a:pt x="57" y="154"/>
                    </a:lnTo>
                    <a:lnTo>
                      <a:pt x="68" y="162"/>
                    </a:lnTo>
                    <a:lnTo>
                      <a:pt x="79" y="170"/>
                    </a:lnTo>
                    <a:lnTo>
                      <a:pt x="79" y="170"/>
                    </a:lnTo>
                    <a:lnTo>
                      <a:pt x="90" y="177"/>
                    </a:lnTo>
                    <a:lnTo>
                      <a:pt x="102" y="183"/>
                    </a:lnTo>
                    <a:lnTo>
                      <a:pt x="113" y="187"/>
                    </a:lnTo>
                    <a:lnTo>
                      <a:pt x="125" y="190"/>
                    </a:lnTo>
                    <a:lnTo>
                      <a:pt x="136" y="191"/>
                    </a:lnTo>
                    <a:lnTo>
                      <a:pt x="147" y="192"/>
                    </a:lnTo>
                    <a:lnTo>
                      <a:pt x="156" y="192"/>
                    </a:lnTo>
                    <a:lnTo>
                      <a:pt x="166" y="191"/>
                    </a:lnTo>
                    <a:lnTo>
                      <a:pt x="174" y="188"/>
                    </a:lnTo>
                    <a:lnTo>
                      <a:pt x="179" y="184"/>
                    </a:lnTo>
                    <a:lnTo>
                      <a:pt x="185" y="180"/>
                    </a:lnTo>
                    <a:lnTo>
                      <a:pt x="188" y="173"/>
                    </a:lnTo>
                    <a:lnTo>
                      <a:pt x="188" y="166"/>
                    </a:lnTo>
                    <a:lnTo>
                      <a:pt x="186" y="160"/>
                    </a:lnTo>
                    <a:lnTo>
                      <a:pt x="182" y="150"/>
                    </a:lnTo>
                    <a:lnTo>
                      <a:pt x="177" y="140"/>
                    </a:lnTo>
                    <a:lnTo>
                      <a:pt x="177" y="140"/>
                    </a:lnTo>
                    <a:lnTo>
                      <a:pt x="158" y="117"/>
                    </a:lnTo>
                    <a:lnTo>
                      <a:pt x="136" y="94"/>
                    </a:lnTo>
                    <a:lnTo>
                      <a:pt x="111" y="70"/>
                    </a:lnTo>
                    <a:lnTo>
                      <a:pt x="87" y="46"/>
                    </a:lnTo>
                    <a:lnTo>
                      <a:pt x="64" y="27"/>
                    </a:lnTo>
                    <a:lnTo>
                      <a:pt x="42" y="11"/>
                    </a:lnTo>
                    <a:lnTo>
                      <a:pt x="32" y="6"/>
                    </a:lnTo>
                    <a:lnTo>
                      <a:pt x="24" y="3"/>
                    </a:lnTo>
                    <a:lnTo>
                      <a:pt x="17" y="0"/>
                    </a:lnTo>
                    <a:lnTo>
                      <a:pt x="13" y="1"/>
                    </a:lnTo>
                    <a:lnTo>
                      <a:pt x="13" y="1"/>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5" name="Freeform 72"/>
              <p:cNvSpPr>
                <a:spLocks noEditPoints="1"/>
              </p:cNvSpPr>
              <p:nvPr/>
            </p:nvSpPr>
            <p:spPr bwMode="auto">
              <a:xfrm rot="1800000">
                <a:off x="2171464" y="3387032"/>
                <a:ext cx="90152" cy="142838"/>
              </a:xfrm>
              <a:custGeom>
                <a:avLst/>
                <a:gdLst/>
                <a:ahLst/>
                <a:cxnLst>
                  <a:cxn ang="0">
                    <a:pos x="0" y="9"/>
                  </a:cxn>
                  <a:cxn ang="0">
                    <a:pos x="0" y="9"/>
                  </a:cxn>
                  <a:cxn ang="0">
                    <a:pos x="11" y="4"/>
                  </a:cxn>
                  <a:cxn ang="0">
                    <a:pos x="21" y="0"/>
                  </a:cxn>
                  <a:cxn ang="0">
                    <a:pos x="30" y="0"/>
                  </a:cxn>
                  <a:cxn ang="0">
                    <a:pos x="39" y="1"/>
                  </a:cxn>
                  <a:cxn ang="0">
                    <a:pos x="45" y="5"/>
                  </a:cxn>
                  <a:cxn ang="0">
                    <a:pos x="52" y="12"/>
                  </a:cxn>
                  <a:cxn ang="0">
                    <a:pos x="58" y="19"/>
                  </a:cxn>
                  <a:cxn ang="0">
                    <a:pos x="63" y="28"/>
                  </a:cxn>
                  <a:cxn ang="0">
                    <a:pos x="63" y="28"/>
                  </a:cxn>
                  <a:cxn ang="0">
                    <a:pos x="51" y="19"/>
                  </a:cxn>
                  <a:cxn ang="0">
                    <a:pos x="44" y="15"/>
                  </a:cxn>
                  <a:cxn ang="0">
                    <a:pos x="37" y="10"/>
                  </a:cxn>
                  <a:cxn ang="0">
                    <a:pos x="29" y="8"/>
                  </a:cxn>
                  <a:cxn ang="0">
                    <a:pos x="21" y="6"/>
                  </a:cxn>
                  <a:cxn ang="0">
                    <a:pos x="11" y="6"/>
                  </a:cxn>
                  <a:cxn ang="0">
                    <a:pos x="0" y="9"/>
                  </a:cxn>
                  <a:cxn ang="0">
                    <a:pos x="0" y="9"/>
                  </a:cxn>
                  <a:cxn ang="0">
                    <a:pos x="133" y="243"/>
                  </a:cxn>
                  <a:cxn ang="0">
                    <a:pos x="133" y="243"/>
                  </a:cxn>
                  <a:cxn ang="0">
                    <a:pos x="145" y="233"/>
                  </a:cxn>
                  <a:cxn ang="0">
                    <a:pos x="149" y="227"/>
                  </a:cxn>
                  <a:cxn ang="0">
                    <a:pos x="152" y="222"/>
                  </a:cxn>
                  <a:cxn ang="0">
                    <a:pos x="154" y="215"/>
                  </a:cxn>
                  <a:cxn ang="0">
                    <a:pos x="156" y="208"/>
                  </a:cxn>
                  <a:cxn ang="0">
                    <a:pos x="156" y="199"/>
                  </a:cxn>
                  <a:cxn ang="0">
                    <a:pos x="154" y="186"/>
                  </a:cxn>
                  <a:cxn ang="0">
                    <a:pos x="154" y="186"/>
                  </a:cxn>
                  <a:cxn ang="0">
                    <a:pos x="149" y="208"/>
                  </a:cxn>
                  <a:cxn ang="0">
                    <a:pos x="143" y="222"/>
                  </a:cxn>
                  <a:cxn ang="0">
                    <a:pos x="139" y="233"/>
                  </a:cxn>
                  <a:cxn ang="0">
                    <a:pos x="133" y="243"/>
                  </a:cxn>
                  <a:cxn ang="0">
                    <a:pos x="133" y="243"/>
                  </a:cxn>
                </a:cxnLst>
                <a:rect l="0" t="0" r="r" b="b"/>
                <a:pathLst>
                  <a:path w="156" h="243">
                    <a:moveTo>
                      <a:pt x="0" y="9"/>
                    </a:moveTo>
                    <a:lnTo>
                      <a:pt x="0" y="9"/>
                    </a:lnTo>
                    <a:lnTo>
                      <a:pt x="11" y="4"/>
                    </a:lnTo>
                    <a:lnTo>
                      <a:pt x="21" y="0"/>
                    </a:lnTo>
                    <a:lnTo>
                      <a:pt x="30" y="0"/>
                    </a:lnTo>
                    <a:lnTo>
                      <a:pt x="39" y="1"/>
                    </a:lnTo>
                    <a:lnTo>
                      <a:pt x="45" y="5"/>
                    </a:lnTo>
                    <a:lnTo>
                      <a:pt x="52" y="12"/>
                    </a:lnTo>
                    <a:lnTo>
                      <a:pt x="58" y="19"/>
                    </a:lnTo>
                    <a:lnTo>
                      <a:pt x="63" y="28"/>
                    </a:lnTo>
                    <a:lnTo>
                      <a:pt x="63" y="28"/>
                    </a:lnTo>
                    <a:lnTo>
                      <a:pt x="51" y="19"/>
                    </a:lnTo>
                    <a:lnTo>
                      <a:pt x="44" y="15"/>
                    </a:lnTo>
                    <a:lnTo>
                      <a:pt x="37" y="10"/>
                    </a:lnTo>
                    <a:lnTo>
                      <a:pt x="29" y="8"/>
                    </a:lnTo>
                    <a:lnTo>
                      <a:pt x="21" y="6"/>
                    </a:lnTo>
                    <a:lnTo>
                      <a:pt x="11" y="6"/>
                    </a:lnTo>
                    <a:lnTo>
                      <a:pt x="0" y="9"/>
                    </a:lnTo>
                    <a:lnTo>
                      <a:pt x="0" y="9"/>
                    </a:lnTo>
                    <a:close/>
                    <a:moveTo>
                      <a:pt x="133" y="243"/>
                    </a:moveTo>
                    <a:lnTo>
                      <a:pt x="133" y="243"/>
                    </a:lnTo>
                    <a:lnTo>
                      <a:pt x="145" y="233"/>
                    </a:lnTo>
                    <a:lnTo>
                      <a:pt x="149" y="227"/>
                    </a:lnTo>
                    <a:lnTo>
                      <a:pt x="152" y="222"/>
                    </a:lnTo>
                    <a:lnTo>
                      <a:pt x="154" y="215"/>
                    </a:lnTo>
                    <a:lnTo>
                      <a:pt x="156" y="208"/>
                    </a:lnTo>
                    <a:lnTo>
                      <a:pt x="156" y="199"/>
                    </a:lnTo>
                    <a:lnTo>
                      <a:pt x="154" y="186"/>
                    </a:lnTo>
                    <a:lnTo>
                      <a:pt x="154" y="186"/>
                    </a:lnTo>
                    <a:lnTo>
                      <a:pt x="149" y="208"/>
                    </a:lnTo>
                    <a:lnTo>
                      <a:pt x="143" y="222"/>
                    </a:lnTo>
                    <a:lnTo>
                      <a:pt x="139" y="233"/>
                    </a:lnTo>
                    <a:lnTo>
                      <a:pt x="133" y="243"/>
                    </a:lnTo>
                    <a:lnTo>
                      <a:pt x="133" y="243"/>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6" name="Freeform 73"/>
              <p:cNvSpPr>
                <a:spLocks/>
              </p:cNvSpPr>
              <p:nvPr/>
            </p:nvSpPr>
            <p:spPr bwMode="auto">
              <a:xfrm rot="1800000">
                <a:off x="1512747" y="2737980"/>
                <a:ext cx="25758" cy="19903"/>
              </a:xfrm>
              <a:custGeom>
                <a:avLst/>
                <a:gdLst/>
                <a:ahLst/>
                <a:cxnLst>
                  <a:cxn ang="0">
                    <a:pos x="0" y="35"/>
                  </a:cxn>
                  <a:cxn ang="0">
                    <a:pos x="4" y="13"/>
                  </a:cxn>
                  <a:cxn ang="0">
                    <a:pos x="4" y="13"/>
                  </a:cxn>
                  <a:cxn ang="0">
                    <a:pos x="23" y="0"/>
                  </a:cxn>
                  <a:cxn ang="0">
                    <a:pos x="23" y="0"/>
                  </a:cxn>
                  <a:cxn ang="0">
                    <a:pos x="32" y="4"/>
                  </a:cxn>
                  <a:cxn ang="0">
                    <a:pos x="43" y="5"/>
                  </a:cxn>
                  <a:cxn ang="0">
                    <a:pos x="43" y="5"/>
                  </a:cxn>
                  <a:cxn ang="0">
                    <a:pos x="0" y="35"/>
                  </a:cxn>
                  <a:cxn ang="0">
                    <a:pos x="0" y="35"/>
                  </a:cxn>
                </a:cxnLst>
                <a:rect l="0" t="0" r="r" b="b"/>
                <a:pathLst>
                  <a:path w="43" h="35">
                    <a:moveTo>
                      <a:pt x="0" y="35"/>
                    </a:moveTo>
                    <a:lnTo>
                      <a:pt x="4" y="13"/>
                    </a:lnTo>
                    <a:lnTo>
                      <a:pt x="4" y="13"/>
                    </a:lnTo>
                    <a:lnTo>
                      <a:pt x="23" y="0"/>
                    </a:lnTo>
                    <a:lnTo>
                      <a:pt x="23" y="0"/>
                    </a:lnTo>
                    <a:lnTo>
                      <a:pt x="32" y="4"/>
                    </a:lnTo>
                    <a:lnTo>
                      <a:pt x="43" y="5"/>
                    </a:lnTo>
                    <a:lnTo>
                      <a:pt x="43" y="5"/>
                    </a:lnTo>
                    <a:lnTo>
                      <a:pt x="0" y="35"/>
                    </a:lnTo>
                    <a:lnTo>
                      <a:pt x="0" y="35"/>
                    </a:lnTo>
                    <a:close/>
                  </a:path>
                </a:pathLst>
              </a:custGeom>
              <a:noFill/>
              <a:ln w="1">
                <a:solidFill>
                  <a:srgbClr val="000000"/>
                </a:solidFill>
                <a:prstDash val="solid"/>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7" name="Freeform 74"/>
              <p:cNvSpPr>
                <a:spLocks/>
              </p:cNvSpPr>
              <p:nvPr/>
            </p:nvSpPr>
            <p:spPr bwMode="auto">
              <a:xfrm rot="1800000">
                <a:off x="1087508" y="2622274"/>
                <a:ext cx="494080" cy="561987"/>
              </a:xfrm>
              <a:custGeom>
                <a:avLst/>
                <a:gdLst/>
                <a:ahLst/>
                <a:cxnLst>
                  <a:cxn ang="0">
                    <a:pos x="95" y="959"/>
                  </a:cxn>
                  <a:cxn ang="0">
                    <a:pos x="120" y="936"/>
                  </a:cxn>
                  <a:cxn ang="0">
                    <a:pos x="147" y="901"/>
                  </a:cxn>
                  <a:cxn ang="0">
                    <a:pos x="180" y="868"/>
                  </a:cxn>
                  <a:cxn ang="0">
                    <a:pos x="249" y="801"/>
                  </a:cxn>
                  <a:cxn ang="0">
                    <a:pos x="279" y="767"/>
                  </a:cxn>
                  <a:cxn ang="0">
                    <a:pos x="291" y="752"/>
                  </a:cxn>
                  <a:cxn ang="0">
                    <a:pos x="301" y="736"/>
                  </a:cxn>
                  <a:cxn ang="0">
                    <a:pos x="323" y="691"/>
                  </a:cxn>
                  <a:cxn ang="0">
                    <a:pos x="324" y="685"/>
                  </a:cxn>
                  <a:cxn ang="0">
                    <a:pos x="333" y="653"/>
                  </a:cxn>
                  <a:cxn ang="0">
                    <a:pos x="344" y="626"/>
                  </a:cxn>
                  <a:cxn ang="0">
                    <a:pos x="354" y="591"/>
                  </a:cxn>
                  <a:cxn ang="0">
                    <a:pos x="357" y="600"/>
                  </a:cxn>
                  <a:cxn ang="0">
                    <a:pos x="376" y="568"/>
                  </a:cxn>
                  <a:cxn ang="0">
                    <a:pos x="433" y="499"/>
                  </a:cxn>
                  <a:cxn ang="0">
                    <a:pos x="441" y="489"/>
                  </a:cxn>
                  <a:cxn ang="0">
                    <a:pos x="494" y="444"/>
                  </a:cxn>
                  <a:cxn ang="0">
                    <a:pos x="599" y="358"/>
                  </a:cxn>
                  <a:cxn ang="0">
                    <a:pos x="599" y="357"/>
                  </a:cxn>
                  <a:cxn ang="0">
                    <a:pos x="680" y="290"/>
                  </a:cxn>
                  <a:cxn ang="0">
                    <a:pos x="723" y="251"/>
                  </a:cxn>
                  <a:cxn ang="0">
                    <a:pos x="759" y="215"/>
                  </a:cxn>
                  <a:cxn ang="0">
                    <a:pos x="794" y="170"/>
                  </a:cxn>
                  <a:cxn ang="0">
                    <a:pos x="798" y="165"/>
                  </a:cxn>
                  <a:cxn ang="0">
                    <a:pos x="808" y="164"/>
                  </a:cxn>
                  <a:cxn ang="0">
                    <a:pos x="827" y="131"/>
                  </a:cxn>
                  <a:cxn ang="0">
                    <a:pos x="839" y="104"/>
                  </a:cxn>
                  <a:cxn ang="0">
                    <a:pos x="843" y="80"/>
                  </a:cxn>
                  <a:cxn ang="0">
                    <a:pos x="842" y="60"/>
                  </a:cxn>
                  <a:cxn ang="0">
                    <a:pos x="825" y="45"/>
                  </a:cxn>
                  <a:cxn ang="0">
                    <a:pos x="775" y="1"/>
                  </a:cxn>
                  <a:cxn ang="0">
                    <a:pos x="760" y="0"/>
                  </a:cxn>
                  <a:cxn ang="0">
                    <a:pos x="730" y="1"/>
                  </a:cxn>
                  <a:cxn ang="0">
                    <a:pos x="699" y="8"/>
                  </a:cxn>
                  <a:cxn ang="0">
                    <a:pos x="666" y="19"/>
                  </a:cxn>
                  <a:cxn ang="0">
                    <a:pos x="614" y="44"/>
                  </a:cxn>
                  <a:cxn ang="0">
                    <a:pos x="545" y="85"/>
                  </a:cxn>
                  <a:cxn ang="0">
                    <a:pos x="477" y="135"/>
                  </a:cxn>
                  <a:cxn ang="0">
                    <a:pos x="413" y="188"/>
                  </a:cxn>
                  <a:cxn ang="0">
                    <a:pos x="329" y="264"/>
                  </a:cxn>
                  <a:cxn ang="0">
                    <a:pos x="287" y="308"/>
                  </a:cxn>
                  <a:cxn ang="0">
                    <a:pos x="212" y="352"/>
                  </a:cxn>
                  <a:cxn ang="0">
                    <a:pos x="150" y="399"/>
                  </a:cxn>
                  <a:cxn ang="0">
                    <a:pos x="101" y="450"/>
                  </a:cxn>
                  <a:cxn ang="0">
                    <a:pos x="62" y="503"/>
                  </a:cxn>
                  <a:cxn ang="0">
                    <a:pos x="34" y="557"/>
                  </a:cxn>
                  <a:cxn ang="0">
                    <a:pos x="15" y="612"/>
                  </a:cxn>
                  <a:cxn ang="0">
                    <a:pos x="4" y="666"/>
                  </a:cxn>
                  <a:cxn ang="0">
                    <a:pos x="0" y="718"/>
                  </a:cxn>
                  <a:cxn ang="0">
                    <a:pos x="1" y="767"/>
                  </a:cxn>
                  <a:cxn ang="0">
                    <a:pos x="8" y="814"/>
                  </a:cxn>
                  <a:cxn ang="0">
                    <a:pos x="19" y="854"/>
                  </a:cxn>
                  <a:cxn ang="0">
                    <a:pos x="32" y="891"/>
                  </a:cxn>
                  <a:cxn ang="0">
                    <a:pos x="49" y="920"/>
                  </a:cxn>
                  <a:cxn ang="0">
                    <a:pos x="65" y="942"/>
                  </a:cxn>
                  <a:cxn ang="0">
                    <a:pos x="80" y="955"/>
                  </a:cxn>
                  <a:cxn ang="0">
                    <a:pos x="95" y="959"/>
                  </a:cxn>
                </a:cxnLst>
                <a:rect l="0" t="0" r="r" b="b"/>
                <a:pathLst>
                  <a:path w="843" h="959">
                    <a:moveTo>
                      <a:pt x="95" y="959"/>
                    </a:moveTo>
                    <a:lnTo>
                      <a:pt x="95" y="959"/>
                    </a:lnTo>
                    <a:lnTo>
                      <a:pt x="120" y="936"/>
                    </a:lnTo>
                    <a:lnTo>
                      <a:pt x="120" y="936"/>
                    </a:lnTo>
                    <a:lnTo>
                      <a:pt x="133" y="918"/>
                    </a:lnTo>
                    <a:lnTo>
                      <a:pt x="147" y="901"/>
                    </a:lnTo>
                    <a:lnTo>
                      <a:pt x="163" y="884"/>
                    </a:lnTo>
                    <a:lnTo>
                      <a:pt x="180" y="868"/>
                    </a:lnTo>
                    <a:lnTo>
                      <a:pt x="215" y="835"/>
                    </a:lnTo>
                    <a:lnTo>
                      <a:pt x="249" y="801"/>
                    </a:lnTo>
                    <a:lnTo>
                      <a:pt x="249" y="801"/>
                    </a:lnTo>
                    <a:lnTo>
                      <a:pt x="279" y="767"/>
                    </a:lnTo>
                    <a:lnTo>
                      <a:pt x="279" y="767"/>
                    </a:lnTo>
                    <a:lnTo>
                      <a:pt x="291" y="752"/>
                    </a:lnTo>
                    <a:lnTo>
                      <a:pt x="301" y="736"/>
                    </a:lnTo>
                    <a:lnTo>
                      <a:pt x="301" y="736"/>
                    </a:lnTo>
                    <a:lnTo>
                      <a:pt x="312" y="714"/>
                    </a:lnTo>
                    <a:lnTo>
                      <a:pt x="323" y="691"/>
                    </a:lnTo>
                    <a:lnTo>
                      <a:pt x="323" y="691"/>
                    </a:lnTo>
                    <a:lnTo>
                      <a:pt x="324" y="685"/>
                    </a:lnTo>
                    <a:lnTo>
                      <a:pt x="324" y="685"/>
                    </a:lnTo>
                    <a:lnTo>
                      <a:pt x="333" y="653"/>
                    </a:lnTo>
                    <a:lnTo>
                      <a:pt x="344" y="626"/>
                    </a:lnTo>
                    <a:lnTo>
                      <a:pt x="344" y="626"/>
                    </a:lnTo>
                    <a:lnTo>
                      <a:pt x="354" y="591"/>
                    </a:lnTo>
                    <a:lnTo>
                      <a:pt x="354" y="591"/>
                    </a:lnTo>
                    <a:lnTo>
                      <a:pt x="357" y="600"/>
                    </a:lnTo>
                    <a:lnTo>
                      <a:pt x="357" y="600"/>
                    </a:lnTo>
                    <a:lnTo>
                      <a:pt x="366" y="583"/>
                    </a:lnTo>
                    <a:lnTo>
                      <a:pt x="376" y="568"/>
                    </a:lnTo>
                    <a:lnTo>
                      <a:pt x="395" y="542"/>
                    </a:lnTo>
                    <a:lnTo>
                      <a:pt x="433" y="499"/>
                    </a:lnTo>
                    <a:lnTo>
                      <a:pt x="433" y="499"/>
                    </a:lnTo>
                    <a:lnTo>
                      <a:pt x="441" y="489"/>
                    </a:lnTo>
                    <a:lnTo>
                      <a:pt x="455" y="477"/>
                    </a:lnTo>
                    <a:lnTo>
                      <a:pt x="494" y="444"/>
                    </a:lnTo>
                    <a:lnTo>
                      <a:pt x="599" y="358"/>
                    </a:lnTo>
                    <a:lnTo>
                      <a:pt x="599" y="358"/>
                    </a:lnTo>
                    <a:lnTo>
                      <a:pt x="599" y="357"/>
                    </a:lnTo>
                    <a:lnTo>
                      <a:pt x="599" y="357"/>
                    </a:lnTo>
                    <a:lnTo>
                      <a:pt x="640" y="323"/>
                    </a:lnTo>
                    <a:lnTo>
                      <a:pt x="680" y="290"/>
                    </a:lnTo>
                    <a:lnTo>
                      <a:pt x="723" y="251"/>
                    </a:lnTo>
                    <a:lnTo>
                      <a:pt x="723" y="251"/>
                    </a:lnTo>
                    <a:lnTo>
                      <a:pt x="742" y="232"/>
                    </a:lnTo>
                    <a:lnTo>
                      <a:pt x="759" y="215"/>
                    </a:lnTo>
                    <a:lnTo>
                      <a:pt x="782" y="188"/>
                    </a:lnTo>
                    <a:lnTo>
                      <a:pt x="794" y="170"/>
                    </a:lnTo>
                    <a:lnTo>
                      <a:pt x="798" y="165"/>
                    </a:lnTo>
                    <a:lnTo>
                      <a:pt x="798" y="165"/>
                    </a:lnTo>
                    <a:lnTo>
                      <a:pt x="808" y="164"/>
                    </a:lnTo>
                    <a:lnTo>
                      <a:pt x="808" y="164"/>
                    </a:lnTo>
                    <a:lnTo>
                      <a:pt x="819" y="146"/>
                    </a:lnTo>
                    <a:lnTo>
                      <a:pt x="827" y="131"/>
                    </a:lnTo>
                    <a:lnTo>
                      <a:pt x="834" y="117"/>
                    </a:lnTo>
                    <a:lnTo>
                      <a:pt x="839" y="104"/>
                    </a:lnTo>
                    <a:lnTo>
                      <a:pt x="842" y="91"/>
                    </a:lnTo>
                    <a:lnTo>
                      <a:pt x="843" y="80"/>
                    </a:lnTo>
                    <a:lnTo>
                      <a:pt x="843" y="70"/>
                    </a:lnTo>
                    <a:lnTo>
                      <a:pt x="842" y="60"/>
                    </a:lnTo>
                    <a:lnTo>
                      <a:pt x="842" y="60"/>
                    </a:lnTo>
                    <a:lnTo>
                      <a:pt x="825" y="45"/>
                    </a:lnTo>
                    <a:lnTo>
                      <a:pt x="808" y="30"/>
                    </a:lnTo>
                    <a:lnTo>
                      <a:pt x="775" y="1"/>
                    </a:lnTo>
                    <a:lnTo>
                      <a:pt x="775" y="1"/>
                    </a:lnTo>
                    <a:lnTo>
                      <a:pt x="760" y="0"/>
                    </a:lnTo>
                    <a:lnTo>
                      <a:pt x="745" y="0"/>
                    </a:lnTo>
                    <a:lnTo>
                      <a:pt x="730" y="1"/>
                    </a:lnTo>
                    <a:lnTo>
                      <a:pt x="715" y="4"/>
                    </a:lnTo>
                    <a:lnTo>
                      <a:pt x="699" y="8"/>
                    </a:lnTo>
                    <a:lnTo>
                      <a:pt x="682" y="14"/>
                    </a:lnTo>
                    <a:lnTo>
                      <a:pt x="666" y="19"/>
                    </a:lnTo>
                    <a:lnTo>
                      <a:pt x="648" y="26"/>
                    </a:lnTo>
                    <a:lnTo>
                      <a:pt x="614" y="44"/>
                    </a:lnTo>
                    <a:lnTo>
                      <a:pt x="580" y="63"/>
                    </a:lnTo>
                    <a:lnTo>
                      <a:pt x="545" y="85"/>
                    </a:lnTo>
                    <a:lnTo>
                      <a:pt x="511" y="109"/>
                    </a:lnTo>
                    <a:lnTo>
                      <a:pt x="477" y="135"/>
                    </a:lnTo>
                    <a:lnTo>
                      <a:pt x="444" y="161"/>
                    </a:lnTo>
                    <a:lnTo>
                      <a:pt x="413" y="188"/>
                    </a:lnTo>
                    <a:lnTo>
                      <a:pt x="383" y="214"/>
                    </a:lnTo>
                    <a:lnTo>
                      <a:pt x="329" y="264"/>
                    </a:lnTo>
                    <a:lnTo>
                      <a:pt x="287" y="308"/>
                    </a:lnTo>
                    <a:lnTo>
                      <a:pt x="287" y="308"/>
                    </a:lnTo>
                    <a:lnTo>
                      <a:pt x="248" y="328"/>
                    </a:lnTo>
                    <a:lnTo>
                      <a:pt x="212" y="352"/>
                    </a:lnTo>
                    <a:lnTo>
                      <a:pt x="180" y="375"/>
                    </a:lnTo>
                    <a:lnTo>
                      <a:pt x="150" y="399"/>
                    </a:lnTo>
                    <a:lnTo>
                      <a:pt x="124" y="424"/>
                    </a:lnTo>
                    <a:lnTo>
                      <a:pt x="101" y="450"/>
                    </a:lnTo>
                    <a:lnTo>
                      <a:pt x="80" y="476"/>
                    </a:lnTo>
                    <a:lnTo>
                      <a:pt x="62" y="503"/>
                    </a:lnTo>
                    <a:lnTo>
                      <a:pt x="46" y="530"/>
                    </a:lnTo>
                    <a:lnTo>
                      <a:pt x="34" y="557"/>
                    </a:lnTo>
                    <a:lnTo>
                      <a:pt x="23" y="585"/>
                    </a:lnTo>
                    <a:lnTo>
                      <a:pt x="15" y="612"/>
                    </a:lnTo>
                    <a:lnTo>
                      <a:pt x="8" y="639"/>
                    </a:lnTo>
                    <a:lnTo>
                      <a:pt x="4" y="666"/>
                    </a:lnTo>
                    <a:lnTo>
                      <a:pt x="1" y="692"/>
                    </a:lnTo>
                    <a:lnTo>
                      <a:pt x="0" y="718"/>
                    </a:lnTo>
                    <a:lnTo>
                      <a:pt x="0" y="743"/>
                    </a:lnTo>
                    <a:lnTo>
                      <a:pt x="1" y="767"/>
                    </a:lnTo>
                    <a:lnTo>
                      <a:pt x="4" y="790"/>
                    </a:lnTo>
                    <a:lnTo>
                      <a:pt x="8" y="814"/>
                    </a:lnTo>
                    <a:lnTo>
                      <a:pt x="13" y="835"/>
                    </a:lnTo>
                    <a:lnTo>
                      <a:pt x="19" y="854"/>
                    </a:lnTo>
                    <a:lnTo>
                      <a:pt x="26" y="874"/>
                    </a:lnTo>
                    <a:lnTo>
                      <a:pt x="32" y="891"/>
                    </a:lnTo>
                    <a:lnTo>
                      <a:pt x="41" y="906"/>
                    </a:lnTo>
                    <a:lnTo>
                      <a:pt x="49" y="920"/>
                    </a:lnTo>
                    <a:lnTo>
                      <a:pt x="57" y="932"/>
                    </a:lnTo>
                    <a:lnTo>
                      <a:pt x="65" y="942"/>
                    </a:lnTo>
                    <a:lnTo>
                      <a:pt x="73" y="950"/>
                    </a:lnTo>
                    <a:lnTo>
                      <a:pt x="80" y="955"/>
                    </a:lnTo>
                    <a:lnTo>
                      <a:pt x="88" y="959"/>
                    </a:lnTo>
                    <a:lnTo>
                      <a:pt x="95" y="959"/>
                    </a:lnTo>
                    <a:lnTo>
                      <a:pt x="95" y="959"/>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8" name="Freeform 75"/>
              <p:cNvSpPr>
                <a:spLocks noEditPoints="1"/>
              </p:cNvSpPr>
              <p:nvPr/>
            </p:nvSpPr>
            <p:spPr bwMode="auto">
              <a:xfrm rot="1800000">
                <a:off x="1290720" y="2848025"/>
                <a:ext cx="144009" cy="141667"/>
              </a:xfrm>
              <a:custGeom>
                <a:avLst/>
                <a:gdLst/>
                <a:ahLst/>
                <a:cxnLst>
                  <a:cxn ang="0">
                    <a:pos x="0" y="234"/>
                  </a:cxn>
                  <a:cxn ang="0">
                    <a:pos x="0" y="234"/>
                  </a:cxn>
                  <a:cxn ang="0">
                    <a:pos x="3" y="243"/>
                  </a:cxn>
                  <a:cxn ang="0">
                    <a:pos x="3" y="243"/>
                  </a:cxn>
                  <a:cxn ang="0">
                    <a:pos x="12" y="226"/>
                  </a:cxn>
                  <a:cxn ang="0">
                    <a:pos x="22" y="211"/>
                  </a:cxn>
                  <a:cxn ang="0">
                    <a:pos x="41" y="185"/>
                  </a:cxn>
                  <a:cxn ang="0">
                    <a:pos x="78" y="143"/>
                  </a:cxn>
                  <a:cxn ang="0">
                    <a:pos x="78" y="143"/>
                  </a:cxn>
                  <a:cxn ang="0">
                    <a:pos x="54" y="168"/>
                  </a:cxn>
                  <a:cxn ang="0">
                    <a:pos x="33" y="191"/>
                  </a:cxn>
                  <a:cxn ang="0">
                    <a:pos x="15" y="214"/>
                  </a:cxn>
                  <a:cxn ang="0">
                    <a:pos x="0" y="234"/>
                  </a:cxn>
                  <a:cxn ang="0">
                    <a:pos x="0" y="234"/>
                  </a:cxn>
                  <a:cxn ang="0">
                    <a:pos x="245" y="1"/>
                  </a:cxn>
                  <a:cxn ang="0">
                    <a:pos x="245" y="1"/>
                  </a:cxn>
                  <a:cxn ang="0">
                    <a:pos x="245" y="0"/>
                  </a:cxn>
                  <a:cxn ang="0">
                    <a:pos x="245" y="0"/>
                  </a:cxn>
                  <a:cxn ang="0">
                    <a:pos x="195" y="41"/>
                  </a:cxn>
                  <a:cxn ang="0">
                    <a:pos x="162" y="68"/>
                  </a:cxn>
                  <a:cxn ang="0">
                    <a:pos x="127" y="98"/>
                  </a:cxn>
                  <a:cxn ang="0">
                    <a:pos x="127" y="98"/>
                  </a:cxn>
                  <a:cxn ang="0">
                    <a:pos x="181" y="53"/>
                  </a:cxn>
                  <a:cxn ang="0">
                    <a:pos x="245" y="1"/>
                  </a:cxn>
                  <a:cxn ang="0">
                    <a:pos x="245" y="1"/>
                  </a:cxn>
                </a:cxnLst>
                <a:rect l="0" t="0" r="r" b="b"/>
                <a:pathLst>
                  <a:path w="245" h="243">
                    <a:moveTo>
                      <a:pt x="0" y="234"/>
                    </a:moveTo>
                    <a:lnTo>
                      <a:pt x="0" y="234"/>
                    </a:lnTo>
                    <a:lnTo>
                      <a:pt x="3" y="243"/>
                    </a:lnTo>
                    <a:lnTo>
                      <a:pt x="3" y="243"/>
                    </a:lnTo>
                    <a:lnTo>
                      <a:pt x="12" y="226"/>
                    </a:lnTo>
                    <a:lnTo>
                      <a:pt x="22" y="211"/>
                    </a:lnTo>
                    <a:lnTo>
                      <a:pt x="41" y="185"/>
                    </a:lnTo>
                    <a:lnTo>
                      <a:pt x="78" y="143"/>
                    </a:lnTo>
                    <a:lnTo>
                      <a:pt x="78" y="143"/>
                    </a:lnTo>
                    <a:lnTo>
                      <a:pt x="54" y="168"/>
                    </a:lnTo>
                    <a:lnTo>
                      <a:pt x="33" y="191"/>
                    </a:lnTo>
                    <a:lnTo>
                      <a:pt x="15" y="214"/>
                    </a:lnTo>
                    <a:lnTo>
                      <a:pt x="0" y="234"/>
                    </a:lnTo>
                    <a:lnTo>
                      <a:pt x="0" y="234"/>
                    </a:lnTo>
                    <a:close/>
                    <a:moveTo>
                      <a:pt x="245" y="1"/>
                    </a:moveTo>
                    <a:lnTo>
                      <a:pt x="245" y="1"/>
                    </a:lnTo>
                    <a:lnTo>
                      <a:pt x="245" y="0"/>
                    </a:lnTo>
                    <a:lnTo>
                      <a:pt x="245" y="0"/>
                    </a:lnTo>
                    <a:lnTo>
                      <a:pt x="195" y="41"/>
                    </a:lnTo>
                    <a:lnTo>
                      <a:pt x="162" y="68"/>
                    </a:lnTo>
                    <a:lnTo>
                      <a:pt x="127" y="98"/>
                    </a:lnTo>
                    <a:lnTo>
                      <a:pt x="127" y="98"/>
                    </a:lnTo>
                    <a:lnTo>
                      <a:pt x="181" y="53"/>
                    </a:lnTo>
                    <a:lnTo>
                      <a:pt x="245" y="1"/>
                    </a:lnTo>
                    <a:lnTo>
                      <a:pt x="245" y="1"/>
                    </a:lnTo>
                    <a:close/>
                  </a:path>
                </a:pathLst>
              </a:custGeom>
              <a:solidFill>
                <a:srgbClr val="AB82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9" name="Freeform 76"/>
              <p:cNvSpPr>
                <a:spLocks noEditPoints="1"/>
              </p:cNvSpPr>
              <p:nvPr/>
            </p:nvSpPr>
            <p:spPr bwMode="auto">
              <a:xfrm rot="1800000">
                <a:off x="1264268" y="2654578"/>
                <a:ext cx="341875" cy="228307"/>
              </a:xfrm>
              <a:custGeom>
                <a:avLst/>
                <a:gdLst/>
                <a:ahLst/>
                <a:cxnLst>
                  <a:cxn ang="0">
                    <a:pos x="0" y="390"/>
                  </a:cxn>
                  <a:cxn ang="0">
                    <a:pos x="0" y="390"/>
                  </a:cxn>
                  <a:cxn ang="0">
                    <a:pos x="2" y="387"/>
                  </a:cxn>
                  <a:cxn ang="0">
                    <a:pos x="2" y="387"/>
                  </a:cxn>
                  <a:cxn ang="0">
                    <a:pos x="23" y="369"/>
                  </a:cxn>
                  <a:cxn ang="0">
                    <a:pos x="48" y="352"/>
                  </a:cxn>
                  <a:cxn ang="0">
                    <a:pos x="74" y="335"/>
                  </a:cxn>
                  <a:cxn ang="0">
                    <a:pos x="101" y="320"/>
                  </a:cxn>
                  <a:cxn ang="0">
                    <a:pos x="101" y="320"/>
                  </a:cxn>
                  <a:cxn ang="0">
                    <a:pos x="75" y="335"/>
                  </a:cxn>
                  <a:cxn ang="0">
                    <a:pos x="49" y="352"/>
                  </a:cxn>
                  <a:cxn ang="0">
                    <a:pos x="25" y="369"/>
                  </a:cxn>
                  <a:cxn ang="0">
                    <a:pos x="0" y="390"/>
                  </a:cxn>
                  <a:cxn ang="0">
                    <a:pos x="0" y="390"/>
                  </a:cxn>
                  <a:cxn ang="0">
                    <a:pos x="585" y="0"/>
                  </a:cxn>
                  <a:cxn ang="0">
                    <a:pos x="585" y="0"/>
                  </a:cxn>
                  <a:cxn ang="0">
                    <a:pos x="545" y="14"/>
                  </a:cxn>
                  <a:cxn ang="0">
                    <a:pos x="522" y="25"/>
                  </a:cxn>
                  <a:cxn ang="0">
                    <a:pos x="496" y="37"/>
                  </a:cxn>
                  <a:cxn ang="0">
                    <a:pos x="463" y="55"/>
                  </a:cxn>
                  <a:cxn ang="0">
                    <a:pos x="427" y="78"/>
                  </a:cxn>
                  <a:cxn ang="0">
                    <a:pos x="382" y="108"/>
                  </a:cxn>
                  <a:cxn ang="0">
                    <a:pos x="329" y="146"/>
                  </a:cxn>
                  <a:cxn ang="0">
                    <a:pos x="329" y="146"/>
                  </a:cxn>
                  <a:cxn ang="0">
                    <a:pos x="304" y="165"/>
                  </a:cxn>
                  <a:cxn ang="0">
                    <a:pos x="281" y="184"/>
                  </a:cxn>
                  <a:cxn ang="0">
                    <a:pos x="239" y="219"/>
                  </a:cxn>
                  <a:cxn ang="0">
                    <a:pos x="202" y="251"/>
                  </a:cxn>
                  <a:cxn ang="0">
                    <a:pos x="185" y="264"/>
                  </a:cxn>
                  <a:cxn ang="0">
                    <a:pos x="169" y="277"/>
                  </a:cxn>
                  <a:cxn ang="0">
                    <a:pos x="169" y="277"/>
                  </a:cxn>
                  <a:cxn ang="0">
                    <a:pos x="128" y="304"/>
                  </a:cxn>
                  <a:cxn ang="0">
                    <a:pos x="128" y="304"/>
                  </a:cxn>
                  <a:cxn ang="0">
                    <a:pos x="170" y="262"/>
                  </a:cxn>
                  <a:cxn ang="0">
                    <a:pos x="221" y="215"/>
                  </a:cxn>
                  <a:cxn ang="0">
                    <a:pos x="278" y="165"/>
                  </a:cxn>
                  <a:cxn ang="0">
                    <a:pos x="308" y="140"/>
                  </a:cxn>
                  <a:cxn ang="0">
                    <a:pos x="339" y="116"/>
                  </a:cxn>
                  <a:cxn ang="0">
                    <a:pos x="371" y="93"/>
                  </a:cxn>
                  <a:cxn ang="0">
                    <a:pos x="402" y="71"/>
                  </a:cxn>
                  <a:cxn ang="0">
                    <a:pos x="435" y="52"/>
                  </a:cxn>
                  <a:cxn ang="0">
                    <a:pos x="466" y="34"/>
                  </a:cxn>
                  <a:cxn ang="0">
                    <a:pos x="497" y="20"/>
                  </a:cxn>
                  <a:cxn ang="0">
                    <a:pos x="527" y="10"/>
                  </a:cxn>
                  <a:cxn ang="0">
                    <a:pos x="542" y="5"/>
                  </a:cxn>
                  <a:cxn ang="0">
                    <a:pos x="556" y="3"/>
                  </a:cxn>
                  <a:cxn ang="0">
                    <a:pos x="571" y="1"/>
                  </a:cxn>
                  <a:cxn ang="0">
                    <a:pos x="585" y="0"/>
                  </a:cxn>
                  <a:cxn ang="0">
                    <a:pos x="585" y="0"/>
                  </a:cxn>
                </a:cxnLst>
                <a:rect l="0" t="0" r="r" b="b"/>
                <a:pathLst>
                  <a:path w="585" h="390">
                    <a:moveTo>
                      <a:pt x="0" y="390"/>
                    </a:moveTo>
                    <a:lnTo>
                      <a:pt x="0" y="390"/>
                    </a:lnTo>
                    <a:lnTo>
                      <a:pt x="2" y="387"/>
                    </a:lnTo>
                    <a:lnTo>
                      <a:pt x="2" y="387"/>
                    </a:lnTo>
                    <a:lnTo>
                      <a:pt x="23" y="369"/>
                    </a:lnTo>
                    <a:lnTo>
                      <a:pt x="48" y="352"/>
                    </a:lnTo>
                    <a:lnTo>
                      <a:pt x="74" y="335"/>
                    </a:lnTo>
                    <a:lnTo>
                      <a:pt x="101" y="320"/>
                    </a:lnTo>
                    <a:lnTo>
                      <a:pt x="101" y="320"/>
                    </a:lnTo>
                    <a:lnTo>
                      <a:pt x="75" y="335"/>
                    </a:lnTo>
                    <a:lnTo>
                      <a:pt x="49" y="352"/>
                    </a:lnTo>
                    <a:lnTo>
                      <a:pt x="25" y="369"/>
                    </a:lnTo>
                    <a:lnTo>
                      <a:pt x="0" y="390"/>
                    </a:lnTo>
                    <a:lnTo>
                      <a:pt x="0" y="390"/>
                    </a:lnTo>
                    <a:close/>
                    <a:moveTo>
                      <a:pt x="585" y="0"/>
                    </a:moveTo>
                    <a:lnTo>
                      <a:pt x="585" y="0"/>
                    </a:lnTo>
                    <a:lnTo>
                      <a:pt x="545" y="14"/>
                    </a:lnTo>
                    <a:lnTo>
                      <a:pt x="522" y="25"/>
                    </a:lnTo>
                    <a:lnTo>
                      <a:pt x="496" y="37"/>
                    </a:lnTo>
                    <a:lnTo>
                      <a:pt x="463" y="55"/>
                    </a:lnTo>
                    <a:lnTo>
                      <a:pt x="427" y="78"/>
                    </a:lnTo>
                    <a:lnTo>
                      <a:pt x="382" y="108"/>
                    </a:lnTo>
                    <a:lnTo>
                      <a:pt x="329" y="146"/>
                    </a:lnTo>
                    <a:lnTo>
                      <a:pt x="329" y="146"/>
                    </a:lnTo>
                    <a:lnTo>
                      <a:pt x="304" y="165"/>
                    </a:lnTo>
                    <a:lnTo>
                      <a:pt x="281" y="184"/>
                    </a:lnTo>
                    <a:lnTo>
                      <a:pt x="239" y="219"/>
                    </a:lnTo>
                    <a:lnTo>
                      <a:pt x="202" y="251"/>
                    </a:lnTo>
                    <a:lnTo>
                      <a:pt x="185" y="264"/>
                    </a:lnTo>
                    <a:lnTo>
                      <a:pt x="169" y="277"/>
                    </a:lnTo>
                    <a:lnTo>
                      <a:pt x="169" y="277"/>
                    </a:lnTo>
                    <a:lnTo>
                      <a:pt x="128" y="304"/>
                    </a:lnTo>
                    <a:lnTo>
                      <a:pt x="128" y="304"/>
                    </a:lnTo>
                    <a:lnTo>
                      <a:pt x="170" y="262"/>
                    </a:lnTo>
                    <a:lnTo>
                      <a:pt x="221" y="215"/>
                    </a:lnTo>
                    <a:lnTo>
                      <a:pt x="278" y="165"/>
                    </a:lnTo>
                    <a:lnTo>
                      <a:pt x="308" y="140"/>
                    </a:lnTo>
                    <a:lnTo>
                      <a:pt x="339" y="116"/>
                    </a:lnTo>
                    <a:lnTo>
                      <a:pt x="371" y="93"/>
                    </a:lnTo>
                    <a:lnTo>
                      <a:pt x="402" y="71"/>
                    </a:lnTo>
                    <a:lnTo>
                      <a:pt x="435" y="52"/>
                    </a:lnTo>
                    <a:lnTo>
                      <a:pt x="466" y="34"/>
                    </a:lnTo>
                    <a:lnTo>
                      <a:pt x="497" y="20"/>
                    </a:lnTo>
                    <a:lnTo>
                      <a:pt x="527" y="10"/>
                    </a:lnTo>
                    <a:lnTo>
                      <a:pt x="542" y="5"/>
                    </a:lnTo>
                    <a:lnTo>
                      <a:pt x="556" y="3"/>
                    </a:lnTo>
                    <a:lnTo>
                      <a:pt x="571" y="1"/>
                    </a:lnTo>
                    <a:lnTo>
                      <a:pt x="585" y="0"/>
                    </a:lnTo>
                    <a:lnTo>
                      <a:pt x="585"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0" name="Freeform 77"/>
              <p:cNvSpPr>
                <a:spLocks/>
              </p:cNvSpPr>
              <p:nvPr/>
            </p:nvSpPr>
            <p:spPr bwMode="auto">
              <a:xfrm rot="1800000">
                <a:off x="1067332" y="2718648"/>
                <a:ext cx="310264" cy="389878"/>
              </a:xfrm>
              <a:custGeom>
                <a:avLst/>
                <a:gdLst/>
                <a:ahLst/>
                <a:cxnLst>
                  <a:cxn ang="0">
                    <a:pos x="51" y="665"/>
                  </a:cxn>
                  <a:cxn ang="0">
                    <a:pos x="128" y="568"/>
                  </a:cxn>
                  <a:cxn ang="0">
                    <a:pos x="162" y="518"/>
                  </a:cxn>
                  <a:cxn ang="0">
                    <a:pos x="190" y="466"/>
                  </a:cxn>
                  <a:cxn ang="0">
                    <a:pos x="222" y="405"/>
                  </a:cxn>
                  <a:cxn ang="0">
                    <a:pos x="280" y="304"/>
                  </a:cxn>
                  <a:cxn ang="0">
                    <a:pos x="309" y="264"/>
                  </a:cxn>
                  <a:cxn ang="0">
                    <a:pos x="338" y="229"/>
                  </a:cxn>
                  <a:cxn ang="0">
                    <a:pos x="369" y="198"/>
                  </a:cxn>
                  <a:cxn ang="0">
                    <a:pos x="404" y="169"/>
                  </a:cxn>
                  <a:cxn ang="0">
                    <a:pos x="442" y="142"/>
                  </a:cxn>
                  <a:cxn ang="0">
                    <a:pos x="478" y="118"/>
                  </a:cxn>
                  <a:cxn ang="0">
                    <a:pos x="512" y="93"/>
                  </a:cxn>
                  <a:cxn ang="0">
                    <a:pos x="524" y="79"/>
                  </a:cxn>
                  <a:cxn ang="0">
                    <a:pos x="528" y="69"/>
                  </a:cxn>
                  <a:cxn ang="0">
                    <a:pos x="527" y="60"/>
                  </a:cxn>
                  <a:cxn ang="0">
                    <a:pos x="517" y="45"/>
                  </a:cxn>
                  <a:cxn ang="0">
                    <a:pos x="508" y="35"/>
                  </a:cxn>
                  <a:cxn ang="0">
                    <a:pos x="485" y="14"/>
                  </a:cxn>
                  <a:cxn ang="0">
                    <a:pos x="471" y="5"/>
                  </a:cxn>
                  <a:cxn ang="0">
                    <a:pos x="456" y="1"/>
                  </a:cxn>
                  <a:cxn ang="0">
                    <a:pos x="437" y="1"/>
                  </a:cxn>
                  <a:cxn ang="0">
                    <a:pos x="417" y="7"/>
                  </a:cxn>
                  <a:cxn ang="0">
                    <a:pos x="392" y="20"/>
                  </a:cxn>
                  <a:cxn ang="0">
                    <a:pos x="366" y="42"/>
                  </a:cxn>
                  <a:cxn ang="0">
                    <a:pos x="336" y="67"/>
                  </a:cxn>
                  <a:cxn ang="0">
                    <a:pos x="275" y="110"/>
                  </a:cxn>
                  <a:cxn ang="0">
                    <a:pos x="229" y="135"/>
                  </a:cxn>
                  <a:cxn ang="0">
                    <a:pos x="200" y="146"/>
                  </a:cxn>
                  <a:cxn ang="0">
                    <a:pos x="175" y="150"/>
                  </a:cxn>
                  <a:cxn ang="0">
                    <a:pos x="154" y="148"/>
                  </a:cxn>
                  <a:cxn ang="0">
                    <a:pos x="145" y="144"/>
                  </a:cxn>
                  <a:cxn ang="0">
                    <a:pos x="110" y="180"/>
                  </a:cxn>
                  <a:cxn ang="0">
                    <a:pos x="81" y="215"/>
                  </a:cxn>
                  <a:cxn ang="0">
                    <a:pos x="57" y="252"/>
                  </a:cxn>
                  <a:cxn ang="0">
                    <a:pos x="38" y="290"/>
                  </a:cxn>
                  <a:cxn ang="0">
                    <a:pos x="21" y="328"/>
                  </a:cxn>
                  <a:cxn ang="0">
                    <a:pos x="11" y="365"/>
                  </a:cxn>
                  <a:cxn ang="0">
                    <a:pos x="4" y="403"/>
                  </a:cxn>
                  <a:cxn ang="0">
                    <a:pos x="0" y="476"/>
                  </a:cxn>
                  <a:cxn ang="0">
                    <a:pos x="6" y="541"/>
                  </a:cxn>
                  <a:cxn ang="0">
                    <a:pos x="20" y="600"/>
                  </a:cxn>
                  <a:cxn ang="0">
                    <a:pos x="41" y="646"/>
                  </a:cxn>
                  <a:cxn ang="0">
                    <a:pos x="51" y="665"/>
                  </a:cxn>
                </a:cxnLst>
                <a:rect l="0" t="0" r="r" b="b"/>
                <a:pathLst>
                  <a:path w="528" h="665">
                    <a:moveTo>
                      <a:pt x="51" y="665"/>
                    </a:moveTo>
                    <a:lnTo>
                      <a:pt x="51" y="665"/>
                    </a:lnTo>
                    <a:lnTo>
                      <a:pt x="91" y="617"/>
                    </a:lnTo>
                    <a:lnTo>
                      <a:pt x="128" y="568"/>
                    </a:lnTo>
                    <a:lnTo>
                      <a:pt x="145" y="542"/>
                    </a:lnTo>
                    <a:lnTo>
                      <a:pt x="162" y="518"/>
                    </a:lnTo>
                    <a:lnTo>
                      <a:pt x="177" y="492"/>
                    </a:lnTo>
                    <a:lnTo>
                      <a:pt x="190" y="466"/>
                    </a:lnTo>
                    <a:lnTo>
                      <a:pt x="190" y="466"/>
                    </a:lnTo>
                    <a:lnTo>
                      <a:pt x="222" y="405"/>
                    </a:lnTo>
                    <a:lnTo>
                      <a:pt x="252" y="350"/>
                    </a:lnTo>
                    <a:lnTo>
                      <a:pt x="280" y="304"/>
                    </a:lnTo>
                    <a:lnTo>
                      <a:pt x="295" y="283"/>
                    </a:lnTo>
                    <a:lnTo>
                      <a:pt x="309" y="264"/>
                    </a:lnTo>
                    <a:lnTo>
                      <a:pt x="324" y="245"/>
                    </a:lnTo>
                    <a:lnTo>
                      <a:pt x="338" y="229"/>
                    </a:lnTo>
                    <a:lnTo>
                      <a:pt x="354" y="213"/>
                    </a:lnTo>
                    <a:lnTo>
                      <a:pt x="369" y="198"/>
                    </a:lnTo>
                    <a:lnTo>
                      <a:pt x="387" y="183"/>
                    </a:lnTo>
                    <a:lnTo>
                      <a:pt x="404" y="169"/>
                    </a:lnTo>
                    <a:lnTo>
                      <a:pt x="423" y="155"/>
                    </a:lnTo>
                    <a:lnTo>
                      <a:pt x="442" y="142"/>
                    </a:lnTo>
                    <a:lnTo>
                      <a:pt x="442" y="142"/>
                    </a:lnTo>
                    <a:lnTo>
                      <a:pt x="478" y="118"/>
                    </a:lnTo>
                    <a:lnTo>
                      <a:pt x="504" y="101"/>
                    </a:lnTo>
                    <a:lnTo>
                      <a:pt x="512" y="93"/>
                    </a:lnTo>
                    <a:lnTo>
                      <a:pt x="519" y="86"/>
                    </a:lnTo>
                    <a:lnTo>
                      <a:pt x="524" y="79"/>
                    </a:lnTo>
                    <a:lnTo>
                      <a:pt x="527" y="74"/>
                    </a:lnTo>
                    <a:lnTo>
                      <a:pt x="528" y="69"/>
                    </a:lnTo>
                    <a:lnTo>
                      <a:pt x="528" y="64"/>
                    </a:lnTo>
                    <a:lnTo>
                      <a:pt x="527" y="60"/>
                    </a:lnTo>
                    <a:lnTo>
                      <a:pt x="526" y="54"/>
                    </a:lnTo>
                    <a:lnTo>
                      <a:pt x="517" y="45"/>
                    </a:lnTo>
                    <a:lnTo>
                      <a:pt x="508" y="35"/>
                    </a:lnTo>
                    <a:lnTo>
                      <a:pt x="508" y="35"/>
                    </a:lnTo>
                    <a:lnTo>
                      <a:pt x="497" y="23"/>
                    </a:lnTo>
                    <a:lnTo>
                      <a:pt x="485" y="14"/>
                    </a:lnTo>
                    <a:lnTo>
                      <a:pt x="479" y="8"/>
                    </a:lnTo>
                    <a:lnTo>
                      <a:pt x="471" y="5"/>
                    </a:lnTo>
                    <a:lnTo>
                      <a:pt x="464" y="3"/>
                    </a:lnTo>
                    <a:lnTo>
                      <a:pt x="456" y="1"/>
                    </a:lnTo>
                    <a:lnTo>
                      <a:pt x="447" y="0"/>
                    </a:lnTo>
                    <a:lnTo>
                      <a:pt x="437" y="1"/>
                    </a:lnTo>
                    <a:lnTo>
                      <a:pt x="428" y="3"/>
                    </a:lnTo>
                    <a:lnTo>
                      <a:pt x="417" y="7"/>
                    </a:lnTo>
                    <a:lnTo>
                      <a:pt x="404" y="12"/>
                    </a:lnTo>
                    <a:lnTo>
                      <a:pt x="392" y="20"/>
                    </a:lnTo>
                    <a:lnTo>
                      <a:pt x="380" y="30"/>
                    </a:lnTo>
                    <a:lnTo>
                      <a:pt x="366" y="42"/>
                    </a:lnTo>
                    <a:lnTo>
                      <a:pt x="366" y="42"/>
                    </a:lnTo>
                    <a:lnTo>
                      <a:pt x="336" y="67"/>
                    </a:lnTo>
                    <a:lnTo>
                      <a:pt x="306" y="90"/>
                    </a:lnTo>
                    <a:lnTo>
                      <a:pt x="275" y="110"/>
                    </a:lnTo>
                    <a:lnTo>
                      <a:pt x="244" y="128"/>
                    </a:lnTo>
                    <a:lnTo>
                      <a:pt x="229" y="135"/>
                    </a:lnTo>
                    <a:lnTo>
                      <a:pt x="214" y="140"/>
                    </a:lnTo>
                    <a:lnTo>
                      <a:pt x="200" y="146"/>
                    </a:lnTo>
                    <a:lnTo>
                      <a:pt x="186" y="148"/>
                    </a:lnTo>
                    <a:lnTo>
                      <a:pt x="175" y="150"/>
                    </a:lnTo>
                    <a:lnTo>
                      <a:pt x="163" y="150"/>
                    </a:lnTo>
                    <a:lnTo>
                      <a:pt x="154" y="148"/>
                    </a:lnTo>
                    <a:lnTo>
                      <a:pt x="145" y="144"/>
                    </a:lnTo>
                    <a:lnTo>
                      <a:pt x="145" y="144"/>
                    </a:lnTo>
                    <a:lnTo>
                      <a:pt x="128" y="162"/>
                    </a:lnTo>
                    <a:lnTo>
                      <a:pt x="110" y="180"/>
                    </a:lnTo>
                    <a:lnTo>
                      <a:pt x="95" y="198"/>
                    </a:lnTo>
                    <a:lnTo>
                      <a:pt x="81" y="215"/>
                    </a:lnTo>
                    <a:lnTo>
                      <a:pt x="68" y="234"/>
                    </a:lnTo>
                    <a:lnTo>
                      <a:pt x="57" y="252"/>
                    </a:lnTo>
                    <a:lnTo>
                      <a:pt x="46" y="271"/>
                    </a:lnTo>
                    <a:lnTo>
                      <a:pt x="38" y="290"/>
                    </a:lnTo>
                    <a:lnTo>
                      <a:pt x="30" y="309"/>
                    </a:lnTo>
                    <a:lnTo>
                      <a:pt x="21" y="328"/>
                    </a:lnTo>
                    <a:lnTo>
                      <a:pt x="16" y="347"/>
                    </a:lnTo>
                    <a:lnTo>
                      <a:pt x="11" y="365"/>
                    </a:lnTo>
                    <a:lnTo>
                      <a:pt x="6" y="384"/>
                    </a:lnTo>
                    <a:lnTo>
                      <a:pt x="4" y="403"/>
                    </a:lnTo>
                    <a:lnTo>
                      <a:pt x="0" y="440"/>
                    </a:lnTo>
                    <a:lnTo>
                      <a:pt x="0" y="476"/>
                    </a:lnTo>
                    <a:lnTo>
                      <a:pt x="1" y="508"/>
                    </a:lnTo>
                    <a:lnTo>
                      <a:pt x="6" y="541"/>
                    </a:lnTo>
                    <a:lnTo>
                      <a:pt x="12" y="571"/>
                    </a:lnTo>
                    <a:lnTo>
                      <a:pt x="20" y="600"/>
                    </a:lnTo>
                    <a:lnTo>
                      <a:pt x="30" y="624"/>
                    </a:lnTo>
                    <a:lnTo>
                      <a:pt x="41" y="646"/>
                    </a:lnTo>
                    <a:lnTo>
                      <a:pt x="51" y="665"/>
                    </a:lnTo>
                    <a:lnTo>
                      <a:pt x="51" y="665"/>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1" name="Freeform 78"/>
              <p:cNvSpPr>
                <a:spLocks/>
              </p:cNvSpPr>
              <p:nvPr/>
            </p:nvSpPr>
            <p:spPr bwMode="auto">
              <a:xfrm rot="1800000">
                <a:off x="1418825" y="2711364"/>
                <a:ext cx="247040" cy="162742"/>
              </a:xfrm>
              <a:custGeom>
                <a:avLst/>
                <a:gdLst/>
                <a:ahLst/>
                <a:cxnLst>
                  <a:cxn ang="0">
                    <a:pos x="0" y="200"/>
                  </a:cxn>
                  <a:cxn ang="0">
                    <a:pos x="0" y="200"/>
                  </a:cxn>
                  <a:cxn ang="0">
                    <a:pos x="48" y="161"/>
                  </a:cxn>
                  <a:cxn ang="0">
                    <a:pos x="101" y="120"/>
                  </a:cxn>
                  <a:cxn ang="0">
                    <a:pos x="128" y="100"/>
                  </a:cxn>
                  <a:cxn ang="0">
                    <a:pos x="157" y="79"/>
                  </a:cxn>
                  <a:cxn ang="0">
                    <a:pos x="184" y="61"/>
                  </a:cxn>
                  <a:cxn ang="0">
                    <a:pos x="213" y="44"/>
                  </a:cxn>
                  <a:cxn ang="0">
                    <a:pos x="240" y="29"/>
                  </a:cxn>
                  <a:cxn ang="0">
                    <a:pos x="267" y="16"/>
                  </a:cxn>
                  <a:cxn ang="0">
                    <a:pos x="293" y="8"/>
                  </a:cxn>
                  <a:cxn ang="0">
                    <a:pos x="318" y="1"/>
                  </a:cxn>
                  <a:cxn ang="0">
                    <a:pos x="328" y="0"/>
                  </a:cxn>
                  <a:cxn ang="0">
                    <a:pos x="339" y="0"/>
                  </a:cxn>
                  <a:cxn ang="0">
                    <a:pos x="350" y="0"/>
                  </a:cxn>
                  <a:cxn ang="0">
                    <a:pos x="361" y="1"/>
                  </a:cxn>
                  <a:cxn ang="0">
                    <a:pos x="371" y="4"/>
                  </a:cxn>
                  <a:cxn ang="0">
                    <a:pos x="380" y="8"/>
                  </a:cxn>
                  <a:cxn ang="0">
                    <a:pos x="388" y="14"/>
                  </a:cxn>
                  <a:cxn ang="0">
                    <a:pos x="397" y="20"/>
                  </a:cxn>
                  <a:cxn ang="0">
                    <a:pos x="397" y="20"/>
                  </a:cxn>
                  <a:cxn ang="0">
                    <a:pos x="403" y="29"/>
                  </a:cxn>
                  <a:cxn ang="0">
                    <a:pos x="409" y="35"/>
                  </a:cxn>
                  <a:cxn ang="0">
                    <a:pos x="414" y="44"/>
                  </a:cxn>
                  <a:cxn ang="0">
                    <a:pos x="417" y="50"/>
                  </a:cxn>
                  <a:cxn ang="0">
                    <a:pos x="420" y="59"/>
                  </a:cxn>
                  <a:cxn ang="0">
                    <a:pos x="421" y="67"/>
                  </a:cxn>
                  <a:cxn ang="0">
                    <a:pos x="422" y="75"/>
                  </a:cxn>
                  <a:cxn ang="0">
                    <a:pos x="422" y="83"/>
                  </a:cxn>
                  <a:cxn ang="0">
                    <a:pos x="420" y="100"/>
                  </a:cxn>
                  <a:cxn ang="0">
                    <a:pos x="414" y="116"/>
                  </a:cxn>
                  <a:cxn ang="0">
                    <a:pos x="406" y="132"/>
                  </a:cxn>
                  <a:cxn ang="0">
                    <a:pos x="395" y="149"/>
                  </a:cxn>
                  <a:cxn ang="0">
                    <a:pos x="383" y="166"/>
                  </a:cxn>
                  <a:cxn ang="0">
                    <a:pos x="368" y="183"/>
                  </a:cxn>
                  <a:cxn ang="0">
                    <a:pos x="337" y="215"/>
                  </a:cxn>
                  <a:cxn ang="0">
                    <a:pos x="304" y="248"/>
                  </a:cxn>
                  <a:cxn ang="0">
                    <a:pos x="271" y="278"/>
                  </a:cxn>
                  <a:cxn ang="0">
                    <a:pos x="271" y="278"/>
                  </a:cxn>
                  <a:cxn ang="0">
                    <a:pos x="264" y="271"/>
                  </a:cxn>
                  <a:cxn ang="0">
                    <a:pos x="256" y="263"/>
                  </a:cxn>
                  <a:cxn ang="0">
                    <a:pos x="247" y="256"/>
                  </a:cxn>
                  <a:cxn ang="0">
                    <a:pos x="238" y="252"/>
                  </a:cxn>
                  <a:cxn ang="0">
                    <a:pos x="238" y="252"/>
                  </a:cxn>
                  <a:cxn ang="0">
                    <a:pos x="213" y="237"/>
                  </a:cxn>
                  <a:cxn ang="0">
                    <a:pos x="187" y="224"/>
                  </a:cxn>
                  <a:cxn ang="0">
                    <a:pos x="158" y="213"/>
                  </a:cxn>
                  <a:cxn ang="0">
                    <a:pos x="128" y="202"/>
                  </a:cxn>
                  <a:cxn ang="0">
                    <a:pos x="113" y="198"/>
                  </a:cxn>
                  <a:cxn ang="0">
                    <a:pos x="98" y="195"/>
                  </a:cxn>
                  <a:cxn ang="0">
                    <a:pos x="82" y="192"/>
                  </a:cxn>
                  <a:cxn ang="0">
                    <a:pos x="67" y="192"/>
                  </a:cxn>
                  <a:cxn ang="0">
                    <a:pos x="50" y="192"/>
                  </a:cxn>
                  <a:cxn ang="0">
                    <a:pos x="34" y="194"/>
                  </a:cxn>
                  <a:cxn ang="0">
                    <a:pos x="16" y="196"/>
                  </a:cxn>
                  <a:cxn ang="0">
                    <a:pos x="0" y="200"/>
                  </a:cxn>
                  <a:cxn ang="0">
                    <a:pos x="0" y="200"/>
                  </a:cxn>
                </a:cxnLst>
                <a:rect l="0" t="0" r="r" b="b"/>
                <a:pathLst>
                  <a:path w="422" h="278">
                    <a:moveTo>
                      <a:pt x="0" y="200"/>
                    </a:moveTo>
                    <a:lnTo>
                      <a:pt x="0" y="200"/>
                    </a:lnTo>
                    <a:lnTo>
                      <a:pt x="48" y="161"/>
                    </a:lnTo>
                    <a:lnTo>
                      <a:pt x="101" y="120"/>
                    </a:lnTo>
                    <a:lnTo>
                      <a:pt x="128" y="100"/>
                    </a:lnTo>
                    <a:lnTo>
                      <a:pt x="157" y="79"/>
                    </a:lnTo>
                    <a:lnTo>
                      <a:pt x="184" y="61"/>
                    </a:lnTo>
                    <a:lnTo>
                      <a:pt x="213" y="44"/>
                    </a:lnTo>
                    <a:lnTo>
                      <a:pt x="240" y="29"/>
                    </a:lnTo>
                    <a:lnTo>
                      <a:pt x="267" y="16"/>
                    </a:lnTo>
                    <a:lnTo>
                      <a:pt x="293" y="8"/>
                    </a:lnTo>
                    <a:lnTo>
                      <a:pt x="318" y="1"/>
                    </a:lnTo>
                    <a:lnTo>
                      <a:pt x="328" y="0"/>
                    </a:lnTo>
                    <a:lnTo>
                      <a:pt x="339" y="0"/>
                    </a:lnTo>
                    <a:lnTo>
                      <a:pt x="350" y="0"/>
                    </a:lnTo>
                    <a:lnTo>
                      <a:pt x="361" y="1"/>
                    </a:lnTo>
                    <a:lnTo>
                      <a:pt x="371" y="4"/>
                    </a:lnTo>
                    <a:lnTo>
                      <a:pt x="380" y="8"/>
                    </a:lnTo>
                    <a:lnTo>
                      <a:pt x="388" y="14"/>
                    </a:lnTo>
                    <a:lnTo>
                      <a:pt x="397" y="20"/>
                    </a:lnTo>
                    <a:lnTo>
                      <a:pt x="397" y="20"/>
                    </a:lnTo>
                    <a:lnTo>
                      <a:pt x="403" y="29"/>
                    </a:lnTo>
                    <a:lnTo>
                      <a:pt x="409" y="35"/>
                    </a:lnTo>
                    <a:lnTo>
                      <a:pt x="414" y="44"/>
                    </a:lnTo>
                    <a:lnTo>
                      <a:pt x="417" y="50"/>
                    </a:lnTo>
                    <a:lnTo>
                      <a:pt x="420" y="59"/>
                    </a:lnTo>
                    <a:lnTo>
                      <a:pt x="421" y="67"/>
                    </a:lnTo>
                    <a:lnTo>
                      <a:pt x="422" y="75"/>
                    </a:lnTo>
                    <a:lnTo>
                      <a:pt x="422" y="83"/>
                    </a:lnTo>
                    <a:lnTo>
                      <a:pt x="420" y="100"/>
                    </a:lnTo>
                    <a:lnTo>
                      <a:pt x="414" y="116"/>
                    </a:lnTo>
                    <a:lnTo>
                      <a:pt x="406" y="132"/>
                    </a:lnTo>
                    <a:lnTo>
                      <a:pt x="395" y="149"/>
                    </a:lnTo>
                    <a:lnTo>
                      <a:pt x="383" y="166"/>
                    </a:lnTo>
                    <a:lnTo>
                      <a:pt x="368" y="183"/>
                    </a:lnTo>
                    <a:lnTo>
                      <a:pt x="337" y="215"/>
                    </a:lnTo>
                    <a:lnTo>
                      <a:pt x="304" y="248"/>
                    </a:lnTo>
                    <a:lnTo>
                      <a:pt x="271" y="278"/>
                    </a:lnTo>
                    <a:lnTo>
                      <a:pt x="271" y="278"/>
                    </a:lnTo>
                    <a:lnTo>
                      <a:pt x="264" y="271"/>
                    </a:lnTo>
                    <a:lnTo>
                      <a:pt x="256" y="263"/>
                    </a:lnTo>
                    <a:lnTo>
                      <a:pt x="247" y="256"/>
                    </a:lnTo>
                    <a:lnTo>
                      <a:pt x="238" y="252"/>
                    </a:lnTo>
                    <a:lnTo>
                      <a:pt x="238" y="252"/>
                    </a:lnTo>
                    <a:lnTo>
                      <a:pt x="213" y="237"/>
                    </a:lnTo>
                    <a:lnTo>
                      <a:pt x="187" y="224"/>
                    </a:lnTo>
                    <a:lnTo>
                      <a:pt x="158" y="213"/>
                    </a:lnTo>
                    <a:lnTo>
                      <a:pt x="128" y="202"/>
                    </a:lnTo>
                    <a:lnTo>
                      <a:pt x="113" y="198"/>
                    </a:lnTo>
                    <a:lnTo>
                      <a:pt x="98" y="195"/>
                    </a:lnTo>
                    <a:lnTo>
                      <a:pt x="82" y="192"/>
                    </a:lnTo>
                    <a:lnTo>
                      <a:pt x="67" y="192"/>
                    </a:lnTo>
                    <a:lnTo>
                      <a:pt x="50" y="192"/>
                    </a:lnTo>
                    <a:lnTo>
                      <a:pt x="34" y="194"/>
                    </a:lnTo>
                    <a:lnTo>
                      <a:pt x="16" y="196"/>
                    </a:lnTo>
                    <a:lnTo>
                      <a:pt x="0" y="200"/>
                    </a:lnTo>
                    <a:lnTo>
                      <a:pt x="0" y="200"/>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2" name="Freeform 79"/>
              <p:cNvSpPr>
                <a:spLocks/>
              </p:cNvSpPr>
              <p:nvPr/>
            </p:nvSpPr>
            <p:spPr bwMode="auto">
              <a:xfrm rot="1800000">
                <a:off x="1556412" y="2754230"/>
                <a:ext cx="104202" cy="100689"/>
              </a:xfrm>
              <a:custGeom>
                <a:avLst/>
                <a:gdLst/>
                <a:ahLst/>
                <a:cxnLst>
                  <a:cxn ang="0">
                    <a:pos x="38" y="143"/>
                  </a:cxn>
                  <a:cxn ang="0">
                    <a:pos x="38" y="143"/>
                  </a:cxn>
                  <a:cxn ang="0">
                    <a:pos x="21" y="117"/>
                  </a:cxn>
                  <a:cxn ang="0">
                    <a:pos x="13" y="105"/>
                  </a:cxn>
                  <a:cxn ang="0">
                    <a:pos x="6" y="92"/>
                  </a:cxn>
                  <a:cxn ang="0">
                    <a:pos x="2" y="80"/>
                  </a:cxn>
                  <a:cxn ang="0">
                    <a:pos x="0" y="69"/>
                  </a:cxn>
                  <a:cxn ang="0">
                    <a:pos x="2" y="65"/>
                  </a:cxn>
                  <a:cxn ang="0">
                    <a:pos x="3" y="60"/>
                  </a:cxn>
                  <a:cxn ang="0">
                    <a:pos x="6" y="56"/>
                  </a:cxn>
                  <a:cxn ang="0">
                    <a:pos x="10" y="50"/>
                  </a:cxn>
                  <a:cxn ang="0">
                    <a:pos x="10" y="50"/>
                  </a:cxn>
                  <a:cxn ang="0">
                    <a:pos x="21" y="41"/>
                  </a:cxn>
                  <a:cxn ang="0">
                    <a:pos x="36" y="30"/>
                  </a:cxn>
                  <a:cxn ang="0">
                    <a:pos x="53" y="17"/>
                  </a:cxn>
                  <a:cxn ang="0">
                    <a:pos x="74" y="8"/>
                  </a:cxn>
                  <a:cxn ang="0">
                    <a:pos x="85" y="4"/>
                  </a:cxn>
                  <a:cxn ang="0">
                    <a:pos x="96" y="1"/>
                  </a:cxn>
                  <a:cxn ang="0">
                    <a:pos x="107" y="0"/>
                  </a:cxn>
                  <a:cxn ang="0">
                    <a:pos x="117" y="0"/>
                  </a:cxn>
                  <a:cxn ang="0">
                    <a:pos x="128" y="1"/>
                  </a:cxn>
                  <a:cxn ang="0">
                    <a:pos x="138" y="5"/>
                  </a:cxn>
                  <a:cxn ang="0">
                    <a:pos x="149" y="11"/>
                  </a:cxn>
                  <a:cxn ang="0">
                    <a:pos x="158" y="17"/>
                  </a:cxn>
                  <a:cxn ang="0">
                    <a:pos x="158" y="17"/>
                  </a:cxn>
                  <a:cxn ang="0">
                    <a:pos x="167" y="27"/>
                  </a:cxn>
                  <a:cxn ang="0">
                    <a:pos x="172" y="36"/>
                  </a:cxn>
                  <a:cxn ang="0">
                    <a:pos x="176" y="46"/>
                  </a:cxn>
                  <a:cxn ang="0">
                    <a:pos x="179" y="56"/>
                  </a:cxn>
                  <a:cxn ang="0">
                    <a:pos x="179" y="65"/>
                  </a:cxn>
                  <a:cxn ang="0">
                    <a:pos x="177" y="73"/>
                  </a:cxn>
                  <a:cxn ang="0">
                    <a:pos x="176" y="83"/>
                  </a:cxn>
                  <a:cxn ang="0">
                    <a:pos x="172" y="92"/>
                  </a:cxn>
                  <a:cxn ang="0">
                    <a:pos x="168" y="102"/>
                  </a:cxn>
                  <a:cxn ang="0">
                    <a:pos x="161" y="110"/>
                  </a:cxn>
                  <a:cxn ang="0">
                    <a:pos x="149" y="126"/>
                  </a:cxn>
                  <a:cxn ang="0">
                    <a:pos x="132" y="141"/>
                  </a:cxn>
                  <a:cxn ang="0">
                    <a:pos x="117" y="154"/>
                  </a:cxn>
                  <a:cxn ang="0">
                    <a:pos x="117" y="154"/>
                  </a:cxn>
                  <a:cxn ang="0">
                    <a:pos x="103" y="163"/>
                  </a:cxn>
                  <a:cxn ang="0">
                    <a:pos x="90" y="169"/>
                  </a:cxn>
                  <a:cxn ang="0">
                    <a:pos x="81" y="171"/>
                  </a:cxn>
                  <a:cxn ang="0">
                    <a:pos x="71" y="171"/>
                  </a:cxn>
                  <a:cxn ang="0">
                    <a:pos x="64" y="169"/>
                  </a:cxn>
                  <a:cxn ang="0">
                    <a:pos x="56" y="162"/>
                  </a:cxn>
                  <a:cxn ang="0">
                    <a:pos x="48" y="154"/>
                  </a:cxn>
                  <a:cxn ang="0">
                    <a:pos x="38" y="143"/>
                  </a:cxn>
                  <a:cxn ang="0">
                    <a:pos x="38" y="143"/>
                  </a:cxn>
                </a:cxnLst>
                <a:rect l="0" t="0" r="r" b="b"/>
                <a:pathLst>
                  <a:path w="179" h="171">
                    <a:moveTo>
                      <a:pt x="38" y="143"/>
                    </a:moveTo>
                    <a:lnTo>
                      <a:pt x="38" y="143"/>
                    </a:lnTo>
                    <a:lnTo>
                      <a:pt x="21" y="117"/>
                    </a:lnTo>
                    <a:lnTo>
                      <a:pt x="13" y="105"/>
                    </a:lnTo>
                    <a:lnTo>
                      <a:pt x="6" y="92"/>
                    </a:lnTo>
                    <a:lnTo>
                      <a:pt x="2" y="80"/>
                    </a:lnTo>
                    <a:lnTo>
                      <a:pt x="0" y="69"/>
                    </a:lnTo>
                    <a:lnTo>
                      <a:pt x="2" y="65"/>
                    </a:lnTo>
                    <a:lnTo>
                      <a:pt x="3" y="60"/>
                    </a:lnTo>
                    <a:lnTo>
                      <a:pt x="6" y="56"/>
                    </a:lnTo>
                    <a:lnTo>
                      <a:pt x="10" y="50"/>
                    </a:lnTo>
                    <a:lnTo>
                      <a:pt x="10" y="50"/>
                    </a:lnTo>
                    <a:lnTo>
                      <a:pt x="21" y="41"/>
                    </a:lnTo>
                    <a:lnTo>
                      <a:pt x="36" y="30"/>
                    </a:lnTo>
                    <a:lnTo>
                      <a:pt x="53" y="17"/>
                    </a:lnTo>
                    <a:lnTo>
                      <a:pt x="74" y="8"/>
                    </a:lnTo>
                    <a:lnTo>
                      <a:pt x="85" y="4"/>
                    </a:lnTo>
                    <a:lnTo>
                      <a:pt x="96" y="1"/>
                    </a:lnTo>
                    <a:lnTo>
                      <a:pt x="107" y="0"/>
                    </a:lnTo>
                    <a:lnTo>
                      <a:pt x="117" y="0"/>
                    </a:lnTo>
                    <a:lnTo>
                      <a:pt x="128" y="1"/>
                    </a:lnTo>
                    <a:lnTo>
                      <a:pt x="138" y="5"/>
                    </a:lnTo>
                    <a:lnTo>
                      <a:pt x="149" y="11"/>
                    </a:lnTo>
                    <a:lnTo>
                      <a:pt x="158" y="17"/>
                    </a:lnTo>
                    <a:lnTo>
                      <a:pt x="158" y="17"/>
                    </a:lnTo>
                    <a:lnTo>
                      <a:pt x="167" y="27"/>
                    </a:lnTo>
                    <a:lnTo>
                      <a:pt x="172" y="36"/>
                    </a:lnTo>
                    <a:lnTo>
                      <a:pt x="176" y="46"/>
                    </a:lnTo>
                    <a:lnTo>
                      <a:pt x="179" y="56"/>
                    </a:lnTo>
                    <a:lnTo>
                      <a:pt x="179" y="65"/>
                    </a:lnTo>
                    <a:lnTo>
                      <a:pt x="177" y="73"/>
                    </a:lnTo>
                    <a:lnTo>
                      <a:pt x="176" y="83"/>
                    </a:lnTo>
                    <a:lnTo>
                      <a:pt x="172" y="92"/>
                    </a:lnTo>
                    <a:lnTo>
                      <a:pt x="168" y="102"/>
                    </a:lnTo>
                    <a:lnTo>
                      <a:pt x="161" y="110"/>
                    </a:lnTo>
                    <a:lnTo>
                      <a:pt x="149" y="126"/>
                    </a:lnTo>
                    <a:lnTo>
                      <a:pt x="132" y="141"/>
                    </a:lnTo>
                    <a:lnTo>
                      <a:pt x="117" y="154"/>
                    </a:lnTo>
                    <a:lnTo>
                      <a:pt x="117" y="154"/>
                    </a:lnTo>
                    <a:lnTo>
                      <a:pt x="103" y="163"/>
                    </a:lnTo>
                    <a:lnTo>
                      <a:pt x="90" y="169"/>
                    </a:lnTo>
                    <a:lnTo>
                      <a:pt x="81" y="171"/>
                    </a:lnTo>
                    <a:lnTo>
                      <a:pt x="71" y="171"/>
                    </a:lnTo>
                    <a:lnTo>
                      <a:pt x="64" y="169"/>
                    </a:lnTo>
                    <a:lnTo>
                      <a:pt x="56" y="162"/>
                    </a:lnTo>
                    <a:lnTo>
                      <a:pt x="48" y="154"/>
                    </a:lnTo>
                    <a:lnTo>
                      <a:pt x="38" y="143"/>
                    </a:lnTo>
                    <a:lnTo>
                      <a:pt x="38" y="143"/>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3" name="Freeform 80"/>
              <p:cNvSpPr>
                <a:spLocks noEditPoints="1"/>
              </p:cNvSpPr>
              <p:nvPr/>
            </p:nvSpPr>
            <p:spPr bwMode="auto">
              <a:xfrm rot="1800000">
                <a:off x="1436237" y="2776753"/>
                <a:ext cx="81956" cy="96006"/>
              </a:xfrm>
              <a:custGeom>
                <a:avLst/>
                <a:gdLst/>
                <a:ahLst/>
                <a:cxnLst>
                  <a:cxn ang="0">
                    <a:pos x="62" y="148"/>
                  </a:cxn>
                  <a:cxn ang="0">
                    <a:pos x="62" y="148"/>
                  </a:cxn>
                  <a:cxn ang="0">
                    <a:pos x="73" y="157"/>
                  </a:cxn>
                  <a:cxn ang="0">
                    <a:pos x="83" y="163"/>
                  </a:cxn>
                  <a:cxn ang="0">
                    <a:pos x="83" y="163"/>
                  </a:cxn>
                  <a:cxn ang="0">
                    <a:pos x="62" y="139"/>
                  </a:cxn>
                  <a:cxn ang="0">
                    <a:pos x="62" y="148"/>
                  </a:cxn>
                  <a:cxn ang="0">
                    <a:pos x="62" y="148"/>
                  </a:cxn>
                  <a:cxn ang="0">
                    <a:pos x="62" y="20"/>
                  </a:cxn>
                  <a:cxn ang="0">
                    <a:pos x="62" y="12"/>
                  </a:cxn>
                  <a:cxn ang="0">
                    <a:pos x="62" y="12"/>
                  </a:cxn>
                  <a:cxn ang="0">
                    <a:pos x="75" y="22"/>
                  </a:cxn>
                  <a:cxn ang="0">
                    <a:pos x="87" y="33"/>
                  </a:cxn>
                  <a:cxn ang="0">
                    <a:pos x="98" y="46"/>
                  </a:cxn>
                  <a:cxn ang="0">
                    <a:pos x="109" y="60"/>
                  </a:cxn>
                  <a:cxn ang="0">
                    <a:pos x="118" y="73"/>
                  </a:cxn>
                  <a:cxn ang="0">
                    <a:pos x="126" y="88"/>
                  </a:cxn>
                  <a:cxn ang="0">
                    <a:pos x="133" y="105"/>
                  </a:cxn>
                  <a:cxn ang="0">
                    <a:pos x="139" y="120"/>
                  </a:cxn>
                  <a:cxn ang="0">
                    <a:pos x="139" y="120"/>
                  </a:cxn>
                  <a:cxn ang="0">
                    <a:pos x="100" y="67"/>
                  </a:cxn>
                  <a:cxn ang="0">
                    <a:pos x="81" y="42"/>
                  </a:cxn>
                  <a:cxn ang="0">
                    <a:pos x="62" y="20"/>
                  </a:cxn>
                  <a:cxn ang="0">
                    <a:pos x="62" y="20"/>
                  </a:cxn>
                  <a:cxn ang="0">
                    <a:pos x="0" y="50"/>
                  </a:cxn>
                  <a:cxn ang="0">
                    <a:pos x="0" y="50"/>
                  </a:cxn>
                  <a:cxn ang="0">
                    <a:pos x="4" y="64"/>
                  </a:cxn>
                  <a:cxn ang="0">
                    <a:pos x="9" y="77"/>
                  </a:cxn>
                  <a:cxn ang="0">
                    <a:pos x="16" y="91"/>
                  </a:cxn>
                  <a:cxn ang="0">
                    <a:pos x="24" y="103"/>
                  </a:cxn>
                  <a:cxn ang="0">
                    <a:pos x="34" y="117"/>
                  </a:cxn>
                  <a:cxn ang="0">
                    <a:pos x="43" y="128"/>
                  </a:cxn>
                  <a:cxn ang="0">
                    <a:pos x="53" y="139"/>
                  </a:cxn>
                  <a:cxn ang="0">
                    <a:pos x="62" y="148"/>
                  </a:cxn>
                  <a:cxn ang="0">
                    <a:pos x="62" y="139"/>
                  </a:cxn>
                  <a:cxn ang="0">
                    <a:pos x="62" y="139"/>
                  </a:cxn>
                  <a:cxn ang="0">
                    <a:pos x="30" y="95"/>
                  </a:cxn>
                  <a:cxn ang="0">
                    <a:pos x="13" y="72"/>
                  </a:cxn>
                  <a:cxn ang="0">
                    <a:pos x="0" y="50"/>
                  </a:cxn>
                  <a:cxn ang="0">
                    <a:pos x="0" y="50"/>
                  </a:cxn>
                  <a:cxn ang="0">
                    <a:pos x="62" y="12"/>
                  </a:cxn>
                  <a:cxn ang="0">
                    <a:pos x="62" y="20"/>
                  </a:cxn>
                  <a:cxn ang="0">
                    <a:pos x="62" y="20"/>
                  </a:cxn>
                  <a:cxn ang="0">
                    <a:pos x="43" y="0"/>
                  </a:cxn>
                  <a:cxn ang="0">
                    <a:pos x="43" y="0"/>
                  </a:cxn>
                  <a:cxn ang="0">
                    <a:pos x="53" y="5"/>
                  </a:cxn>
                  <a:cxn ang="0">
                    <a:pos x="62" y="12"/>
                  </a:cxn>
                  <a:cxn ang="0">
                    <a:pos x="62" y="12"/>
                  </a:cxn>
                </a:cxnLst>
                <a:rect l="0" t="0" r="r" b="b"/>
                <a:pathLst>
                  <a:path w="139" h="163">
                    <a:moveTo>
                      <a:pt x="62" y="148"/>
                    </a:moveTo>
                    <a:lnTo>
                      <a:pt x="62" y="148"/>
                    </a:lnTo>
                    <a:lnTo>
                      <a:pt x="73" y="157"/>
                    </a:lnTo>
                    <a:lnTo>
                      <a:pt x="83" y="163"/>
                    </a:lnTo>
                    <a:lnTo>
                      <a:pt x="83" y="163"/>
                    </a:lnTo>
                    <a:lnTo>
                      <a:pt x="62" y="139"/>
                    </a:lnTo>
                    <a:lnTo>
                      <a:pt x="62" y="148"/>
                    </a:lnTo>
                    <a:lnTo>
                      <a:pt x="62" y="148"/>
                    </a:lnTo>
                    <a:close/>
                    <a:moveTo>
                      <a:pt x="62" y="20"/>
                    </a:moveTo>
                    <a:lnTo>
                      <a:pt x="62" y="12"/>
                    </a:lnTo>
                    <a:lnTo>
                      <a:pt x="62" y="12"/>
                    </a:lnTo>
                    <a:lnTo>
                      <a:pt x="75" y="22"/>
                    </a:lnTo>
                    <a:lnTo>
                      <a:pt x="87" y="33"/>
                    </a:lnTo>
                    <a:lnTo>
                      <a:pt x="98" y="46"/>
                    </a:lnTo>
                    <a:lnTo>
                      <a:pt x="109" y="60"/>
                    </a:lnTo>
                    <a:lnTo>
                      <a:pt x="118" y="73"/>
                    </a:lnTo>
                    <a:lnTo>
                      <a:pt x="126" y="88"/>
                    </a:lnTo>
                    <a:lnTo>
                      <a:pt x="133" y="105"/>
                    </a:lnTo>
                    <a:lnTo>
                      <a:pt x="139" y="120"/>
                    </a:lnTo>
                    <a:lnTo>
                      <a:pt x="139" y="120"/>
                    </a:lnTo>
                    <a:lnTo>
                      <a:pt x="100" y="67"/>
                    </a:lnTo>
                    <a:lnTo>
                      <a:pt x="81" y="42"/>
                    </a:lnTo>
                    <a:lnTo>
                      <a:pt x="62" y="20"/>
                    </a:lnTo>
                    <a:lnTo>
                      <a:pt x="62" y="20"/>
                    </a:lnTo>
                    <a:close/>
                    <a:moveTo>
                      <a:pt x="0" y="50"/>
                    </a:moveTo>
                    <a:lnTo>
                      <a:pt x="0" y="50"/>
                    </a:lnTo>
                    <a:lnTo>
                      <a:pt x="4" y="64"/>
                    </a:lnTo>
                    <a:lnTo>
                      <a:pt x="9" y="77"/>
                    </a:lnTo>
                    <a:lnTo>
                      <a:pt x="16" y="91"/>
                    </a:lnTo>
                    <a:lnTo>
                      <a:pt x="24" y="103"/>
                    </a:lnTo>
                    <a:lnTo>
                      <a:pt x="34" y="117"/>
                    </a:lnTo>
                    <a:lnTo>
                      <a:pt x="43" y="128"/>
                    </a:lnTo>
                    <a:lnTo>
                      <a:pt x="53" y="139"/>
                    </a:lnTo>
                    <a:lnTo>
                      <a:pt x="62" y="148"/>
                    </a:lnTo>
                    <a:lnTo>
                      <a:pt x="62" y="139"/>
                    </a:lnTo>
                    <a:lnTo>
                      <a:pt x="62" y="139"/>
                    </a:lnTo>
                    <a:lnTo>
                      <a:pt x="30" y="95"/>
                    </a:lnTo>
                    <a:lnTo>
                      <a:pt x="13" y="72"/>
                    </a:lnTo>
                    <a:lnTo>
                      <a:pt x="0" y="50"/>
                    </a:lnTo>
                    <a:lnTo>
                      <a:pt x="0" y="50"/>
                    </a:lnTo>
                    <a:close/>
                    <a:moveTo>
                      <a:pt x="62" y="12"/>
                    </a:moveTo>
                    <a:lnTo>
                      <a:pt x="62" y="20"/>
                    </a:lnTo>
                    <a:lnTo>
                      <a:pt x="62" y="20"/>
                    </a:lnTo>
                    <a:lnTo>
                      <a:pt x="43" y="0"/>
                    </a:lnTo>
                    <a:lnTo>
                      <a:pt x="43" y="0"/>
                    </a:lnTo>
                    <a:lnTo>
                      <a:pt x="53" y="5"/>
                    </a:lnTo>
                    <a:lnTo>
                      <a:pt x="62" y="12"/>
                    </a:lnTo>
                    <a:lnTo>
                      <a:pt x="62" y="12"/>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4" name="Freeform 150"/>
              <p:cNvSpPr>
                <a:spLocks/>
              </p:cNvSpPr>
              <p:nvPr/>
            </p:nvSpPr>
            <p:spPr bwMode="auto">
              <a:xfrm rot="1800000">
                <a:off x="2295056" y="3825072"/>
                <a:ext cx="347730" cy="251723"/>
              </a:xfrm>
              <a:custGeom>
                <a:avLst/>
                <a:gdLst/>
                <a:ahLst/>
                <a:cxnLst>
                  <a:cxn ang="0">
                    <a:pos x="35" y="416"/>
                  </a:cxn>
                  <a:cxn ang="0">
                    <a:pos x="35" y="416"/>
                  </a:cxn>
                  <a:cxn ang="0">
                    <a:pos x="31" y="413"/>
                  </a:cxn>
                  <a:cxn ang="0">
                    <a:pos x="27" y="410"/>
                  </a:cxn>
                  <a:cxn ang="0">
                    <a:pos x="20" y="404"/>
                  </a:cxn>
                  <a:cxn ang="0">
                    <a:pos x="15" y="393"/>
                  </a:cxn>
                  <a:cxn ang="0">
                    <a:pos x="10" y="382"/>
                  </a:cxn>
                  <a:cxn ang="0">
                    <a:pos x="3" y="361"/>
                  </a:cxn>
                  <a:cxn ang="0">
                    <a:pos x="0" y="353"/>
                  </a:cxn>
                  <a:cxn ang="0">
                    <a:pos x="0" y="353"/>
                  </a:cxn>
                  <a:cxn ang="0">
                    <a:pos x="14" y="338"/>
                  </a:cxn>
                  <a:cxn ang="0">
                    <a:pos x="34" y="320"/>
                  </a:cxn>
                  <a:cxn ang="0">
                    <a:pos x="60" y="301"/>
                  </a:cxn>
                  <a:cxn ang="0">
                    <a:pos x="90" y="278"/>
                  </a:cxn>
                  <a:cxn ang="0">
                    <a:pos x="162" y="229"/>
                  </a:cxn>
                  <a:cxn ang="0">
                    <a:pos x="245" y="176"/>
                  </a:cxn>
                  <a:cxn ang="0">
                    <a:pos x="332" y="123"/>
                  </a:cxn>
                  <a:cxn ang="0">
                    <a:pos x="420" y="72"/>
                  </a:cxn>
                  <a:cxn ang="0">
                    <a:pos x="461" y="51"/>
                  </a:cxn>
                  <a:cxn ang="0">
                    <a:pos x="500" y="30"/>
                  </a:cxn>
                  <a:cxn ang="0">
                    <a:pos x="535" y="14"/>
                  </a:cxn>
                  <a:cxn ang="0">
                    <a:pos x="568" y="0"/>
                  </a:cxn>
                  <a:cxn ang="0">
                    <a:pos x="568" y="0"/>
                  </a:cxn>
                  <a:cxn ang="0">
                    <a:pos x="575" y="7"/>
                  </a:cxn>
                  <a:cxn ang="0">
                    <a:pos x="580" y="17"/>
                  </a:cxn>
                  <a:cxn ang="0">
                    <a:pos x="586" y="29"/>
                  </a:cxn>
                  <a:cxn ang="0">
                    <a:pos x="591" y="45"/>
                  </a:cxn>
                  <a:cxn ang="0">
                    <a:pos x="593" y="55"/>
                  </a:cxn>
                  <a:cxn ang="0">
                    <a:pos x="594" y="66"/>
                  </a:cxn>
                  <a:cxn ang="0">
                    <a:pos x="595" y="78"/>
                  </a:cxn>
                  <a:cxn ang="0">
                    <a:pos x="594" y="90"/>
                  </a:cxn>
                  <a:cxn ang="0">
                    <a:pos x="593" y="104"/>
                  </a:cxn>
                  <a:cxn ang="0">
                    <a:pos x="589" y="119"/>
                  </a:cxn>
                  <a:cxn ang="0">
                    <a:pos x="589" y="119"/>
                  </a:cxn>
                  <a:cxn ang="0">
                    <a:pos x="586" y="126"/>
                  </a:cxn>
                  <a:cxn ang="0">
                    <a:pos x="580" y="135"/>
                  </a:cxn>
                  <a:cxn ang="0">
                    <a:pos x="574" y="146"/>
                  </a:cxn>
                  <a:cxn ang="0">
                    <a:pos x="565" y="157"/>
                  </a:cxn>
                  <a:cxn ang="0">
                    <a:pos x="542" y="183"/>
                  </a:cxn>
                  <a:cxn ang="0">
                    <a:pos x="512" y="210"/>
                  </a:cxn>
                  <a:cxn ang="0">
                    <a:pos x="478" y="239"/>
                  </a:cxn>
                  <a:cxn ang="0">
                    <a:pos x="440" y="269"/>
                  </a:cxn>
                  <a:cxn ang="0">
                    <a:pos x="398" y="299"/>
                  </a:cxn>
                  <a:cxn ang="0">
                    <a:pos x="354" y="327"/>
                  </a:cxn>
                  <a:cxn ang="0">
                    <a:pos x="308" y="355"/>
                  </a:cxn>
                  <a:cxn ang="0">
                    <a:pos x="263" y="379"/>
                  </a:cxn>
                  <a:cxn ang="0">
                    <a:pos x="240" y="389"/>
                  </a:cxn>
                  <a:cxn ang="0">
                    <a:pos x="218" y="400"/>
                  </a:cxn>
                  <a:cxn ang="0">
                    <a:pos x="196" y="408"/>
                  </a:cxn>
                  <a:cxn ang="0">
                    <a:pos x="174" y="415"/>
                  </a:cxn>
                  <a:cxn ang="0">
                    <a:pos x="154" y="421"/>
                  </a:cxn>
                  <a:cxn ang="0">
                    <a:pos x="134" y="425"/>
                  </a:cxn>
                  <a:cxn ang="0">
                    <a:pos x="114" y="428"/>
                  </a:cxn>
                  <a:cxn ang="0">
                    <a:pos x="95" y="430"/>
                  </a:cxn>
                  <a:cxn ang="0">
                    <a:pos x="79" y="430"/>
                  </a:cxn>
                  <a:cxn ang="0">
                    <a:pos x="63" y="427"/>
                  </a:cxn>
                  <a:cxn ang="0">
                    <a:pos x="48" y="423"/>
                  </a:cxn>
                  <a:cxn ang="0">
                    <a:pos x="35" y="416"/>
                  </a:cxn>
                  <a:cxn ang="0">
                    <a:pos x="35" y="416"/>
                  </a:cxn>
                </a:cxnLst>
                <a:rect l="0" t="0" r="r" b="b"/>
                <a:pathLst>
                  <a:path w="595" h="430">
                    <a:moveTo>
                      <a:pt x="35" y="416"/>
                    </a:moveTo>
                    <a:lnTo>
                      <a:pt x="35" y="416"/>
                    </a:lnTo>
                    <a:lnTo>
                      <a:pt x="31" y="413"/>
                    </a:lnTo>
                    <a:lnTo>
                      <a:pt x="27" y="410"/>
                    </a:lnTo>
                    <a:lnTo>
                      <a:pt x="20" y="404"/>
                    </a:lnTo>
                    <a:lnTo>
                      <a:pt x="15" y="393"/>
                    </a:lnTo>
                    <a:lnTo>
                      <a:pt x="10" y="382"/>
                    </a:lnTo>
                    <a:lnTo>
                      <a:pt x="3" y="361"/>
                    </a:lnTo>
                    <a:lnTo>
                      <a:pt x="0" y="353"/>
                    </a:lnTo>
                    <a:lnTo>
                      <a:pt x="0" y="353"/>
                    </a:lnTo>
                    <a:lnTo>
                      <a:pt x="14" y="338"/>
                    </a:lnTo>
                    <a:lnTo>
                      <a:pt x="34" y="320"/>
                    </a:lnTo>
                    <a:lnTo>
                      <a:pt x="60" y="301"/>
                    </a:lnTo>
                    <a:lnTo>
                      <a:pt x="90" y="278"/>
                    </a:lnTo>
                    <a:lnTo>
                      <a:pt x="162" y="229"/>
                    </a:lnTo>
                    <a:lnTo>
                      <a:pt x="245" y="176"/>
                    </a:lnTo>
                    <a:lnTo>
                      <a:pt x="332" y="123"/>
                    </a:lnTo>
                    <a:lnTo>
                      <a:pt x="420" y="72"/>
                    </a:lnTo>
                    <a:lnTo>
                      <a:pt x="461" y="51"/>
                    </a:lnTo>
                    <a:lnTo>
                      <a:pt x="500" y="30"/>
                    </a:lnTo>
                    <a:lnTo>
                      <a:pt x="535" y="14"/>
                    </a:lnTo>
                    <a:lnTo>
                      <a:pt x="568" y="0"/>
                    </a:lnTo>
                    <a:lnTo>
                      <a:pt x="568" y="0"/>
                    </a:lnTo>
                    <a:lnTo>
                      <a:pt x="575" y="7"/>
                    </a:lnTo>
                    <a:lnTo>
                      <a:pt x="580" y="17"/>
                    </a:lnTo>
                    <a:lnTo>
                      <a:pt x="586" y="29"/>
                    </a:lnTo>
                    <a:lnTo>
                      <a:pt x="591" y="45"/>
                    </a:lnTo>
                    <a:lnTo>
                      <a:pt x="593" y="55"/>
                    </a:lnTo>
                    <a:lnTo>
                      <a:pt x="594" y="66"/>
                    </a:lnTo>
                    <a:lnTo>
                      <a:pt x="595" y="78"/>
                    </a:lnTo>
                    <a:lnTo>
                      <a:pt x="594" y="90"/>
                    </a:lnTo>
                    <a:lnTo>
                      <a:pt x="593" y="104"/>
                    </a:lnTo>
                    <a:lnTo>
                      <a:pt x="589" y="119"/>
                    </a:lnTo>
                    <a:lnTo>
                      <a:pt x="589" y="119"/>
                    </a:lnTo>
                    <a:lnTo>
                      <a:pt x="586" y="126"/>
                    </a:lnTo>
                    <a:lnTo>
                      <a:pt x="580" y="135"/>
                    </a:lnTo>
                    <a:lnTo>
                      <a:pt x="574" y="146"/>
                    </a:lnTo>
                    <a:lnTo>
                      <a:pt x="565" y="157"/>
                    </a:lnTo>
                    <a:lnTo>
                      <a:pt x="542" y="183"/>
                    </a:lnTo>
                    <a:lnTo>
                      <a:pt x="512" y="210"/>
                    </a:lnTo>
                    <a:lnTo>
                      <a:pt x="478" y="239"/>
                    </a:lnTo>
                    <a:lnTo>
                      <a:pt x="440" y="269"/>
                    </a:lnTo>
                    <a:lnTo>
                      <a:pt x="398" y="299"/>
                    </a:lnTo>
                    <a:lnTo>
                      <a:pt x="354" y="327"/>
                    </a:lnTo>
                    <a:lnTo>
                      <a:pt x="308" y="355"/>
                    </a:lnTo>
                    <a:lnTo>
                      <a:pt x="263" y="379"/>
                    </a:lnTo>
                    <a:lnTo>
                      <a:pt x="240" y="389"/>
                    </a:lnTo>
                    <a:lnTo>
                      <a:pt x="218" y="400"/>
                    </a:lnTo>
                    <a:lnTo>
                      <a:pt x="196" y="408"/>
                    </a:lnTo>
                    <a:lnTo>
                      <a:pt x="174" y="415"/>
                    </a:lnTo>
                    <a:lnTo>
                      <a:pt x="154" y="421"/>
                    </a:lnTo>
                    <a:lnTo>
                      <a:pt x="134" y="425"/>
                    </a:lnTo>
                    <a:lnTo>
                      <a:pt x="114" y="428"/>
                    </a:lnTo>
                    <a:lnTo>
                      <a:pt x="95" y="430"/>
                    </a:lnTo>
                    <a:lnTo>
                      <a:pt x="79" y="430"/>
                    </a:lnTo>
                    <a:lnTo>
                      <a:pt x="63" y="427"/>
                    </a:lnTo>
                    <a:lnTo>
                      <a:pt x="48" y="423"/>
                    </a:lnTo>
                    <a:lnTo>
                      <a:pt x="35" y="416"/>
                    </a:lnTo>
                    <a:lnTo>
                      <a:pt x="35" y="416"/>
                    </a:lnTo>
                    <a:close/>
                  </a:path>
                </a:pathLst>
              </a:custGeom>
              <a:solidFill>
                <a:srgbClr val="DBF4FF"/>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5" name="Freeform 151"/>
              <p:cNvSpPr>
                <a:spLocks/>
              </p:cNvSpPr>
              <p:nvPr/>
            </p:nvSpPr>
            <p:spPr bwMode="auto">
              <a:xfrm rot="1800000">
                <a:off x="2276734" y="3861757"/>
                <a:ext cx="458956" cy="290360"/>
              </a:xfrm>
              <a:custGeom>
                <a:avLst/>
                <a:gdLst/>
                <a:ahLst/>
                <a:cxnLst>
                  <a:cxn ang="0">
                    <a:pos x="53" y="493"/>
                  </a:cxn>
                  <a:cxn ang="0">
                    <a:pos x="53" y="493"/>
                  </a:cxn>
                  <a:cxn ang="0">
                    <a:pos x="28" y="454"/>
                  </a:cxn>
                  <a:cxn ang="0">
                    <a:pos x="16" y="431"/>
                  </a:cxn>
                  <a:cxn ang="0">
                    <a:pos x="2" y="405"/>
                  </a:cxn>
                  <a:cxn ang="0">
                    <a:pos x="2" y="405"/>
                  </a:cxn>
                  <a:cxn ang="0">
                    <a:pos x="0" y="399"/>
                  </a:cxn>
                  <a:cxn ang="0">
                    <a:pos x="0" y="392"/>
                  </a:cxn>
                  <a:cxn ang="0">
                    <a:pos x="0" y="386"/>
                  </a:cxn>
                  <a:cxn ang="0">
                    <a:pos x="2" y="380"/>
                  </a:cxn>
                  <a:cxn ang="0">
                    <a:pos x="5" y="373"/>
                  </a:cxn>
                  <a:cxn ang="0">
                    <a:pos x="10" y="367"/>
                  </a:cxn>
                  <a:cxn ang="0">
                    <a:pos x="25" y="352"/>
                  </a:cxn>
                  <a:cxn ang="0">
                    <a:pos x="45" y="335"/>
                  </a:cxn>
                  <a:cxn ang="0">
                    <a:pos x="70" y="316"/>
                  </a:cxn>
                  <a:cxn ang="0">
                    <a:pos x="133" y="271"/>
                  </a:cxn>
                  <a:cxn ang="0">
                    <a:pos x="133" y="271"/>
                  </a:cxn>
                  <a:cxn ang="0">
                    <a:pos x="178" y="241"/>
                  </a:cxn>
                  <a:cxn ang="0">
                    <a:pos x="238" y="202"/>
                  </a:cxn>
                  <a:cxn ang="0">
                    <a:pos x="306" y="159"/>
                  </a:cxn>
                  <a:cxn ang="0">
                    <a:pos x="378" y="116"/>
                  </a:cxn>
                  <a:cxn ang="0">
                    <a:pos x="508" y="38"/>
                  </a:cxn>
                  <a:cxn ang="0">
                    <a:pos x="554" y="12"/>
                  </a:cxn>
                  <a:cxn ang="0">
                    <a:pos x="579" y="0"/>
                  </a:cxn>
                  <a:cxn ang="0">
                    <a:pos x="579" y="0"/>
                  </a:cxn>
                  <a:cxn ang="0">
                    <a:pos x="783" y="288"/>
                  </a:cxn>
                  <a:cxn ang="0">
                    <a:pos x="782" y="493"/>
                  </a:cxn>
                  <a:cxn ang="0">
                    <a:pos x="325" y="493"/>
                  </a:cxn>
                  <a:cxn ang="0">
                    <a:pos x="325" y="496"/>
                  </a:cxn>
                  <a:cxn ang="0">
                    <a:pos x="53" y="493"/>
                  </a:cxn>
                </a:cxnLst>
                <a:rect l="0" t="0" r="r" b="b"/>
                <a:pathLst>
                  <a:path w="783" h="496">
                    <a:moveTo>
                      <a:pt x="53" y="493"/>
                    </a:moveTo>
                    <a:lnTo>
                      <a:pt x="53" y="493"/>
                    </a:lnTo>
                    <a:lnTo>
                      <a:pt x="28" y="454"/>
                    </a:lnTo>
                    <a:lnTo>
                      <a:pt x="16" y="431"/>
                    </a:lnTo>
                    <a:lnTo>
                      <a:pt x="2" y="405"/>
                    </a:lnTo>
                    <a:lnTo>
                      <a:pt x="2" y="405"/>
                    </a:lnTo>
                    <a:lnTo>
                      <a:pt x="0" y="399"/>
                    </a:lnTo>
                    <a:lnTo>
                      <a:pt x="0" y="392"/>
                    </a:lnTo>
                    <a:lnTo>
                      <a:pt x="0" y="386"/>
                    </a:lnTo>
                    <a:lnTo>
                      <a:pt x="2" y="380"/>
                    </a:lnTo>
                    <a:lnTo>
                      <a:pt x="5" y="373"/>
                    </a:lnTo>
                    <a:lnTo>
                      <a:pt x="10" y="367"/>
                    </a:lnTo>
                    <a:lnTo>
                      <a:pt x="25" y="352"/>
                    </a:lnTo>
                    <a:lnTo>
                      <a:pt x="45" y="335"/>
                    </a:lnTo>
                    <a:lnTo>
                      <a:pt x="70" y="316"/>
                    </a:lnTo>
                    <a:lnTo>
                      <a:pt x="133" y="271"/>
                    </a:lnTo>
                    <a:lnTo>
                      <a:pt x="133" y="271"/>
                    </a:lnTo>
                    <a:lnTo>
                      <a:pt x="178" y="241"/>
                    </a:lnTo>
                    <a:lnTo>
                      <a:pt x="238" y="202"/>
                    </a:lnTo>
                    <a:lnTo>
                      <a:pt x="306" y="159"/>
                    </a:lnTo>
                    <a:lnTo>
                      <a:pt x="378" y="116"/>
                    </a:lnTo>
                    <a:lnTo>
                      <a:pt x="508" y="38"/>
                    </a:lnTo>
                    <a:lnTo>
                      <a:pt x="554" y="12"/>
                    </a:lnTo>
                    <a:lnTo>
                      <a:pt x="579" y="0"/>
                    </a:lnTo>
                    <a:lnTo>
                      <a:pt x="579" y="0"/>
                    </a:lnTo>
                    <a:lnTo>
                      <a:pt x="783" y="288"/>
                    </a:lnTo>
                    <a:lnTo>
                      <a:pt x="782" y="493"/>
                    </a:lnTo>
                    <a:lnTo>
                      <a:pt x="325" y="493"/>
                    </a:lnTo>
                    <a:lnTo>
                      <a:pt x="325" y="496"/>
                    </a:lnTo>
                    <a:lnTo>
                      <a:pt x="53" y="493"/>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6" name="Freeform 152"/>
              <p:cNvSpPr>
                <a:spLocks/>
              </p:cNvSpPr>
              <p:nvPr/>
            </p:nvSpPr>
            <p:spPr bwMode="auto">
              <a:xfrm rot="1800000">
                <a:off x="2285238" y="3879257"/>
                <a:ext cx="446077" cy="273968"/>
              </a:xfrm>
              <a:custGeom>
                <a:avLst/>
                <a:gdLst/>
                <a:ahLst/>
                <a:cxnLst>
                  <a:cxn ang="0">
                    <a:pos x="52" y="467"/>
                  </a:cxn>
                  <a:cxn ang="0">
                    <a:pos x="52" y="467"/>
                  </a:cxn>
                  <a:cxn ang="0">
                    <a:pos x="25" y="420"/>
                  </a:cxn>
                  <a:cxn ang="0">
                    <a:pos x="14" y="402"/>
                  </a:cxn>
                  <a:cxn ang="0">
                    <a:pos x="3" y="384"/>
                  </a:cxn>
                  <a:cxn ang="0">
                    <a:pos x="3" y="384"/>
                  </a:cxn>
                  <a:cxn ang="0">
                    <a:pos x="2" y="379"/>
                  </a:cxn>
                  <a:cxn ang="0">
                    <a:pos x="0" y="373"/>
                  </a:cxn>
                  <a:cxn ang="0">
                    <a:pos x="0" y="368"/>
                  </a:cxn>
                  <a:cxn ang="0">
                    <a:pos x="3" y="362"/>
                  </a:cxn>
                  <a:cxn ang="0">
                    <a:pos x="7" y="356"/>
                  </a:cxn>
                  <a:cxn ang="0">
                    <a:pos x="11" y="350"/>
                  </a:cxn>
                  <a:cxn ang="0">
                    <a:pos x="25" y="335"/>
                  </a:cxn>
                  <a:cxn ang="0">
                    <a:pos x="44" y="319"/>
                  </a:cxn>
                  <a:cxn ang="0">
                    <a:pos x="67" y="300"/>
                  </a:cxn>
                  <a:cxn ang="0">
                    <a:pos x="127" y="257"/>
                  </a:cxn>
                  <a:cxn ang="0">
                    <a:pos x="127" y="257"/>
                  </a:cxn>
                  <a:cxn ang="0">
                    <a:pos x="169" y="227"/>
                  </a:cxn>
                  <a:cxn ang="0">
                    <a:pos x="225" y="192"/>
                  </a:cxn>
                  <a:cxn ang="0">
                    <a:pos x="359" y="109"/>
                  </a:cxn>
                  <a:cxn ang="0">
                    <a:pos x="481" y="37"/>
                  </a:cxn>
                  <a:cxn ang="0">
                    <a:pos x="525" y="12"/>
                  </a:cxn>
                  <a:cxn ang="0">
                    <a:pos x="549" y="0"/>
                  </a:cxn>
                  <a:cxn ang="0">
                    <a:pos x="549" y="0"/>
                  </a:cxn>
                  <a:cxn ang="0">
                    <a:pos x="558" y="13"/>
                  </a:cxn>
                  <a:cxn ang="0">
                    <a:pos x="577" y="42"/>
                  </a:cxn>
                  <a:cxn ang="0">
                    <a:pos x="635" y="125"/>
                  </a:cxn>
                  <a:cxn ang="0">
                    <a:pos x="762" y="301"/>
                  </a:cxn>
                  <a:cxn ang="0">
                    <a:pos x="762" y="467"/>
                  </a:cxn>
                  <a:cxn ang="0">
                    <a:pos x="304" y="467"/>
                  </a:cxn>
                  <a:cxn ang="0">
                    <a:pos x="304" y="467"/>
                  </a:cxn>
                  <a:cxn ang="0">
                    <a:pos x="52" y="467"/>
                  </a:cxn>
                </a:cxnLst>
                <a:rect l="0" t="0" r="r" b="b"/>
                <a:pathLst>
                  <a:path w="762" h="467">
                    <a:moveTo>
                      <a:pt x="52" y="467"/>
                    </a:moveTo>
                    <a:lnTo>
                      <a:pt x="52" y="467"/>
                    </a:lnTo>
                    <a:lnTo>
                      <a:pt x="25" y="420"/>
                    </a:lnTo>
                    <a:lnTo>
                      <a:pt x="14" y="402"/>
                    </a:lnTo>
                    <a:lnTo>
                      <a:pt x="3" y="384"/>
                    </a:lnTo>
                    <a:lnTo>
                      <a:pt x="3" y="384"/>
                    </a:lnTo>
                    <a:lnTo>
                      <a:pt x="2" y="379"/>
                    </a:lnTo>
                    <a:lnTo>
                      <a:pt x="0" y="373"/>
                    </a:lnTo>
                    <a:lnTo>
                      <a:pt x="0" y="368"/>
                    </a:lnTo>
                    <a:lnTo>
                      <a:pt x="3" y="362"/>
                    </a:lnTo>
                    <a:lnTo>
                      <a:pt x="7" y="356"/>
                    </a:lnTo>
                    <a:lnTo>
                      <a:pt x="11" y="350"/>
                    </a:lnTo>
                    <a:lnTo>
                      <a:pt x="25" y="335"/>
                    </a:lnTo>
                    <a:lnTo>
                      <a:pt x="44" y="319"/>
                    </a:lnTo>
                    <a:lnTo>
                      <a:pt x="67" y="300"/>
                    </a:lnTo>
                    <a:lnTo>
                      <a:pt x="127" y="257"/>
                    </a:lnTo>
                    <a:lnTo>
                      <a:pt x="127" y="257"/>
                    </a:lnTo>
                    <a:lnTo>
                      <a:pt x="169" y="227"/>
                    </a:lnTo>
                    <a:lnTo>
                      <a:pt x="225" y="192"/>
                    </a:lnTo>
                    <a:lnTo>
                      <a:pt x="359" y="109"/>
                    </a:lnTo>
                    <a:lnTo>
                      <a:pt x="481" y="37"/>
                    </a:lnTo>
                    <a:lnTo>
                      <a:pt x="525" y="12"/>
                    </a:lnTo>
                    <a:lnTo>
                      <a:pt x="549" y="0"/>
                    </a:lnTo>
                    <a:lnTo>
                      <a:pt x="549" y="0"/>
                    </a:lnTo>
                    <a:lnTo>
                      <a:pt x="558" y="13"/>
                    </a:lnTo>
                    <a:lnTo>
                      <a:pt x="577" y="42"/>
                    </a:lnTo>
                    <a:lnTo>
                      <a:pt x="635" y="125"/>
                    </a:lnTo>
                    <a:lnTo>
                      <a:pt x="762" y="301"/>
                    </a:lnTo>
                    <a:lnTo>
                      <a:pt x="762" y="467"/>
                    </a:lnTo>
                    <a:lnTo>
                      <a:pt x="304" y="467"/>
                    </a:lnTo>
                    <a:lnTo>
                      <a:pt x="304" y="467"/>
                    </a:lnTo>
                    <a:lnTo>
                      <a:pt x="52" y="467"/>
                    </a:lnTo>
                    <a:close/>
                  </a:path>
                </a:pathLst>
              </a:custGeom>
              <a:solidFill>
                <a:srgbClr val="0F373B"/>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7" name="Freeform 153"/>
              <p:cNvSpPr>
                <a:spLocks/>
              </p:cNvSpPr>
              <p:nvPr/>
            </p:nvSpPr>
            <p:spPr bwMode="auto">
              <a:xfrm rot="1800000">
                <a:off x="2468456" y="3986357"/>
                <a:ext cx="122935" cy="186158"/>
              </a:xfrm>
              <a:custGeom>
                <a:avLst/>
                <a:gdLst/>
                <a:ahLst/>
                <a:cxnLst>
                  <a:cxn ang="0">
                    <a:pos x="0" y="0"/>
                  </a:cxn>
                  <a:cxn ang="0">
                    <a:pos x="0" y="0"/>
                  </a:cxn>
                  <a:cxn ang="0">
                    <a:pos x="23" y="41"/>
                  </a:cxn>
                  <a:cxn ang="0">
                    <a:pos x="46" y="83"/>
                  </a:cxn>
                  <a:cxn ang="0">
                    <a:pos x="97" y="166"/>
                  </a:cxn>
                  <a:cxn ang="0">
                    <a:pos x="148" y="245"/>
                  </a:cxn>
                  <a:cxn ang="0">
                    <a:pos x="197" y="317"/>
                  </a:cxn>
                  <a:cxn ang="0">
                    <a:pos x="210" y="317"/>
                  </a:cxn>
                  <a:cxn ang="0">
                    <a:pos x="210" y="317"/>
                  </a:cxn>
                  <a:cxn ang="0">
                    <a:pos x="188" y="282"/>
                  </a:cxn>
                  <a:cxn ang="0">
                    <a:pos x="165" y="242"/>
                  </a:cxn>
                  <a:cxn ang="0">
                    <a:pos x="113" y="162"/>
                  </a:cxn>
                  <a:cxn ang="0">
                    <a:pos x="57" y="80"/>
                  </a:cxn>
                  <a:cxn ang="0">
                    <a:pos x="0" y="0"/>
                  </a:cxn>
                  <a:cxn ang="0">
                    <a:pos x="0" y="0"/>
                  </a:cxn>
                </a:cxnLst>
                <a:rect l="0" t="0" r="r" b="b"/>
                <a:pathLst>
                  <a:path w="210" h="317">
                    <a:moveTo>
                      <a:pt x="0" y="0"/>
                    </a:moveTo>
                    <a:lnTo>
                      <a:pt x="0" y="0"/>
                    </a:lnTo>
                    <a:lnTo>
                      <a:pt x="23" y="41"/>
                    </a:lnTo>
                    <a:lnTo>
                      <a:pt x="46" y="83"/>
                    </a:lnTo>
                    <a:lnTo>
                      <a:pt x="97" y="166"/>
                    </a:lnTo>
                    <a:lnTo>
                      <a:pt x="148" y="245"/>
                    </a:lnTo>
                    <a:lnTo>
                      <a:pt x="197" y="317"/>
                    </a:lnTo>
                    <a:lnTo>
                      <a:pt x="210" y="317"/>
                    </a:lnTo>
                    <a:lnTo>
                      <a:pt x="210" y="317"/>
                    </a:lnTo>
                    <a:lnTo>
                      <a:pt x="188" y="282"/>
                    </a:lnTo>
                    <a:lnTo>
                      <a:pt x="165" y="242"/>
                    </a:lnTo>
                    <a:lnTo>
                      <a:pt x="113" y="162"/>
                    </a:lnTo>
                    <a:lnTo>
                      <a:pt x="57" y="80"/>
                    </a:lnTo>
                    <a:lnTo>
                      <a:pt x="0" y="0"/>
                    </a:lnTo>
                    <a:lnTo>
                      <a:pt x="0" y="0"/>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8" name="Freeform 154"/>
              <p:cNvSpPr>
                <a:spLocks noEditPoints="1"/>
              </p:cNvSpPr>
              <p:nvPr/>
            </p:nvSpPr>
            <p:spPr bwMode="auto">
              <a:xfrm rot="1800000">
                <a:off x="2455615" y="4067606"/>
                <a:ext cx="60882" cy="60882"/>
              </a:xfrm>
              <a:custGeom>
                <a:avLst/>
                <a:gdLst/>
                <a:ahLst/>
                <a:cxnLst>
                  <a:cxn ang="0">
                    <a:pos x="51" y="0"/>
                  </a:cxn>
                  <a:cxn ang="0">
                    <a:pos x="76" y="5"/>
                  </a:cxn>
                  <a:cxn ang="0">
                    <a:pos x="84" y="11"/>
                  </a:cxn>
                  <a:cxn ang="0">
                    <a:pos x="98" y="27"/>
                  </a:cxn>
                  <a:cxn ang="0">
                    <a:pos x="103" y="46"/>
                  </a:cxn>
                  <a:cxn ang="0">
                    <a:pos x="102" y="65"/>
                  </a:cxn>
                  <a:cxn ang="0">
                    <a:pos x="98" y="75"/>
                  </a:cxn>
                  <a:cxn ang="0">
                    <a:pos x="88" y="87"/>
                  </a:cxn>
                  <a:cxn ang="0">
                    <a:pos x="77" y="95"/>
                  </a:cxn>
                  <a:cxn ang="0">
                    <a:pos x="65" y="101"/>
                  </a:cxn>
                  <a:cxn ang="0">
                    <a:pos x="51" y="103"/>
                  </a:cxn>
                  <a:cxn ang="0">
                    <a:pos x="51" y="91"/>
                  </a:cxn>
                  <a:cxn ang="0">
                    <a:pos x="72" y="86"/>
                  </a:cxn>
                  <a:cxn ang="0">
                    <a:pos x="87" y="69"/>
                  </a:cxn>
                  <a:cxn ang="0">
                    <a:pos x="89" y="63"/>
                  </a:cxn>
                  <a:cxn ang="0">
                    <a:pos x="91" y="46"/>
                  </a:cxn>
                  <a:cxn ang="0">
                    <a:pos x="87" y="33"/>
                  </a:cxn>
                  <a:cxn ang="0">
                    <a:pos x="77" y="20"/>
                  </a:cxn>
                  <a:cxn ang="0">
                    <a:pos x="70" y="16"/>
                  </a:cxn>
                  <a:cxn ang="0">
                    <a:pos x="51" y="12"/>
                  </a:cxn>
                  <a:cxn ang="0">
                    <a:pos x="27" y="97"/>
                  </a:cxn>
                  <a:cxn ang="0">
                    <a:pos x="19" y="91"/>
                  </a:cxn>
                  <a:cxn ang="0">
                    <a:pos x="6" y="75"/>
                  </a:cxn>
                  <a:cxn ang="0">
                    <a:pos x="0" y="57"/>
                  </a:cxn>
                  <a:cxn ang="0">
                    <a:pos x="2" y="37"/>
                  </a:cxn>
                  <a:cxn ang="0">
                    <a:pos x="6" y="27"/>
                  </a:cxn>
                  <a:cxn ang="0">
                    <a:pos x="15" y="15"/>
                  </a:cxn>
                  <a:cxn ang="0">
                    <a:pos x="25" y="7"/>
                  </a:cxn>
                  <a:cxn ang="0">
                    <a:pos x="38" y="1"/>
                  </a:cxn>
                  <a:cxn ang="0">
                    <a:pos x="51" y="0"/>
                  </a:cxn>
                  <a:cxn ang="0">
                    <a:pos x="51" y="12"/>
                  </a:cxn>
                  <a:cxn ang="0">
                    <a:pos x="31" y="18"/>
                  </a:cxn>
                  <a:cxn ang="0">
                    <a:pos x="16" y="33"/>
                  </a:cxn>
                  <a:cxn ang="0">
                    <a:pos x="13" y="39"/>
                  </a:cxn>
                  <a:cxn ang="0">
                    <a:pos x="12" y="56"/>
                  </a:cxn>
                  <a:cxn ang="0">
                    <a:pos x="17" y="69"/>
                  </a:cxn>
                  <a:cxn ang="0">
                    <a:pos x="27" y="82"/>
                  </a:cxn>
                  <a:cxn ang="0">
                    <a:pos x="34" y="86"/>
                  </a:cxn>
                  <a:cxn ang="0">
                    <a:pos x="51" y="91"/>
                  </a:cxn>
                  <a:cxn ang="0">
                    <a:pos x="51" y="103"/>
                  </a:cxn>
                  <a:cxn ang="0">
                    <a:pos x="27" y="97"/>
                  </a:cxn>
                </a:cxnLst>
                <a:rect l="0" t="0" r="r" b="b"/>
                <a:pathLst>
                  <a:path w="103" h="103">
                    <a:moveTo>
                      <a:pt x="51" y="0"/>
                    </a:moveTo>
                    <a:lnTo>
                      <a:pt x="51" y="0"/>
                    </a:lnTo>
                    <a:lnTo>
                      <a:pt x="64" y="1"/>
                    </a:lnTo>
                    <a:lnTo>
                      <a:pt x="76" y="5"/>
                    </a:lnTo>
                    <a:lnTo>
                      <a:pt x="76" y="5"/>
                    </a:lnTo>
                    <a:lnTo>
                      <a:pt x="84" y="11"/>
                    </a:lnTo>
                    <a:lnTo>
                      <a:pt x="92" y="19"/>
                    </a:lnTo>
                    <a:lnTo>
                      <a:pt x="98" y="27"/>
                    </a:lnTo>
                    <a:lnTo>
                      <a:pt x="100" y="35"/>
                    </a:lnTo>
                    <a:lnTo>
                      <a:pt x="103" y="46"/>
                    </a:lnTo>
                    <a:lnTo>
                      <a:pt x="103" y="56"/>
                    </a:lnTo>
                    <a:lnTo>
                      <a:pt x="102" y="65"/>
                    </a:lnTo>
                    <a:lnTo>
                      <a:pt x="98" y="75"/>
                    </a:lnTo>
                    <a:lnTo>
                      <a:pt x="98" y="75"/>
                    </a:lnTo>
                    <a:lnTo>
                      <a:pt x="94" y="82"/>
                    </a:lnTo>
                    <a:lnTo>
                      <a:pt x="88" y="87"/>
                    </a:lnTo>
                    <a:lnTo>
                      <a:pt x="84" y="91"/>
                    </a:lnTo>
                    <a:lnTo>
                      <a:pt x="77" y="95"/>
                    </a:lnTo>
                    <a:lnTo>
                      <a:pt x="72" y="99"/>
                    </a:lnTo>
                    <a:lnTo>
                      <a:pt x="65" y="101"/>
                    </a:lnTo>
                    <a:lnTo>
                      <a:pt x="58" y="102"/>
                    </a:lnTo>
                    <a:lnTo>
                      <a:pt x="51" y="103"/>
                    </a:lnTo>
                    <a:lnTo>
                      <a:pt x="51" y="91"/>
                    </a:lnTo>
                    <a:lnTo>
                      <a:pt x="51" y="91"/>
                    </a:lnTo>
                    <a:lnTo>
                      <a:pt x="62" y="90"/>
                    </a:lnTo>
                    <a:lnTo>
                      <a:pt x="72" y="86"/>
                    </a:lnTo>
                    <a:lnTo>
                      <a:pt x="80" y="79"/>
                    </a:lnTo>
                    <a:lnTo>
                      <a:pt x="87" y="69"/>
                    </a:lnTo>
                    <a:lnTo>
                      <a:pt x="87" y="69"/>
                    </a:lnTo>
                    <a:lnTo>
                      <a:pt x="89" y="63"/>
                    </a:lnTo>
                    <a:lnTo>
                      <a:pt x="91" y="54"/>
                    </a:lnTo>
                    <a:lnTo>
                      <a:pt x="91" y="46"/>
                    </a:lnTo>
                    <a:lnTo>
                      <a:pt x="89" y="39"/>
                    </a:lnTo>
                    <a:lnTo>
                      <a:pt x="87" y="33"/>
                    </a:lnTo>
                    <a:lnTo>
                      <a:pt x="83" y="26"/>
                    </a:lnTo>
                    <a:lnTo>
                      <a:pt x="77" y="20"/>
                    </a:lnTo>
                    <a:lnTo>
                      <a:pt x="70" y="16"/>
                    </a:lnTo>
                    <a:lnTo>
                      <a:pt x="70" y="16"/>
                    </a:lnTo>
                    <a:lnTo>
                      <a:pt x="61" y="12"/>
                    </a:lnTo>
                    <a:lnTo>
                      <a:pt x="51" y="12"/>
                    </a:lnTo>
                    <a:lnTo>
                      <a:pt x="51" y="0"/>
                    </a:lnTo>
                    <a:close/>
                    <a:moveTo>
                      <a:pt x="27" y="97"/>
                    </a:moveTo>
                    <a:lnTo>
                      <a:pt x="27" y="97"/>
                    </a:lnTo>
                    <a:lnTo>
                      <a:pt x="19" y="91"/>
                    </a:lnTo>
                    <a:lnTo>
                      <a:pt x="12" y="84"/>
                    </a:lnTo>
                    <a:lnTo>
                      <a:pt x="6" y="75"/>
                    </a:lnTo>
                    <a:lnTo>
                      <a:pt x="2" y="67"/>
                    </a:lnTo>
                    <a:lnTo>
                      <a:pt x="0" y="57"/>
                    </a:lnTo>
                    <a:lnTo>
                      <a:pt x="0" y="46"/>
                    </a:lnTo>
                    <a:lnTo>
                      <a:pt x="2" y="37"/>
                    </a:lnTo>
                    <a:lnTo>
                      <a:pt x="6" y="27"/>
                    </a:lnTo>
                    <a:lnTo>
                      <a:pt x="6" y="27"/>
                    </a:lnTo>
                    <a:lnTo>
                      <a:pt x="9" y="20"/>
                    </a:lnTo>
                    <a:lnTo>
                      <a:pt x="15" y="15"/>
                    </a:lnTo>
                    <a:lnTo>
                      <a:pt x="20" y="11"/>
                    </a:lnTo>
                    <a:lnTo>
                      <a:pt x="25" y="7"/>
                    </a:lnTo>
                    <a:lnTo>
                      <a:pt x="31" y="4"/>
                    </a:lnTo>
                    <a:lnTo>
                      <a:pt x="38" y="1"/>
                    </a:lnTo>
                    <a:lnTo>
                      <a:pt x="44" y="0"/>
                    </a:lnTo>
                    <a:lnTo>
                      <a:pt x="51" y="0"/>
                    </a:lnTo>
                    <a:lnTo>
                      <a:pt x="51" y="12"/>
                    </a:lnTo>
                    <a:lnTo>
                      <a:pt x="51" y="12"/>
                    </a:lnTo>
                    <a:lnTo>
                      <a:pt x="40" y="13"/>
                    </a:lnTo>
                    <a:lnTo>
                      <a:pt x="31" y="18"/>
                    </a:lnTo>
                    <a:lnTo>
                      <a:pt x="23" y="23"/>
                    </a:lnTo>
                    <a:lnTo>
                      <a:pt x="16" y="33"/>
                    </a:lnTo>
                    <a:lnTo>
                      <a:pt x="16" y="33"/>
                    </a:lnTo>
                    <a:lnTo>
                      <a:pt x="13" y="39"/>
                    </a:lnTo>
                    <a:lnTo>
                      <a:pt x="12" y="48"/>
                    </a:lnTo>
                    <a:lnTo>
                      <a:pt x="12" y="56"/>
                    </a:lnTo>
                    <a:lnTo>
                      <a:pt x="13" y="63"/>
                    </a:lnTo>
                    <a:lnTo>
                      <a:pt x="17" y="69"/>
                    </a:lnTo>
                    <a:lnTo>
                      <a:pt x="21" y="76"/>
                    </a:lnTo>
                    <a:lnTo>
                      <a:pt x="27" y="82"/>
                    </a:lnTo>
                    <a:lnTo>
                      <a:pt x="34" y="86"/>
                    </a:lnTo>
                    <a:lnTo>
                      <a:pt x="34" y="86"/>
                    </a:lnTo>
                    <a:lnTo>
                      <a:pt x="42" y="90"/>
                    </a:lnTo>
                    <a:lnTo>
                      <a:pt x="51" y="91"/>
                    </a:lnTo>
                    <a:lnTo>
                      <a:pt x="51" y="103"/>
                    </a:lnTo>
                    <a:lnTo>
                      <a:pt x="51" y="103"/>
                    </a:lnTo>
                    <a:lnTo>
                      <a:pt x="39" y="101"/>
                    </a:lnTo>
                    <a:lnTo>
                      <a:pt x="27" y="97"/>
                    </a:lnTo>
                    <a:lnTo>
                      <a:pt x="27" y="9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9" name="Freeform 155"/>
              <p:cNvSpPr>
                <a:spLocks/>
              </p:cNvSpPr>
              <p:nvPr/>
            </p:nvSpPr>
            <p:spPr bwMode="auto">
              <a:xfrm rot="1800000">
                <a:off x="2472048" y="4096949"/>
                <a:ext cx="11708" cy="11708"/>
              </a:xfrm>
              <a:custGeom>
                <a:avLst/>
                <a:gdLst/>
                <a:ahLst/>
                <a:cxnLst>
                  <a:cxn ang="0">
                    <a:pos x="5" y="17"/>
                  </a:cxn>
                  <a:cxn ang="0">
                    <a:pos x="5" y="17"/>
                  </a:cxn>
                  <a:cxn ang="0">
                    <a:pos x="2" y="15"/>
                  </a:cxn>
                  <a:cxn ang="0">
                    <a:pos x="1" y="12"/>
                  </a:cxn>
                  <a:cxn ang="0">
                    <a:pos x="0" y="8"/>
                  </a:cxn>
                  <a:cxn ang="0">
                    <a:pos x="1" y="4"/>
                  </a:cxn>
                  <a:cxn ang="0">
                    <a:pos x="1" y="4"/>
                  </a:cxn>
                  <a:cxn ang="0">
                    <a:pos x="4" y="1"/>
                  </a:cxn>
                  <a:cxn ang="0">
                    <a:pos x="8" y="0"/>
                  </a:cxn>
                  <a:cxn ang="0">
                    <a:pos x="10" y="0"/>
                  </a:cxn>
                  <a:cxn ang="0">
                    <a:pos x="15" y="0"/>
                  </a:cxn>
                  <a:cxn ang="0">
                    <a:pos x="15" y="0"/>
                  </a:cxn>
                  <a:cxn ang="0">
                    <a:pos x="17" y="2"/>
                  </a:cxn>
                  <a:cxn ang="0">
                    <a:pos x="20" y="7"/>
                  </a:cxn>
                  <a:cxn ang="0">
                    <a:pos x="20" y="9"/>
                  </a:cxn>
                  <a:cxn ang="0">
                    <a:pos x="19" y="13"/>
                  </a:cxn>
                  <a:cxn ang="0">
                    <a:pos x="19" y="13"/>
                  </a:cxn>
                  <a:cxn ang="0">
                    <a:pos x="16" y="16"/>
                  </a:cxn>
                  <a:cxn ang="0">
                    <a:pos x="13" y="19"/>
                  </a:cxn>
                  <a:cxn ang="0">
                    <a:pos x="9" y="19"/>
                  </a:cxn>
                  <a:cxn ang="0">
                    <a:pos x="5" y="17"/>
                  </a:cxn>
                  <a:cxn ang="0">
                    <a:pos x="5" y="17"/>
                  </a:cxn>
                </a:cxnLst>
                <a:rect l="0" t="0" r="r" b="b"/>
                <a:pathLst>
                  <a:path w="20" h="19">
                    <a:moveTo>
                      <a:pt x="5" y="17"/>
                    </a:moveTo>
                    <a:lnTo>
                      <a:pt x="5" y="17"/>
                    </a:lnTo>
                    <a:lnTo>
                      <a:pt x="2" y="15"/>
                    </a:lnTo>
                    <a:lnTo>
                      <a:pt x="1" y="12"/>
                    </a:lnTo>
                    <a:lnTo>
                      <a:pt x="0" y="8"/>
                    </a:lnTo>
                    <a:lnTo>
                      <a:pt x="1" y="4"/>
                    </a:lnTo>
                    <a:lnTo>
                      <a:pt x="1" y="4"/>
                    </a:lnTo>
                    <a:lnTo>
                      <a:pt x="4" y="1"/>
                    </a:lnTo>
                    <a:lnTo>
                      <a:pt x="8" y="0"/>
                    </a:lnTo>
                    <a:lnTo>
                      <a:pt x="10" y="0"/>
                    </a:lnTo>
                    <a:lnTo>
                      <a:pt x="15" y="0"/>
                    </a:lnTo>
                    <a:lnTo>
                      <a:pt x="15" y="0"/>
                    </a:lnTo>
                    <a:lnTo>
                      <a:pt x="17" y="2"/>
                    </a:lnTo>
                    <a:lnTo>
                      <a:pt x="20" y="7"/>
                    </a:lnTo>
                    <a:lnTo>
                      <a:pt x="20" y="9"/>
                    </a:lnTo>
                    <a:lnTo>
                      <a:pt x="19" y="13"/>
                    </a:lnTo>
                    <a:lnTo>
                      <a:pt x="19" y="13"/>
                    </a:lnTo>
                    <a:lnTo>
                      <a:pt x="16" y="16"/>
                    </a:lnTo>
                    <a:lnTo>
                      <a:pt x="13" y="19"/>
                    </a:lnTo>
                    <a:lnTo>
                      <a:pt x="9" y="19"/>
                    </a:lnTo>
                    <a:lnTo>
                      <a:pt x="5" y="17"/>
                    </a:lnTo>
                    <a:lnTo>
                      <a:pt x="5"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0" name="Freeform 156"/>
              <p:cNvSpPr>
                <a:spLocks/>
              </p:cNvSpPr>
              <p:nvPr/>
            </p:nvSpPr>
            <p:spPr bwMode="auto">
              <a:xfrm rot="1800000">
                <a:off x="2487263" y="4087144"/>
                <a:ext cx="12879" cy="11708"/>
              </a:xfrm>
              <a:custGeom>
                <a:avLst/>
                <a:gdLst/>
                <a:ahLst/>
                <a:cxnLst>
                  <a:cxn ang="0">
                    <a:pos x="5" y="19"/>
                  </a:cxn>
                  <a:cxn ang="0">
                    <a:pos x="5" y="19"/>
                  </a:cxn>
                  <a:cxn ang="0">
                    <a:pos x="2" y="16"/>
                  </a:cxn>
                  <a:cxn ang="0">
                    <a:pos x="1" y="14"/>
                  </a:cxn>
                  <a:cxn ang="0">
                    <a:pos x="0" y="10"/>
                  </a:cxn>
                  <a:cxn ang="0">
                    <a:pos x="1" y="6"/>
                  </a:cxn>
                  <a:cxn ang="0">
                    <a:pos x="1" y="6"/>
                  </a:cxn>
                  <a:cxn ang="0">
                    <a:pos x="4" y="3"/>
                  </a:cxn>
                  <a:cxn ang="0">
                    <a:pos x="6" y="0"/>
                  </a:cxn>
                  <a:cxn ang="0">
                    <a:pos x="10" y="0"/>
                  </a:cxn>
                  <a:cxn ang="0">
                    <a:pos x="15" y="1"/>
                  </a:cxn>
                  <a:cxn ang="0">
                    <a:pos x="15" y="1"/>
                  </a:cxn>
                  <a:cxn ang="0">
                    <a:pos x="17" y="4"/>
                  </a:cxn>
                  <a:cxn ang="0">
                    <a:pos x="19" y="7"/>
                  </a:cxn>
                  <a:cxn ang="0">
                    <a:pos x="20" y="11"/>
                  </a:cxn>
                  <a:cxn ang="0">
                    <a:pos x="19" y="15"/>
                  </a:cxn>
                  <a:cxn ang="0">
                    <a:pos x="19" y="15"/>
                  </a:cxn>
                  <a:cxn ang="0">
                    <a:pos x="16" y="18"/>
                  </a:cxn>
                  <a:cxn ang="0">
                    <a:pos x="13" y="19"/>
                  </a:cxn>
                  <a:cxn ang="0">
                    <a:pos x="9" y="21"/>
                  </a:cxn>
                  <a:cxn ang="0">
                    <a:pos x="5" y="19"/>
                  </a:cxn>
                  <a:cxn ang="0">
                    <a:pos x="5" y="19"/>
                  </a:cxn>
                </a:cxnLst>
                <a:rect l="0" t="0" r="r" b="b"/>
                <a:pathLst>
                  <a:path w="20" h="21">
                    <a:moveTo>
                      <a:pt x="5" y="19"/>
                    </a:moveTo>
                    <a:lnTo>
                      <a:pt x="5" y="19"/>
                    </a:lnTo>
                    <a:lnTo>
                      <a:pt x="2" y="16"/>
                    </a:lnTo>
                    <a:lnTo>
                      <a:pt x="1" y="14"/>
                    </a:lnTo>
                    <a:lnTo>
                      <a:pt x="0" y="10"/>
                    </a:lnTo>
                    <a:lnTo>
                      <a:pt x="1" y="6"/>
                    </a:lnTo>
                    <a:lnTo>
                      <a:pt x="1" y="6"/>
                    </a:lnTo>
                    <a:lnTo>
                      <a:pt x="4" y="3"/>
                    </a:lnTo>
                    <a:lnTo>
                      <a:pt x="6" y="0"/>
                    </a:lnTo>
                    <a:lnTo>
                      <a:pt x="10" y="0"/>
                    </a:lnTo>
                    <a:lnTo>
                      <a:pt x="15" y="1"/>
                    </a:lnTo>
                    <a:lnTo>
                      <a:pt x="15" y="1"/>
                    </a:lnTo>
                    <a:lnTo>
                      <a:pt x="17" y="4"/>
                    </a:lnTo>
                    <a:lnTo>
                      <a:pt x="19" y="7"/>
                    </a:lnTo>
                    <a:lnTo>
                      <a:pt x="20" y="11"/>
                    </a:lnTo>
                    <a:lnTo>
                      <a:pt x="19" y="15"/>
                    </a:lnTo>
                    <a:lnTo>
                      <a:pt x="19" y="15"/>
                    </a:lnTo>
                    <a:lnTo>
                      <a:pt x="16" y="18"/>
                    </a:lnTo>
                    <a:lnTo>
                      <a:pt x="13" y="19"/>
                    </a:lnTo>
                    <a:lnTo>
                      <a:pt x="9" y="21"/>
                    </a:lnTo>
                    <a:lnTo>
                      <a:pt x="5" y="19"/>
                    </a:lnTo>
                    <a:lnTo>
                      <a:pt x="5" y="19"/>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1" name="Freeform 157"/>
              <p:cNvSpPr>
                <a:spLocks/>
              </p:cNvSpPr>
              <p:nvPr/>
            </p:nvSpPr>
            <p:spPr bwMode="auto">
              <a:xfrm rot="1800000">
                <a:off x="2467494" y="4142881"/>
                <a:ext cx="59711" cy="23416"/>
              </a:xfrm>
              <a:custGeom>
                <a:avLst/>
                <a:gdLst/>
                <a:ahLst/>
                <a:cxnLst>
                  <a:cxn ang="0">
                    <a:pos x="0" y="39"/>
                  </a:cxn>
                  <a:cxn ang="0">
                    <a:pos x="0" y="39"/>
                  </a:cxn>
                  <a:cxn ang="0">
                    <a:pos x="4" y="30"/>
                  </a:cxn>
                  <a:cxn ang="0">
                    <a:pos x="10" y="22"/>
                  </a:cxn>
                  <a:cxn ang="0">
                    <a:pos x="17" y="13"/>
                  </a:cxn>
                  <a:cxn ang="0">
                    <a:pos x="25" y="7"/>
                  </a:cxn>
                  <a:cxn ang="0">
                    <a:pos x="25" y="7"/>
                  </a:cxn>
                  <a:cxn ang="0">
                    <a:pos x="34" y="2"/>
                  </a:cxn>
                  <a:cxn ang="0">
                    <a:pos x="44" y="0"/>
                  </a:cxn>
                  <a:cxn ang="0">
                    <a:pos x="55" y="0"/>
                  </a:cxn>
                  <a:cxn ang="0">
                    <a:pos x="64" y="1"/>
                  </a:cxn>
                  <a:cxn ang="0">
                    <a:pos x="74" y="4"/>
                  </a:cxn>
                  <a:cxn ang="0">
                    <a:pos x="82" y="9"/>
                  </a:cxn>
                  <a:cxn ang="0">
                    <a:pos x="90" y="16"/>
                  </a:cxn>
                  <a:cxn ang="0">
                    <a:pos x="96" y="24"/>
                  </a:cxn>
                  <a:cxn ang="0">
                    <a:pos x="96" y="24"/>
                  </a:cxn>
                  <a:cxn ang="0">
                    <a:pos x="100" y="32"/>
                  </a:cxn>
                  <a:cxn ang="0">
                    <a:pos x="102" y="39"/>
                  </a:cxn>
                  <a:cxn ang="0">
                    <a:pos x="89" y="39"/>
                  </a:cxn>
                  <a:cxn ang="0">
                    <a:pos x="89" y="39"/>
                  </a:cxn>
                  <a:cxn ang="0">
                    <a:pos x="85" y="31"/>
                  </a:cxn>
                  <a:cxn ang="0">
                    <a:pos x="85" y="31"/>
                  </a:cxn>
                  <a:cxn ang="0">
                    <a:pos x="81" y="24"/>
                  </a:cxn>
                  <a:cxn ang="0">
                    <a:pos x="75" y="19"/>
                  </a:cxn>
                  <a:cxn ang="0">
                    <a:pos x="68" y="15"/>
                  </a:cxn>
                  <a:cxn ang="0">
                    <a:pos x="62" y="12"/>
                  </a:cxn>
                  <a:cxn ang="0">
                    <a:pos x="53" y="12"/>
                  </a:cxn>
                  <a:cxn ang="0">
                    <a:pos x="47" y="12"/>
                  </a:cxn>
                  <a:cxn ang="0">
                    <a:pos x="38" y="13"/>
                  </a:cxn>
                  <a:cxn ang="0">
                    <a:pos x="32" y="17"/>
                  </a:cxn>
                  <a:cxn ang="0">
                    <a:pos x="32" y="17"/>
                  </a:cxn>
                  <a:cxn ang="0">
                    <a:pos x="25" y="22"/>
                  </a:cxn>
                  <a:cxn ang="0">
                    <a:pos x="19" y="27"/>
                  </a:cxn>
                  <a:cxn ang="0">
                    <a:pos x="17" y="32"/>
                  </a:cxn>
                  <a:cxn ang="0">
                    <a:pos x="14" y="39"/>
                  </a:cxn>
                  <a:cxn ang="0">
                    <a:pos x="0" y="39"/>
                  </a:cxn>
                </a:cxnLst>
                <a:rect l="0" t="0" r="r" b="b"/>
                <a:pathLst>
                  <a:path w="102" h="39">
                    <a:moveTo>
                      <a:pt x="0" y="39"/>
                    </a:moveTo>
                    <a:lnTo>
                      <a:pt x="0" y="39"/>
                    </a:lnTo>
                    <a:lnTo>
                      <a:pt x="4" y="30"/>
                    </a:lnTo>
                    <a:lnTo>
                      <a:pt x="10" y="22"/>
                    </a:lnTo>
                    <a:lnTo>
                      <a:pt x="17" y="13"/>
                    </a:lnTo>
                    <a:lnTo>
                      <a:pt x="25" y="7"/>
                    </a:lnTo>
                    <a:lnTo>
                      <a:pt x="25" y="7"/>
                    </a:lnTo>
                    <a:lnTo>
                      <a:pt x="34" y="2"/>
                    </a:lnTo>
                    <a:lnTo>
                      <a:pt x="44" y="0"/>
                    </a:lnTo>
                    <a:lnTo>
                      <a:pt x="55" y="0"/>
                    </a:lnTo>
                    <a:lnTo>
                      <a:pt x="64" y="1"/>
                    </a:lnTo>
                    <a:lnTo>
                      <a:pt x="74" y="4"/>
                    </a:lnTo>
                    <a:lnTo>
                      <a:pt x="82" y="9"/>
                    </a:lnTo>
                    <a:lnTo>
                      <a:pt x="90" y="16"/>
                    </a:lnTo>
                    <a:lnTo>
                      <a:pt x="96" y="24"/>
                    </a:lnTo>
                    <a:lnTo>
                      <a:pt x="96" y="24"/>
                    </a:lnTo>
                    <a:lnTo>
                      <a:pt x="100" y="32"/>
                    </a:lnTo>
                    <a:lnTo>
                      <a:pt x="102" y="39"/>
                    </a:lnTo>
                    <a:lnTo>
                      <a:pt x="89" y="39"/>
                    </a:lnTo>
                    <a:lnTo>
                      <a:pt x="89" y="39"/>
                    </a:lnTo>
                    <a:lnTo>
                      <a:pt x="85" y="31"/>
                    </a:lnTo>
                    <a:lnTo>
                      <a:pt x="85" y="31"/>
                    </a:lnTo>
                    <a:lnTo>
                      <a:pt x="81" y="24"/>
                    </a:lnTo>
                    <a:lnTo>
                      <a:pt x="75" y="19"/>
                    </a:lnTo>
                    <a:lnTo>
                      <a:pt x="68" y="15"/>
                    </a:lnTo>
                    <a:lnTo>
                      <a:pt x="62" y="12"/>
                    </a:lnTo>
                    <a:lnTo>
                      <a:pt x="53" y="12"/>
                    </a:lnTo>
                    <a:lnTo>
                      <a:pt x="47" y="12"/>
                    </a:lnTo>
                    <a:lnTo>
                      <a:pt x="38" y="13"/>
                    </a:lnTo>
                    <a:lnTo>
                      <a:pt x="32" y="17"/>
                    </a:lnTo>
                    <a:lnTo>
                      <a:pt x="32" y="17"/>
                    </a:lnTo>
                    <a:lnTo>
                      <a:pt x="25" y="22"/>
                    </a:lnTo>
                    <a:lnTo>
                      <a:pt x="19" y="27"/>
                    </a:lnTo>
                    <a:lnTo>
                      <a:pt x="17" y="32"/>
                    </a:lnTo>
                    <a:lnTo>
                      <a:pt x="14" y="39"/>
                    </a:lnTo>
                    <a:lnTo>
                      <a:pt x="0" y="39"/>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2" name="Freeform 158"/>
              <p:cNvSpPr>
                <a:spLocks/>
              </p:cNvSpPr>
              <p:nvPr/>
            </p:nvSpPr>
            <p:spPr bwMode="auto">
              <a:xfrm rot="1800000">
                <a:off x="2482756" y="4155832"/>
                <a:ext cx="12879" cy="7025"/>
              </a:xfrm>
              <a:custGeom>
                <a:avLst/>
                <a:gdLst/>
                <a:ahLst/>
                <a:cxnLst>
                  <a:cxn ang="0">
                    <a:pos x="1" y="12"/>
                  </a:cxn>
                  <a:cxn ang="0">
                    <a:pos x="1" y="12"/>
                  </a:cxn>
                  <a:cxn ang="0">
                    <a:pos x="0" y="10"/>
                  </a:cxn>
                  <a:cxn ang="0">
                    <a:pos x="1" y="7"/>
                  </a:cxn>
                  <a:cxn ang="0">
                    <a:pos x="3" y="4"/>
                  </a:cxn>
                  <a:cxn ang="0">
                    <a:pos x="5" y="1"/>
                  </a:cxn>
                  <a:cxn ang="0">
                    <a:pos x="5" y="1"/>
                  </a:cxn>
                  <a:cxn ang="0">
                    <a:pos x="10" y="0"/>
                  </a:cxn>
                  <a:cxn ang="0">
                    <a:pos x="12" y="1"/>
                  </a:cxn>
                  <a:cxn ang="0">
                    <a:pos x="16" y="3"/>
                  </a:cxn>
                  <a:cxn ang="0">
                    <a:pos x="19" y="5"/>
                  </a:cxn>
                  <a:cxn ang="0">
                    <a:pos x="19" y="5"/>
                  </a:cxn>
                  <a:cxn ang="0">
                    <a:pos x="20" y="10"/>
                  </a:cxn>
                  <a:cxn ang="0">
                    <a:pos x="20" y="12"/>
                  </a:cxn>
                  <a:cxn ang="0">
                    <a:pos x="1" y="12"/>
                  </a:cxn>
                </a:cxnLst>
                <a:rect l="0" t="0" r="r" b="b"/>
                <a:pathLst>
                  <a:path w="20" h="12">
                    <a:moveTo>
                      <a:pt x="1" y="12"/>
                    </a:moveTo>
                    <a:lnTo>
                      <a:pt x="1" y="12"/>
                    </a:lnTo>
                    <a:lnTo>
                      <a:pt x="0" y="10"/>
                    </a:lnTo>
                    <a:lnTo>
                      <a:pt x="1" y="7"/>
                    </a:lnTo>
                    <a:lnTo>
                      <a:pt x="3" y="4"/>
                    </a:lnTo>
                    <a:lnTo>
                      <a:pt x="5" y="1"/>
                    </a:lnTo>
                    <a:lnTo>
                      <a:pt x="5" y="1"/>
                    </a:lnTo>
                    <a:lnTo>
                      <a:pt x="10" y="0"/>
                    </a:lnTo>
                    <a:lnTo>
                      <a:pt x="12" y="1"/>
                    </a:lnTo>
                    <a:lnTo>
                      <a:pt x="16" y="3"/>
                    </a:lnTo>
                    <a:lnTo>
                      <a:pt x="19" y="5"/>
                    </a:lnTo>
                    <a:lnTo>
                      <a:pt x="19" y="5"/>
                    </a:lnTo>
                    <a:lnTo>
                      <a:pt x="20" y="10"/>
                    </a:lnTo>
                    <a:lnTo>
                      <a:pt x="20" y="12"/>
                    </a:lnTo>
                    <a:lnTo>
                      <a:pt x="1" y="12"/>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3" name="Freeform 159"/>
              <p:cNvSpPr>
                <a:spLocks noEditPoints="1"/>
              </p:cNvSpPr>
              <p:nvPr/>
            </p:nvSpPr>
            <p:spPr bwMode="auto">
              <a:xfrm rot="1800000">
                <a:off x="2447254" y="3988423"/>
                <a:ext cx="60882" cy="60882"/>
              </a:xfrm>
              <a:custGeom>
                <a:avLst/>
                <a:gdLst/>
                <a:ahLst/>
                <a:cxnLst>
                  <a:cxn ang="0">
                    <a:pos x="86" y="90"/>
                  </a:cxn>
                  <a:cxn ang="0">
                    <a:pos x="70" y="100"/>
                  </a:cxn>
                  <a:cxn ang="0">
                    <a:pos x="52" y="104"/>
                  </a:cxn>
                  <a:cxn ang="0">
                    <a:pos x="52" y="92"/>
                  </a:cxn>
                  <a:cxn ang="0">
                    <a:pos x="66" y="89"/>
                  </a:cxn>
                  <a:cxn ang="0">
                    <a:pos x="78" y="81"/>
                  </a:cxn>
                  <a:cxn ang="0">
                    <a:pos x="84" y="75"/>
                  </a:cxn>
                  <a:cxn ang="0">
                    <a:pos x="90" y="62"/>
                  </a:cxn>
                  <a:cxn ang="0">
                    <a:pos x="92" y="47"/>
                  </a:cxn>
                  <a:cxn ang="0">
                    <a:pos x="86" y="32"/>
                  </a:cxn>
                  <a:cxn ang="0">
                    <a:pos x="82" y="25"/>
                  </a:cxn>
                  <a:cxn ang="0">
                    <a:pos x="69" y="15"/>
                  </a:cxn>
                  <a:cxn ang="0">
                    <a:pos x="52" y="13"/>
                  </a:cxn>
                  <a:cxn ang="0">
                    <a:pos x="52" y="0"/>
                  </a:cxn>
                  <a:cxn ang="0">
                    <a:pos x="74" y="5"/>
                  </a:cxn>
                  <a:cxn ang="0">
                    <a:pos x="92" y="18"/>
                  </a:cxn>
                  <a:cxn ang="0">
                    <a:pos x="97" y="26"/>
                  </a:cxn>
                  <a:cxn ang="0">
                    <a:pos x="104" y="45"/>
                  </a:cxn>
                  <a:cxn ang="0">
                    <a:pos x="103" y="64"/>
                  </a:cxn>
                  <a:cxn ang="0">
                    <a:pos x="95" y="82"/>
                  </a:cxn>
                  <a:cxn ang="0">
                    <a:pos x="86" y="90"/>
                  </a:cxn>
                  <a:cxn ang="0">
                    <a:pos x="52" y="104"/>
                  </a:cxn>
                  <a:cxn ang="0">
                    <a:pos x="32" y="99"/>
                  </a:cxn>
                  <a:cxn ang="0">
                    <a:pos x="14" y="86"/>
                  </a:cxn>
                  <a:cxn ang="0">
                    <a:pos x="7" y="77"/>
                  </a:cxn>
                  <a:cxn ang="0">
                    <a:pos x="2" y="58"/>
                  </a:cxn>
                  <a:cxn ang="0">
                    <a:pos x="3" y="39"/>
                  </a:cxn>
                  <a:cxn ang="0">
                    <a:pos x="11" y="21"/>
                  </a:cxn>
                  <a:cxn ang="0">
                    <a:pos x="18" y="13"/>
                  </a:cxn>
                  <a:cxn ang="0">
                    <a:pos x="35" y="3"/>
                  </a:cxn>
                  <a:cxn ang="0">
                    <a:pos x="52" y="0"/>
                  </a:cxn>
                  <a:cxn ang="0">
                    <a:pos x="52" y="13"/>
                  </a:cxn>
                  <a:cxn ang="0">
                    <a:pos x="39" y="14"/>
                  </a:cxn>
                  <a:cxn ang="0">
                    <a:pos x="26" y="22"/>
                  </a:cxn>
                  <a:cxn ang="0">
                    <a:pos x="21" y="28"/>
                  </a:cxn>
                  <a:cxn ang="0">
                    <a:pos x="14" y="41"/>
                  </a:cxn>
                  <a:cxn ang="0">
                    <a:pos x="13" y="56"/>
                  </a:cxn>
                  <a:cxn ang="0">
                    <a:pos x="18" y="71"/>
                  </a:cxn>
                  <a:cxn ang="0">
                    <a:pos x="22" y="78"/>
                  </a:cxn>
                  <a:cxn ang="0">
                    <a:pos x="37" y="88"/>
                  </a:cxn>
                  <a:cxn ang="0">
                    <a:pos x="52" y="92"/>
                  </a:cxn>
                </a:cxnLst>
                <a:rect l="0" t="0" r="r" b="b"/>
                <a:pathLst>
                  <a:path w="104" h="104">
                    <a:moveTo>
                      <a:pt x="86" y="90"/>
                    </a:moveTo>
                    <a:lnTo>
                      <a:pt x="86" y="90"/>
                    </a:lnTo>
                    <a:lnTo>
                      <a:pt x="80" y="96"/>
                    </a:lnTo>
                    <a:lnTo>
                      <a:pt x="70" y="100"/>
                    </a:lnTo>
                    <a:lnTo>
                      <a:pt x="62" y="103"/>
                    </a:lnTo>
                    <a:lnTo>
                      <a:pt x="52" y="104"/>
                    </a:lnTo>
                    <a:lnTo>
                      <a:pt x="52" y="92"/>
                    </a:lnTo>
                    <a:lnTo>
                      <a:pt x="52" y="92"/>
                    </a:lnTo>
                    <a:lnTo>
                      <a:pt x="59" y="90"/>
                    </a:lnTo>
                    <a:lnTo>
                      <a:pt x="66" y="89"/>
                    </a:lnTo>
                    <a:lnTo>
                      <a:pt x="73" y="86"/>
                    </a:lnTo>
                    <a:lnTo>
                      <a:pt x="78" y="81"/>
                    </a:lnTo>
                    <a:lnTo>
                      <a:pt x="78" y="81"/>
                    </a:lnTo>
                    <a:lnTo>
                      <a:pt x="84" y="75"/>
                    </a:lnTo>
                    <a:lnTo>
                      <a:pt x="88" y="69"/>
                    </a:lnTo>
                    <a:lnTo>
                      <a:pt x="90" y="62"/>
                    </a:lnTo>
                    <a:lnTo>
                      <a:pt x="92" y="54"/>
                    </a:lnTo>
                    <a:lnTo>
                      <a:pt x="92" y="47"/>
                    </a:lnTo>
                    <a:lnTo>
                      <a:pt x="90" y="39"/>
                    </a:lnTo>
                    <a:lnTo>
                      <a:pt x="86" y="32"/>
                    </a:lnTo>
                    <a:lnTo>
                      <a:pt x="82" y="25"/>
                    </a:lnTo>
                    <a:lnTo>
                      <a:pt x="82" y="25"/>
                    </a:lnTo>
                    <a:lnTo>
                      <a:pt x="75" y="20"/>
                    </a:lnTo>
                    <a:lnTo>
                      <a:pt x="69" y="15"/>
                    </a:lnTo>
                    <a:lnTo>
                      <a:pt x="60" y="13"/>
                    </a:lnTo>
                    <a:lnTo>
                      <a:pt x="52" y="13"/>
                    </a:lnTo>
                    <a:lnTo>
                      <a:pt x="52" y="0"/>
                    </a:lnTo>
                    <a:lnTo>
                      <a:pt x="52" y="0"/>
                    </a:lnTo>
                    <a:lnTo>
                      <a:pt x="63" y="0"/>
                    </a:lnTo>
                    <a:lnTo>
                      <a:pt x="74" y="5"/>
                    </a:lnTo>
                    <a:lnTo>
                      <a:pt x="84" y="10"/>
                    </a:lnTo>
                    <a:lnTo>
                      <a:pt x="92" y="18"/>
                    </a:lnTo>
                    <a:lnTo>
                      <a:pt x="92" y="18"/>
                    </a:lnTo>
                    <a:lnTo>
                      <a:pt x="97" y="26"/>
                    </a:lnTo>
                    <a:lnTo>
                      <a:pt x="101" y="36"/>
                    </a:lnTo>
                    <a:lnTo>
                      <a:pt x="104" y="45"/>
                    </a:lnTo>
                    <a:lnTo>
                      <a:pt x="104" y="55"/>
                    </a:lnTo>
                    <a:lnTo>
                      <a:pt x="103" y="64"/>
                    </a:lnTo>
                    <a:lnTo>
                      <a:pt x="99" y="74"/>
                    </a:lnTo>
                    <a:lnTo>
                      <a:pt x="95" y="82"/>
                    </a:lnTo>
                    <a:lnTo>
                      <a:pt x="86" y="90"/>
                    </a:lnTo>
                    <a:lnTo>
                      <a:pt x="86" y="90"/>
                    </a:lnTo>
                    <a:close/>
                    <a:moveTo>
                      <a:pt x="52" y="104"/>
                    </a:moveTo>
                    <a:lnTo>
                      <a:pt x="52" y="104"/>
                    </a:lnTo>
                    <a:lnTo>
                      <a:pt x="41" y="103"/>
                    </a:lnTo>
                    <a:lnTo>
                      <a:pt x="32" y="99"/>
                    </a:lnTo>
                    <a:lnTo>
                      <a:pt x="22" y="93"/>
                    </a:lnTo>
                    <a:lnTo>
                      <a:pt x="14" y="86"/>
                    </a:lnTo>
                    <a:lnTo>
                      <a:pt x="14" y="86"/>
                    </a:lnTo>
                    <a:lnTo>
                      <a:pt x="7" y="77"/>
                    </a:lnTo>
                    <a:lnTo>
                      <a:pt x="3" y="69"/>
                    </a:lnTo>
                    <a:lnTo>
                      <a:pt x="2" y="58"/>
                    </a:lnTo>
                    <a:lnTo>
                      <a:pt x="0" y="48"/>
                    </a:lnTo>
                    <a:lnTo>
                      <a:pt x="3" y="39"/>
                    </a:lnTo>
                    <a:lnTo>
                      <a:pt x="6" y="29"/>
                    </a:lnTo>
                    <a:lnTo>
                      <a:pt x="11" y="21"/>
                    </a:lnTo>
                    <a:lnTo>
                      <a:pt x="18" y="13"/>
                    </a:lnTo>
                    <a:lnTo>
                      <a:pt x="18" y="13"/>
                    </a:lnTo>
                    <a:lnTo>
                      <a:pt x="26" y="7"/>
                    </a:lnTo>
                    <a:lnTo>
                      <a:pt x="35" y="3"/>
                    </a:lnTo>
                    <a:lnTo>
                      <a:pt x="44" y="0"/>
                    </a:lnTo>
                    <a:lnTo>
                      <a:pt x="52" y="0"/>
                    </a:lnTo>
                    <a:lnTo>
                      <a:pt x="52" y="13"/>
                    </a:lnTo>
                    <a:lnTo>
                      <a:pt x="52" y="13"/>
                    </a:lnTo>
                    <a:lnTo>
                      <a:pt x="45" y="13"/>
                    </a:lnTo>
                    <a:lnTo>
                      <a:pt x="39" y="14"/>
                    </a:lnTo>
                    <a:lnTo>
                      <a:pt x="32" y="18"/>
                    </a:lnTo>
                    <a:lnTo>
                      <a:pt x="26" y="22"/>
                    </a:lnTo>
                    <a:lnTo>
                      <a:pt x="26" y="22"/>
                    </a:lnTo>
                    <a:lnTo>
                      <a:pt x="21" y="28"/>
                    </a:lnTo>
                    <a:lnTo>
                      <a:pt x="17" y="35"/>
                    </a:lnTo>
                    <a:lnTo>
                      <a:pt x="14" y="41"/>
                    </a:lnTo>
                    <a:lnTo>
                      <a:pt x="13" y="50"/>
                    </a:lnTo>
                    <a:lnTo>
                      <a:pt x="13" y="56"/>
                    </a:lnTo>
                    <a:lnTo>
                      <a:pt x="15" y="64"/>
                    </a:lnTo>
                    <a:lnTo>
                      <a:pt x="18" y="71"/>
                    </a:lnTo>
                    <a:lnTo>
                      <a:pt x="22" y="78"/>
                    </a:lnTo>
                    <a:lnTo>
                      <a:pt x="22" y="78"/>
                    </a:lnTo>
                    <a:lnTo>
                      <a:pt x="29" y="84"/>
                    </a:lnTo>
                    <a:lnTo>
                      <a:pt x="37" y="88"/>
                    </a:lnTo>
                    <a:lnTo>
                      <a:pt x="44" y="90"/>
                    </a:lnTo>
                    <a:lnTo>
                      <a:pt x="52" y="92"/>
                    </a:lnTo>
                    <a:lnTo>
                      <a:pt x="52" y="104"/>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4" name="Freeform 160"/>
              <p:cNvSpPr>
                <a:spLocks/>
              </p:cNvSpPr>
              <p:nvPr/>
            </p:nvSpPr>
            <p:spPr bwMode="auto">
              <a:xfrm rot="1800000">
                <a:off x="2474491" y="4022313"/>
                <a:ext cx="10538" cy="11708"/>
              </a:xfrm>
              <a:custGeom>
                <a:avLst/>
                <a:gdLst/>
                <a:ahLst/>
                <a:cxnLst>
                  <a:cxn ang="0">
                    <a:pos x="16" y="17"/>
                  </a:cxn>
                  <a:cxn ang="0">
                    <a:pos x="16" y="17"/>
                  </a:cxn>
                  <a:cxn ang="0">
                    <a:pos x="12" y="19"/>
                  </a:cxn>
                  <a:cxn ang="0">
                    <a:pos x="8" y="20"/>
                  </a:cxn>
                  <a:cxn ang="0">
                    <a:pos x="5" y="19"/>
                  </a:cxn>
                  <a:cxn ang="0">
                    <a:pos x="1" y="16"/>
                  </a:cxn>
                  <a:cxn ang="0">
                    <a:pos x="1" y="16"/>
                  </a:cxn>
                  <a:cxn ang="0">
                    <a:pos x="0" y="13"/>
                  </a:cxn>
                  <a:cxn ang="0">
                    <a:pos x="0" y="9"/>
                  </a:cxn>
                  <a:cxn ang="0">
                    <a:pos x="0" y="5"/>
                  </a:cxn>
                  <a:cxn ang="0">
                    <a:pos x="2" y="2"/>
                  </a:cxn>
                  <a:cxn ang="0">
                    <a:pos x="2" y="2"/>
                  </a:cxn>
                  <a:cxn ang="0">
                    <a:pos x="6" y="0"/>
                  </a:cxn>
                  <a:cxn ang="0">
                    <a:pos x="9" y="0"/>
                  </a:cxn>
                  <a:cxn ang="0">
                    <a:pos x="13" y="1"/>
                  </a:cxn>
                  <a:cxn ang="0">
                    <a:pos x="16" y="2"/>
                  </a:cxn>
                  <a:cxn ang="0">
                    <a:pos x="16" y="2"/>
                  </a:cxn>
                  <a:cxn ang="0">
                    <a:pos x="19" y="6"/>
                  </a:cxn>
                  <a:cxn ang="0">
                    <a:pos x="19" y="10"/>
                  </a:cxn>
                  <a:cxn ang="0">
                    <a:pos x="17" y="13"/>
                  </a:cxn>
                  <a:cxn ang="0">
                    <a:pos x="16" y="17"/>
                  </a:cxn>
                  <a:cxn ang="0">
                    <a:pos x="16" y="17"/>
                  </a:cxn>
                </a:cxnLst>
                <a:rect l="0" t="0" r="r" b="b"/>
                <a:pathLst>
                  <a:path w="19" h="20">
                    <a:moveTo>
                      <a:pt x="16" y="17"/>
                    </a:moveTo>
                    <a:lnTo>
                      <a:pt x="16" y="17"/>
                    </a:lnTo>
                    <a:lnTo>
                      <a:pt x="12" y="19"/>
                    </a:lnTo>
                    <a:lnTo>
                      <a:pt x="8" y="20"/>
                    </a:lnTo>
                    <a:lnTo>
                      <a:pt x="5" y="19"/>
                    </a:lnTo>
                    <a:lnTo>
                      <a:pt x="1" y="16"/>
                    </a:lnTo>
                    <a:lnTo>
                      <a:pt x="1" y="16"/>
                    </a:lnTo>
                    <a:lnTo>
                      <a:pt x="0" y="13"/>
                    </a:lnTo>
                    <a:lnTo>
                      <a:pt x="0" y="9"/>
                    </a:lnTo>
                    <a:lnTo>
                      <a:pt x="0" y="5"/>
                    </a:lnTo>
                    <a:lnTo>
                      <a:pt x="2" y="2"/>
                    </a:lnTo>
                    <a:lnTo>
                      <a:pt x="2" y="2"/>
                    </a:lnTo>
                    <a:lnTo>
                      <a:pt x="6" y="0"/>
                    </a:lnTo>
                    <a:lnTo>
                      <a:pt x="9" y="0"/>
                    </a:lnTo>
                    <a:lnTo>
                      <a:pt x="13" y="1"/>
                    </a:lnTo>
                    <a:lnTo>
                      <a:pt x="16" y="2"/>
                    </a:lnTo>
                    <a:lnTo>
                      <a:pt x="16" y="2"/>
                    </a:lnTo>
                    <a:lnTo>
                      <a:pt x="19" y="6"/>
                    </a:lnTo>
                    <a:lnTo>
                      <a:pt x="19" y="10"/>
                    </a:lnTo>
                    <a:lnTo>
                      <a:pt x="17" y="13"/>
                    </a:lnTo>
                    <a:lnTo>
                      <a:pt x="16" y="17"/>
                    </a:lnTo>
                    <a:lnTo>
                      <a:pt x="16"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5" name="Freeform 161"/>
              <p:cNvSpPr>
                <a:spLocks/>
              </p:cNvSpPr>
              <p:nvPr/>
            </p:nvSpPr>
            <p:spPr bwMode="auto">
              <a:xfrm rot="1800000">
                <a:off x="2470284" y="4003999"/>
                <a:ext cx="11708" cy="11708"/>
              </a:xfrm>
              <a:custGeom>
                <a:avLst/>
                <a:gdLst/>
                <a:ahLst/>
                <a:cxnLst>
                  <a:cxn ang="0">
                    <a:pos x="16" y="17"/>
                  </a:cxn>
                  <a:cxn ang="0">
                    <a:pos x="16" y="17"/>
                  </a:cxn>
                  <a:cxn ang="0">
                    <a:pos x="13" y="20"/>
                  </a:cxn>
                  <a:cxn ang="0">
                    <a:pos x="9" y="20"/>
                  </a:cxn>
                  <a:cxn ang="0">
                    <a:pos x="5" y="18"/>
                  </a:cxn>
                  <a:cxn ang="0">
                    <a:pos x="3" y="17"/>
                  </a:cxn>
                  <a:cxn ang="0">
                    <a:pos x="3" y="17"/>
                  </a:cxn>
                  <a:cxn ang="0">
                    <a:pos x="1" y="13"/>
                  </a:cxn>
                  <a:cxn ang="0">
                    <a:pos x="0" y="9"/>
                  </a:cxn>
                  <a:cxn ang="0">
                    <a:pos x="1" y="6"/>
                  </a:cxn>
                  <a:cxn ang="0">
                    <a:pos x="4" y="2"/>
                  </a:cxn>
                  <a:cxn ang="0">
                    <a:pos x="4" y="2"/>
                  </a:cxn>
                  <a:cxn ang="0">
                    <a:pos x="7" y="0"/>
                  </a:cxn>
                  <a:cxn ang="0">
                    <a:pos x="11" y="0"/>
                  </a:cxn>
                  <a:cxn ang="0">
                    <a:pos x="15" y="0"/>
                  </a:cxn>
                  <a:cxn ang="0">
                    <a:pos x="18" y="3"/>
                  </a:cxn>
                  <a:cxn ang="0">
                    <a:pos x="18" y="3"/>
                  </a:cxn>
                  <a:cxn ang="0">
                    <a:pos x="20" y="7"/>
                  </a:cxn>
                  <a:cxn ang="0">
                    <a:pos x="20" y="10"/>
                  </a:cxn>
                  <a:cxn ang="0">
                    <a:pos x="19" y="14"/>
                  </a:cxn>
                  <a:cxn ang="0">
                    <a:pos x="16" y="17"/>
                  </a:cxn>
                  <a:cxn ang="0">
                    <a:pos x="16" y="17"/>
                  </a:cxn>
                </a:cxnLst>
                <a:rect l="0" t="0" r="r" b="b"/>
                <a:pathLst>
                  <a:path w="20" h="20">
                    <a:moveTo>
                      <a:pt x="16" y="17"/>
                    </a:moveTo>
                    <a:lnTo>
                      <a:pt x="16" y="17"/>
                    </a:lnTo>
                    <a:lnTo>
                      <a:pt x="13" y="20"/>
                    </a:lnTo>
                    <a:lnTo>
                      <a:pt x="9" y="20"/>
                    </a:lnTo>
                    <a:lnTo>
                      <a:pt x="5" y="18"/>
                    </a:lnTo>
                    <a:lnTo>
                      <a:pt x="3" y="17"/>
                    </a:lnTo>
                    <a:lnTo>
                      <a:pt x="3" y="17"/>
                    </a:lnTo>
                    <a:lnTo>
                      <a:pt x="1" y="13"/>
                    </a:lnTo>
                    <a:lnTo>
                      <a:pt x="0" y="9"/>
                    </a:lnTo>
                    <a:lnTo>
                      <a:pt x="1" y="6"/>
                    </a:lnTo>
                    <a:lnTo>
                      <a:pt x="4" y="2"/>
                    </a:lnTo>
                    <a:lnTo>
                      <a:pt x="4" y="2"/>
                    </a:lnTo>
                    <a:lnTo>
                      <a:pt x="7" y="0"/>
                    </a:lnTo>
                    <a:lnTo>
                      <a:pt x="11" y="0"/>
                    </a:lnTo>
                    <a:lnTo>
                      <a:pt x="15" y="0"/>
                    </a:lnTo>
                    <a:lnTo>
                      <a:pt x="18" y="3"/>
                    </a:lnTo>
                    <a:lnTo>
                      <a:pt x="18" y="3"/>
                    </a:lnTo>
                    <a:lnTo>
                      <a:pt x="20" y="7"/>
                    </a:lnTo>
                    <a:lnTo>
                      <a:pt x="20" y="10"/>
                    </a:lnTo>
                    <a:lnTo>
                      <a:pt x="19" y="14"/>
                    </a:lnTo>
                    <a:lnTo>
                      <a:pt x="16" y="17"/>
                    </a:lnTo>
                    <a:lnTo>
                      <a:pt x="16"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6" name="Freeform 190"/>
              <p:cNvSpPr>
                <a:spLocks/>
              </p:cNvSpPr>
              <p:nvPr/>
            </p:nvSpPr>
            <p:spPr bwMode="auto">
              <a:xfrm rot="1800000">
                <a:off x="2319274" y="3811651"/>
                <a:ext cx="280993" cy="181474"/>
              </a:xfrm>
              <a:custGeom>
                <a:avLst/>
                <a:gdLst/>
                <a:ahLst/>
                <a:cxnLst>
                  <a:cxn ang="0">
                    <a:pos x="0" y="236"/>
                  </a:cxn>
                  <a:cxn ang="0">
                    <a:pos x="0" y="236"/>
                  </a:cxn>
                  <a:cxn ang="0">
                    <a:pos x="8" y="241"/>
                  </a:cxn>
                  <a:cxn ang="0">
                    <a:pos x="17" y="245"/>
                  </a:cxn>
                  <a:cxn ang="0">
                    <a:pos x="28" y="248"/>
                  </a:cxn>
                  <a:cxn ang="0">
                    <a:pos x="41" y="247"/>
                  </a:cxn>
                  <a:cxn ang="0">
                    <a:pos x="53" y="245"/>
                  </a:cxn>
                  <a:cxn ang="0">
                    <a:pos x="67" y="241"/>
                  </a:cxn>
                  <a:cxn ang="0">
                    <a:pos x="80" y="236"/>
                  </a:cxn>
                  <a:cxn ang="0">
                    <a:pos x="95" y="229"/>
                  </a:cxn>
                  <a:cxn ang="0">
                    <a:pos x="126" y="213"/>
                  </a:cxn>
                  <a:cxn ang="0">
                    <a:pos x="159" y="194"/>
                  </a:cxn>
                  <a:cxn ang="0">
                    <a:pos x="227" y="153"/>
                  </a:cxn>
                  <a:cxn ang="0">
                    <a:pos x="227" y="153"/>
                  </a:cxn>
                  <a:cxn ang="0">
                    <a:pos x="264" y="132"/>
                  </a:cxn>
                  <a:cxn ang="0">
                    <a:pos x="305" y="113"/>
                  </a:cxn>
                  <a:cxn ang="0">
                    <a:pos x="347" y="93"/>
                  </a:cxn>
                  <a:cxn ang="0">
                    <a:pos x="388" y="74"/>
                  </a:cxn>
                  <a:cxn ang="0">
                    <a:pos x="422" y="55"/>
                  </a:cxn>
                  <a:cxn ang="0">
                    <a:pos x="436" y="45"/>
                  </a:cxn>
                  <a:cxn ang="0">
                    <a:pos x="448" y="36"/>
                  </a:cxn>
                  <a:cxn ang="0">
                    <a:pos x="456" y="27"/>
                  </a:cxn>
                  <a:cxn ang="0">
                    <a:pos x="462" y="19"/>
                  </a:cxn>
                  <a:cxn ang="0">
                    <a:pos x="463" y="15"/>
                  </a:cxn>
                  <a:cxn ang="0">
                    <a:pos x="463" y="11"/>
                  </a:cxn>
                  <a:cxn ang="0">
                    <a:pos x="462" y="7"/>
                  </a:cxn>
                  <a:cxn ang="0">
                    <a:pos x="459" y="4"/>
                  </a:cxn>
                  <a:cxn ang="0">
                    <a:pos x="459" y="4"/>
                  </a:cxn>
                  <a:cxn ang="0">
                    <a:pos x="456" y="0"/>
                  </a:cxn>
                  <a:cxn ang="0">
                    <a:pos x="460" y="7"/>
                  </a:cxn>
                  <a:cxn ang="0">
                    <a:pos x="481" y="44"/>
                  </a:cxn>
                  <a:cxn ang="0">
                    <a:pos x="481" y="44"/>
                  </a:cxn>
                  <a:cxn ang="0">
                    <a:pos x="426" y="72"/>
                  </a:cxn>
                  <a:cxn ang="0">
                    <a:pos x="368" y="104"/>
                  </a:cxn>
                  <a:cxn ang="0">
                    <a:pos x="309" y="139"/>
                  </a:cxn>
                  <a:cxn ang="0">
                    <a:pos x="249" y="175"/>
                  </a:cxn>
                  <a:cxn ang="0">
                    <a:pos x="192" y="211"/>
                  </a:cxn>
                  <a:cxn ang="0">
                    <a:pos x="139" y="247"/>
                  </a:cxn>
                  <a:cxn ang="0">
                    <a:pos x="91" y="280"/>
                  </a:cxn>
                  <a:cxn ang="0">
                    <a:pos x="50" y="310"/>
                  </a:cxn>
                  <a:cxn ang="0">
                    <a:pos x="50" y="310"/>
                  </a:cxn>
                  <a:cxn ang="0">
                    <a:pos x="35" y="290"/>
                  </a:cxn>
                  <a:cxn ang="0">
                    <a:pos x="22" y="271"/>
                  </a:cxn>
                  <a:cxn ang="0">
                    <a:pos x="9" y="254"/>
                  </a:cxn>
                  <a:cxn ang="0">
                    <a:pos x="0" y="236"/>
                  </a:cxn>
                  <a:cxn ang="0">
                    <a:pos x="0" y="236"/>
                  </a:cxn>
                </a:cxnLst>
                <a:rect l="0" t="0" r="r" b="b"/>
                <a:pathLst>
                  <a:path w="481" h="310">
                    <a:moveTo>
                      <a:pt x="0" y="236"/>
                    </a:moveTo>
                    <a:lnTo>
                      <a:pt x="0" y="236"/>
                    </a:lnTo>
                    <a:lnTo>
                      <a:pt x="8" y="241"/>
                    </a:lnTo>
                    <a:lnTo>
                      <a:pt x="17" y="245"/>
                    </a:lnTo>
                    <a:lnTo>
                      <a:pt x="28" y="248"/>
                    </a:lnTo>
                    <a:lnTo>
                      <a:pt x="41" y="247"/>
                    </a:lnTo>
                    <a:lnTo>
                      <a:pt x="53" y="245"/>
                    </a:lnTo>
                    <a:lnTo>
                      <a:pt x="67" y="241"/>
                    </a:lnTo>
                    <a:lnTo>
                      <a:pt x="80" y="236"/>
                    </a:lnTo>
                    <a:lnTo>
                      <a:pt x="95" y="229"/>
                    </a:lnTo>
                    <a:lnTo>
                      <a:pt x="126" y="213"/>
                    </a:lnTo>
                    <a:lnTo>
                      <a:pt x="159" y="194"/>
                    </a:lnTo>
                    <a:lnTo>
                      <a:pt x="227" y="153"/>
                    </a:lnTo>
                    <a:lnTo>
                      <a:pt x="227" y="153"/>
                    </a:lnTo>
                    <a:lnTo>
                      <a:pt x="264" y="132"/>
                    </a:lnTo>
                    <a:lnTo>
                      <a:pt x="305" y="113"/>
                    </a:lnTo>
                    <a:lnTo>
                      <a:pt x="347" y="93"/>
                    </a:lnTo>
                    <a:lnTo>
                      <a:pt x="388" y="74"/>
                    </a:lnTo>
                    <a:lnTo>
                      <a:pt x="422" y="55"/>
                    </a:lnTo>
                    <a:lnTo>
                      <a:pt x="436" y="45"/>
                    </a:lnTo>
                    <a:lnTo>
                      <a:pt x="448" y="36"/>
                    </a:lnTo>
                    <a:lnTo>
                      <a:pt x="456" y="27"/>
                    </a:lnTo>
                    <a:lnTo>
                      <a:pt x="462" y="19"/>
                    </a:lnTo>
                    <a:lnTo>
                      <a:pt x="463" y="15"/>
                    </a:lnTo>
                    <a:lnTo>
                      <a:pt x="463" y="11"/>
                    </a:lnTo>
                    <a:lnTo>
                      <a:pt x="462" y="7"/>
                    </a:lnTo>
                    <a:lnTo>
                      <a:pt x="459" y="4"/>
                    </a:lnTo>
                    <a:lnTo>
                      <a:pt x="459" y="4"/>
                    </a:lnTo>
                    <a:lnTo>
                      <a:pt x="456" y="0"/>
                    </a:lnTo>
                    <a:lnTo>
                      <a:pt x="460" y="7"/>
                    </a:lnTo>
                    <a:lnTo>
                      <a:pt x="481" y="44"/>
                    </a:lnTo>
                    <a:lnTo>
                      <a:pt x="481" y="44"/>
                    </a:lnTo>
                    <a:lnTo>
                      <a:pt x="426" y="72"/>
                    </a:lnTo>
                    <a:lnTo>
                      <a:pt x="368" y="104"/>
                    </a:lnTo>
                    <a:lnTo>
                      <a:pt x="309" y="139"/>
                    </a:lnTo>
                    <a:lnTo>
                      <a:pt x="249" y="175"/>
                    </a:lnTo>
                    <a:lnTo>
                      <a:pt x="192" y="211"/>
                    </a:lnTo>
                    <a:lnTo>
                      <a:pt x="139" y="247"/>
                    </a:lnTo>
                    <a:lnTo>
                      <a:pt x="91" y="280"/>
                    </a:lnTo>
                    <a:lnTo>
                      <a:pt x="50" y="310"/>
                    </a:lnTo>
                    <a:lnTo>
                      <a:pt x="50" y="310"/>
                    </a:lnTo>
                    <a:lnTo>
                      <a:pt x="35" y="290"/>
                    </a:lnTo>
                    <a:lnTo>
                      <a:pt x="22" y="271"/>
                    </a:lnTo>
                    <a:lnTo>
                      <a:pt x="9" y="254"/>
                    </a:lnTo>
                    <a:lnTo>
                      <a:pt x="0" y="236"/>
                    </a:lnTo>
                    <a:lnTo>
                      <a:pt x="0" y="236"/>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7" name="Oval 85"/>
              <p:cNvSpPr/>
              <p:nvPr/>
            </p:nvSpPr>
            <p:spPr>
              <a:xfrm>
                <a:off x="2143108" y="2714626"/>
                <a:ext cx="197332" cy="1973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78" name="Oval 86"/>
              <p:cNvSpPr/>
              <p:nvPr/>
            </p:nvSpPr>
            <p:spPr>
              <a:xfrm>
                <a:off x="1885124" y="2813832"/>
                <a:ext cx="141796" cy="1417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79" name="Oval 87"/>
              <p:cNvSpPr/>
              <p:nvPr/>
            </p:nvSpPr>
            <p:spPr>
              <a:xfrm>
                <a:off x="2105816" y="3105962"/>
                <a:ext cx="73504" cy="735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80" name="Oval 88"/>
              <p:cNvSpPr/>
              <p:nvPr/>
            </p:nvSpPr>
            <p:spPr>
              <a:xfrm>
                <a:off x="1785918" y="3071816"/>
                <a:ext cx="73504" cy="735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cxnSp>
            <p:nvCxnSpPr>
              <p:cNvPr id="81" name="Straight Connector 89"/>
              <p:cNvCxnSpPr>
                <a:stCxn id="77" idx="2"/>
                <a:endCxn id="78" idx="7"/>
              </p:cNvCxnSpPr>
              <p:nvPr/>
            </p:nvCxnSpPr>
            <p:spPr>
              <a:xfrm rot="10800000" flipV="1">
                <a:off x="2006154" y="2813292"/>
                <a:ext cx="136954" cy="21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90"/>
              <p:cNvCxnSpPr>
                <a:stCxn id="78" idx="5"/>
                <a:endCxn id="79" idx="1"/>
              </p:cNvCxnSpPr>
              <p:nvPr/>
            </p:nvCxnSpPr>
            <p:spPr>
              <a:xfrm rot="16200000" flipH="1">
                <a:off x="1970435" y="2970581"/>
                <a:ext cx="181864" cy="11042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3" name="Straight Connector 91"/>
              <p:cNvCxnSpPr>
                <a:stCxn id="79" idx="2"/>
                <a:endCxn id="80" idx="6"/>
              </p:cNvCxnSpPr>
              <p:nvPr/>
            </p:nvCxnSpPr>
            <p:spPr>
              <a:xfrm rot="10800000">
                <a:off x="1859422" y="3108568"/>
                <a:ext cx="246394" cy="3414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pSp>
      </p:grpSp>
      <p:sp>
        <p:nvSpPr>
          <p:cNvPr id="91" name="文本框 90"/>
          <p:cNvSpPr txBox="1"/>
          <p:nvPr/>
        </p:nvSpPr>
        <p:spPr>
          <a:xfrm>
            <a:off x="5977885" y="1424653"/>
            <a:ext cx="4894092" cy="830997"/>
          </a:xfrm>
          <a:prstGeom prst="rect">
            <a:avLst/>
          </a:prstGeom>
          <a:noFill/>
        </p:spPr>
        <p:txBody>
          <a:bodyPr wrap="square" rtlCol="0">
            <a:spAutoFit/>
          </a:bodyPr>
          <a:lstStyle/>
          <a:p>
            <a:r>
              <a:rPr lang="zh-CN" altLang="en-US" sz="4800" b="1" dirty="0">
                <a:solidFill>
                  <a:srgbClr val="524F6A"/>
                </a:solidFill>
                <a:latin typeface="微软雅黑" panose="020B0503020204020204" pitchFamily="34" charset="-122"/>
                <a:ea typeface="微软雅黑" panose="020B0503020204020204" pitchFamily="34" charset="-122"/>
              </a:rPr>
              <a:t>跨境电子商务</a:t>
            </a:r>
          </a:p>
        </p:txBody>
      </p:sp>
    </p:spTree>
    <p:extLst>
      <p:ext uri="{BB962C8B-B14F-4D97-AF65-F5344CB8AC3E}">
        <p14:creationId xmlns:p14="http://schemas.microsoft.com/office/powerpoint/2010/main" val="6218367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348963" y="93345"/>
            <a:ext cx="413253" cy="472512"/>
            <a:chOff x="6364288" y="3181350"/>
            <a:chExt cx="420688" cy="481013"/>
          </a:xfrm>
          <a:solidFill>
            <a:schemeClr val="bg1"/>
          </a:solidFill>
        </p:grpSpPr>
        <p:sp>
          <p:nvSpPr>
            <p:cNvPr id="35" name="Freeform 84"/>
            <p:cNvSpPr>
              <a:spLocks/>
            </p:cNvSpPr>
            <p:nvPr/>
          </p:nvSpPr>
          <p:spPr bwMode="auto">
            <a:xfrm>
              <a:off x="6507163" y="3181350"/>
              <a:ext cx="277813" cy="277813"/>
            </a:xfrm>
            <a:custGeom>
              <a:avLst/>
              <a:gdLst>
                <a:gd name="T0" fmla="*/ 14 w 175"/>
                <a:gd name="T1" fmla="*/ 125 h 175"/>
                <a:gd name="T2" fmla="*/ 0 w 175"/>
                <a:gd name="T3" fmla="*/ 175 h 175"/>
                <a:gd name="T4" fmla="*/ 50 w 175"/>
                <a:gd name="T5" fmla="*/ 161 h 175"/>
                <a:gd name="T6" fmla="*/ 47 w 175"/>
                <a:gd name="T7" fmla="*/ 161 h 175"/>
                <a:gd name="T8" fmla="*/ 175 w 175"/>
                <a:gd name="T9" fmla="*/ 35 h 175"/>
                <a:gd name="T10" fmla="*/ 139 w 175"/>
                <a:gd name="T11" fmla="*/ 0 h 175"/>
                <a:gd name="T12" fmla="*/ 14 w 175"/>
                <a:gd name="T13" fmla="*/ 125 h 175"/>
                <a:gd name="T14" fmla="*/ 14 w 175"/>
                <a:gd name="T15" fmla="*/ 125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175">
                  <a:moveTo>
                    <a:pt x="14" y="125"/>
                  </a:moveTo>
                  <a:lnTo>
                    <a:pt x="0" y="175"/>
                  </a:lnTo>
                  <a:lnTo>
                    <a:pt x="50" y="161"/>
                  </a:lnTo>
                  <a:lnTo>
                    <a:pt x="47" y="161"/>
                  </a:lnTo>
                  <a:lnTo>
                    <a:pt x="175" y="35"/>
                  </a:lnTo>
                  <a:lnTo>
                    <a:pt x="139" y="0"/>
                  </a:lnTo>
                  <a:lnTo>
                    <a:pt x="14" y="125"/>
                  </a:lnTo>
                  <a:lnTo>
                    <a:pt x="14" y="1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6" name="Freeform 85"/>
            <p:cNvSpPr>
              <a:spLocks/>
            </p:cNvSpPr>
            <p:nvPr/>
          </p:nvSpPr>
          <p:spPr bwMode="auto">
            <a:xfrm>
              <a:off x="6364288" y="3233738"/>
              <a:ext cx="368300" cy="428625"/>
            </a:xfrm>
            <a:custGeom>
              <a:avLst/>
              <a:gdLst>
                <a:gd name="T0" fmla="*/ 199 w 232"/>
                <a:gd name="T1" fmla="*/ 177 h 270"/>
                <a:gd name="T2" fmla="*/ 140 w 232"/>
                <a:gd name="T3" fmla="*/ 177 h 270"/>
                <a:gd name="T4" fmla="*/ 140 w 232"/>
                <a:gd name="T5" fmla="*/ 234 h 270"/>
                <a:gd name="T6" fmla="*/ 36 w 232"/>
                <a:gd name="T7" fmla="*/ 234 h 270"/>
                <a:gd name="T8" fmla="*/ 36 w 232"/>
                <a:gd name="T9" fmla="*/ 33 h 270"/>
                <a:gd name="T10" fmla="*/ 114 w 232"/>
                <a:gd name="T11" fmla="*/ 33 h 270"/>
                <a:gd name="T12" fmla="*/ 147 w 232"/>
                <a:gd name="T13" fmla="*/ 0 h 270"/>
                <a:gd name="T14" fmla="*/ 0 w 232"/>
                <a:gd name="T15" fmla="*/ 0 h 270"/>
                <a:gd name="T16" fmla="*/ 0 w 232"/>
                <a:gd name="T17" fmla="*/ 270 h 270"/>
                <a:gd name="T18" fmla="*/ 175 w 232"/>
                <a:gd name="T19" fmla="*/ 270 h 270"/>
                <a:gd name="T20" fmla="*/ 232 w 232"/>
                <a:gd name="T21" fmla="*/ 210 h 270"/>
                <a:gd name="T22" fmla="*/ 232 w 232"/>
                <a:gd name="T23" fmla="*/ 210 h 270"/>
                <a:gd name="T24" fmla="*/ 232 w 232"/>
                <a:gd name="T25" fmla="*/ 78 h 270"/>
                <a:gd name="T26" fmla="*/ 199 w 232"/>
                <a:gd name="T27" fmla="*/ 113 h 270"/>
                <a:gd name="T28" fmla="*/ 199 w 232"/>
                <a:gd name="T29" fmla="*/ 17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2" h="270">
                  <a:moveTo>
                    <a:pt x="199" y="177"/>
                  </a:moveTo>
                  <a:lnTo>
                    <a:pt x="140" y="177"/>
                  </a:lnTo>
                  <a:lnTo>
                    <a:pt x="140" y="234"/>
                  </a:lnTo>
                  <a:lnTo>
                    <a:pt x="36" y="234"/>
                  </a:lnTo>
                  <a:lnTo>
                    <a:pt x="36" y="33"/>
                  </a:lnTo>
                  <a:lnTo>
                    <a:pt x="114" y="33"/>
                  </a:lnTo>
                  <a:lnTo>
                    <a:pt x="147" y="0"/>
                  </a:lnTo>
                  <a:lnTo>
                    <a:pt x="0" y="0"/>
                  </a:lnTo>
                  <a:lnTo>
                    <a:pt x="0" y="270"/>
                  </a:lnTo>
                  <a:lnTo>
                    <a:pt x="175" y="270"/>
                  </a:lnTo>
                  <a:lnTo>
                    <a:pt x="232" y="210"/>
                  </a:lnTo>
                  <a:lnTo>
                    <a:pt x="232" y="210"/>
                  </a:lnTo>
                  <a:lnTo>
                    <a:pt x="232" y="78"/>
                  </a:lnTo>
                  <a:lnTo>
                    <a:pt x="199" y="113"/>
                  </a:lnTo>
                  <a:lnTo>
                    <a:pt x="199" y="1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sp>
        <p:nvSpPr>
          <p:cNvPr id="2" name="矩形 1"/>
          <p:cNvSpPr/>
          <p:nvPr/>
        </p:nvSpPr>
        <p:spPr>
          <a:xfrm>
            <a:off x="597054" y="1410573"/>
            <a:ext cx="10011447" cy="941155"/>
          </a:xfrm>
          <a:prstGeom prst="rect">
            <a:avLst/>
          </a:prstGeom>
        </p:spPr>
        <p:txBody>
          <a:bodyPr wrap="square">
            <a:spAutoFit/>
          </a:bodyPr>
          <a:lstStyle/>
          <a:p>
            <a:pPr marL="723890" indent="-342900">
              <a:lnSpc>
                <a:spcPct val="120000"/>
              </a:lnSpc>
              <a:buFont typeface="Wingdings" panose="05000000000000000000" pitchFamily="2" charset="2"/>
              <a:buChar char="l"/>
            </a:pPr>
            <a:r>
              <a:rPr lang="zh-CN" altLang="zh-CN" sz="2400" dirty="0">
                <a:latin typeface="微软雅黑" panose="020B0503020204020204" pitchFamily="34" charset="-122"/>
                <a:ea typeface="微软雅黑" panose="020B0503020204020204" pitchFamily="34" charset="-122"/>
              </a:rPr>
              <a:t>我国跨境电子商务主要分为跨境电子商务零售</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 B2C</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C2C </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和跨境电子商务</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 B2B </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贸易两种模式</a:t>
            </a:r>
            <a:endParaRPr lang="en-US" altLang="zh-CN" sz="2400" dirty="0">
              <a:latin typeface="微软雅黑" panose="020B0503020204020204" pitchFamily="34" charset="-122"/>
              <a:ea typeface="微软雅黑" panose="020B0503020204020204" pitchFamily="34" charset="-122"/>
            </a:endParaRPr>
          </a:p>
        </p:txBody>
      </p:sp>
      <p:sp>
        <p:nvSpPr>
          <p:cNvPr id="4" name="矩形 3"/>
          <p:cNvSpPr/>
          <p:nvPr/>
        </p:nvSpPr>
        <p:spPr>
          <a:xfrm>
            <a:off x="586131" y="2719470"/>
            <a:ext cx="7504144" cy="535531"/>
          </a:xfrm>
          <a:prstGeom prst="rect">
            <a:avLst/>
          </a:prstGeom>
        </p:spPr>
        <p:txBody>
          <a:bodyPr wrap="square">
            <a:spAutoFit/>
          </a:bodyPr>
          <a:lstStyle/>
          <a:p>
            <a:pPr marL="723890" indent="-342900">
              <a:lnSpc>
                <a:spcPct val="120000"/>
              </a:lnSpc>
              <a:buFont typeface="Wingdings" panose="05000000000000000000" pitchFamily="2" charset="2"/>
              <a:buChar char="l"/>
            </a:pPr>
            <a:r>
              <a:rPr lang="zh-CN" altLang="en-US" sz="2400" dirty="0" smtClean="0">
                <a:latin typeface="微软雅黑" panose="020B0503020204020204" pitchFamily="34" charset="-122"/>
                <a:ea typeface="微软雅黑" panose="020B0503020204020204" pitchFamily="34" charset="-122"/>
              </a:rPr>
              <a:t>跨</a:t>
            </a:r>
            <a:r>
              <a:rPr lang="zh-CN" altLang="en-US" sz="2400" dirty="0">
                <a:latin typeface="微软雅黑" panose="020B0503020204020204" pitchFamily="34" charset="-122"/>
                <a:ea typeface="微软雅黑" panose="020B0503020204020204" pitchFamily="34" charset="-122"/>
              </a:rPr>
              <a:t>境零售包括Ｂ２Ｃ 和Ｃ２Ｃ两种模式</a:t>
            </a:r>
          </a:p>
        </p:txBody>
      </p:sp>
      <p:sp>
        <p:nvSpPr>
          <p:cNvPr id="5" name="矩形 4"/>
          <p:cNvSpPr/>
          <p:nvPr/>
        </p:nvSpPr>
        <p:spPr>
          <a:xfrm>
            <a:off x="597054" y="3849130"/>
            <a:ext cx="9830348" cy="1865126"/>
          </a:xfrm>
          <a:prstGeom prst="rect">
            <a:avLst/>
          </a:prstGeom>
        </p:spPr>
        <p:txBody>
          <a:bodyPr wrap="square">
            <a:spAutoFit/>
          </a:bodyPr>
          <a:lstStyle/>
          <a:p>
            <a:pPr marL="723890" indent="-342900">
              <a:lnSpc>
                <a:spcPct val="120000"/>
              </a:lnSpc>
              <a:buFont typeface="Wingdings" panose="05000000000000000000" pitchFamily="2" charset="2"/>
              <a:buChar char="l"/>
            </a:pPr>
            <a:r>
              <a:rPr lang="zh-CN" altLang="en-US" sz="2400" dirty="0" smtClean="0">
                <a:latin typeface="微软雅黑" panose="020B0503020204020204" pitchFamily="34" charset="-122"/>
                <a:ea typeface="微软雅黑" panose="020B0503020204020204" pitchFamily="34" charset="-122"/>
              </a:rPr>
              <a:t>跨</a:t>
            </a:r>
            <a:r>
              <a:rPr lang="zh-CN" altLang="en-US" sz="2400" dirty="0">
                <a:latin typeface="微软雅黑" panose="020B0503020204020204" pitchFamily="34" charset="-122"/>
                <a:ea typeface="微软雅黑" panose="020B0503020204020204" pitchFamily="34" charset="-122"/>
              </a:rPr>
              <a:t>境零售模式下，我国企业直接面对国外消费者以销售个人消费品为主， 物流方面主要采用邮政物流、商业快递、专业及海外仓储等方式，其报关主体是邮政或快递公司，目前大多还未纳入海关登记。</a:t>
            </a:r>
          </a:p>
        </p:txBody>
      </p:sp>
    </p:spTree>
    <p:extLst>
      <p:ext uri="{BB962C8B-B14F-4D97-AF65-F5344CB8AC3E}">
        <p14:creationId xmlns:p14="http://schemas.microsoft.com/office/powerpoint/2010/main" val="422846607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F404901-36C8-4D2C-AB94-EC4157A098BA}"/>
              </a:ext>
            </a:extLst>
          </p:cNvPr>
          <p:cNvSpPr/>
          <p:nvPr/>
        </p:nvSpPr>
        <p:spPr>
          <a:xfrm>
            <a:off x="0" y="5065059"/>
            <a:ext cx="12192000" cy="1792941"/>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2141970" y="5774443"/>
            <a:ext cx="7908059" cy="799706"/>
          </a:xfrm>
          <a:prstGeom prst="rect">
            <a:avLst/>
          </a:prstGeom>
        </p:spPr>
        <p:txBody>
          <a:bodyPr wrap="square">
            <a:spAutoFit/>
          </a:bodyPr>
          <a:lstStyle/>
          <a:p>
            <a:pPr algn="ctr">
              <a:lnSpc>
                <a:spcPct val="120000"/>
              </a:lnSpc>
            </a:pPr>
            <a:r>
              <a:rPr 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B2B</a:t>
            </a: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是</a:t>
            </a:r>
            <a:r>
              <a:rPr 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Business-to-Business</a:t>
            </a: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的缩写，是指企业与企业之间通过互联网进行数据信息的交换、传递，开展交易活动的商业模式</a:t>
            </a:r>
            <a:endParaRPr lang="en-US" sz="2000" b="1" noProof="1">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19" name="文本框 18"/>
          <p:cNvSpPr txBox="1"/>
          <p:nvPr/>
        </p:nvSpPr>
        <p:spPr>
          <a:xfrm>
            <a:off x="742949" y="56253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电子商务</a:t>
            </a:r>
            <a:r>
              <a:rPr lang="en-US" altLang="zh-CN" sz="3200" b="1" dirty="0">
                <a:solidFill>
                  <a:srgbClr val="524F6A"/>
                </a:solidFill>
                <a:latin typeface="微软雅黑" panose="020B0503020204020204" pitchFamily="34" charset="-122"/>
                <a:ea typeface="微软雅黑" panose="020B0503020204020204" pitchFamily="34" charset="-122"/>
              </a:rPr>
              <a:t>B2B</a:t>
            </a:r>
            <a:r>
              <a:rPr lang="zh-CN" altLang="en-US" sz="3200" b="1" dirty="0">
                <a:solidFill>
                  <a:srgbClr val="524F6A"/>
                </a:solidFill>
                <a:latin typeface="微软雅黑" panose="020B0503020204020204" pitchFamily="34" charset="-122"/>
                <a:ea typeface="微软雅黑" panose="020B0503020204020204" pitchFamily="34" charset="-122"/>
              </a:rPr>
              <a:t>模式</a:t>
            </a:r>
          </a:p>
        </p:txBody>
      </p:sp>
      <p:sp>
        <p:nvSpPr>
          <p:cNvPr id="20" name="文本框 19"/>
          <p:cNvSpPr txBox="1"/>
          <p:nvPr/>
        </p:nvSpPr>
        <p:spPr>
          <a:xfrm>
            <a:off x="1227045" y="1059216"/>
            <a:ext cx="6724650" cy="461665"/>
          </a:xfrm>
          <a:prstGeom prst="rect">
            <a:avLst/>
          </a:prstGeom>
          <a:noFill/>
        </p:spPr>
        <p:txBody>
          <a:bodyPr wrap="square" rtlCol="0">
            <a:spAutoFit/>
          </a:bodyPr>
          <a:lstStyle/>
          <a:p>
            <a:r>
              <a:rPr lang="en-US" altLang="zh-CN" sz="2400" dirty="0">
                <a:solidFill>
                  <a:srgbClr val="A5779E"/>
                </a:solidFill>
                <a:latin typeface="微软雅黑" panose="020B0503020204020204" pitchFamily="34" charset="-122"/>
                <a:ea typeface="微软雅黑" panose="020B0503020204020204" pitchFamily="34" charset="-122"/>
              </a:rPr>
              <a:t>Business to Business</a:t>
            </a:r>
            <a:endParaRPr lang="zh-CN" altLang="en-US" sz="2400" dirty="0">
              <a:solidFill>
                <a:srgbClr val="A5779E"/>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83E6FF85-C48B-431C-B5C8-1630DFCF6BD4}"/>
              </a:ext>
            </a:extLst>
          </p:cNvPr>
          <p:cNvPicPr>
            <a:picLocks noChangeAspect="1"/>
          </p:cNvPicPr>
          <p:nvPr/>
        </p:nvPicPr>
        <p:blipFill>
          <a:blip r:embed="rId2"/>
          <a:stretch>
            <a:fillRect/>
          </a:stretch>
        </p:blipFill>
        <p:spPr>
          <a:xfrm>
            <a:off x="3152442" y="2089287"/>
            <a:ext cx="5689892" cy="3384724"/>
          </a:xfrm>
          <a:prstGeom prst="rect">
            <a:avLst/>
          </a:prstGeom>
          <a:solidFill>
            <a:srgbClr val="A5779E"/>
          </a:solidFill>
          <a:ln w="76200">
            <a:solidFill>
              <a:srgbClr val="A5779E"/>
            </a:solidFill>
          </a:ln>
        </p:spPr>
      </p:pic>
    </p:spTree>
    <p:extLst>
      <p:ext uri="{BB962C8B-B14F-4D97-AF65-F5344CB8AC3E}">
        <p14:creationId xmlns:p14="http://schemas.microsoft.com/office/powerpoint/2010/main" val="13474257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F404901-36C8-4D2C-AB94-EC4157A098BA}"/>
              </a:ext>
            </a:extLst>
          </p:cNvPr>
          <p:cNvSpPr/>
          <p:nvPr/>
        </p:nvSpPr>
        <p:spPr>
          <a:xfrm>
            <a:off x="0" y="5065059"/>
            <a:ext cx="12192000" cy="1792941"/>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589617" y="5734247"/>
            <a:ext cx="11012766" cy="799706"/>
          </a:xfrm>
          <a:prstGeom prst="rect">
            <a:avLst/>
          </a:prstGeom>
        </p:spPr>
        <p:txBody>
          <a:bodyPr wrap="square">
            <a:spAutoFit/>
          </a:bodyPr>
          <a:lstStyle/>
          <a:p>
            <a:pPr algn="ctr">
              <a:lnSpc>
                <a:spcPct val="120000"/>
              </a:lnSpc>
            </a:pPr>
            <a:r>
              <a:rPr lang="en-US" altLang="zh-CN" sz="2000" b="1" noProof="1">
                <a:solidFill>
                  <a:schemeClr val="bg1"/>
                </a:solidFill>
                <a:latin typeface="微软雅黑" panose="020B0503020204020204" pitchFamily="34" charset="-122"/>
                <a:ea typeface="微软雅黑" panose="020B0503020204020204" pitchFamily="34" charset="-122"/>
                <a:cs typeface="Open Sans Light" pitchFamily="34" charset="0"/>
              </a:rPr>
              <a:t>B2C</a:t>
            </a: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是</a:t>
            </a:r>
            <a:r>
              <a:rPr lang="en-US" altLang="zh-CN" sz="2000" b="1" noProof="1">
                <a:solidFill>
                  <a:schemeClr val="bg1"/>
                </a:solidFill>
                <a:latin typeface="微软雅黑" panose="020B0503020204020204" pitchFamily="34" charset="-122"/>
                <a:ea typeface="微软雅黑" panose="020B0503020204020204" pitchFamily="34" charset="-122"/>
                <a:cs typeface="Open Sans Light" pitchFamily="34" charset="0"/>
              </a:rPr>
              <a:t>Business-to-Customer</a:t>
            </a: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的缩写，中文简称为“企业对消费者”，即企业通过互联网为消费者提供一个新型的购物环境</a:t>
            </a:r>
            <a:r>
              <a:rPr lang="en-US" altLang="zh-CN" sz="2000" b="1" noProof="1">
                <a:solidFill>
                  <a:schemeClr val="bg1"/>
                </a:solidFill>
                <a:latin typeface="微软雅黑" panose="020B0503020204020204" pitchFamily="34" charset="-122"/>
                <a:ea typeface="微软雅黑" panose="020B0503020204020204" pitchFamily="34" charset="-122"/>
                <a:cs typeface="Open Sans Light" pitchFamily="34" charset="0"/>
              </a:rPr>
              <a:t> - </a:t>
            </a: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网上商店，消费者通过网络进行网上购物、网上支付等消费行为</a:t>
            </a:r>
            <a:endParaRPr lang="en-US" sz="2000" b="1" noProof="1">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19" name="文本框 18"/>
          <p:cNvSpPr txBox="1"/>
          <p:nvPr/>
        </p:nvSpPr>
        <p:spPr>
          <a:xfrm>
            <a:off x="742949" y="50874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电子商务</a:t>
            </a:r>
            <a:r>
              <a:rPr lang="en-US" altLang="zh-CN" sz="3200" b="1" dirty="0">
                <a:solidFill>
                  <a:srgbClr val="524F6A"/>
                </a:solidFill>
                <a:latin typeface="微软雅黑" panose="020B0503020204020204" pitchFamily="34" charset="-122"/>
                <a:ea typeface="微软雅黑" panose="020B0503020204020204" pitchFamily="34" charset="-122"/>
              </a:rPr>
              <a:t>B2C</a:t>
            </a:r>
            <a:r>
              <a:rPr lang="zh-CN" altLang="en-US" sz="3200" b="1" dirty="0">
                <a:solidFill>
                  <a:srgbClr val="524F6A"/>
                </a:solidFill>
                <a:latin typeface="微软雅黑" panose="020B0503020204020204" pitchFamily="34" charset="-122"/>
                <a:ea typeface="微软雅黑" panose="020B0503020204020204" pitchFamily="34" charset="-122"/>
              </a:rPr>
              <a:t>模式</a:t>
            </a:r>
          </a:p>
        </p:txBody>
      </p:sp>
      <p:sp>
        <p:nvSpPr>
          <p:cNvPr id="20" name="文本框 19"/>
          <p:cNvSpPr txBox="1"/>
          <p:nvPr/>
        </p:nvSpPr>
        <p:spPr>
          <a:xfrm>
            <a:off x="1227045" y="1005426"/>
            <a:ext cx="3416673" cy="461665"/>
          </a:xfrm>
          <a:prstGeom prst="rect">
            <a:avLst/>
          </a:prstGeom>
          <a:noFill/>
        </p:spPr>
        <p:txBody>
          <a:bodyPr wrap="square" rtlCol="0">
            <a:spAutoFit/>
          </a:bodyPr>
          <a:lstStyle/>
          <a:p>
            <a:r>
              <a:rPr lang="en-US" altLang="zh-CN" sz="2400" dirty="0">
                <a:solidFill>
                  <a:srgbClr val="48B49C"/>
                </a:solidFill>
                <a:latin typeface="微软雅黑" panose="020B0503020204020204" pitchFamily="34" charset="-122"/>
                <a:ea typeface="微软雅黑" panose="020B0503020204020204" pitchFamily="34" charset="-122"/>
              </a:rPr>
              <a:t>Business to Customer</a:t>
            </a:r>
            <a:endParaRPr lang="zh-CN" altLang="en-US" sz="2400" dirty="0">
              <a:solidFill>
                <a:srgbClr val="48B49C"/>
              </a:solidFill>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id="{F671C763-1607-403E-8BD7-54880DAE2777}"/>
              </a:ext>
            </a:extLst>
          </p:cNvPr>
          <p:cNvPicPr>
            <a:picLocks noChangeAspect="1"/>
          </p:cNvPicPr>
          <p:nvPr/>
        </p:nvPicPr>
        <p:blipFill rotWithShape="1">
          <a:blip r:embed="rId2"/>
          <a:srcRect t="5205" b="2149"/>
          <a:stretch/>
        </p:blipFill>
        <p:spPr>
          <a:xfrm>
            <a:off x="3416866" y="1820953"/>
            <a:ext cx="5358267" cy="3673858"/>
          </a:xfrm>
          <a:prstGeom prst="rect">
            <a:avLst/>
          </a:prstGeom>
          <a:solidFill>
            <a:srgbClr val="48B49C"/>
          </a:solidFill>
          <a:ln w="76200">
            <a:solidFill>
              <a:srgbClr val="48B49C"/>
            </a:solidFill>
          </a:ln>
        </p:spPr>
      </p:pic>
    </p:spTree>
    <p:extLst>
      <p:ext uri="{BB962C8B-B14F-4D97-AF65-F5344CB8AC3E}">
        <p14:creationId xmlns:p14="http://schemas.microsoft.com/office/powerpoint/2010/main" val="40717136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F404901-36C8-4D2C-AB94-EC4157A098BA}"/>
              </a:ext>
            </a:extLst>
          </p:cNvPr>
          <p:cNvSpPr/>
          <p:nvPr/>
        </p:nvSpPr>
        <p:spPr>
          <a:xfrm>
            <a:off x="0" y="5065059"/>
            <a:ext cx="12192000" cy="1792941"/>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589617" y="5734247"/>
            <a:ext cx="11012766" cy="799706"/>
          </a:xfrm>
          <a:prstGeom prst="rect">
            <a:avLst/>
          </a:prstGeom>
        </p:spPr>
        <p:txBody>
          <a:bodyPr wrap="square">
            <a:spAutoFit/>
          </a:bodyPr>
          <a:lstStyle/>
          <a:p>
            <a:pPr algn="ctr">
              <a:lnSpc>
                <a:spcPct val="120000"/>
              </a:lnSpc>
            </a:pPr>
            <a:r>
              <a:rPr lang="en-US" altLang="zh-CN" sz="2000" b="1" noProof="1">
                <a:solidFill>
                  <a:schemeClr val="bg1"/>
                </a:solidFill>
                <a:latin typeface="微软雅黑" panose="020B0503020204020204" pitchFamily="34" charset="-122"/>
                <a:ea typeface="微软雅黑" panose="020B0503020204020204" pitchFamily="34" charset="-122"/>
                <a:cs typeface="Open Sans Light" pitchFamily="34" charset="0"/>
              </a:rPr>
              <a:t>C2C</a:t>
            </a: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是</a:t>
            </a:r>
            <a:r>
              <a:rPr lang="en-US" altLang="zh-CN" sz="2000" b="1" noProof="1">
                <a:solidFill>
                  <a:schemeClr val="bg1"/>
                </a:solidFill>
                <a:latin typeface="微软雅黑" panose="020B0503020204020204" pitchFamily="34" charset="-122"/>
                <a:ea typeface="微软雅黑" panose="020B0503020204020204" pitchFamily="34" charset="-122"/>
                <a:cs typeface="Open Sans Light" pitchFamily="34" charset="0"/>
              </a:rPr>
              <a:t>Customer-to-Customer</a:t>
            </a:r>
            <a:r>
              <a:rPr lang="zh-CN" altLang="en-US" sz="2000" b="1" noProof="1">
                <a:solidFill>
                  <a:schemeClr val="bg1"/>
                </a:solidFill>
                <a:latin typeface="微软雅黑" panose="020B0503020204020204" pitchFamily="34" charset="-122"/>
                <a:ea typeface="微软雅黑" panose="020B0503020204020204" pitchFamily="34" charset="-122"/>
                <a:cs typeface="Open Sans Light" pitchFamily="34" charset="0"/>
              </a:rPr>
              <a:t>的缩写，中文简称为“消费者对消费者”，它是消费者个人之间的电子商务行为，一个消费者有一台电脑，通过网络进行交易，把它出售给另外一个消费者</a:t>
            </a:r>
            <a:endParaRPr lang="en-US" sz="2000" b="1" noProof="1">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19" name="文本框 18"/>
          <p:cNvSpPr txBox="1"/>
          <p:nvPr/>
        </p:nvSpPr>
        <p:spPr>
          <a:xfrm>
            <a:off x="742949" y="50874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电子商务</a:t>
            </a:r>
            <a:r>
              <a:rPr lang="en-US" altLang="zh-CN" sz="3200" b="1" dirty="0">
                <a:solidFill>
                  <a:srgbClr val="524F6A"/>
                </a:solidFill>
                <a:latin typeface="微软雅黑" panose="020B0503020204020204" pitchFamily="34" charset="-122"/>
                <a:ea typeface="微软雅黑" panose="020B0503020204020204" pitchFamily="34" charset="-122"/>
              </a:rPr>
              <a:t>C2C</a:t>
            </a:r>
            <a:r>
              <a:rPr lang="zh-CN" altLang="en-US" sz="3200" b="1" dirty="0">
                <a:solidFill>
                  <a:srgbClr val="524F6A"/>
                </a:solidFill>
                <a:latin typeface="微软雅黑" panose="020B0503020204020204" pitchFamily="34" charset="-122"/>
                <a:ea typeface="微软雅黑" panose="020B0503020204020204" pitchFamily="34" charset="-122"/>
              </a:rPr>
              <a:t>模式</a:t>
            </a:r>
          </a:p>
        </p:txBody>
      </p:sp>
      <p:sp>
        <p:nvSpPr>
          <p:cNvPr id="20" name="文本框 19"/>
          <p:cNvSpPr txBox="1"/>
          <p:nvPr/>
        </p:nvSpPr>
        <p:spPr>
          <a:xfrm>
            <a:off x="1227045" y="1005426"/>
            <a:ext cx="3887251" cy="461665"/>
          </a:xfrm>
          <a:prstGeom prst="rect">
            <a:avLst/>
          </a:prstGeom>
          <a:noFill/>
        </p:spPr>
        <p:txBody>
          <a:bodyPr wrap="square" rtlCol="0">
            <a:spAutoFit/>
          </a:bodyPr>
          <a:lstStyle/>
          <a:p>
            <a:r>
              <a:rPr lang="en-US" altLang="zh-CN" sz="2400" dirty="0">
                <a:solidFill>
                  <a:srgbClr val="FF6E55"/>
                </a:solidFill>
                <a:latin typeface="微软雅黑" panose="020B0503020204020204" pitchFamily="34" charset="-122"/>
                <a:ea typeface="微软雅黑" panose="020B0503020204020204" pitchFamily="34" charset="-122"/>
              </a:rPr>
              <a:t>Customer to Customer</a:t>
            </a:r>
            <a:endParaRPr lang="zh-CN" altLang="en-US" sz="2400" dirty="0">
              <a:solidFill>
                <a:srgbClr val="FF6E55"/>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424DA6A7-D986-4BB8-8FA2-992D1315BBE3}"/>
              </a:ext>
            </a:extLst>
          </p:cNvPr>
          <p:cNvPicPr>
            <a:picLocks noChangeAspect="1"/>
          </p:cNvPicPr>
          <p:nvPr/>
        </p:nvPicPr>
        <p:blipFill>
          <a:blip r:embed="rId2"/>
          <a:stretch>
            <a:fillRect/>
          </a:stretch>
        </p:blipFill>
        <p:spPr>
          <a:xfrm>
            <a:off x="3530007" y="1862271"/>
            <a:ext cx="5131986" cy="3659885"/>
          </a:xfrm>
          <a:prstGeom prst="rect">
            <a:avLst/>
          </a:prstGeom>
          <a:solidFill>
            <a:srgbClr val="48B49C"/>
          </a:solidFill>
          <a:ln w="76200">
            <a:solidFill>
              <a:srgbClr val="FF6E55"/>
            </a:solidFill>
          </a:ln>
        </p:spPr>
      </p:pic>
    </p:spTree>
    <p:extLst>
      <p:ext uri="{BB962C8B-B14F-4D97-AF65-F5344CB8AC3E}">
        <p14:creationId xmlns:p14="http://schemas.microsoft.com/office/powerpoint/2010/main" val="28790208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2"/>
          <p:cNvGrpSpPr/>
          <p:nvPr/>
        </p:nvGrpSpPr>
        <p:grpSpPr>
          <a:xfrm>
            <a:off x="6412835" y="2695288"/>
            <a:ext cx="4299023" cy="2416181"/>
            <a:chOff x="3286116" y="1643055"/>
            <a:chExt cx="2614956" cy="1546172"/>
          </a:xfrm>
        </p:grpSpPr>
        <p:sp>
          <p:nvSpPr>
            <p:cNvPr id="6" name="Rectangle 12"/>
            <p:cNvSpPr/>
            <p:nvPr/>
          </p:nvSpPr>
          <p:spPr>
            <a:xfrm>
              <a:off x="3286116" y="2293950"/>
              <a:ext cx="2614956" cy="895277"/>
            </a:xfrm>
            <a:prstGeom prst="rect">
              <a:avLst/>
            </a:prstGeom>
          </p:spPr>
          <p:txBody>
            <a:bodyPr wrap="square">
              <a:spAutoFit/>
            </a:bodyPr>
            <a:lstStyle/>
            <a:p>
              <a:pPr algn="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出口跨境电子商务，是国内卖家将商品直销给境外的买家，一般是国外买家访问国内商家的网店，然后下单购买，并完成支付，由国内的商家发国际物流至国外买家</a:t>
              </a:r>
              <a:endParaRPr lang="ms-MY"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7" name="Freeform 69"/>
            <p:cNvSpPr>
              <a:spLocks noEditPoints="1"/>
            </p:cNvSpPr>
            <p:nvPr/>
          </p:nvSpPr>
          <p:spPr bwMode="auto">
            <a:xfrm>
              <a:off x="3286116" y="1643055"/>
              <a:ext cx="264160" cy="387262"/>
            </a:xfrm>
            <a:custGeom>
              <a:avLst/>
              <a:gdLst/>
              <a:ahLst/>
              <a:cxnLst>
                <a:cxn ang="0">
                  <a:pos x="180" y="76"/>
                </a:cxn>
                <a:cxn ang="0">
                  <a:pos x="167" y="34"/>
                </a:cxn>
                <a:cxn ang="0">
                  <a:pos x="133" y="7"/>
                </a:cxn>
                <a:cxn ang="0">
                  <a:pos x="104" y="0"/>
                </a:cxn>
                <a:cxn ang="0">
                  <a:pos x="62" y="14"/>
                </a:cxn>
                <a:cxn ang="0">
                  <a:pos x="35" y="47"/>
                </a:cxn>
                <a:cxn ang="0">
                  <a:pos x="27" y="132"/>
                </a:cxn>
                <a:cxn ang="0">
                  <a:pos x="17" y="136"/>
                </a:cxn>
                <a:cxn ang="0">
                  <a:pos x="0" y="156"/>
                </a:cxn>
                <a:cxn ang="0">
                  <a:pos x="0" y="276"/>
                </a:cxn>
                <a:cxn ang="0">
                  <a:pos x="8" y="295"/>
                </a:cxn>
                <a:cxn ang="0">
                  <a:pos x="27" y="303"/>
                </a:cxn>
                <a:cxn ang="0">
                  <a:pos x="185" y="303"/>
                </a:cxn>
                <a:cxn ang="0">
                  <a:pos x="205" y="286"/>
                </a:cxn>
                <a:cxn ang="0">
                  <a:pos x="207" y="161"/>
                </a:cxn>
                <a:cxn ang="0">
                  <a:pos x="205" y="150"/>
                </a:cxn>
                <a:cxn ang="0">
                  <a:pos x="185" y="134"/>
                </a:cxn>
                <a:cxn ang="0">
                  <a:pos x="47" y="76"/>
                </a:cxn>
                <a:cxn ang="0">
                  <a:pos x="51" y="54"/>
                </a:cxn>
                <a:cxn ang="0">
                  <a:pos x="71" y="29"/>
                </a:cxn>
                <a:cxn ang="0">
                  <a:pos x="104" y="20"/>
                </a:cxn>
                <a:cxn ang="0">
                  <a:pos x="125" y="24"/>
                </a:cxn>
                <a:cxn ang="0">
                  <a:pos x="151" y="45"/>
                </a:cxn>
                <a:cxn ang="0">
                  <a:pos x="160" y="76"/>
                </a:cxn>
                <a:cxn ang="0">
                  <a:pos x="47" y="76"/>
                </a:cxn>
                <a:cxn ang="0">
                  <a:pos x="187" y="279"/>
                </a:cxn>
                <a:cxn ang="0">
                  <a:pos x="180" y="285"/>
                </a:cxn>
                <a:cxn ang="0">
                  <a:pos x="24" y="283"/>
                </a:cxn>
                <a:cxn ang="0">
                  <a:pos x="18" y="276"/>
                </a:cxn>
                <a:cxn ang="0">
                  <a:pos x="18" y="158"/>
                </a:cxn>
                <a:cxn ang="0">
                  <a:pos x="27" y="152"/>
                </a:cxn>
                <a:cxn ang="0">
                  <a:pos x="183" y="152"/>
                </a:cxn>
                <a:cxn ang="0">
                  <a:pos x="189" y="161"/>
                </a:cxn>
                <a:cxn ang="0">
                  <a:pos x="113" y="190"/>
                </a:cxn>
                <a:cxn ang="0">
                  <a:pos x="111" y="183"/>
                </a:cxn>
                <a:cxn ang="0">
                  <a:pos x="104" y="179"/>
                </a:cxn>
                <a:cxn ang="0">
                  <a:pos x="95" y="187"/>
                </a:cxn>
                <a:cxn ang="0">
                  <a:pos x="95" y="212"/>
                </a:cxn>
                <a:cxn ang="0">
                  <a:pos x="85" y="223"/>
                </a:cxn>
                <a:cxn ang="0">
                  <a:pos x="85" y="236"/>
                </a:cxn>
                <a:cxn ang="0">
                  <a:pos x="104" y="246"/>
                </a:cxn>
                <a:cxn ang="0">
                  <a:pos x="116" y="241"/>
                </a:cxn>
                <a:cxn ang="0">
                  <a:pos x="122" y="228"/>
                </a:cxn>
                <a:cxn ang="0">
                  <a:pos x="116" y="214"/>
                </a:cxn>
              </a:cxnLst>
              <a:rect l="0" t="0" r="r" b="b"/>
              <a:pathLst>
                <a:path w="207" h="303">
                  <a:moveTo>
                    <a:pt x="180" y="132"/>
                  </a:moveTo>
                  <a:lnTo>
                    <a:pt x="180" y="76"/>
                  </a:lnTo>
                  <a:lnTo>
                    <a:pt x="180" y="76"/>
                  </a:lnTo>
                  <a:lnTo>
                    <a:pt x="178" y="62"/>
                  </a:lnTo>
                  <a:lnTo>
                    <a:pt x="172" y="47"/>
                  </a:lnTo>
                  <a:lnTo>
                    <a:pt x="167" y="34"/>
                  </a:lnTo>
                  <a:lnTo>
                    <a:pt x="156" y="24"/>
                  </a:lnTo>
                  <a:lnTo>
                    <a:pt x="145" y="14"/>
                  </a:lnTo>
                  <a:lnTo>
                    <a:pt x="133" y="7"/>
                  </a:lnTo>
                  <a:lnTo>
                    <a:pt x="118" y="2"/>
                  </a:lnTo>
                  <a:lnTo>
                    <a:pt x="104" y="0"/>
                  </a:lnTo>
                  <a:lnTo>
                    <a:pt x="104" y="0"/>
                  </a:lnTo>
                  <a:lnTo>
                    <a:pt x="89" y="2"/>
                  </a:lnTo>
                  <a:lnTo>
                    <a:pt x="75" y="7"/>
                  </a:lnTo>
                  <a:lnTo>
                    <a:pt x="62" y="14"/>
                  </a:lnTo>
                  <a:lnTo>
                    <a:pt x="49" y="24"/>
                  </a:lnTo>
                  <a:lnTo>
                    <a:pt x="40" y="34"/>
                  </a:lnTo>
                  <a:lnTo>
                    <a:pt x="35" y="47"/>
                  </a:lnTo>
                  <a:lnTo>
                    <a:pt x="29" y="62"/>
                  </a:lnTo>
                  <a:lnTo>
                    <a:pt x="27" y="76"/>
                  </a:lnTo>
                  <a:lnTo>
                    <a:pt x="27" y="132"/>
                  </a:lnTo>
                  <a:lnTo>
                    <a:pt x="27" y="132"/>
                  </a:lnTo>
                  <a:lnTo>
                    <a:pt x="22" y="134"/>
                  </a:lnTo>
                  <a:lnTo>
                    <a:pt x="17" y="136"/>
                  </a:lnTo>
                  <a:lnTo>
                    <a:pt x="8" y="141"/>
                  </a:lnTo>
                  <a:lnTo>
                    <a:pt x="2" y="150"/>
                  </a:lnTo>
                  <a:lnTo>
                    <a:pt x="0" y="156"/>
                  </a:lnTo>
                  <a:lnTo>
                    <a:pt x="0" y="161"/>
                  </a:lnTo>
                  <a:lnTo>
                    <a:pt x="0" y="276"/>
                  </a:lnTo>
                  <a:lnTo>
                    <a:pt x="0" y="276"/>
                  </a:lnTo>
                  <a:lnTo>
                    <a:pt x="0" y="281"/>
                  </a:lnTo>
                  <a:lnTo>
                    <a:pt x="2" y="286"/>
                  </a:lnTo>
                  <a:lnTo>
                    <a:pt x="8" y="295"/>
                  </a:lnTo>
                  <a:lnTo>
                    <a:pt x="17" y="301"/>
                  </a:lnTo>
                  <a:lnTo>
                    <a:pt x="22" y="303"/>
                  </a:lnTo>
                  <a:lnTo>
                    <a:pt x="27" y="303"/>
                  </a:lnTo>
                  <a:lnTo>
                    <a:pt x="180" y="303"/>
                  </a:lnTo>
                  <a:lnTo>
                    <a:pt x="180" y="303"/>
                  </a:lnTo>
                  <a:lnTo>
                    <a:pt x="185" y="303"/>
                  </a:lnTo>
                  <a:lnTo>
                    <a:pt x="191" y="301"/>
                  </a:lnTo>
                  <a:lnTo>
                    <a:pt x="200" y="295"/>
                  </a:lnTo>
                  <a:lnTo>
                    <a:pt x="205" y="286"/>
                  </a:lnTo>
                  <a:lnTo>
                    <a:pt x="207" y="281"/>
                  </a:lnTo>
                  <a:lnTo>
                    <a:pt x="207" y="276"/>
                  </a:lnTo>
                  <a:lnTo>
                    <a:pt x="207" y="161"/>
                  </a:lnTo>
                  <a:lnTo>
                    <a:pt x="207" y="161"/>
                  </a:lnTo>
                  <a:lnTo>
                    <a:pt x="207" y="156"/>
                  </a:lnTo>
                  <a:lnTo>
                    <a:pt x="205" y="150"/>
                  </a:lnTo>
                  <a:lnTo>
                    <a:pt x="200" y="141"/>
                  </a:lnTo>
                  <a:lnTo>
                    <a:pt x="191" y="136"/>
                  </a:lnTo>
                  <a:lnTo>
                    <a:pt x="185" y="134"/>
                  </a:lnTo>
                  <a:lnTo>
                    <a:pt x="180" y="132"/>
                  </a:lnTo>
                  <a:lnTo>
                    <a:pt x="180" y="132"/>
                  </a:lnTo>
                  <a:close/>
                  <a:moveTo>
                    <a:pt x="47" y="76"/>
                  </a:moveTo>
                  <a:lnTo>
                    <a:pt x="47" y="76"/>
                  </a:lnTo>
                  <a:lnTo>
                    <a:pt x="47" y="65"/>
                  </a:lnTo>
                  <a:lnTo>
                    <a:pt x="51" y="54"/>
                  </a:lnTo>
                  <a:lnTo>
                    <a:pt x="56" y="45"/>
                  </a:lnTo>
                  <a:lnTo>
                    <a:pt x="64" y="36"/>
                  </a:lnTo>
                  <a:lnTo>
                    <a:pt x="71" y="29"/>
                  </a:lnTo>
                  <a:lnTo>
                    <a:pt x="82" y="24"/>
                  </a:lnTo>
                  <a:lnTo>
                    <a:pt x="93" y="20"/>
                  </a:lnTo>
                  <a:lnTo>
                    <a:pt x="104" y="20"/>
                  </a:lnTo>
                  <a:lnTo>
                    <a:pt x="104" y="20"/>
                  </a:lnTo>
                  <a:lnTo>
                    <a:pt x="114" y="20"/>
                  </a:lnTo>
                  <a:lnTo>
                    <a:pt x="125" y="24"/>
                  </a:lnTo>
                  <a:lnTo>
                    <a:pt x="134" y="29"/>
                  </a:lnTo>
                  <a:lnTo>
                    <a:pt x="143" y="36"/>
                  </a:lnTo>
                  <a:lnTo>
                    <a:pt x="151" y="45"/>
                  </a:lnTo>
                  <a:lnTo>
                    <a:pt x="156" y="54"/>
                  </a:lnTo>
                  <a:lnTo>
                    <a:pt x="160" y="65"/>
                  </a:lnTo>
                  <a:lnTo>
                    <a:pt x="160" y="76"/>
                  </a:lnTo>
                  <a:lnTo>
                    <a:pt x="160" y="132"/>
                  </a:lnTo>
                  <a:lnTo>
                    <a:pt x="47" y="132"/>
                  </a:lnTo>
                  <a:lnTo>
                    <a:pt x="47" y="76"/>
                  </a:lnTo>
                  <a:close/>
                  <a:moveTo>
                    <a:pt x="189" y="276"/>
                  </a:moveTo>
                  <a:lnTo>
                    <a:pt x="189" y="276"/>
                  </a:lnTo>
                  <a:lnTo>
                    <a:pt x="187" y="279"/>
                  </a:lnTo>
                  <a:lnTo>
                    <a:pt x="185" y="281"/>
                  </a:lnTo>
                  <a:lnTo>
                    <a:pt x="183" y="283"/>
                  </a:lnTo>
                  <a:lnTo>
                    <a:pt x="180" y="285"/>
                  </a:lnTo>
                  <a:lnTo>
                    <a:pt x="27" y="285"/>
                  </a:lnTo>
                  <a:lnTo>
                    <a:pt x="27" y="285"/>
                  </a:lnTo>
                  <a:lnTo>
                    <a:pt x="24" y="283"/>
                  </a:lnTo>
                  <a:lnTo>
                    <a:pt x="22" y="281"/>
                  </a:lnTo>
                  <a:lnTo>
                    <a:pt x="18" y="279"/>
                  </a:lnTo>
                  <a:lnTo>
                    <a:pt x="18" y="276"/>
                  </a:lnTo>
                  <a:lnTo>
                    <a:pt x="18" y="161"/>
                  </a:lnTo>
                  <a:lnTo>
                    <a:pt x="18" y="161"/>
                  </a:lnTo>
                  <a:lnTo>
                    <a:pt x="18" y="158"/>
                  </a:lnTo>
                  <a:lnTo>
                    <a:pt x="22" y="154"/>
                  </a:lnTo>
                  <a:lnTo>
                    <a:pt x="24" y="152"/>
                  </a:lnTo>
                  <a:lnTo>
                    <a:pt x="27" y="152"/>
                  </a:lnTo>
                  <a:lnTo>
                    <a:pt x="180" y="152"/>
                  </a:lnTo>
                  <a:lnTo>
                    <a:pt x="180" y="152"/>
                  </a:lnTo>
                  <a:lnTo>
                    <a:pt x="183" y="152"/>
                  </a:lnTo>
                  <a:lnTo>
                    <a:pt x="185" y="154"/>
                  </a:lnTo>
                  <a:lnTo>
                    <a:pt x="187" y="158"/>
                  </a:lnTo>
                  <a:lnTo>
                    <a:pt x="189" y="161"/>
                  </a:lnTo>
                  <a:lnTo>
                    <a:pt x="189" y="276"/>
                  </a:lnTo>
                  <a:close/>
                  <a:moveTo>
                    <a:pt x="113" y="212"/>
                  </a:moveTo>
                  <a:lnTo>
                    <a:pt x="113" y="190"/>
                  </a:lnTo>
                  <a:lnTo>
                    <a:pt x="113" y="190"/>
                  </a:lnTo>
                  <a:lnTo>
                    <a:pt x="113" y="187"/>
                  </a:lnTo>
                  <a:lnTo>
                    <a:pt x="111" y="183"/>
                  </a:lnTo>
                  <a:lnTo>
                    <a:pt x="107" y="181"/>
                  </a:lnTo>
                  <a:lnTo>
                    <a:pt x="104" y="179"/>
                  </a:lnTo>
                  <a:lnTo>
                    <a:pt x="104" y="179"/>
                  </a:lnTo>
                  <a:lnTo>
                    <a:pt x="100" y="181"/>
                  </a:lnTo>
                  <a:lnTo>
                    <a:pt x="96" y="183"/>
                  </a:lnTo>
                  <a:lnTo>
                    <a:pt x="95" y="187"/>
                  </a:lnTo>
                  <a:lnTo>
                    <a:pt x="95" y="190"/>
                  </a:lnTo>
                  <a:lnTo>
                    <a:pt x="95" y="212"/>
                  </a:lnTo>
                  <a:lnTo>
                    <a:pt x="95" y="212"/>
                  </a:lnTo>
                  <a:lnTo>
                    <a:pt x="91" y="214"/>
                  </a:lnTo>
                  <a:lnTo>
                    <a:pt x="87" y="217"/>
                  </a:lnTo>
                  <a:lnTo>
                    <a:pt x="85" y="223"/>
                  </a:lnTo>
                  <a:lnTo>
                    <a:pt x="85" y="228"/>
                  </a:lnTo>
                  <a:lnTo>
                    <a:pt x="85" y="228"/>
                  </a:lnTo>
                  <a:lnTo>
                    <a:pt x="85" y="236"/>
                  </a:lnTo>
                  <a:lnTo>
                    <a:pt x="91" y="241"/>
                  </a:lnTo>
                  <a:lnTo>
                    <a:pt x="96" y="245"/>
                  </a:lnTo>
                  <a:lnTo>
                    <a:pt x="104" y="246"/>
                  </a:lnTo>
                  <a:lnTo>
                    <a:pt x="104" y="246"/>
                  </a:lnTo>
                  <a:lnTo>
                    <a:pt x="111" y="245"/>
                  </a:lnTo>
                  <a:lnTo>
                    <a:pt x="116" y="241"/>
                  </a:lnTo>
                  <a:lnTo>
                    <a:pt x="122" y="236"/>
                  </a:lnTo>
                  <a:lnTo>
                    <a:pt x="122" y="228"/>
                  </a:lnTo>
                  <a:lnTo>
                    <a:pt x="122" y="228"/>
                  </a:lnTo>
                  <a:lnTo>
                    <a:pt x="122" y="223"/>
                  </a:lnTo>
                  <a:lnTo>
                    <a:pt x="120" y="217"/>
                  </a:lnTo>
                  <a:lnTo>
                    <a:pt x="116" y="214"/>
                  </a:lnTo>
                  <a:lnTo>
                    <a:pt x="113" y="212"/>
                  </a:lnTo>
                  <a:lnTo>
                    <a:pt x="113" y="212"/>
                  </a:lnTo>
                  <a:close/>
                </a:path>
              </a:pathLst>
            </a:custGeom>
            <a:solidFill>
              <a:srgbClr val="FF6E55"/>
            </a:solidFill>
            <a:ln w="9525">
              <a:noFill/>
              <a:round/>
              <a:headEnd/>
              <a:tailEnd/>
            </a:ln>
          </p:spPr>
          <p:txBody>
            <a:bodyPr vert="horz" wrap="square" lIns="91440" tIns="45720" rIns="91440" bIns="45720" numCol="1" anchor="t" anchorCtr="0" compatLnSpc="1">
              <a:prstTxWarp prst="textNoShape">
                <a:avLst/>
              </a:prstTxWarp>
            </a:bodyPr>
            <a:lstStyle/>
            <a:p>
              <a:pPr>
                <a:lnSpc>
                  <a:spcPct val="120000"/>
                </a:lnSpc>
              </a:pP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 name="Group 43"/>
          <p:cNvGrpSpPr/>
          <p:nvPr/>
        </p:nvGrpSpPr>
        <p:grpSpPr>
          <a:xfrm>
            <a:off x="1504206" y="2758430"/>
            <a:ext cx="4299023" cy="2353039"/>
            <a:chOff x="285720" y="1670833"/>
            <a:chExt cx="2614956" cy="1505767"/>
          </a:xfrm>
        </p:grpSpPr>
        <p:sp>
          <p:nvSpPr>
            <p:cNvPr id="10" name="Rectangle 8"/>
            <p:cNvSpPr/>
            <p:nvPr/>
          </p:nvSpPr>
          <p:spPr>
            <a:xfrm>
              <a:off x="285720" y="2281322"/>
              <a:ext cx="2614956" cy="895278"/>
            </a:xfrm>
            <a:prstGeom prst="rect">
              <a:avLst/>
            </a:prstGeom>
          </p:spPr>
          <p:txBody>
            <a:bodyPr wrap="square">
              <a:spAutoFit/>
            </a:bodyPr>
            <a:lstStyle/>
            <a:p>
              <a:pP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进口跨境电子商务，是海外卖家将商品直销给国内的买家，一般是国内消费者访问境外商家的购物网站选择商品，然后下单，由境外卖家发国际快递给国内消费者</a:t>
              </a:r>
              <a:endParaRPr lang="ms-MY"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11" name="Freeform 95"/>
            <p:cNvSpPr>
              <a:spLocks noEditPoints="1"/>
            </p:cNvSpPr>
            <p:nvPr/>
          </p:nvSpPr>
          <p:spPr bwMode="auto">
            <a:xfrm>
              <a:off x="285720" y="1670833"/>
              <a:ext cx="406589" cy="359485"/>
            </a:xfrm>
            <a:custGeom>
              <a:avLst/>
              <a:gdLst/>
              <a:ahLst/>
              <a:cxnLst>
                <a:cxn ang="0">
                  <a:pos x="296" y="7"/>
                </a:cxn>
                <a:cxn ang="0">
                  <a:pos x="285" y="5"/>
                </a:cxn>
                <a:cxn ang="0">
                  <a:pos x="279" y="11"/>
                </a:cxn>
                <a:cxn ang="0">
                  <a:pos x="276" y="16"/>
                </a:cxn>
                <a:cxn ang="0">
                  <a:pos x="196" y="94"/>
                </a:cxn>
                <a:cxn ang="0">
                  <a:pos x="192" y="112"/>
                </a:cxn>
                <a:cxn ang="0">
                  <a:pos x="200" y="121"/>
                </a:cxn>
                <a:cxn ang="0">
                  <a:pos x="129" y="83"/>
                </a:cxn>
                <a:cxn ang="0">
                  <a:pos x="131" y="58"/>
                </a:cxn>
                <a:cxn ang="0">
                  <a:pos x="124" y="33"/>
                </a:cxn>
                <a:cxn ang="0">
                  <a:pos x="113" y="18"/>
                </a:cxn>
                <a:cxn ang="0">
                  <a:pos x="91" y="4"/>
                </a:cxn>
                <a:cxn ang="0">
                  <a:pos x="66" y="0"/>
                </a:cxn>
                <a:cxn ang="0">
                  <a:pos x="86" y="40"/>
                </a:cxn>
                <a:cxn ang="0">
                  <a:pos x="2" y="49"/>
                </a:cxn>
                <a:cxn ang="0">
                  <a:pos x="0" y="65"/>
                </a:cxn>
                <a:cxn ang="0">
                  <a:pos x="4" y="91"/>
                </a:cxn>
                <a:cxn ang="0">
                  <a:pos x="18" y="112"/>
                </a:cxn>
                <a:cxn ang="0">
                  <a:pos x="35" y="123"/>
                </a:cxn>
                <a:cxn ang="0">
                  <a:pos x="60" y="131"/>
                </a:cxn>
                <a:cxn ang="0">
                  <a:pos x="86" y="129"/>
                </a:cxn>
                <a:cxn ang="0">
                  <a:pos x="89" y="234"/>
                </a:cxn>
                <a:cxn ang="0">
                  <a:pos x="47" y="281"/>
                </a:cxn>
                <a:cxn ang="0">
                  <a:pos x="104" y="248"/>
                </a:cxn>
                <a:cxn ang="0">
                  <a:pos x="240" y="281"/>
                </a:cxn>
                <a:cxn ang="0">
                  <a:pos x="250" y="288"/>
                </a:cxn>
                <a:cxn ang="0">
                  <a:pos x="261" y="290"/>
                </a:cxn>
                <a:cxn ang="0">
                  <a:pos x="278" y="285"/>
                </a:cxn>
                <a:cxn ang="0">
                  <a:pos x="287" y="277"/>
                </a:cxn>
                <a:cxn ang="0">
                  <a:pos x="292" y="259"/>
                </a:cxn>
                <a:cxn ang="0">
                  <a:pos x="287" y="243"/>
                </a:cxn>
                <a:cxn ang="0">
                  <a:pos x="212" y="134"/>
                </a:cxn>
                <a:cxn ang="0">
                  <a:pos x="229" y="136"/>
                </a:cxn>
                <a:cxn ang="0">
                  <a:pos x="314" y="60"/>
                </a:cxn>
                <a:cxn ang="0">
                  <a:pos x="316" y="56"/>
                </a:cxn>
                <a:cxn ang="0">
                  <a:pos x="321" y="53"/>
                </a:cxn>
                <a:cxn ang="0">
                  <a:pos x="328" y="47"/>
                </a:cxn>
                <a:cxn ang="0">
                  <a:pos x="325" y="36"/>
                </a:cxn>
                <a:cxn ang="0">
                  <a:pos x="263" y="252"/>
                </a:cxn>
                <a:cxn ang="0">
                  <a:pos x="276" y="259"/>
                </a:cxn>
                <a:cxn ang="0">
                  <a:pos x="276" y="268"/>
                </a:cxn>
                <a:cxn ang="0">
                  <a:pos x="263" y="276"/>
                </a:cxn>
                <a:cxn ang="0">
                  <a:pos x="256" y="272"/>
                </a:cxn>
                <a:cxn ang="0">
                  <a:pos x="252" y="265"/>
                </a:cxn>
                <a:cxn ang="0">
                  <a:pos x="260" y="254"/>
                </a:cxn>
                <a:cxn ang="0">
                  <a:pos x="221" y="98"/>
                </a:cxn>
                <a:cxn ang="0">
                  <a:pos x="278" y="42"/>
                </a:cxn>
                <a:cxn ang="0">
                  <a:pos x="234" y="111"/>
                </a:cxn>
                <a:cxn ang="0">
                  <a:pos x="240" y="116"/>
                </a:cxn>
              </a:cxnLst>
              <a:rect l="0" t="0" r="r" b="b"/>
              <a:pathLst>
                <a:path w="328" h="290">
                  <a:moveTo>
                    <a:pt x="325" y="36"/>
                  </a:moveTo>
                  <a:lnTo>
                    <a:pt x="296" y="7"/>
                  </a:lnTo>
                  <a:lnTo>
                    <a:pt x="296" y="7"/>
                  </a:lnTo>
                  <a:lnTo>
                    <a:pt x="292" y="5"/>
                  </a:lnTo>
                  <a:lnTo>
                    <a:pt x="289" y="4"/>
                  </a:lnTo>
                  <a:lnTo>
                    <a:pt x="285" y="5"/>
                  </a:lnTo>
                  <a:lnTo>
                    <a:pt x="281" y="7"/>
                  </a:lnTo>
                  <a:lnTo>
                    <a:pt x="281" y="7"/>
                  </a:lnTo>
                  <a:lnTo>
                    <a:pt x="279" y="11"/>
                  </a:lnTo>
                  <a:lnTo>
                    <a:pt x="279" y="16"/>
                  </a:lnTo>
                  <a:lnTo>
                    <a:pt x="279" y="16"/>
                  </a:lnTo>
                  <a:lnTo>
                    <a:pt x="276" y="16"/>
                  </a:lnTo>
                  <a:lnTo>
                    <a:pt x="272" y="18"/>
                  </a:lnTo>
                  <a:lnTo>
                    <a:pt x="272" y="18"/>
                  </a:lnTo>
                  <a:lnTo>
                    <a:pt x="196" y="94"/>
                  </a:lnTo>
                  <a:lnTo>
                    <a:pt x="196" y="94"/>
                  </a:lnTo>
                  <a:lnTo>
                    <a:pt x="196" y="103"/>
                  </a:lnTo>
                  <a:lnTo>
                    <a:pt x="192" y="112"/>
                  </a:lnTo>
                  <a:lnTo>
                    <a:pt x="200" y="121"/>
                  </a:lnTo>
                  <a:lnTo>
                    <a:pt x="200" y="121"/>
                  </a:lnTo>
                  <a:lnTo>
                    <a:pt x="200" y="121"/>
                  </a:lnTo>
                  <a:lnTo>
                    <a:pt x="183" y="138"/>
                  </a:lnTo>
                  <a:lnTo>
                    <a:pt x="129" y="83"/>
                  </a:lnTo>
                  <a:lnTo>
                    <a:pt x="129" y="83"/>
                  </a:lnTo>
                  <a:lnTo>
                    <a:pt x="131" y="74"/>
                  </a:lnTo>
                  <a:lnTo>
                    <a:pt x="131" y="67"/>
                  </a:lnTo>
                  <a:lnTo>
                    <a:pt x="131" y="58"/>
                  </a:lnTo>
                  <a:lnTo>
                    <a:pt x="129" y="49"/>
                  </a:lnTo>
                  <a:lnTo>
                    <a:pt x="127" y="42"/>
                  </a:lnTo>
                  <a:lnTo>
                    <a:pt x="124" y="33"/>
                  </a:lnTo>
                  <a:lnTo>
                    <a:pt x="118" y="25"/>
                  </a:lnTo>
                  <a:lnTo>
                    <a:pt x="113" y="18"/>
                  </a:lnTo>
                  <a:lnTo>
                    <a:pt x="113" y="18"/>
                  </a:lnTo>
                  <a:lnTo>
                    <a:pt x="105" y="13"/>
                  </a:lnTo>
                  <a:lnTo>
                    <a:pt x="98" y="9"/>
                  </a:lnTo>
                  <a:lnTo>
                    <a:pt x="91" y="4"/>
                  </a:lnTo>
                  <a:lnTo>
                    <a:pt x="82" y="2"/>
                  </a:lnTo>
                  <a:lnTo>
                    <a:pt x="73" y="0"/>
                  </a:lnTo>
                  <a:lnTo>
                    <a:pt x="66" y="0"/>
                  </a:lnTo>
                  <a:lnTo>
                    <a:pt x="57" y="0"/>
                  </a:lnTo>
                  <a:lnTo>
                    <a:pt x="47" y="2"/>
                  </a:lnTo>
                  <a:lnTo>
                    <a:pt x="86" y="40"/>
                  </a:lnTo>
                  <a:lnTo>
                    <a:pt x="76" y="76"/>
                  </a:lnTo>
                  <a:lnTo>
                    <a:pt x="38" y="85"/>
                  </a:lnTo>
                  <a:lnTo>
                    <a:pt x="2" y="49"/>
                  </a:lnTo>
                  <a:lnTo>
                    <a:pt x="2" y="49"/>
                  </a:lnTo>
                  <a:lnTo>
                    <a:pt x="0" y="56"/>
                  </a:lnTo>
                  <a:lnTo>
                    <a:pt x="0" y="65"/>
                  </a:lnTo>
                  <a:lnTo>
                    <a:pt x="0" y="74"/>
                  </a:lnTo>
                  <a:lnTo>
                    <a:pt x="2" y="82"/>
                  </a:lnTo>
                  <a:lnTo>
                    <a:pt x="4" y="91"/>
                  </a:lnTo>
                  <a:lnTo>
                    <a:pt x="8" y="98"/>
                  </a:lnTo>
                  <a:lnTo>
                    <a:pt x="13" y="105"/>
                  </a:lnTo>
                  <a:lnTo>
                    <a:pt x="18" y="112"/>
                  </a:lnTo>
                  <a:lnTo>
                    <a:pt x="18" y="112"/>
                  </a:lnTo>
                  <a:lnTo>
                    <a:pt x="26" y="118"/>
                  </a:lnTo>
                  <a:lnTo>
                    <a:pt x="35" y="123"/>
                  </a:lnTo>
                  <a:lnTo>
                    <a:pt x="42" y="127"/>
                  </a:lnTo>
                  <a:lnTo>
                    <a:pt x="51" y="129"/>
                  </a:lnTo>
                  <a:lnTo>
                    <a:pt x="60" y="131"/>
                  </a:lnTo>
                  <a:lnTo>
                    <a:pt x="69" y="131"/>
                  </a:lnTo>
                  <a:lnTo>
                    <a:pt x="76" y="131"/>
                  </a:lnTo>
                  <a:lnTo>
                    <a:pt x="86" y="129"/>
                  </a:lnTo>
                  <a:lnTo>
                    <a:pt x="86" y="129"/>
                  </a:lnTo>
                  <a:lnTo>
                    <a:pt x="140" y="181"/>
                  </a:lnTo>
                  <a:lnTo>
                    <a:pt x="89" y="234"/>
                  </a:lnTo>
                  <a:lnTo>
                    <a:pt x="86" y="230"/>
                  </a:lnTo>
                  <a:lnTo>
                    <a:pt x="71" y="243"/>
                  </a:lnTo>
                  <a:lnTo>
                    <a:pt x="47" y="281"/>
                  </a:lnTo>
                  <a:lnTo>
                    <a:pt x="53" y="286"/>
                  </a:lnTo>
                  <a:lnTo>
                    <a:pt x="91" y="263"/>
                  </a:lnTo>
                  <a:lnTo>
                    <a:pt x="104" y="248"/>
                  </a:lnTo>
                  <a:lnTo>
                    <a:pt x="100" y="245"/>
                  </a:lnTo>
                  <a:lnTo>
                    <a:pt x="153" y="194"/>
                  </a:lnTo>
                  <a:lnTo>
                    <a:pt x="240" y="281"/>
                  </a:lnTo>
                  <a:lnTo>
                    <a:pt x="240" y="281"/>
                  </a:lnTo>
                  <a:lnTo>
                    <a:pt x="245" y="285"/>
                  </a:lnTo>
                  <a:lnTo>
                    <a:pt x="250" y="288"/>
                  </a:lnTo>
                  <a:lnTo>
                    <a:pt x="256" y="290"/>
                  </a:lnTo>
                  <a:lnTo>
                    <a:pt x="261" y="290"/>
                  </a:lnTo>
                  <a:lnTo>
                    <a:pt x="261" y="290"/>
                  </a:lnTo>
                  <a:lnTo>
                    <a:pt x="267" y="290"/>
                  </a:lnTo>
                  <a:lnTo>
                    <a:pt x="272" y="288"/>
                  </a:lnTo>
                  <a:lnTo>
                    <a:pt x="278" y="285"/>
                  </a:lnTo>
                  <a:lnTo>
                    <a:pt x="283" y="281"/>
                  </a:lnTo>
                  <a:lnTo>
                    <a:pt x="283" y="281"/>
                  </a:lnTo>
                  <a:lnTo>
                    <a:pt x="287" y="277"/>
                  </a:lnTo>
                  <a:lnTo>
                    <a:pt x="290" y="272"/>
                  </a:lnTo>
                  <a:lnTo>
                    <a:pt x="292" y="265"/>
                  </a:lnTo>
                  <a:lnTo>
                    <a:pt x="292" y="259"/>
                  </a:lnTo>
                  <a:lnTo>
                    <a:pt x="292" y="254"/>
                  </a:lnTo>
                  <a:lnTo>
                    <a:pt x="290" y="248"/>
                  </a:lnTo>
                  <a:lnTo>
                    <a:pt x="287" y="243"/>
                  </a:lnTo>
                  <a:lnTo>
                    <a:pt x="283" y="237"/>
                  </a:lnTo>
                  <a:lnTo>
                    <a:pt x="196" y="150"/>
                  </a:lnTo>
                  <a:lnTo>
                    <a:pt x="212" y="134"/>
                  </a:lnTo>
                  <a:lnTo>
                    <a:pt x="220" y="141"/>
                  </a:lnTo>
                  <a:lnTo>
                    <a:pt x="220" y="141"/>
                  </a:lnTo>
                  <a:lnTo>
                    <a:pt x="229" y="136"/>
                  </a:lnTo>
                  <a:lnTo>
                    <a:pt x="240" y="136"/>
                  </a:lnTo>
                  <a:lnTo>
                    <a:pt x="314" y="62"/>
                  </a:lnTo>
                  <a:lnTo>
                    <a:pt x="314" y="60"/>
                  </a:lnTo>
                  <a:lnTo>
                    <a:pt x="314" y="60"/>
                  </a:lnTo>
                  <a:lnTo>
                    <a:pt x="314" y="60"/>
                  </a:lnTo>
                  <a:lnTo>
                    <a:pt x="316" y="56"/>
                  </a:lnTo>
                  <a:lnTo>
                    <a:pt x="318" y="54"/>
                  </a:lnTo>
                  <a:lnTo>
                    <a:pt x="318" y="54"/>
                  </a:lnTo>
                  <a:lnTo>
                    <a:pt x="321" y="53"/>
                  </a:lnTo>
                  <a:lnTo>
                    <a:pt x="325" y="51"/>
                  </a:lnTo>
                  <a:lnTo>
                    <a:pt x="325" y="51"/>
                  </a:lnTo>
                  <a:lnTo>
                    <a:pt x="328" y="47"/>
                  </a:lnTo>
                  <a:lnTo>
                    <a:pt x="328" y="44"/>
                  </a:lnTo>
                  <a:lnTo>
                    <a:pt x="328" y="40"/>
                  </a:lnTo>
                  <a:lnTo>
                    <a:pt x="325" y="36"/>
                  </a:lnTo>
                  <a:lnTo>
                    <a:pt x="325" y="36"/>
                  </a:lnTo>
                  <a:close/>
                  <a:moveTo>
                    <a:pt x="263" y="252"/>
                  </a:moveTo>
                  <a:lnTo>
                    <a:pt x="263" y="252"/>
                  </a:lnTo>
                  <a:lnTo>
                    <a:pt x="269" y="254"/>
                  </a:lnTo>
                  <a:lnTo>
                    <a:pt x="272" y="256"/>
                  </a:lnTo>
                  <a:lnTo>
                    <a:pt x="276" y="259"/>
                  </a:lnTo>
                  <a:lnTo>
                    <a:pt x="276" y="265"/>
                  </a:lnTo>
                  <a:lnTo>
                    <a:pt x="276" y="265"/>
                  </a:lnTo>
                  <a:lnTo>
                    <a:pt x="276" y="268"/>
                  </a:lnTo>
                  <a:lnTo>
                    <a:pt x="272" y="272"/>
                  </a:lnTo>
                  <a:lnTo>
                    <a:pt x="269" y="276"/>
                  </a:lnTo>
                  <a:lnTo>
                    <a:pt x="263" y="276"/>
                  </a:lnTo>
                  <a:lnTo>
                    <a:pt x="263" y="276"/>
                  </a:lnTo>
                  <a:lnTo>
                    <a:pt x="260" y="276"/>
                  </a:lnTo>
                  <a:lnTo>
                    <a:pt x="256" y="272"/>
                  </a:lnTo>
                  <a:lnTo>
                    <a:pt x="252" y="268"/>
                  </a:lnTo>
                  <a:lnTo>
                    <a:pt x="252" y="265"/>
                  </a:lnTo>
                  <a:lnTo>
                    <a:pt x="252" y="265"/>
                  </a:lnTo>
                  <a:lnTo>
                    <a:pt x="252" y="259"/>
                  </a:lnTo>
                  <a:lnTo>
                    <a:pt x="256" y="256"/>
                  </a:lnTo>
                  <a:lnTo>
                    <a:pt x="260" y="254"/>
                  </a:lnTo>
                  <a:lnTo>
                    <a:pt x="263" y="252"/>
                  </a:lnTo>
                  <a:lnTo>
                    <a:pt x="263" y="252"/>
                  </a:lnTo>
                  <a:close/>
                  <a:moveTo>
                    <a:pt x="221" y="98"/>
                  </a:moveTo>
                  <a:lnTo>
                    <a:pt x="216" y="92"/>
                  </a:lnTo>
                  <a:lnTo>
                    <a:pt x="272" y="36"/>
                  </a:lnTo>
                  <a:lnTo>
                    <a:pt x="278" y="42"/>
                  </a:lnTo>
                  <a:lnTo>
                    <a:pt x="221" y="98"/>
                  </a:lnTo>
                  <a:close/>
                  <a:moveTo>
                    <a:pt x="240" y="116"/>
                  </a:moveTo>
                  <a:lnTo>
                    <a:pt x="234" y="111"/>
                  </a:lnTo>
                  <a:lnTo>
                    <a:pt x="290" y="54"/>
                  </a:lnTo>
                  <a:lnTo>
                    <a:pt x="296" y="60"/>
                  </a:lnTo>
                  <a:lnTo>
                    <a:pt x="240" y="116"/>
                  </a:lnTo>
                  <a:close/>
                </a:path>
              </a:pathLst>
            </a:custGeom>
            <a:solidFill>
              <a:srgbClr val="FF6E55"/>
            </a:solidFill>
            <a:ln w="9525">
              <a:noFill/>
              <a:round/>
              <a:headEnd/>
              <a:tailEnd/>
            </a:ln>
          </p:spPr>
          <p:txBody>
            <a:bodyPr vert="horz" wrap="square" lIns="91440" tIns="45720" rIns="91440" bIns="45720" numCol="1" anchor="t" anchorCtr="0" compatLnSpc="1">
              <a:prstTxWarp prst="textNoShape">
                <a:avLst/>
              </a:prstTxWarp>
            </a:bodyPr>
            <a:lstStyle/>
            <a:p>
              <a:pPr>
                <a:lnSpc>
                  <a:spcPct val="120000"/>
                </a:lnSpc>
              </a:pP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9" name="文本框 8"/>
          <p:cNvSpPr txBox="1"/>
          <p:nvPr/>
        </p:nvSpPr>
        <p:spPr>
          <a:xfrm>
            <a:off x="2996243" y="470170"/>
            <a:ext cx="6349830" cy="584775"/>
          </a:xfrm>
          <a:prstGeom prst="rect">
            <a:avLst/>
          </a:prstGeom>
          <a:noFill/>
        </p:spPr>
        <p:txBody>
          <a:bodyPr wrap="square" rtlCol="0">
            <a:spAutoFit/>
          </a:bodyPr>
          <a:lstStyle/>
          <a:p>
            <a:pPr algn="ctr"/>
            <a:r>
              <a:rPr lang="zh-CN" altLang="en-US" sz="3200" b="1" dirty="0" smtClean="0">
                <a:solidFill>
                  <a:srgbClr val="524F6A"/>
                </a:solidFill>
                <a:latin typeface="微软雅黑" panose="020B0503020204020204" pitchFamily="34" charset="-122"/>
                <a:ea typeface="微软雅黑" panose="020B0503020204020204" pitchFamily="34" charset="-122"/>
              </a:rPr>
              <a:t>跨境电子商务业务划分</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
        <p:nvSpPr>
          <p:cNvPr id="2" name="矩形 1"/>
          <p:cNvSpPr/>
          <p:nvPr/>
        </p:nvSpPr>
        <p:spPr>
          <a:xfrm>
            <a:off x="1814362" y="1262486"/>
            <a:ext cx="8713595" cy="757130"/>
          </a:xfrm>
          <a:prstGeom prst="rect">
            <a:avLst/>
          </a:prstGeom>
        </p:spPr>
        <p:txBody>
          <a:bodyPr wrap="square">
            <a:spAutoFit/>
          </a:bodyPr>
          <a:lstStyle/>
          <a:p>
            <a:pPr algn="ct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跨境业务包括进口业务和出口业务，同样，跨境电子商务也包括进口跨境电子商务和出口跨境电子商务</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 name="文本框 2"/>
          <p:cNvSpPr txBox="1"/>
          <p:nvPr/>
        </p:nvSpPr>
        <p:spPr>
          <a:xfrm>
            <a:off x="1760567" y="2801838"/>
            <a:ext cx="2471351" cy="430374"/>
          </a:xfrm>
          <a:prstGeom prst="rect">
            <a:avLst/>
          </a:prstGeom>
        </p:spPr>
        <p:txBody>
          <a:bodyPr wrap="square">
            <a:spAutoFit/>
          </a:bodyPr>
          <a:lstStyle>
            <a:defPPr>
              <a:defRPr lang="zh-CN"/>
            </a:defPPr>
            <a:lvl1pPr algn="ctr">
              <a:lnSpc>
                <a:spcPct val="120000"/>
              </a:lnSpc>
              <a:defRPr>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defRPr>
            </a:lvl1pPr>
          </a:lstStyle>
          <a:p>
            <a:r>
              <a:rPr lang="zh-CN" altLang="en-US" sz="2000" b="1" dirty="0">
                <a:solidFill>
                  <a:srgbClr val="48B49C"/>
                </a:solidFill>
              </a:rPr>
              <a:t>进口业务</a:t>
            </a:r>
          </a:p>
        </p:txBody>
      </p:sp>
      <p:sp>
        <p:nvSpPr>
          <p:cNvPr id="12" name="文本框 11"/>
          <p:cNvSpPr txBox="1"/>
          <p:nvPr/>
        </p:nvSpPr>
        <p:spPr>
          <a:xfrm>
            <a:off x="6412835" y="2824124"/>
            <a:ext cx="2471351" cy="430374"/>
          </a:xfrm>
          <a:prstGeom prst="rect">
            <a:avLst/>
          </a:prstGeom>
        </p:spPr>
        <p:txBody>
          <a:bodyPr wrap="square">
            <a:spAutoFit/>
          </a:bodyPr>
          <a:lstStyle>
            <a:defPPr>
              <a:defRPr lang="zh-CN"/>
            </a:defPPr>
            <a:lvl1pPr algn="ctr">
              <a:lnSpc>
                <a:spcPct val="120000"/>
              </a:lnSpc>
              <a:defRPr sz="2000" b="1">
                <a:solidFill>
                  <a:srgbClr val="48B49C"/>
                </a:solidFill>
                <a:latin typeface="微软雅黑" panose="020B0503020204020204" pitchFamily="34" charset="-122"/>
                <a:ea typeface="微软雅黑" panose="020B0503020204020204" pitchFamily="34" charset="-122"/>
                <a:cs typeface="Open Sans Light" pitchFamily="34" charset="0"/>
              </a:defRPr>
            </a:lvl1pPr>
          </a:lstStyle>
          <a:p>
            <a:r>
              <a:rPr lang="zh-CN" altLang="en-US" dirty="0"/>
              <a:t>出口业务</a:t>
            </a:r>
          </a:p>
        </p:txBody>
      </p:sp>
    </p:spTree>
    <p:extLst>
      <p:ext uri="{BB962C8B-B14F-4D97-AF65-F5344CB8AC3E}">
        <p14:creationId xmlns:p14="http://schemas.microsoft.com/office/powerpoint/2010/main" val="26636154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5623"/>
            <a:ext cx="12192000" cy="600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文本框 7"/>
          <p:cNvSpPr txBox="1"/>
          <p:nvPr/>
        </p:nvSpPr>
        <p:spPr>
          <a:xfrm>
            <a:off x="396960" y="22567"/>
            <a:ext cx="6349830"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smtClean="0">
                <a:solidFill>
                  <a:srgbClr val="524F6A"/>
                </a:solidFill>
                <a:latin typeface="微软雅黑" panose="020B0503020204020204" pitchFamily="34" charset="-122"/>
                <a:ea typeface="微软雅黑" panose="020B0503020204020204" pitchFamily="34" charset="-122"/>
              </a:rPr>
              <a:t>跨境电子商务的交易流程</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5765755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0" name="MH_Other_1"/>
          <p:cNvCxnSpPr>
            <a:cxnSpLocks noChangeShapeType="1"/>
          </p:cNvCxnSpPr>
          <p:nvPr>
            <p:custDataLst>
              <p:tags r:id="rId2"/>
            </p:custDataLst>
          </p:nvPr>
        </p:nvCxnSpPr>
        <p:spPr bwMode="auto">
          <a:xfrm>
            <a:off x="3017839" y="2219325"/>
            <a:ext cx="3175" cy="355600"/>
          </a:xfrm>
          <a:prstGeom prst="line">
            <a:avLst/>
          </a:prstGeom>
          <a:noFill/>
          <a:ln w="41275" algn="ctr">
            <a:solidFill>
              <a:schemeClr val="accent1"/>
            </a:solidFill>
            <a:prstDash val="sysDot"/>
            <a:round/>
            <a:headEnd/>
            <a:tailEnd/>
          </a:ln>
          <a:extLst>
            <a:ext uri="{909E8E84-426E-40DD-AFC4-6F175D3DCCD1}">
              <a14:hiddenFill xmlns:a14="http://schemas.microsoft.com/office/drawing/2010/main">
                <a:noFill/>
              </a14:hiddenFill>
            </a:ext>
          </a:extLst>
        </p:spPr>
      </p:cxnSp>
      <p:sp>
        <p:nvSpPr>
          <p:cNvPr id="37" name="MH_Other_2"/>
          <p:cNvSpPr/>
          <p:nvPr>
            <p:custDataLst>
              <p:tags r:id="rId3"/>
            </p:custDataLst>
          </p:nvPr>
        </p:nvSpPr>
        <p:spPr bwMode="auto">
          <a:xfrm>
            <a:off x="2198688" y="1989139"/>
            <a:ext cx="1643062" cy="4321175"/>
          </a:xfrm>
          <a:prstGeom prst="rect">
            <a:avLst/>
          </a:prstGeom>
          <a:noFill/>
          <a:ln w="25400" cap="flat" cmpd="sng" algn="ctr">
            <a:solidFill>
              <a:sysClr val="window" lastClr="FFFFFF">
                <a:lumMod val="85000"/>
              </a:sysClr>
            </a:solidFill>
            <a:prstDash val="solid"/>
            <a:headEnd type="none" w="med" len="med"/>
            <a:tailEnd type="none" w="med" len="med"/>
          </a:ln>
          <a:effectLst/>
        </p:spPr>
        <p:txBody>
          <a:bodyPr wrap="none" anchor="b"/>
          <a:lstStyle/>
          <a:p>
            <a:pPr algn="ctr" eaLnBrk="1" hangingPunct="1">
              <a:defRPr/>
            </a:pPr>
            <a:endParaRPr lang="zh-TW" altLang="en-US" b="1" kern="0" dirty="0">
              <a:solidFill>
                <a:prstClr val="black"/>
              </a:solidFill>
            </a:endParaRPr>
          </a:p>
        </p:txBody>
      </p:sp>
      <p:cxnSp>
        <p:nvCxnSpPr>
          <p:cNvPr id="38" name="MH_Other_3"/>
          <p:cNvCxnSpPr/>
          <p:nvPr>
            <p:custDataLst>
              <p:tags r:id="rId4"/>
            </p:custDataLst>
          </p:nvPr>
        </p:nvCxnSpPr>
        <p:spPr bwMode="auto">
          <a:xfrm>
            <a:off x="2198688" y="1978025"/>
            <a:ext cx="1643062" cy="1588"/>
          </a:xfrm>
          <a:prstGeom prst="line">
            <a:avLst/>
          </a:prstGeom>
          <a:noFill/>
          <a:ln w="38100" cap="flat" cmpd="sng" algn="ctr">
            <a:solidFill>
              <a:srgbClr val="48B49C"/>
            </a:solidFill>
            <a:prstDash val="solid"/>
            <a:headEnd type="none" w="med" len="med"/>
            <a:tailEnd type="none" w="med" len="med"/>
          </a:ln>
          <a:effectLst>
            <a:outerShdw blurRad="57150" dist="38100" dir="5400000" algn="ctr" rotWithShape="0">
              <a:srgbClr val="F0AD00">
                <a:shade val="9000"/>
                <a:satMod val="105000"/>
                <a:alpha val="48000"/>
              </a:srgbClr>
            </a:outerShdw>
          </a:effectLst>
        </p:spPr>
      </p:cxnSp>
      <p:sp>
        <p:nvSpPr>
          <p:cNvPr id="39" name="MH_SubTitle_1"/>
          <p:cNvSpPr/>
          <p:nvPr>
            <p:custDataLst>
              <p:tags r:id="rId5"/>
            </p:custDataLst>
          </p:nvPr>
        </p:nvSpPr>
        <p:spPr bwMode="auto">
          <a:xfrm>
            <a:off x="2173289" y="2574925"/>
            <a:ext cx="1666875" cy="1379538"/>
          </a:xfrm>
          <a:prstGeom prst="rect">
            <a:avLst/>
          </a:prstGeom>
          <a:solidFill>
            <a:srgbClr val="48B49C"/>
          </a:solidFill>
          <a:ln w="38100" cap="flat" cmpd="sng" algn="ctr">
            <a:solidFill>
              <a:sysClr val="window" lastClr="FFFFFF"/>
            </a:solidFill>
            <a:prstDash val="solid"/>
            <a:headEnd type="none" w="med" len="med"/>
            <a:tailEnd type="none" w="med" len="med"/>
          </a:ln>
          <a:effectLst>
            <a:outerShdw blurRad="57150" dist="38100" dir="5400000" algn="ctr" rotWithShape="0">
              <a:srgbClr val="F0AD00">
                <a:shade val="9000"/>
                <a:satMod val="105000"/>
                <a:alpha val="48000"/>
              </a:srgbClr>
            </a:outerShdw>
          </a:effectLst>
        </p:spPr>
        <p:txBody>
          <a:bodyPr wrap="none" anchor="ctr"/>
          <a:lstStyle/>
          <a:p>
            <a:pPr algn="ctr">
              <a:lnSpc>
                <a:spcPct val="90000"/>
              </a:lnSpc>
              <a:spcBef>
                <a:spcPct val="0"/>
              </a:spcBef>
              <a:defRPr/>
            </a:pPr>
            <a:endParaRPr lang="da-DK" altLang="zh-CN" sz="1600" dirty="0">
              <a:solidFill>
                <a:srgbClr val="524F6A"/>
              </a:solidFill>
              <a:latin typeface="微软雅黑" panose="020B0503020204020204" pitchFamily="34" charset="-122"/>
              <a:ea typeface="微软雅黑" panose="020B0503020204020204" pitchFamily="34" charset="-122"/>
            </a:endParaRPr>
          </a:p>
        </p:txBody>
      </p:sp>
      <p:sp>
        <p:nvSpPr>
          <p:cNvPr id="41" name="MH_Other_4"/>
          <p:cNvSpPr/>
          <p:nvPr>
            <p:custDataLst>
              <p:tags r:id="rId6"/>
            </p:custDataLst>
          </p:nvPr>
        </p:nvSpPr>
        <p:spPr bwMode="auto">
          <a:xfrm>
            <a:off x="2735263" y="1649413"/>
            <a:ext cx="569912" cy="569912"/>
          </a:xfrm>
          <a:prstGeom prst="ellipse">
            <a:avLst/>
          </a:prstGeom>
          <a:solidFill>
            <a:srgbClr val="48B49C"/>
          </a:solidFill>
          <a:ln w="38100" cap="flat" cmpd="sng" algn="ctr">
            <a:solidFill>
              <a:sysClr val="window" lastClr="FFFFFF"/>
            </a:solidFill>
            <a:prstDash val="solid"/>
            <a:headEnd type="none" w="med" len="med"/>
            <a:tailEnd type="none" w="med" len="med"/>
          </a:ln>
          <a:effectLst>
            <a:outerShdw blurRad="57150" dist="38100" dir="5400000" algn="ctr" rotWithShape="0">
              <a:srgbClr val="F0AD00">
                <a:shade val="9000"/>
                <a:satMod val="105000"/>
                <a:alpha val="48000"/>
              </a:srgbClr>
            </a:outerShdw>
          </a:effectLst>
        </p:spPr>
        <p:txBody>
          <a:bodyPr wrap="none" anchor="ctr"/>
          <a:lstStyle/>
          <a:p>
            <a:pPr algn="ctr" eaLnBrk="1" hangingPunct="1">
              <a:defRPr/>
            </a:pPr>
            <a:r>
              <a:rPr lang="en-US" altLang="zh-TW" sz="2000" b="1" kern="0" dirty="0">
                <a:solidFill>
                  <a:prstClr val="white"/>
                </a:solidFill>
                <a:cs typeface="Verdana" panose="020B0604030504040204" pitchFamily="34" charset="0"/>
              </a:rPr>
              <a:t>1</a:t>
            </a:r>
            <a:endParaRPr lang="zh-TW" altLang="en-US" sz="2000" b="1" kern="0" dirty="0">
              <a:solidFill>
                <a:prstClr val="white"/>
              </a:solidFill>
              <a:cs typeface="Verdana" panose="020B0604030504040204" pitchFamily="34" charset="0"/>
            </a:endParaRPr>
          </a:p>
        </p:txBody>
      </p:sp>
      <p:sp>
        <p:nvSpPr>
          <p:cNvPr id="42" name="MH_Text_1"/>
          <p:cNvSpPr txBox="1"/>
          <p:nvPr>
            <p:custDataLst>
              <p:tags r:id="rId7"/>
            </p:custDataLst>
          </p:nvPr>
        </p:nvSpPr>
        <p:spPr>
          <a:xfrm>
            <a:off x="2187575" y="4303713"/>
            <a:ext cx="1663700" cy="1840119"/>
          </a:xfrm>
          <a:prstGeom prst="rect">
            <a:avLst/>
          </a:prstGeom>
        </p:spPr>
        <p:txBody>
          <a:bodyPr wrap="square">
            <a:spAutoFit/>
          </a:bodyPr>
          <a:lstStyle>
            <a:defPPr>
              <a:defRPr lang="zh-CN"/>
            </a:defPPr>
            <a:lvl1pPr>
              <a:lnSpc>
                <a:spcPct val="120000"/>
              </a:lnSpc>
              <a:defRPr>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defRPr>
            </a:lvl1pPr>
          </a:lstStyle>
          <a:p>
            <a:r>
              <a:rPr lang="zh-CN" altLang="zh-CN" sz="1600" dirty="0"/>
              <a:t>传统“集装箱”式的大额交易正逐渐被小批量、多批次的“碎片化”进出口贸易取代</a:t>
            </a:r>
            <a:endParaRPr lang="da-DK" altLang="zh-CN" sz="1600" dirty="0"/>
          </a:p>
        </p:txBody>
      </p:sp>
      <p:cxnSp>
        <p:nvCxnSpPr>
          <p:cNvPr id="2056" name="MH_Other_5"/>
          <p:cNvCxnSpPr>
            <a:cxnSpLocks noChangeShapeType="1"/>
          </p:cNvCxnSpPr>
          <p:nvPr>
            <p:custDataLst>
              <p:tags r:id="rId8"/>
            </p:custDataLst>
          </p:nvPr>
        </p:nvCxnSpPr>
        <p:spPr bwMode="auto">
          <a:xfrm>
            <a:off x="5068888" y="2219325"/>
            <a:ext cx="6350" cy="355600"/>
          </a:xfrm>
          <a:prstGeom prst="line">
            <a:avLst/>
          </a:prstGeom>
          <a:noFill/>
          <a:ln w="41275" algn="ctr">
            <a:solidFill>
              <a:schemeClr val="accent2"/>
            </a:solidFill>
            <a:prstDash val="sysDot"/>
            <a:round/>
            <a:headEnd/>
            <a:tailEnd/>
          </a:ln>
          <a:extLst>
            <a:ext uri="{909E8E84-426E-40DD-AFC4-6F175D3DCCD1}">
              <a14:hiddenFill xmlns:a14="http://schemas.microsoft.com/office/drawing/2010/main">
                <a:noFill/>
              </a14:hiddenFill>
            </a:ext>
          </a:extLst>
        </p:spPr>
      </p:cxnSp>
      <p:sp>
        <p:nvSpPr>
          <p:cNvPr id="45" name="MH_Other_6"/>
          <p:cNvSpPr/>
          <p:nvPr>
            <p:custDataLst>
              <p:tags r:id="rId9"/>
            </p:custDataLst>
          </p:nvPr>
        </p:nvSpPr>
        <p:spPr bwMode="auto">
          <a:xfrm>
            <a:off x="4251326" y="1989139"/>
            <a:ext cx="1641475" cy="4321175"/>
          </a:xfrm>
          <a:prstGeom prst="rect">
            <a:avLst/>
          </a:prstGeom>
          <a:noFill/>
          <a:ln w="25400" cap="flat" cmpd="sng" algn="ctr">
            <a:solidFill>
              <a:sysClr val="window" lastClr="FFFFFF">
                <a:lumMod val="85000"/>
              </a:sysClr>
            </a:solidFill>
            <a:prstDash val="solid"/>
            <a:headEnd type="none" w="med" len="med"/>
            <a:tailEnd type="none" w="med" len="med"/>
          </a:ln>
          <a:effectLst/>
        </p:spPr>
        <p:txBody>
          <a:bodyPr wrap="none" anchor="b"/>
          <a:lstStyle/>
          <a:p>
            <a:pPr algn="ctr" eaLnBrk="1" hangingPunct="1">
              <a:defRPr/>
            </a:pPr>
            <a:endParaRPr lang="zh-TW" altLang="en-US" b="1" kern="0" dirty="0">
              <a:solidFill>
                <a:prstClr val="black"/>
              </a:solidFill>
            </a:endParaRPr>
          </a:p>
        </p:txBody>
      </p:sp>
      <p:cxnSp>
        <p:nvCxnSpPr>
          <p:cNvPr id="46" name="MH_Other_7"/>
          <p:cNvCxnSpPr/>
          <p:nvPr>
            <p:custDataLst>
              <p:tags r:id="rId10"/>
            </p:custDataLst>
          </p:nvPr>
        </p:nvCxnSpPr>
        <p:spPr bwMode="auto">
          <a:xfrm>
            <a:off x="4251326" y="1978025"/>
            <a:ext cx="1641475" cy="1588"/>
          </a:xfrm>
          <a:prstGeom prst="line">
            <a:avLst/>
          </a:prstGeom>
          <a:noFill/>
          <a:ln w="38100" cap="flat" cmpd="sng" algn="ctr">
            <a:solidFill>
              <a:schemeClr val="accent2"/>
            </a:solidFill>
            <a:prstDash val="solid"/>
            <a:headEnd type="none" w="med" len="med"/>
            <a:tailEnd type="none" w="med" len="med"/>
          </a:ln>
          <a:effectLst>
            <a:outerShdw blurRad="57150" dist="38100" dir="5400000" algn="ctr" rotWithShape="0">
              <a:srgbClr val="60B5CC">
                <a:shade val="9000"/>
                <a:satMod val="105000"/>
                <a:alpha val="48000"/>
              </a:srgbClr>
            </a:outerShdw>
          </a:effectLst>
        </p:spPr>
      </p:cxnSp>
      <p:sp>
        <p:nvSpPr>
          <p:cNvPr id="47" name="MH_Other_8"/>
          <p:cNvSpPr/>
          <p:nvPr>
            <p:custDataLst>
              <p:tags r:id="rId11"/>
            </p:custDataLst>
          </p:nvPr>
        </p:nvSpPr>
        <p:spPr bwMode="auto">
          <a:xfrm>
            <a:off x="4786313" y="1649413"/>
            <a:ext cx="569912" cy="569912"/>
          </a:xfrm>
          <a:prstGeom prst="ellipse">
            <a:avLst/>
          </a:prstGeom>
          <a:solidFill>
            <a:schemeClr val="accent2"/>
          </a:solidFill>
          <a:ln w="38100" cap="flat" cmpd="sng" algn="ctr">
            <a:solidFill>
              <a:sysClr val="window" lastClr="FFFFFF"/>
            </a:solidFill>
            <a:prstDash val="solid"/>
            <a:headEnd type="none" w="med" len="med"/>
            <a:tailEnd type="none" w="med" len="med"/>
          </a:ln>
          <a:effectLst>
            <a:outerShdw blurRad="57150" dist="38100" dir="5400000" algn="ctr" rotWithShape="0">
              <a:srgbClr val="60B5CC">
                <a:shade val="9000"/>
                <a:satMod val="105000"/>
                <a:alpha val="48000"/>
              </a:srgbClr>
            </a:outerShdw>
          </a:effectLst>
        </p:spPr>
        <p:txBody>
          <a:bodyPr wrap="none" anchor="ctr"/>
          <a:lstStyle/>
          <a:p>
            <a:pPr algn="ctr" eaLnBrk="1" hangingPunct="1">
              <a:defRPr/>
            </a:pPr>
            <a:r>
              <a:rPr lang="en-US" altLang="zh-TW" sz="2000" b="1" kern="0" dirty="0">
                <a:solidFill>
                  <a:prstClr val="white"/>
                </a:solidFill>
                <a:cs typeface="Verdana" panose="020B0604030504040204" pitchFamily="34" charset="0"/>
              </a:rPr>
              <a:t>2</a:t>
            </a:r>
            <a:endParaRPr lang="zh-TW" altLang="en-US" sz="2000" b="1" kern="0" dirty="0">
              <a:solidFill>
                <a:prstClr val="white"/>
              </a:solidFill>
              <a:cs typeface="Verdana" panose="020B0604030504040204" pitchFamily="34" charset="0"/>
            </a:endParaRPr>
          </a:p>
        </p:txBody>
      </p:sp>
      <p:sp>
        <p:nvSpPr>
          <p:cNvPr id="48" name="MH_SubTitle_2"/>
          <p:cNvSpPr/>
          <p:nvPr>
            <p:custDataLst>
              <p:tags r:id="rId12"/>
            </p:custDataLst>
          </p:nvPr>
        </p:nvSpPr>
        <p:spPr bwMode="auto">
          <a:xfrm>
            <a:off x="4225926" y="2574925"/>
            <a:ext cx="1666875" cy="1379538"/>
          </a:xfrm>
          <a:prstGeom prst="rect">
            <a:avLst/>
          </a:prstGeom>
          <a:solidFill>
            <a:schemeClr val="accent2"/>
          </a:solidFill>
          <a:ln w="38100" cap="flat" cmpd="sng" algn="ctr">
            <a:solidFill>
              <a:sysClr val="window" lastClr="FFFFFF"/>
            </a:solidFill>
            <a:prstDash val="solid"/>
            <a:headEnd type="none" w="med" len="med"/>
            <a:tailEnd type="none" w="med" len="med"/>
          </a:ln>
          <a:effectLst>
            <a:outerShdw blurRad="57150" dist="38100" dir="5400000" algn="ctr" rotWithShape="0">
              <a:srgbClr val="60B5CC">
                <a:shade val="9000"/>
                <a:satMod val="105000"/>
                <a:alpha val="48000"/>
              </a:srgbClr>
            </a:outerShdw>
          </a:effectLst>
        </p:spPr>
        <p:txBody>
          <a:bodyPr wrap="none" anchor="ctr"/>
          <a:lstStyle/>
          <a:p>
            <a:pPr algn="ctr" eaLnBrk="1" hangingPunct="1">
              <a:lnSpc>
                <a:spcPct val="120000"/>
              </a:lnSpc>
              <a:defRPr/>
            </a:pPr>
            <a:endParaRPr lang="da-DK" altLang="zh-CN" b="1" kern="0" dirty="0">
              <a:solidFill>
                <a:srgbClr val="FFFFFF"/>
              </a:solidFill>
            </a:endParaRPr>
          </a:p>
        </p:txBody>
      </p:sp>
      <p:sp>
        <p:nvSpPr>
          <p:cNvPr id="50" name="MH_Text_2"/>
          <p:cNvSpPr txBox="1"/>
          <p:nvPr>
            <p:custDataLst>
              <p:tags r:id="rId13"/>
            </p:custDataLst>
          </p:nvPr>
        </p:nvSpPr>
        <p:spPr>
          <a:xfrm>
            <a:off x="4241800" y="4123483"/>
            <a:ext cx="1663700" cy="2160591"/>
          </a:xfrm>
          <a:prstGeom prst="rect">
            <a:avLst/>
          </a:prstGeom>
        </p:spPr>
        <p:txBody>
          <a:bodyPr wrap="square">
            <a:spAutoFit/>
          </a:bodyPr>
          <a:lstStyle>
            <a:defPPr>
              <a:defRPr lang="zh-CN"/>
            </a:defPPr>
            <a:lvl1pPr>
              <a:lnSpc>
                <a:spcPct val="120000"/>
              </a:lnSpc>
              <a:defRPr sz="160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defRPr>
            </a:lvl1pPr>
          </a:lstStyle>
          <a:p>
            <a:r>
              <a:rPr lang="zh-CN" altLang="zh-CN" dirty="0"/>
              <a:t>跨境电商仅需经过工厂、在线平台、海外商人即可到达消费者，外贸净利润可能达到传统贸易的数倍</a:t>
            </a:r>
            <a:endParaRPr lang="da-DK" altLang="zh-CN" dirty="0"/>
          </a:p>
        </p:txBody>
      </p:sp>
      <p:cxnSp>
        <p:nvCxnSpPr>
          <p:cNvPr id="52" name="MH_Other_9"/>
          <p:cNvCxnSpPr/>
          <p:nvPr>
            <p:custDataLst>
              <p:tags r:id="rId14"/>
            </p:custDataLst>
          </p:nvPr>
        </p:nvCxnSpPr>
        <p:spPr bwMode="auto">
          <a:xfrm>
            <a:off x="7121526" y="2219325"/>
            <a:ext cx="4763" cy="355600"/>
          </a:xfrm>
          <a:prstGeom prst="line">
            <a:avLst/>
          </a:prstGeom>
          <a:noFill/>
          <a:ln w="41275" cap="flat" cmpd="sng" algn="ctr">
            <a:solidFill>
              <a:schemeClr val="accent3"/>
            </a:solidFill>
            <a:prstDash val="sysDot"/>
            <a:headEnd type="none" w="med" len="med"/>
            <a:tailEnd type="none" w="med" len="med"/>
          </a:ln>
          <a:effectLst/>
        </p:spPr>
      </p:cxnSp>
      <p:sp>
        <p:nvSpPr>
          <p:cNvPr id="53" name="MH_Other_10"/>
          <p:cNvSpPr/>
          <p:nvPr>
            <p:custDataLst>
              <p:tags r:id="rId15"/>
            </p:custDataLst>
          </p:nvPr>
        </p:nvSpPr>
        <p:spPr bwMode="auto">
          <a:xfrm>
            <a:off x="6303964" y="1989139"/>
            <a:ext cx="1641475" cy="4321175"/>
          </a:xfrm>
          <a:prstGeom prst="rect">
            <a:avLst/>
          </a:prstGeom>
          <a:noFill/>
          <a:ln w="25400" cap="flat" cmpd="sng" algn="ctr">
            <a:solidFill>
              <a:sysClr val="window" lastClr="FFFFFF">
                <a:lumMod val="85000"/>
              </a:sysClr>
            </a:solidFill>
            <a:prstDash val="solid"/>
            <a:headEnd type="none" w="med" len="med"/>
            <a:tailEnd type="none" w="med" len="med"/>
          </a:ln>
          <a:effectLst/>
        </p:spPr>
        <p:txBody>
          <a:bodyPr wrap="none" anchor="b"/>
          <a:lstStyle/>
          <a:p>
            <a:pPr algn="ctr" eaLnBrk="1" hangingPunct="1">
              <a:defRPr/>
            </a:pPr>
            <a:endParaRPr lang="zh-TW" altLang="en-US" b="1" kern="0" dirty="0">
              <a:solidFill>
                <a:prstClr val="black"/>
              </a:solidFill>
            </a:endParaRPr>
          </a:p>
        </p:txBody>
      </p:sp>
      <p:cxnSp>
        <p:nvCxnSpPr>
          <p:cNvPr id="54" name="MH_Other_11"/>
          <p:cNvCxnSpPr/>
          <p:nvPr>
            <p:custDataLst>
              <p:tags r:id="rId16"/>
            </p:custDataLst>
          </p:nvPr>
        </p:nvCxnSpPr>
        <p:spPr bwMode="auto">
          <a:xfrm>
            <a:off x="6303964" y="1978025"/>
            <a:ext cx="1641475" cy="1588"/>
          </a:xfrm>
          <a:prstGeom prst="line">
            <a:avLst/>
          </a:prstGeom>
          <a:noFill/>
          <a:ln w="38100" cap="flat" cmpd="sng" algn="ctr">
            <a:solidFill>
              <a:schemeClr val="accent3"/>
            </a:solidFill>
            <a:prstDash val="solid"/>
            <a:headEnd type="none" w="med" len="med"/>
            <a:tailEnd type="none" w="med" len="med"/>
          </a:ln>
          <a:effectLst>
            <a:outerShdw blurRad="57150" dist="38100" dir="5400000" algn="ctr" rotWithShape="0">
              <a:srgbClr val="6BB76D">
                <a:shade val="9000"/>
                <a:satMod val="105000"/>
                <a:alpha val="48000"/>
              </a:srgbClr>
            </a:outerShdw>
          </a:effectLst>
        </p:spPr>
      </p:cxnSp>
      <p:sp>
        <p:nvSpPr>
          <p:cNvPr id="55" name="MH_Other_12"/>
          <p:cNvSpPr/>
          <p:nvPr>
            <p:custDataLst>
              <p:tags r:id="rId17"/>
            </p:custDataLst>
          </p:nvPr>
        </p:nvSpPr>
        <p:spPr bwMode="auto">
          <a:xfrm>
            <a:off x="6838950" y="1649413"/>
            <a:ext cx="571500" cy="569912"/>
          </a:xfrm>
          <a:prstGeom prst="ellipse">
            <a:avLst/>
          </a:prstGeom>
          <a:solidFill>
            <a:schemeClr val="accent3"/>
          </a:solidFill>
          <a:ln w="38100" cap="flat" cmpd="sng" algn="ctr">
            <a:solidFill>
              <a:sysClr val="window" lastClr="FFFFFF"/>
            </a:solidFill>
            <a:prstDash val="solid"/>
            <a:headEnd type="none" w="med" len="med"/>
            <a:tailEnd type="none" w="med" len="med"/>
          </a:ln>
          <a:effectLst>
            <a:outerShdw blurRad="57150" dist="38100" dir="5400000" algn="ctr" rotWithShape="0">
              <a:srgbClr val="6BB76D">
                <a:shade val="9000"/>
                <a:satMod val="105000"/>
                <a:alpha val="48000"/>
              </a:srgbClr>
            </a:outerShdw>
          </a:effectLst>
        </p:spPr>
        <p:txBody>
          <a:bodyPr wrap="none" anchor="ctr"/>
          <a:lstStyle/>
          <a:p>
            <a:pPr algn="ctr" eaLnBrk="1" hangingPunct="1">
              <a:defRPr/>
            </a:pPr>
            <a:r>
              <a:rPr lang="en-US" altLang="zh-TW" sz="2000" b="1" kern="0" dirty="0">
                <a:solidFill>
                  <a:prstClr val="white"/>
                </a:solidFill>
                <a:cs typeface="Verdana" panose="020B0604030504040204" pitchFamily="34" charset="0"/>
              </a:rPr>
              <a:t>3</a:t>
            </a:r>
            <a:endParaRPr lang="zh-TW" altLang="en-US" sz="2000" b="1" kern="0" dirty="0">
              <a:solidFill>
                <a:prstClr val="white"/>
              </a:solidFill>
              <a:cs typeface="Verdana" panose="020B0604030504040204" pitchFamily="34" charset="0"/>
            </a:endParaRPr>
          </a:p>
        </p:txBody>
      </p:sp>
      <p:sp>
        <p:nvSpPr>
          <p:cNvPr id="56" name="MH_SubTitle_3"/>
          <p:cNvSpPr/>
          <p:nvPr>
            <p:custDataLst>
              <p:tags r:id="rId18"/>
            </p:custDataLst>
          </p:nvPr>
        </p:nvSpPr>
        <p:spPr bwMode="auto">
          <a:xfrm>
            <a:off x="6278564" y="2574925"/>
            <a:ext cx="1666875" cy="1379538"/>
          </a:xfrm>
          <a:prstGeom prst="rect">
            <a:avLst/>
          </a:prstGeom>
          <a:solidFill>
            <a:schemeClr val="accent3"/>
          </a:solidFill>
          <a:ln w="38100" cap="flat" cmpd="sng" algn="ctr">
            <a:solidFill>
              <a:sysClr val="window" lastClr="FFFFFF"/>
            </a:solidFill>
            <a:prstDash val="solid"/>
            <a:headEnd type="none" w="med" len="med"/>
            <a:tailEnd type="none" w="med" len="med"/>
          </a:ln>
          <a:effectLst>
            <a:outerShdw blurRad="57150" dist="38100" dir="5400000" algn="ctr" rotWithShape="0">
              <a:srgbClr val="6BB76D">
                <a:shade val="9000"/>
                <a:satMod val="105000"/>
                <a:alpha val="48000"/>
              </a:srgbClr>
            </a:outerShdw>
          </a:effectLst>
        </p:spPr>
        <p:txBody>
          <a:bodyPr wrap="none" anchor="ctr"/>
          <a:lstStyle/>
          <a:p>
            <a:pPr algn="ctr" eaLnBrk="1" hangingPunct="1">
              <a:lnSpc>
                <a:spcPct val="120000"/>
              </a:lnSpc>
              <a:defRPr/>
            </a:pPr>
            <a:endParaRPr lang="da-DK" altLang="zh-CN" b="1" kern="0" dirty="0">
              <a:solidFill>
                <a:srgbClr val="FFFFFF"/>
              </a:solidFill>
            </a:endParaRPr>
          </a:p>
        </p:txBody>
      </p:sp>
      <p:sp>
        <p:nvSpPr>
          <p:cNvPr id="58" name="MH_Text_3"/>
          <p:cNvSpPr txBox="1"/>
          <p:nvPr>
            <p:custDataLst>
              <p:tags r:id="rId19"/>
            </p:custDataLst>
          </p:nvPr>
        </p:nvSpPr>
        <p:spPr>
          <a:xfrm>
            <a:off x="6278564" y="4226766"/>
            <a:ext cx="1663700" cy="1865126"/>
          </a:xfrm>
          <a:prstGeom prst="rect">
            <a:avLst/>
          </a:prstGeom>
        </p:spPr>
        <p:txBody>
          <a:bodyPr wrap="square">
            <a:spAutoFit/>
          </a:bodyPr>
          <a:lstStyle>
            <a:defPPr>
              <a:defRPr lang="zh-CN"/>
            </a:defPPr>
            <a:lvl1pPr>
              <a:lnSpc>
                <a:spcPct val="120000"/>
              </a:lnSpc>
              <a:defRPr sz="160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defRPr>
            </a:lvl1pPr>
          </a:lstStyle>
          <a:p>
            <a:r>
              <a:rPr lang="zh-CN" altLang="zh-CN" dirty="0"/>
              <a:t>与之相关联的物流配送、电子支付、电子认证、</a:t>
            </a:r>
            <a:r>
              <a:rPr lang="en-US" altLang="zh-CN" dirty="0"/>
              <a:t>IT</a:t>
            </a:r>
            <a:r>
              <a:rPr lang="zh-CN" altLang="zh-CN" dirty="0"/>
              <a:t>服务、网络营销等，都属于现代服务业内容</a:t>
            </a:r>
            <a:endParaRPr lang="da-DK" altLang="zh-CN" dirty="0"/>
          </a:p>
        </p:txBody>
      </p:sp>
      <p:cxnSp>
        <p:nvCxnSpPr>
          <p:cNvPr id="60" name="MH_Other_13"/>
          <p:cNvCxnSpPr/>
          <p:nvPr>
            <p:custDataLst>
              <p:tags r:id="rId20"/>
            </p:custDataLst>
          </p:nvPr>
        </p:nvCxnSpPr>
        <p:spPr bwMode="auto">
          <a:xfrm>
            <a:off x="9174163" y="2219325"/>
            <a:ext cx="4762" cy="355600"/>
          </a:xfrm>
          <a:prstGeom prst="line">
            <a:avLst/>
          </a:prstGeom>
          <a:noFill/>
          <a:ln w="41275" cap="flat" cmpd="sng" algn="ctr">
            <a:solidFill>
              <a:schemeClr val="accent4"/>
            </a:solidFill>
            <a:prstDash val="sysDot"/>
            <a:headEnd type="none" w="med" len="med"/>
            <a:tailEnd type="none" w="med" len="med"/>
          </a:ln>
          <a:effectLst/>
        </p:spPr>
      </p:cxnSp>
      <p:sp>
        <p:nvSpPr>
          <p:cNvPr id="61" name="MH_Other_14"/>
          <p:cNvSpPr/>
          <p:nvPr>
            <p:custDataLst>
              <p:tags r:id="rId21"/>
            </p:custDataLst>
          </p:nvPr>
        </p:nvSpPr>
        <p:spPr bwMode="auto">
          <a:xfrm>
            <a:off x="8355014" y="1989139"/>
            <a:ext cx="1641475" cy="4321175"/>
          </a:xfrm>
          <a:prstGeom prst="rect">
            <a:avLst/>
          </a:prstGeom>
          <a:noFill/>
          <a:ln w="25400" cap="flat" cmpd="sng" algn="ctr">
            <a:solidFill>
              <a:sysClr val="window" lastClr="FFFFFF">
                <a:lumMod val="85000"/>
              </a:sysClr>
            </a:solidFill>
            <a:prstDash val="solid"/>
            <a:headEnd type="none" w="med" len="med"/>
            <a:tailEnd type="none" w="med" len="med"/>
          </a:ln>
          <a:effectLst/>
        </p:spPr>
        <p:txBody>
          <a:bodyPr wrap="none" anchor="b"/>
          <a:lstStyle/>
          <a:p>
            <a:pPr algn="ctr" eaLnBrk="1" hangingPunct="1">
              <a:defRPr/>
            </a:pPr>
            <a:endParaRPr lang="zh-TW" altLang="en-US" b="1" kern="0" dirty="0">
              <a:solidFill>
                <a:prstClr val="black"/>
              </a:solidFill>
            </a:endParaRPr>
          </a:p>
        </p:txBody>
      </p:sp>
      <p:cxnSp>
        <p:nvCxnSpPr>
          <p:cNvPr id="62" name="MH_Other_15"/>
          <p:cNvCxnSpPr/>
          <p:nvPr>
            <p:custDataLst>
              <p:tags r:id="rId22"/>
            </p:custDataLst>
          </p:nvPr>
        </p:nvCxnSpPr>
        <p:spPr bwMode="auto">
          <a:xfrm>
            <a:off x="8355014" y="1978025"/>
            <a:ext cx="1641475" cy="1588"/>
          </a:xfrm>
          <a:prstGeom prst="line">
            <a:avLst/>
          </a:prstGeom>
          <a:noFill/>
          <a:ln w="38100" cap="flat" cmpd="sng" algn="ctr">
            <a:solidFill>
              <a:srgbClr val="A5779E"/>
            </a:solidFill>
            <a:prstDash val="solid"/>
            <a:headEnd type="none" w="med" len="med"/>
            <a:tailEnd type="none" w="med" len="med"/>
          </a:ln>
          <a:effectLst>
            <a:outerShdw blurRad="57150" dist="38100" dir="5400000" algn="ctr" rotWithShape="0">
              <a:srgbClr val="9966FF">
                <a:shade val="9000"/>
                <a:satMod val="105000"/>
                <a:alpha val="48000"/>
              </a:srgbClr>
            </a:outerShdw>
          </a:effectLst>
        </p:spPr>
      </p:cxnSp>
      <p:sp>
        <p:nvSpPr>
          <p:cNvPr id="63" name="MH_Other_16"/>
          <p:cNvSpPr/>
          <p:nvPr>
            <p:custDataLst>
              <p:tags r:id="rId23"/>
            </p:custDataLst>
          </p:nvPr>
        </p:nvSpPr>
        <p:spPr bwMode="auto">
          <a:xfrm>
            <a:off x="8891588" y="1649413"/>
            <a:ext cx="569912" cy="569912"/>
          </a:xfrm>
          <a:prstGeom prst="ellipse">
            <a:avLst/>
          </a:prstGeom>
          <a:solidFill>
            <a:srgbClr val="A5779E"/>
          </a:solidFill>
          <a:ln w="38100" cap="flat" cmpd="sng" algn="ctr">
            <a:solidFill>
              <a:sysClr val="window" lastClr="FFFFFF"/>
            </a:solidFill>
            <a:prstDash val="solid"/>
            <a:headEnd type="none" w="med" len="med"/>
            <a:tailEnd type="none" w="med" len="med"/>
          </a:ln>
          <a:effectLst>
            <a:outerShdw blurRad="57150" dist="38100" dir="5400000" algn="ctr" rotWithShape="0">
              <a:srgbClr val="9966FF">
                <a:shade val="9000"/>
                <a:satMod val="105000"/>
                <a:alpha val="48000"/>
              </a:srgbClr>
            </a:outerShdw>
          </a:effectLst>
        </p:spPr>
        <p:txBody>
          <a:bodyPr wrap="none" anchor="ctr"/>
          <a:lstStyle/>
          <a:p>
            <a:pPr algn="ctr" eaLnBrk="1" hangingPunct="1">
              <a:defRPr/>
            </a:pPr>
            <a:r>
              <a:rPr lang="en-US" altLang="zh-TW" sz="2000" b="1" kern="0" dirty="0">
                <a:solidFill>
                  <a:prstClr val="white"/>
                </a:solidFill>
                <a:cs typeface="Verdana" panose="020B0604030504040204" pitchFamily="34" charset="0"/>
              </a:rPr>
              <a:t>4</a:t>
            </a:r>
            <a:endParaRPr lang="zh-TW" altLang="en-US" sz="2000" b="1" kern="0" dirty="0">
              <a:solidFill>
                <a:prstClr val="white"/>
              </a:solidFill>
              <a:cs typeface="Verdana" panose="020B0604030504040204" pitchFamily="34" charset="0"/>
            </a:endParaRPr>
          </a:p>
        </p:txBody>
      </p:sp>
      <p:sp>
        <p:nvSpPr>
          <p:cNvPr id="64" name="MH_SubTitle_4"/>
          <p:cNvSpPr/>
          <p:nvPr>
            <p:custDataLst>
              <p:tags r:id="rId24"/>
            </p:custDataLst>
          </p:nvPr>
        </p:nvSpPr>
        <p:spPr bwMode="auto">
          <a:xfrm>
            <a:off x="8329614" y="2574925"/>
            <a:ext cx="1666875" cy="1379538"/>
          </a:xfrm>
          <a:prstGeom prst="rect">
            <a:avLst/>
          </a:prstGeom>
          <a:solidFill>
            <a:srgbClr val="A5779E"/>
          </a:solidFill>
          <a:ln w="38100" cap="flat" cmpd="sng" algn="ctr">
            <a:solidFill>
              <a:sysClr val="window" lastClr="FFFFFF"/>
            </a:solidFill>
            <a:prstDash val="solid"/>
            <a:headEnd type="none" w="med" len="med"/>
            <a:tailEnd type="none" w="med" len="med"/>
          </a:ln>
          <a:effectLst>
            <a:outerShdw blurRad="57150" dist="38100" dir="5400000" algn="ctr" rotWithShape="0">
              <a:srgbClr val="9966FF">
                <a:shade val="9000"/>
                <a:satMod val="105000"/>
                <a:alpha val="48000"/>
              </a:srgbClr>
            </a:outerShdw>
          </a:effectLst>
        </p:spPr>
        <p:txBody>
          <a:bodyPr wrap="none" anchor="ctr"/>
          <a:lstStyle/>
          <a:p>
            <a:pPr algn="ctr" eaLnBrk="1" hangingPunct="1">
              <a:lnSpc>
                <a:spcPct val="120000"/>
              </a:lnSpc>
              <a:defRPr/>
            </a:pPr>
            <a:endParaRPr lang="da-DK" altLang="zh-CN" b="1" kern="0" dirty="0">
              <a:solidFill>
                <a:srgbClr val="FFFFFF"/>
              </a:solidFill>
            </a:endParaRPr>
          </a:p>
        </p:txBody>
      </p:sp>
      <p:sp>
        <p:nvSpPr>
          <p:cNvPr id="66" name="MH_Text_4"/>
          <p:cNvSpPr txBox="1"/>
          <p:nvPr>
            <p:custDataLst>
              <p:tags r:id="rId25"/>
            </p:custDataLst>
          </p:nvPr>
        </p:nvSpPr>
        <p:spPr>
          <a:xfrm>
            <a:off x="8353427" y="4536701"/>
            <a:ext cx="1663700" cy="978729"/>
          </a:xfrm>
          <a:prstGeom prst="rect">
            <a:avLst/>
          </a:prstGeom>
        </p:spPr>
        <p:txBody>
          <a:bodyPr wrap="square">
            <a:spAutoFit/>
          </a:bodyPr>
          <a:lstStyle>
            <a:defPPr>
              <a:defRPr lang="zh-CN"/>
            </a:defPPr>
            <a:lvl1pPr>
              <a:lnSpc>
                <a:spcPct val="120000"/>
              </a:lnSpc>
              <a:defRPr sz="160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defRPr>
            </a:lvl1pPr>
          </a:lstStyle>
          <a:p>
            <a:r>
              <a:rPr lang="zh-CN" altLang="zh-CN" dirty="0"/>
              <a:t>消费者拥有更大选择自由，不受地域限制</a:t>
            </a:r>
            <a:endParaRPr lang="da-DK" altLang="zh-CN" dirty="0"/>
          </a:p>
        </p:txBody>
      </p:sp>
      <p:sp>
        <p:nvSpPr>
          <p:cNvPr id="2074" name="MH_PageTitle"/>
          <p:cNvSpPr>
            <a:spLocks noGrp="1"/>
          </p:cNvSpPr>
          <p:nvPr>
            <p:ph type="title"/>
            <p:custDataLst>
              <p:tags r:id="rId26"/>
            </p:custDataLst>
          </p:nvPr>
        </p:nvSpPr>
        <p:spPr>
          <a:xfrm>
            <a:off x="838200" y="598487"/>
            <a:ext cx="10515600" cy="535531"/>
          </a:xfrm>
          <a:noFill/>
        </p:spPr>
        <p:txBody>
          <a:bodyPr wrap="square" rtlCol="0">
            <a:spAutoFit/>
          </a:bodyPr>
          <a:lstStyle/>
          <a:p>
            <a:pPr algn="ctr"/>
            <a:r>
              <a:rPr lang="zh-CN" altLang="en-US" sz="3200" b="1" dirty="0">
                <a:solidFill>
                  <a:srgbClr val="524F6A"/>
                </a:solidFill>
                <a:latin typeface="微软雅黑" panose="020B0503020204020204" pitchFamily="34" charset="-122"/>
                <a:ea typeface="微软雅黑" panose="020B0503020204020204" pitchFamily="34" charset="-122"/>
                <a:cs typeface="+mn-cs"/>
              </a:rPr>
              <a:t>跨境电子商务的优势</a:t>
            </a:r>
          </a:p>
        </p:txBody>
      </p:sp>
      <p:sp>
        <p:nvSpPr>
          <p:cNvPr id="2" name="矩形 1"/>
          <p:cNvSpPr/>
          <p:nvPr/>
        </p:nvSpPr>
        <p:spPr>
          <a:xfrm>
            <a:off x="2340397" y="2734003"/>
            <a:ext cx="1376847" cy="1061381"/>
          </a:xfrm>
          <a:prstGeom prst="rect">
            <a:avLst/>
          </a:prstGeom>
        </p:spPr>
        <p:txBody>
          <a:bodyPr wrap="square">
            <a:spAutoFit/>
          </a:bodyPr>
          <a:lstStyle/>
          <a:p>
            <a:pPr algn="ctr">
              <a:lnSpc>
                <a:spcPct val="120000"/>
              </a:lnSpc>
              <a:spcBef>
                <a:spcPct val="0"/>
              </a:spcBef>
              <a:defRPr/>
            </a:pPr>
            <a:r>
              <a:rPr lang="zh-CN" altLang="zh-CN" dirty="0">
                <a:solidFill>
                  <a:schemeClr val="bg1"/>
                </a:solidFill>
                <a:latin typeface="微软雅黑" panose="020B0503020204020204" pitchFamily="34" charset="-122"/>
                <a:ea typeface="微软雅黑" panose="020B0503020204020204" pitchFamily="34" charset="-122"/>
              </a:rPr>
              <a:t>适应国际贸易的最新发展趋势</a:t>
            </a:r>
            <a:endParaRPr lang="da-DK" altLang="zh-CN"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4411224" y="2869170"/>
            <a:ext cx="1457765" cy="728982"/>
          </a:xfrm>
          <a:prstGeom prst="rect">
            <a:avLst/>
          </a:prstGeom>
        </p:spPr>
        <p:txBody>
          <a:bodyPr wrap="square">
            <a:spAutoFit/>
          </a:bodyPr>
          <a:lstStyle/>
          <a:p>
            <a:pPr algn="ctr">
              <a:lnSpc>
                <a:spcPct val="120000"/>
              </a:lnSpc>
              <a:spcBef>
                <a:spcPct val="0"/>
              </a:spcBef>
            </a:pPr>
            <a:r>
              <a:rPr lang="zh-CN" altLang="zh-CN" dirty="0">
                <a:solidFill>
                  <a:schemeClr val="bg1"/>
                </a:solidFill>
                <a:latin typeface="微软雅黑" panose="020B0503020204020204" pitchFamily="34" charset="-122"/>
                <a:ea typeface="微软雅黑" panose="020B0503020204020204" pitchFamily="34" charset="-122"/>
              </a:rPr>
              <a:t>能有效降低产品价格</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6380009" y="2867118"/>
            <a:ext cx="1463983" cy="731034"/>
          </a:xfrm>
          <a:prstGeom prst="rect">
            <a:avLst/>
          </a:prstGeom>
        </p:spPr>
        <p:txBody>
          <a:bodyPr wrap="square">
            <a:spAutoFit/>
          </a:bodyPr>
          <a:lstStyle/>
          <a:p>
            <a:pPr algn="ctr">
              <a:lnSpc>
                <a:spcPct val="120000"/>
              </a:lnSpc>
              <a:spcBef>
                <a:spcPct val="0"/>
              </a:spcBef>
            </a:pPr>
            <a:r>
              <a:rPr lang="zh-CN" altLang="zh-CN" dirty="0">
                <a:solidFill>
                  <a:schemeClr val="bg1"/>
                </a:solidFill>
                <a:latin typeface="微软雅黑" panose="020B0503020204020204" pitchFamily="34" charset="-122"/>
                <a:ea typeface="微软雅黑" panose="020B0503020204020204" pitchFamily="34" charset="-122"/>
              </a:rPr>
              <a:t>上下游多属现代服务业</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8570923" y="2946867"/>
            <a:ext cx="1184256" cy="731034"/>
          </a:xfrm>
          <a:prstGeom prst="rect">
            <a:avLst/>
          </a:prstGeom>
        </p:spPr>
        <p:txBody>
          <a:bodyPr wrap="square">
            <a:spAutoFit/>
          </a:bodyPr>
          <a:lstStyle/>
          <a:p>
            <a:pPr algn="ctr">
              <a:lnSpc>
                <a:spcPct val="120000"/>
              </a:lnSpc>
              <a:spcBef>
                <a:spcPct val="0"/>
              </a:spcBef>
            </a:pPr>
            <a:r>
              <a:rPr lang="zh-CN" altLang="zh-CN" dirty="0">
                <a:solidFill>
                  <a:schemeClr val="bg1"/>
                </a:solidFill>
                <a:latin typeface="微软雅黑" panose="020B0503020204020204" pitchFamily="34" charset="-122"/>
                <a:ea typeface="微软雅黑" panose="020B0503020204020204" pitchFamily="34" charset="-122"/>
              </a:rPr>
              <a:t>以消费者为主导</a:t>
            </a:r>
            <a:endParaRPr lang="zh-CN" altLang="en-US"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37943789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跨境电子商务</a:t>
            </a:r>
            <a:r>
              <a:rPr lang="zh-CN" altLang="en-US" sz="3200" b="1" dirty="0">
                <a:solidFill>
                  <a:srgbClr val="FFFFFF"/>
                </a:solidFill>
                <a:latin typeface="Arial Black" panose="020B0A04020102020204" pitchFamily="34" charset="0"/>
                <a:ea typeface="微软雅黑" panose="020B0503020204020204" pitchFamily="34" charset="-122"/>
              </a:rPr>
              <a:t>的发展历程</a:t>
            </a: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5749247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MH_Picture_1"/>
          <p:cNvSpPr>
            <a:spLocks/>
          </p:cNvSpPr>
          <p:nvPr>
            <p:custDataLst>
              <p:tags r:id="rId2"/>
            </p:custDataLst>
          </p:nvPr>
        </p:nvSpPr>
        <p:spPr bwMode="auto">
          <a:xfrm>
            <a:off x="288325" y="109280"/>
            <a:ext cx="4572000" cy="6216651"/>
          </a:xfrm>
          <a:custGeom>
            <a:avLst/>
            <a:gdLst>
              <a:gd name="T0" fmla="*/ 0 w 4571999"/>
              <a:gd name="T1" fmla="*/ 0 h 6220335"/>
              <a:gd name="T2" fmla="*/ 3250870 w 4571999"/>
              <a:gd name="T3" fmla="*/ 0 h 6220335"/>
              <a:gd name="T4" fmla="*/ 4571999 w 4571999"/>
              <a:gd name="T5" fmla="*/ 2768069 h 6220335"/>
              <a:gd name="T6" fmla="*/ 1303854 w 4571999"/>
              <a:gd name="T7" fmla="*/ 6220335 h 6220335"/>
              <a:gd name="T8" fmla="*/ 0 w 4571999"/>
              <a:gd name="T9" fmla="*/ 5932886 h 6220335"/>
              <a:gd name="T10" fmla="*/ 0 w 4571999"/>
              <a:gd name="T11" fmla="*/ 0 h 6220335"/>
            </a:gdLst>
            <a:ahLst/>
            <a:cxnLst>
              <a:cxn ang="0">
                <a:pos x="T0" y="T1"/>
              </a:cxn>
              <a:cxn ang="0">
                <a:pos x="T2" y="T3"/>
              </a:cxn>
              <a:cxn ang="0">
                <a:pos x="T4" y="T5"/>
              </a:cxn>
              <a:cxn ang="0">
                <a:pos x="T6" y="T7"/>
              </a:cxn>
              <a:cxn ang="0">
                <a:pos x="T8" y="T9"/>
              </a:cxn>
              <a:cxn ang="0">
                <a:pos x="T10" y="T11"/>
              </a:cxn>
            </a:cxnLst>
            <a:rect l="0" t="0" r="r" b="b"/>
            <a:pathLst>
              <a:path w="4571999" h="6220335">
                <a:moveTo>
                  <a:pt x="0" y="0"/>
                </a:moveTo>
                <a:lnTo>
                  <a:pt x="3250870" y="0"/>
                </a:lnTo>
                <a:cubicBezTo>
                  <a:pt x="4053590" y="626200"/>
                  <a:pt x="4571999" y="1633183"/>
                  <a:pt x="4571999" y="2768069"/>
                </a:cubicBezTo>
                <a:cubicBezTo>
                  <a:pt x="4571999" y="4674703"/>
                  <a:pt x="3108801" y="6220335"/>
                  <a:pt x="1303854" y="6220335"/>
                </a:cubicBezTo>
                <a:cubicBezTo>
                  <a:pt x="840114" y="6220335"/>
                  <a:pt x="398933" y="6118306"/>
                  <a:pt x="0" y="5932886"/>
                </a:cubicBezTo>
                <a:lnTo>
                  <a:pt x="0" y="0"/>
                </a:lnTo>
                <a:close/>
              </a:path>
            </a:pathLst>
          </a:custGeom>
          <a:blipFill dpi="0" rotWithShape="1">
            <a:blip r:embed="rId8"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prstClr val="black"/>
              </a:solidFill>
            </a:endParaRPr>
          </a:p>
        </p:txBody>
      </p:sp>
      <p:sp>
        <p:nvSpPr>
          <p:cNvPr id="20483" name="MH_Other_1"/>
          <p:cNvSpPr>
            <a:spLocks/>
          </p:cNvSpPr>
          <p:nvPr>
            <p:custDataLst>
              <p:tags r:id="rId3"/>
            </p:custDataLst>
          </p:nvPr>
        </p:nvSpPr>
        <p:spPr bwMode="auto">
          <a:xfrm rot="21279373">
            <a:off x="3754159" y="4087902"/>
            <a:ext cx="7643748" cy="1762292"/>
          </a:xfrm>
          <a:custGeom>
            <a:avLst/>
            <a:gdLst>
              <a:gd name="T0" fmla="*/ 9305049 w 9305049"/>
              <a:gd name="T1" fmla="*/ 0 h 2765740"/>
              <a:gd name="T2" fmla="*/ 9272089 w 9305049"/>
              <a:gd name="T3" fmla="*/ 352376 h 2765740"/>
              <a:gd name="T4" fmla="*/ 3957243 w 9305049"/>
              <a:gd name="T5" fmla="*/ 2765740 h 2765740"/>
              <a:gd name="T6" fmla="*/ 0 w 9305049"/>
              <a:gd name="T7" fmla="*/ 1579323 h 2765740"/>
              <a:gd name="T8" fmla="*/ 0 w 9305049"/>
              <a:gd name="T9" fmla="*/ 1180250 h 2765740"/>
              <a:gd name="T10" fmla="*/ 3994717 w 9305049"/>
              <a:gd name="T11" fmla="*/ 2370115 h 2765740"/>
              <a:gd name="T12" fmla="*/ 9305049 w 9305049"/>
              <a:gd name="T13" fmla="*/ 0 h 2765740"/>
            </a:gdLst>
            <a:ahLst/>
            <a:cxnLst>
              <a:cxn ang="0">
                <a:pos x="T0" y="T1"/>
              </a:cxn>
              <a:cxn ang="0">
                <a:pos x="T2" y="T3"/>
              </a:cxn>
              <a:cxn ang="0">
                <a:pos x="T4" y="T5"/>
              </a:cxn>
              <a:cxn ang="0">
                <a:pos x="T6" y="T7"/>
              </a:cxn>
              <a:cxn ang="0">
                <a:pos x="T8" y="T9"/>
              </a:cxn>
              <a:cxn ang="0">
                <a:pos x="T10" y="T11"/>
              </a:cxn>
              <a:cxn ang="0">
                <a:pos x="T12" y="T13"/>
              </a:cxn>
            </a:cxnLst>
            <a:rect l="0" t="0" r="r" b="b"/>
            <a:pathLst>
              <a:path w="9305049" h="2765740">
                <a:moveTo>
                  <a:pt x="9305049" y="0"/>
                </a:moveTo>
                <a:lnTo>
                  <a:pt x="9272089" y="352376"/>
                </a:lnTo>
                <a:cubicBezTo>
                  <a:pt x="8060725" y="1818330"/>
                  <a:pt x="6130820" y="2765740"/>
                  <a:pt x="3957243" y="2765740"/>
                </a:cubicBezTo>
                <a:cubicBezTo>
                  <a:pt x="2474603" y="2765740"/>
                  <a:pt x="1105341" y="2324923"/>
                  <a:pt x="0" y="1579323"/>
                </a:cubicBezTo>
                <a:lnTo>
                  <a:pt x="0" y="1180250"/>
                </a:lnTo>
                <a:cubicBezTo>
                  <a:pt x="1109148" y="1927221"/>
                  <a:pt x="2493482" y="2370115"/>
                  <a:pt x="3994717" y="2370115"/>
                </a:cubicBezTo>
                <a:cubicBezTo>
                  <a:pt x="6171849" y="2370115"/>
                  <a:pt x="8103125" y="1438635"/>
                  <a:pt x="9305049" y="0"/>
                </a:cubicBezTo>
                <a:close/>
              </a:path>
            </a:pathLst>
          </a:custGeom>
          <a:solidFill>
            <a:srgbClr val="C7C6C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prstClr val="black"/>
              </a:solidFill>
            </a:endParaRPr>
          </a:p>
        </p:txBody>
      </p:sp>
      <p:sp>
        <p:nvSpPr>
          <p:cNvPr id="20484" name="MH_Other_2"/>
          <p:cNvSpPr>
            <a:spLocks/>
          </p:cNvSpPr>
          <p:nvPr>
            <p:custDataLst>
              <p:tags r:id="rId4"/>
            </p:custDataLst>
          </p:nvPr>
        </p:nvSpPr>
        <p:spPr bwMode="auto">
          <a:xfrm>
            <a:off x="2001195" y="109280"/>
            <a:ext cx="3375025" cy="6219825"/>
          </a:xfrm>
          <a:custGeom>
            <a:avLst/>
            <a:gdLst>
              <a:gd name="T0" fmla="*/ 1840095 w 3376176"/>
              <a:gd name="T1" fmla="*/ 0 h 6220335"/>
              <a:gd name="T2" fmla="*/ 2055047 w 3376176"/>
              <a:gd name="T3" fmla="*/ 0 h 6220335"/>
              <a:gd name="T4" fmla="*/ 3376176 w 3376176"/>
              <a:gd name="T5" fmla="*/ 2768069 h 6220335"/>
              <a:gd name="T6" fmla="*/ 108031 w 3376176"/>
              <a:gd name="T7" fmla="*/ 6220335 h 6220335"/>
              <a:gd name="T8" fmla="*/ 0 w 3376176"/>
              <a:gd name="T9" fmla="*/ 6217450 h 6220335"/>
              <a:gd name="T10" fmla="*/ 3160152 w 3376176"/>
              <a:gd name="T11" fmla="*/ 2768068 h 6220335"/>
              <a:gd name="T12" fmla="*/ 1840095 w 3376176"/>
              <a:gd name="T13" fmla="*/ 0 h 6220335"/>
            </a:gdLst>
            <a:ahLst/>
            <a:cxnLst>
              <a:cxn ang="0">
                <a:pos x="T0" y="T1"/>
              </a:cxn>
              <a:cxn ang="0">
                <a:pos x="T2" y="T3"/>
              </a:cxn>
              <a:cxn ang="0">
                <a:pos x="T4" y="T5"/>
              </a:cxn>
              <a:cxn ang="0">
                <a:pos x="T6" y="T7"/>
              </a:cxn>
              <a:cxn ang="0">
                <a:pos x="T8" y="T9"/>
              </a:cxn>
              <a:cxn ang="0">
                <a:pos x="T10" y="T11"/>
              </a:cxn>
              <a:cxn ang="0">
                <a:pos x="T12" y="T13"/>
              </a:cxn>
            </a:cxnLst>
            <a:rect l="0" t="0" r="r" b="b"/>
            <a:pathLst>
              <a:path w="3376176" h="6220335">
                <a:moveTo>
                  <a:pt x="1840095" y="0"/>
                </a:moveTo>
                <a:lnTo>
                  <a:pt x="2055047" y="0"/>
                </a:lnTo>
                <a:cubicBezTo>
                  <a:pt x="2857767" y="626200"/>
                  <a:pt x="3376176" y="1633183"/>
                  <a:pt x="3376176" y="2768069"/>
                </a:cubicBezTo>
                <a:cubicBezTo>
                  <a:pt x="3376176" y="4674703"/>
                  <a:pt x="1912978" y="6220335"/>
                  <a:pt x="108031" y="6220335"/>
                </a:cubicBezTo>
                <a:lnTo>
                  <a:pt x="0" y="6217450"/>
                </a:lnTo>
                <a:cubicBezTo>
                  <a:pt x="1754977" y="6158278"/>
                  <a:pt x="3160152" y="4636516"/>
                  <a:pt x="3160152" y="2768068"/>
                </a:cubicBezTo>
                <a:cubicBezTo>
                  <a:pt x="3160152" y="1633445"/>
                  <a:pt x="2641983" y="626664"/>
                  <a:pt x="1840095" y="0"/>
                </a:cubicBezTo>
                <a:close/>
              </a:path>
            </a:pathLst>
          </a:custGeom>
          <a:solidFill>
            <a:srgbClr val="C7C6C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prstClr val="black"/>
              </a:solidFill>
            </a:endParaRPr>
          </a:p>
        </p:txBody>
      </p:sp>
      <p:sp>
        <p:nvSpPr>
          <p:cNvPr id="20486" name="MH_Desc_1"/>
          <p:cNvSpPr txBox="1">
            <a:spLocks noChangeArrowheads="1"/>
          </p:cNvSpPr>
          <p:nvPr>
            <p:custDataLst>
              <p:tags r:id="rId5"/>
            </p:custDataLst>
          </p:nvPr>
        </p:nvSpPr>
        <p:spPr bwMode="auto">
          <a:xfrm>
            <a:off x="6564615" y="2566146"/>
            <a:ext cx="3987007" cy="1569660"/>
          </a:xfrm>
          <a:prstGeom prst="rect">
            <a:avLst/>
          </a:prstGeom>
          <a:extLst/>
        </p:spPr>
        <p:txBody>
          <a:bodyPr wrap="square">
            <a:spAutoFit/>
          </a:bodyPr>
          <a:lstStyle>
            <a:defPPr>
              <a:defRPr lang="zh-CN"/>
            </a:defPPr>
            <a:lvl1pPr>
              <a:lnSpc>
                <a:spcPct val="120000"/>
              </a:lnSpc>
              <a:defRPr sz="160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defRPr>
            </a:lvl1pPr>
          </a:lstStyle>
          <a:p>
            <a:r>
              <a:rPr lang="en-US" altLang="zh-CN" dirty="0"/>
              <a:t>1999</a:t>
            </a:r>
            <a:r>
              <a:rPr lang="zh-CN" altLang="zh-CN" dirty="0"/>
              <a:t>年阿里巴巴实现用互联网连接中国供应商与海外买家后，中国对外出口贸易就实现了互联网化。在此之后，共经历了三个阶段，实现了从信息服务，到在线交易、全产业链服务的跨境电商产业转型</a:t>
            </a:r>
            <a:endParaRPr lang="zh-CN" altLang="en-US" dirty="0"/>
          </a:p>
        </p:txBody>
      </p:sp>
      <p:sp>
        <p:nvSpPr>
          <p:cNvPr id="8" name="MH_PageTitle"/>
          <p:cNvSpPr txBox="1">
            <a:spLocks noChangeArrowheads="1"/>
          </p:cNvSpPr>
          <p:nvPr>
            <p:custDataLst>
              <p:tags r:id="rId6"/>
            </p:custDataLst>
          </p:nvPr>
        </p:nvSpPr>
        <p:spPr bwMode="auto">
          <a:xfrm>
            <a:off x="6813061" y="1453753"/>
            <a:ext cx="37385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rmAutofit fontScale="77500" lnSpcReduction="20000"/>
          </a:bodyPr>
          <a:lstStyle>
            <a:defPPr>
              <a:defRPr lang="zh-CN"/>
            </a:defPPr>
            <a:lvl1pPr>
              <a:lnSpc>
                <a:spcPct val="100000"/>
              </a:lnSpc>
              <a:spcBef>
                <a:spcPct val="0"/>
              </a:spcBef>
              <a:buFont typeface="Arial" panose="020B0604020202020204" pitchFamily="34" charset="0"/>
              <a:buNone/>
              <a:defRPr sz="3600">
                <a:solidFill>
                  <a:srgbClr val="595959"/>
                </a:solidFill>
                <a:latin typeface="微软雅黑" panose="020B0503020204020204" pitchFamily="34" charset="-122"/>
                <a:ea typeface="微软雅黑" panose="020B0503020204020204" pitchFamily="34" charset="-122"/>
              </a:defRPr>
            </a:lvl1pPr>
            <a:lvl2pPr marL="742950" indent="-285750">
              <a:lnSpc>
                <a:spcPct val="90000"/>
              </a:lnSpc>
              <a:spcBef>
                <a:spcPts val="500"/>
              </a:spcBef>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r>
              <a:rPr lang="zh-CN" altLang="en-US" sz="3200" b="1" dirty="0" smtClean="0">
                <a:solidFill>
                  <a:schemeClr val="accent6">
                    <a:lumMod val="75000"/>
                  </a:schemeClr>
                </a:solidFill>
              </a:rPr>
              <a:t>跨境电子商务的发展历程</a:t>
            </a:r>
            <a:endParaRPr lang="zh-CN" altLang="en-US" sz="3200" b="1" dirty="0">
              <a:solidFill>
                <a:schemeClr val="accent6">
                  <a:lumMod val="75000"/>
                </a:schemeClr>
              </a:solidFill>
            </a:endParaRPr>
          </a:p>
        </p:txBody>
      </p:sp>
    </p:spTree>
    <p:custDataLst>
      <p:tags r:id="rId1"/>
    </p:custDataLst>
    <p:extLst>
      <p:ext uri="{BB962C8B-B14F-4D97-AF65-F5344CB8AC3E}">
        <p14:creationId xmlns:p14="http://schemas.microsoft.com/office/powerpoint/2010/main" val="462283089"/>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348963" y="93345"/>
            <a:ext cx="413253" cy="472512"/>
            <a:chOff x="6364288" y="3181350"/>
            <a:chExt cx="420688" cy="481013"/>
          </a:xfrm>
          <a:solidFill>
            <a:schemeClr val="bg1"/>
          </a:solidFill>
        </p:grpSpPr>
        <p:sp>
          <p:nvSpPr>
            <p:cNvPr id="35" name="Freeform 84"/>
            <p:cNvSpPr>
              <a:spLocks/>
            </p:cNvSpPr>
            <p:nvPr/>
          </p:nvSpPr>
          <p:spPr bwMode="auto">
            <a:xfrm>
              <a:off x="6507163" y="3181350"/>
              <a:ext cx="277813" cy="277813"/>
            </a:xfrm>
            <a:custGeom>
              <a:avLst/>
              <a:gdLst>
                <a:gd name="T0" fmla="*/ 14 w 175"/>
                <a:gd name="T1" fmla="*/ 125 h 175"/>
                <a:gd name="T2" fmla="*/ 0 w 175"/>
                <a:gd name="T3" fmla="*/ 175 h 175"/>
                <a:gd name="T4" fmla="*/ 50 w 175"/>
                <a:gd name="T5" fmla="*/ 161 h 175"/>
                <a:gd name="T6" fmla="*/ 47 w 175"/>
                <a:gd name="T7" fmla="*/ 161 h 175"/>
                <a:gd name="T8" fmla="*/ 175 w 175"/>
                <a:gd name="T9" fmla="*/ 35 h 175"/>
                <a:gd name="T10" fmla="*/ 139 w 175"/>
                <a:gd name="T11" fmla="*/ 0 h 175"/>
                <a:gd name="T12" fmla="*/ 14 w 175"/>
                <a:gd name="T13" fmla="*/ 125 h 175"/>
                <a:gd name="T14" fmla="*/ 14 w 175"/>
                <a:gd name="T15" fmla="*/ 125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175">
                  <a:moveTo>
                    <a:pt x="14" y="125"/>
                  </a:moveTo>
                  <a:lnTo>
                    <a:pt x="0" y="175"/>
                  </a:lnTo>
                  <a:lnTo>
                    <a:pt x="50" y="161"/>
                  </a:lnTo>
                  <a:lnTo>
                    <a:pt x="47" y="161"/>
                  </a:lnTo>
                  <a:lnTo>
                    <a:pt x="175" y="35"/>
                  </a:lnTo>
                  <a:lnTo>
                    <a:pt x="139" y="0"/>
                  </a:lnTo>
                  <a:lnTo>
                    <a:pt x="14" y="125"/>
                  </a:lnTo>
                  <a:lnTo>
                    <a:pt x="14" y="1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6" name="Freeform 85"/>
            <p:cNvSpPr>
              <a:spLocks/>
            </p:cNvSpPr>
            <p:nvPr/>
          </p:nvSpPr>
          <p:spPr bwMode="auto">
            <a:xfrm>
              <a:off x="6364288" y="3233738"/>
              <a:ext cx="368300" cy="428625"/>
            </a:xfrm>
            <a:custGeom>
              <a:avLst/>
              <a:gdLst>
                <a:gd name="T0" fmla="*/ 199 w 232"/>
                <a:gd name="T1" fmla="*/ 177 h 270"/>
                <a:gd name="T2" fmla="*/ 140 w 232"/>
                <a:gd name="T3" fmla="*/ 177 h 270"/>
                <a:gd name="T4" fmla="*/ 140 w 232"/>
                <a:gd name="T5" fmla="*/ 234 h 270"/>
                <a:gd name="T6" fmla="*/ 36 w 232"/>
                <a:gd name="T7" fmla="*/ 234 h 270"/>
                <a:gd name="T8" fmla="*/ 36 w 232"/>
                <a:gd name="T9" fmla="*/ 33 h 270"/>
                <a:gd name="T10" fmla="*/ 114 w 232"/>
                <a:gd name="T11" fmla="*/ 33 h 270"/>
                <a:gd name="T12" fmla="*/ 147 w 232"/>
                <a:gd name="T13" fmla="*/ 0 h 270"/>
                <a:gd name="T14" fmla="*/ 0 w 232"/>
                <a:gd name="T15" fmla="*/ 0 h 270"/>
                <a:gd name="T16" fmla="*/ 0 w 232"/>
                <a:gd name="T17" fmla="*/ 270 h 270"/>
                <a:gd name="T18" fmla="*/ 175 w 232"/>
                <a:gd name="T19" fmla="*/ 270 h 270"/>
                <a:gd name="T20" fmla="*/ 232 w 232"/>
                <a:gd name="T21" fmla="*/ 210 h 270"/>
                <a:gd name="T22" fmla="*/ 232 w 232"/>
                <a:gd name="T23" fmla="*/ 210 h 270"/>
                <a:gd name="T24" fmla="*/ 232 w 232"/>
                <a:gd name="T25" fmla="*/ 78 h 270"/>
                <a:gd name="T26" fmla="*/ 199 w 232"/>
                <a:gd name="T27" fmla="*/ 113 h 270"/>
                <a:gd name="T28" fmla="*/ 199 w 232"/>
                <a:gd name="T29" fmla="*/ 17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2" h="270">
                  <a:moveTo>
                    <a:pt x="199" y="177"/>
                  </a:moveTo>
                  <a:lnTo>
                    <a:pt x="140" y="177"/>
                  </a:lnTo>
                  <a:lnTo>
                    <a:pt x="140" y="234"/>
                  </a:lnTo>
                  <a:lnTo>
                    <a:pt x="36" y="234"/>
                  </a:lnTo>
                  <a:lnTo>
                    <a:pt x="36" y="33"/>
                  </a:lnTo>
                  <a:lnTo>
                    <a:pt x="114" y="33"/>
                  </a:lnTo>
                  <a:lnTo>
                    <a:pt x="147" y="0"/>
                  </a:lnTo>
                  <a:lnTo>
                    <a:pt x="0" y="0"/>
                  </a:lnTo>
                  <a:lnTo>
                    <a:pt x="0" y="270"/>
                  </a:lnTo>
                  <a:lnTo>
                    <a:pt x="175" y="270"/>
                  </a:lnTo>
                  <a:lnTo>
                    <a:pt x="232" y="210"/>
                  </a:lnTo>
                  <a:lnTo>
                    <a:pt x="232" y="210"/>
                  </a:lnTo>
                  <a:lnTo>
                    <a:pt x="232" y="78"/>
                  </a:lnTo>
                  <a:lnTo>
                    <a:pt x="199" y="113"/>
                  </a:lnTo>
                  <a:lnTo>
                    <a:pt x="199" y="1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25" name="组合 24"/>
          <p:cNvGrpSpPr/>
          <p:nvPr/>
        </p:nvGrpSpPr>
        <p:grpSpPr>
          <a:xfrm>
            <a:off x="1583500" y="2455898"/>
            <a:ext cx="8353713" cy="2110055"/>
            <a:chOff x="1644254" y="1759744"/>
            <a:chExt cx="4332684" cy="1277541"/>
          </a:xfrm>
        </p:grpSpPr>
        <p:sp>
          <p:nvSpPr>
            <p:cNvPr id="26" name="MH_Other_1"/>
            <p:cNvSpPr/>
            <p:nvPr>
              <p:custDataLst>
                <p:tags r:id="rId1"/>
              </p:custDataLst>
            </p:nvPr>
          </p:nvSpPr>
          <p:spPr>
            <a:xfrm>
              <a:off x="1919288" y="1759744"/>
              <a:ext cx="734616" cy="734616"/>
            </a:xfrm>
            <a:prstGeom prst="donut">
              <a:avLst>
                <a:gd name="adj" fmla="val 11431"/>
              </a:avLst>
            </a:prstGeom>
            <a:solidFill>
              <a:srgbClr val="F053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7" name="MH_SubTitle_1"/>
            <p:cNvSpPr/>
            <p:nvPr>
              <p:custDataLst>
                <p:tags r:id="rId2"/>
              </p:custDataLst>
            </p:nvPr>
          </p:nvSpPr>
          <p:spPr>
            <a:xfrm>
              <a:off x="1644254" y="2689622"/>
              <a:ext cx="1284684" cy="347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667" b="1" dirty="0">
                  <a:solidFill>
                    <a:srgbClr val="F05366"/>
                  </a:solidFill>
                  <a:ea typeface="微软雅黑" panose="020B0503020204020204" pitchFamily="34" charset="-122"/>
                </a:rPr>
                <a:t>特点</a:t>
              </a:r>
            </a:p>
          </p:txBody>
        </p:sp>
        <p:cxnSp>
          <p:nvCxnSpPr>
            <p:cNvPr id="29" name="MH_Other_2"/>
            <p:cNvCxnSpPr/>
            <p:nvPr>
              <p:custDataLst>
                <p:tags r:id="rId3"/>
              </p:custDataLst>
            </p:nvPr>
          </p:nvCxnSpPr>
          <p:spPr>
            <a:xfrm>
              <a:off x="2857500" y="2143125"/>
              <a:ext cx="386954" cy="0"/>
            </a:xfrm>
            <a:prstGeom prst="line">
              <a:avLst/>
            </a:prstGeom>
            <a:ln w="15875">
              <a:solidFill>
                <a:srgbClr val="DDDDDD"/>
              </a:solidFill>
              <a:prstDash val="sysDash"/>
            </a:ln>
          </p:spPr>
          <p:style>
            <a:lnRef idx="1">
              <a:schemeClr val="accent1"/>
            </a:lnRef>
            <a:fillRef idx="0">
              <a:schemeClr val="accent1"/>
            </a:fillRef>
            <a:effectRef idx="0">
              <a:schemeClr val="accent1"/>
            </a:effectRef>
            <a:fontRef idx="minor">
              <a:schemeClr val="tx1"/>
            </a:fontRef>
          </p:style>
        </p:cxnSp>
        <p:sp>
          <p:nvSpPr>
            <p:cNvPr id="30" name="MH_Other_3"/>
            <p:cNvSpPr/>
            <p:nvPr>
              <p:custDataLst>
                <p:tags r:id="rId4"/>
              </p:custDataLst>
            </p:nvPr>
          </p:nvSpPr>
          <p:spPr>
            <a:xfrm>
              <a:off x="3443288" y="1759744"/>
              <a:ext cx="734616" cy="734616"/>
            </a:xfrm>
            <a:prstGeom prst="donut">
              <a:avLst>
                <a:gd name="adj" fmla="val 11431"/>
              </a:avLst>
            </a:prstGeom>
            <a:solidFill>
              <a:srgbClr val="FF6FB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6FB5"/>
                </a:solidFill>
              </a:endParaRPr>
            </a:p>
          </p:txBody>
        </p:sp>
        <p:sp>
          <p:nvSpPr>
            <p:cNvPr id="31" name="MH_SubTitle_2"/>
            <p:cNvSpPr/>
            <p:nvPr>
              <p:custDataLst>
                <p:tags r:id="rId5"/>
              </p:custDataLst>
            </p:nvPr>
          </p:nvSpPr>
          <p:spPr>
            <a:xfrm>
              <a:off x="3168254" y="2689622"/>
              <a:ext cx="1284684" cy="347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667" b="1" dirty="0">
                  <a:solidFill>
                    <a:srgbClr val="FE7CBB"/>
                  </a:solidFill>
                  <a:ea typeface="微软雅黑" panose="020B0503020204020204" pitchFamily="34" charset="-122"/>
                </a:rPr>
                <a:t>盈利模式</a:t>
              </a:r>
            </a:p>
          </p:txBody>
        </p:sp>
        <p:cxnSp>
          <p:nvCxnSpPr>
            <p:cNvPr id="38" name="MH_Other_4"/>
            <p:cNvCxnSpPr/>
            <p:nvPr>
              <p:custDataLst>
                <p:tags r:id="rId6"/>
              </p:custDataLst>
            </p:nvPr>
          </p:nvCxnSpPr>
          <p:spPr>
            <a:xfrm>
              <a:off x="4381500" y="2143125"/>
              <a:ext cx="386954" cy="0"/>
            </a:xfrm>
            <a:prstGeom prst="line">
              <a:avLst/>
            </a:prstGeom>
            <a:ln w="15875">
              <a:solidFill>
                <a:srgbClr val="DDDDDD"/>
              </a:solidFill>
              <a:prstDash val="sysDash"/>
            </a:ln>
          </p:spPr>
          <p:style>
            <a:lnRef idx="1">
              <a:schemeClr val="accent1"/>
            </a:lnRef>
            <a:fillRef idx="0">
              <a:schemeClr val="accent1"/>
            </a:fillRef>
            <a:effectRef idx="0">
              <a:schemeClr val="accent1"/>
            </a:effectRef>
            <a:fontRef idx="minor">
              <a:schemeClr val="tx1"/>
            </a:fontRef>
          </p:style>
        </p:cxnSp>
        <p:sp>
          <p:nvSpPr>
            <p:cNvPr id="39" name="MH_Other_5"/>
            <p:cNvSpPr/>
            <p:nvPr>
              <p:custDataLst>
                <p:tags r:id="rId7"/>
              </p:custDataLst>
            </p:nvPr>
          </p:nvSpPr>
          <p:spPr>
            <a:xfrm>
              <a:off x="4967288" y="1759744"/>
              <a:ext cx="734616" cy="734616"/>
            </a:xfrm>
            <a:prstGeom prst="donut">
              <a:avLst>
                <a:gd name="adj" fmla="val 11431"/>
              </a:avLst>
            </a:prstGeom>
            <a:solidFill>
              <a:srgbClr val="F6D3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40" name="MH_SubTitle_3"/>
            <p:cNvSpPr/>
            <p:nvPr>
              <p:custDataLst>
                <p:tags r:id="rId8"/>
              </p:custDataLst>
            </p:nvPr>
          </p:nvSpPr>
          <p:spPr>
            <a:xfrm>
              <a:off x="4692254" y="2689622"/>
              <a:ext cx="1284684" cy="347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667" b="1" dirty="0">
                  <a:solidFill>
                    <a:srgbClr val="E8C30A"/>
                  </a:solidFill>
                  <a:ea typeface="微软雅黑" panose="020B0503020204020204" pitchFamily="34" charset="-122"/>
                </a:rPr>
                <a:t>典型企业</a:t>
              </a:r>
            </a:p>
          </p:txBody>
        </p:sp>
        <p:sp>
          <p:nvSpPr>
            <p:cNvPr id="46" name="MH_Other_8"/>
            <p:cNvSpPr>
              <a:spLocks noChangeAspect="1"/>
            </p:cNvSpPr>
            <p:nvPr>
              <p:custDataLst>
                <p:tags r:id="rId9"/>
              </p:custDataLst>
            </p:nvPr>
          </p:nvSpPr>
          <p:spPr bwMode="auto">
            <a:xfrm>
              <a:off x="2114550" y="1955006"/>
              <a:ext cx="344091" cy="342900"/>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05366"/>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47" name="MH_Other_9"/>
            <p:cNvSpPr>
              <a:spLocks noChangeAspect="1"/>
            </p:cNvSpPr>
            <p:nvPr>
              <p:custDataLst>
                <p:tags r:id="rId10"/>
              </p:custDataLst>
            </p:nvPr>
          </p:nvSpPr>
          <p:spPr bwMode="auto">
            <a:xfrm>
              <a:off x="3638550" y="1957387"/>
              <a:ext cx="344091" cy="339329"/>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FF6FB5"/>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6FB5"/>
                </a:solidFill>
              </a:endParaRPr>
            </a:p>
          </p:txBody>
        </p:sp>
        <p:sp>
          <p:nvSpPr>
            <p:cNvPr id="48" name="MH_Other_10"/>
            <p:cNvSpPr>
              <a:spLocks noChangeAspect="1"/>
            </p:cNvSpPr>
            <p:nvPr>
              <p:custDataLst>
                <p:tags r:id="rId11"/>
              </p:custDataLst>
            </p:nvPr>
          </p:nvSpPr>
          <p:spPr bwMode="auto">
            <a:xfrm>
              <a:off x="5162550" y="1971675"/>
              <a:ext cx="344091" cy="310754"/>
            </a:xfrm>
            <a:custGeom>
              <a:avLst/>
              <a:gdLst>
                <a:gd name="T0" fmla="*/ 489274 w 2228850"/>
                <a:gd name="T1" fmla="*/ 1171178 h 2019300"/>
                <a:gd name="T2" fmla="*/ 683136 w 2228850"/>
                <a:gd name="T3" fmla="*/ 1519238 h 2019300"/>
                <a:gd name="T4" fmla="*/ 1056587 w 2228850"/>
                <a:gd name="T5" fmla="*/ 1377950 h 2019300"/>
                <a:gd name="T6" fmla="*/ 970559 w 2228850"/>
                <a:gd name="T7" fmla="*/ 988219 h 2019300"/>
                <a:gd name="T8" fmla="*/ 1033990 w 2228850"/>
                <a:gd name="T9" fmla="*/ 962025 h 2019300"/>
                <a:gd name="T10" fmla="*/ 1091871 w 2228850"/>
                <a:gd name="T11" fmla="*/ 1437085 h 2019300"/>
                <a:gd name="T12" fmla="*/ 629616 w 2228850"/>
                <a:gd name="T13" fmla="*/ 1562498 h 2019300"/>
                <a:gd name="T14" fmla="*/ 438529 w 2228850"/>
                <a:gd name="T15" fmla="*/ 1123950 h 2019300"/>
                <a:gd name="T16" fmla="*/ 761603 w 2228850"/>
                <a:gd name="T17" fmla="*/ 832840 h 2019300"/>
                <a:gd name="T18" fmla="*/ 421481 w 2228850"/>
                <a:gd name="T19" fmla="*/ 1071482 h 2019300"/>
                <a:gd name="T20" fmla="*/ 410369 w 2228850"/>
                <a:gd name="T21" fmla="*/ 1364523 h 2019300"/>
                <a:gd name="T22" fmla="*/ 723503 w 2228850"/>
                <a:gd name="T23" fmla="*/ 1626196 h 2019300"/>
                <a:gd name="T24" fmla="*/ 1080294 w 2228850"/>
                <a:gd name="T25" fmla="*/ 1505088 h 2019300"/>
                <a:gd name="T26" fmla="*/ 1187053 w 2228850"/>
                <a:gd name="T27" fmla="*/ 1194972 h 2019300"/>
                <a:gd name="T28" fmla="*/ 939403 w 2228850"/>
                <a:gd name="T29" fmla="*/ 861826 h 2019300"/>
                <a:gd name="T30" fmla="*/ 989013 w 2228850"/>
                <a:gd name="T31" fmla="*/ 477060 h 2019300"/>
                <a:gd name="T32" fmla="*/ 1144985 w 2228850"/>
                <a:gd name="T33" fmla="*/ 702599 h 2019300"/>
                <a:gd name="T34" fmla="*/ 1411685 w 2228850"/>
                <a:gd name="T35" fmla="*/ 749454 h 2019300"/>
                <a:gd name="T36" fmla="*/ 1373188 w 2228850"/>
                <a:gd name="T37" fmla="*/ 975390 h 2019300"/>
                <a:gd name="T38" fmla="*/ 1560116 w 2228850"/>
                <a:gd name="T39" fmla="*/ 1219194 h 2019300"/>
                <a:gd name="T40" fmla="*/ 1448991 w 2228850"/>
                <a:gd name="T41" fmla="*/ 1425673 h 2019300"/>
                <a:gd name="T42" fmla="*/ 1267222 w 2228850"/>
                <a:gd name="T43" fmla="*/ 1667095 h 2019300"/>
                <a:gd name="T44" fmla="*/ 1175544 w 2228850"/>
                <a:gd name="T45" fmla="*/ 1906134 h 2019300"/>
                <a:gd name="T46" fmla="*/ 894953 w 2228850"/>
                <a:gd name="T47" fmla="*/ 1860470 h 2019300"/>
                <a:gd name="T48" fmla="*/ 731044 w 2228850"/>
                <a:gd name="T49" fmla="*/ 2017315 h 2019300"/>
                <a:gd name="T50" fmla="*/ 570309 w 2228850"/>
                <a:gd name="T51" fmla="*/ 1831881 h 2019300"/>
                <a:gd name="T52" fmla="*/ 246459 w 2228850"/>
                <a:gd name="T53" fmla="*/ 1787805 h 2019300"/>
                <a:gd name="T54" fmla="*/ 203994 w 2228850"/>
                <a:gd name="T55" fmla="*/ 1546781 h 2019300"/>
                <a:gd name="T56" fmla="*/ 137715 w 2228850"/>
                <a:gd name="T57" fmla="*/ 1259695 h 2019300"/>
                <a:gd name="T58" fmla="*/ 29369 w 2228850"/>
                <a:gd name="T59" fmla="*/ 1034157 h 2019300"/>
                <a:gd name="T60" fmla="*/ 249634 w 2228850"/>
                <a:gd name="T61" fmla="*/ 888430 h 2019300"/>
                <a:gd name="T62" fmla="*/ 288925 w 2228850"/>
                <a:gd name="T63" fmla="*/ 622390 h 2019300"/>
                <a:gd name="T64" fmla="*/ 517128 w 2228850"/>
                <a:gd name="T65" fmla="*/ 653759 h 2019300"/>
                <a:gd name="T66" fmla="*/ 775097 w 2228850"/>
                <a:gd name="T67" fmla="*/ 462766 h 2019300"/>
                <a:gd name="T68" fmla="*/ 1636253 w 2228850"/>
                <a:gd name="T69" fmla="*/ 339029 h 2019300"/>
                <a:gd name="T70" fmla="*/ 1653303 w 2228850"/>
                <a:gd name="T71" fmla="*/ 573804 h 2019300"/>
                <a:gd name="T72" fmla="*/ 1888031 w 2228850"/>
                <a:gd name="T73" fmla="*/ 591283 h 2019300"/>
                <a:gd name="T74" fmla="*/ 1938387 w 2228850"/>
                <a:gd name="T75" fmla="*/ 361275 h 2019300"/>
                <a:gd name="T76" fmla="*/ 1832918 w 2228850"/>
                <a:gd name="T77" fmla="*/ 242894 h 2019300"/>
                <a:gd name="T78" fmla="*/ 1989536 w 2228850"/>
                <a:gd name="T79" fmla="*/ 468135 h 2019300"/>
                <a:gd name="T80" fmla="*/ 1791285 w 2228850"/>
                <a:gd name="T81" fmla="*/ 656829 h 2019300"/>
                <a:gd name="T82" fmla="*/ 1574399 w 2228850"/>
                <a:gd name="T83" fmla="*/ 489587 h 2019300"/>
                <a:gd name="T84" fmla="*/ 1708020 w 2228850"/>
                <a:gd name="T85" fmla="*/ 248853 h 2019300"/>
                <a:gd name="T86" fmla="*/ 1575304 w 2228850"/>
                <a:gd name="T87" fmla="*/ 344885 h 2019300"/>
                <a:gd name="T88" fmla="*/ 1650744 w 2228850"/>
                <a:gd name="T89" fmla="*/ 635794 h 2019300"/>
                <a:gd name="T90" fmla="*/ 1949723 w 2228850"/>
                <a:gd name="T91" fmla="*/ 603250 h 2019300"/>
                <a:gd name="T92" fmla="*/ 1960841 w 2228850"/>
                <a:gd name="T93" fmla="*/ 303213 h 2019300"/>
                <a:gd name="T94" fmla="*/ 1737698 w 2228850"/>
                <a:gd name="T95" fmla="*/ 39687 h 2019300"/>
                <a:gd name="T96" fmla="*/ 1949326 w 2228850"/>
                <a:gd name="T97" fmla="*/ 34131 h 2019300"/>
                <a:gd name="T98" fmla="*/ 2021193 w 2228850"/>
                <a:gd name="T99" fmla="*/ 167481 h 2019300"/>
                <a:gd name="T100" fmla="*/ 2207807 w 2228850"/>
                <a:gd name="T101" fmla="*/ 295275 h 2019300"/>
                <a:gd name="T102" fmla="*/ 2145072 w 2228850"/>
                <a:gd name="T103" fmla="*/ 494904 h 2019300"/>
                <a:gd name="T104" fmla="*/ 2146661 w 2228850"/>
                <a:gd name="T105" fmla="*/ 713979 h 2019300"/>
                <a:gd name="T106" fmla="*/ 1938606 w 2228850"/>
                <a:gd name="T107" fmla="*/ 781447 h 2019300"/>
                <a:gd name="T108" fmla="*/ 1834182 w 2228850"/>
                <a:gd name="T109" fmla="*/ 887413 h 2019300"/>
                <a:gd name="T110" fmla="*/ 1618186 w 2228850"/>
                <a:gd name="T111" fmla="*/ 854076 h 2019300"/>
                <a:gd name="T112" fmla="*/ 1542349 w 2228850"/>
                <a:gd name="T113" fmla="*/ 733822 h 2019300"/>
                <a:gd name="T114" fmla="*/ 1362882 w 2228850"/>
                <a:gd name="T115" fmla="*/ 615157 h 2019300"/>
                <a:gd name="T116" fmla="*/ 1414895 w 2228850"/>
                <a:gd name="T117" fmla="*/ 452835 h 2019300"/>
                <a:gd name="T118" fmla="*/ 1395837 w 2228850"/>
                <a:gd name="T119" fmla="*/ 209947 h 2019300"/>
                <a:gd name="T120" fmla="*/ 1619377 w 2228850"/>
                <a:gd name="T121" fmla="*/ 118269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28850" h="2019300">
                  <a:moveTo>
                    <a:pt x="788194" y="927497"/>
                  </a:moveTo>
                  <a:lnTo>
                    <a:pt x="772732" y="927894"/>
                  </a:lnTo>
                  <a:lnTo>
                    <a:pt x="756875" y="929085"/>
                  </a:lnTo>
                  <a:lnTo>
                    <a:pt x="741810" y="931069"/>
                  </a:lnTo>
                  <a:lnTo>
                    <a:pt x="726745" y="933847"/>
                  </a:lnTo>
                  <a:lnTo>
                    <a:pt x="711680" y="937022"/>
                  </a:lnTo>
                  <a:lnTo>
                    <a:pt x="697408" y="940991"/>
                  </a:lnTo>
                  <a:lnTo>
                    <a:pt x="683136" y="945753"/>
                  </a:lnTo>
                  <a:lnTo>
                    <a:pt x="669260" y="951706"/>
                  </a:lnTo>
                  <a:lnTo>
                    <a:pt x="655781" y="957660"/>
                  </a:lnTo>
                  <a:lnTo>
                    <a:pt x="642698" y="964406"/>
                  </a:lnTo>
                  <a:lnTo>
                    <a:pt x="630012" y="971947"/>
                  </a:lnTo>
                  <a:lnTo>
                    <a:pt x="617326" y="979488"/>
                  </a:lnTo>
                  <a:lnTo>
                    <a:pt x="605432" y="988219"/>
                  </a:lnTo>
                  <a:lnTo>
                    <a:pt x="593936" y="997347"/>
                  </a:lnTo>
                  <a:lnTo>
                    <a:pt x="583232" y="1006872"/>
                  </a:lnTo>
                  <a:lnTo>
                    <a:pt x="572131" y="1016794"/>
                  </a:lnTo>
                  <a:lnTo>
                    <a:pt x="562220" y="1027510"/>
                  </a:lnTo>
                  <a:lnTo>
                    <a:pt x="552705" y="1038622"/>
                  </a:lnTo>
                  <a:lnTo>
                    <a:pt x="543587" y="1050132"/>
                  </a:lnTo>
                  <a:lnTo>
                    <a:pt x="535262" y="1062038"/>
                  </a:lnTo>
                  <a:lnTo>
                    <a:pt x="526936" y="1074341"/>
                  </a:lnTo>
                  <a:lnTo>
                    <a:pt x="519800" y="1087438"/>
                  </a:lnTo>
                  <a:lnTo>
                    <a:pt x="513061" y="1100535"/>
                  </a:lnTo>
                  <a:lnTo>
                    <a:pt x="507114" y="1114028"/>
                  </a:lnTo>
                  <a:lnTo>
                    <a:pt x="501564" y="1127522"/>
                  </a:lnTo>
                  <a:lnTo>
                    <a:pt x="496806" y="1142207"/>
                  </a:lnTo>
                  <a:lnTo>
                    <a:pt x="492842" y="1156494"/>
                  </a:lnTo>
                  <a:lnTo>
                    <a:pt x="489274" y="1171178"/>
                  </a:lnTo>
                  <a:lnTo>
                    <a:pt x="486499" y="1186260"/>
                  </a:lnTo>
                  <a:lnTo>
                    <a:pt x="484517" y="1201341"/>
                  </a:lnTo>
                  <a:lnTo>
                    <a:pt x="483327" y="1216819"/>
                  </a:lnTo>
                  <a:lnTo>
                    <a:pt x="482931" y="1232694"/>
                  </a:lnTo>
                  <a:lnTo>
                    <a:pt x="483327" y="1248172"/>
                  </a:lnTo>
                  <a:lnTo>
                    <a:pt x="484517" y="1263650"/>
                  </a:lnTo>
                  <a:lnTo>
                    <a:pt x="486499" y="1279129"/>
                  </a:lnTo>
                  <a:lnTo>
                    <a:pt x="489274" y="1294210"/>
                  </a:lnTo>
                  <a:lnTo>
                    <a:pt x="492842" y="1308894"/>
                  </a:lnTo>
                  <a:lnTo>
                    <a:pt x="496806" y="1323579"/>
                  </a:lnTo>
                  <a:lnTo>
                    <a:pt x="501564" y="1337469"/>
                  </a:lnTo>
                  <a:lnTo>
                    <a:pt x="507114" y="1351360"/>
                  </a:lnTo>
                  <a:lnTo>
                    <a:pt x="513061" y="1365250"/>
                  </a:lnTo>
                  <a:lnTo>
                    <a:pt x="519800" y="1377950"/>
                  </a:lnTo>
                  <a:lnTo>
                    <a:pt x="526936" y="1390650"/>
                  </a:lnTo>
                  <a:lnTo>
                    <a:pt x="535262" y="1402954"/>
                  </a:lnTo>
                  <a:lnTo>
                    <a:pt x="543587" y="1415257"/>
                  </a:lnTo>
                  <a:lnTo>
                    <a:pt x="552705" y="1426766"/>
                  </a:lnTo>
                  <a:lnTo>
                    <a:pt x="562220" y="1437879"/>
                  </a:lnTo>
                  <a:lnTo>
                    <a:pt x="572131" y="1448197"/>
                  </a:lnTo>
                  <a:lnTo>
                    <a:pt x="583232" y="1458516"/>
                  </a:lnTo>
                  <a:lnTo>
                    <a:pt x="593936" y="1468041"/>
                  </a:lnTo>
                  <a:lnTo>
                    <a:pt x="605432" y="1477169"/>
                  </a:lnTo>
                  <a:lnTo>
                    <a:pt x="617326" y="1485504"/>
                  </a:lnTo>
                  <a:lnTo>
                    <a:pt x="630012" y="1493441"/>
                  </a:lnTo>
                  <a:lnTo>
                    <a:pt x="642698" y="1500585"/>
                  </a:lnTo>
                  <a:lnTo>
                    <a:pt x="655781" y="1507729"/>
                  </a:lnTo>
                  <a:lnTo>
                    <a:pt x="669260" y="1513682"/>
                  </a:lnTo>
                  <a:lnTo>
                    <a:pt x="683136" y="1519238"/>
                  </a:lnTo>
                  <a:lnTo>
                    <a:pt x="697408" y="1524001"/>
                  </a:lnTo>
                  <a:lnTo>
                    <a:pt x="711680" y="1527969"/>
                  </a:lnTo>
                  <a:lnTo>
                    <a:pt x="726745" y="1531541"/>
                  </a:lnTo>
                  <a:lnTo>
                    <a:pt x="741810" y="1534319"/>
                  </a:lnTo>
                  <a:lnTo>
                    <a:pt x="756875" y="1536304"/>
                  </a:lnTo>
                  <a:lnTo>
                    <a:pt x="772732" y="1537494"/>
                  </a:lnTo>
                  <a:lnTo>
                    <a:pt x="788194" y="1537891"/>
                  </a:lnTo>
                  <a:lnTo>
                    <a:pt x="803655" y="1537494"/>
                  </a:lnTo>
                  <a:lnTo>
                    <a:pt x="819513" y="1536304"/>
                  </a:lnTo>
                  <a:lnTo>
                    <a:pt x="834578" y="1534319"/>
                  </a:lnTo>
                  <a:lnTo>
                    <a:pt x="849643" y="1531541"/>
                  </a:lnTo>
                  <a:lnTo>
                    <a:pt x="864708" y="1527969"/>
                  </a:lnTo>
                  <a:lnTo>
                    <a:pt x="878980" y="1524001"/>
                  </a:lnTo>
                  <a:lnTo>
                    <a:pt x="892855" y="1519238"/>
                  </a:lnTo>
                  <a:lnTo>
                    <a:pt x="907127" y="1513682"/>
                  </a:lnTo>
                  <a:lnTo>
                    <a:pt x="920606" y="1507729"/>
                  </a:lnTo>
                  <a:lnTo>
                    <a:pt x="933689" y="1500585"/>
                  </a:lnTo>
                  <a:lnTo>
                    <a:pt x="946772" y="1493441"/>
                  </a:lnTo>
                  <a:lnTo>
                    <a:pt x="958665" y="1485504"/>
                  </a:lnTo>
                  <a:lnTo>
                    <a:pt x="970559" y="1477169"/>
                  </a:lnTo>
                  <a:lnTo>
                    <a:pt x="982056" y="1468041"/>
                  </a:lnTo>
                  <a:lnTo>
                    <a:pt x="993552" y="1458516"/>
                  </a:lnTo>
                  <a:lnTo>
                    <a:pt x="1003860" y="1448197"/>
                  </a:lnTo>
                  <a:lnTo>
                    <a:pt x="1014168" y="1437879"/>
                  </a:lnTo>
                  <a:lnTo>
                    <a:pt x="1023682" y="1426766"/>
                  </a:lnTo>
                  <a:lnTo>
                    <a:pt x="1032404" y="1415257"/>
                  </a:lnTo>
                  <a:lnTo>
                    <a:pt x="1041522" y="1402954"/>
                  </a:lnTo>
                  <a:lnTo>
                    <a:pt x="1049055" y="1390650"/>
                  </a:lnTo>
                  <a:lnTo>
                    <a:pt x="1056587" y="1377950"/>
                  </a:lnTo>
                  <a:lnTo>
                    <a:pt x="1063327" y="1365250"/>
                  </a:lnTo>
                  <a:lnTo>
                    <a:pt x="1069273" y="1351360"/>
                  </a:lnTo>
                  <a:lnTo>
                    <a:pt x="1074824" y="1337469"/>
                  </a:lnTo>
                  <a:lnTo>
                    <a:pt x="1079581" y="1323579"/>
                  </a:lnTo>
                  <a:lnTo>
                    <a:pt x="1083942" y="1308894"/>
                  </a:lnTo>
                  <a:lnTo>
                    <a:pt x="1087510" y="1294210"/>
                  </a:lnTo>
                  <a:lnTo>
                    <a:pt x="1089889" y="1279129"/>
                  </a:lnTo>
                  <a:lnTo>
                    <a:pt x="1091871" y="1263650"/>
                  </a:lnTo>
                  <a:lnTo>
                    <a:pt x="1093060" y="1248172"/>
                  </a:lnTo>
                  <a:lnTo>
                    <a:pt x="1093457" y="1232694"/>
                  </a:lnTo>
                  <a:lnTo>
                    <a:pt x="1093060" y="1216819"/>
                  </a:lnTo>
                  <a:lnTo>
                    <a:pt x="1091871" y="1201341"/>
                  </a:lnTo>
                  <a:lnTo>
                    <a:pt x="1089889" y="1186260"/>
                  </a:lnTo>
                  <a:lnTo>
                    <a:pt x="1087510" y="1171178"/>
                  </a:lnTo>
                  <a:lnTo>
                    <a:pt x="1083942" y="1156494"/>
                  </a:lnTo>
                  <a:lnTo>
                    <a:pt x="1079581" y="1142207"/>
                  </a:lnTo>
                  <a:lnTo>
                    <a:pt x="1074824" y="1127522"/>
                  </a:lnTo>
                  <a:lnTo>
                    <a:pt x="1069273" y="1114028"/>
                  </a:lnTo>
                  <a:lnTo>
                    <a:pt x="1063327" y="1100535"/>
                  </a:lnTo>
                  <a:lnTo>
                    <a:pt x="1056587" y="1087438"/>
                  </a:lnTo>
                  <a:lnTo>
                    <a:pt x="1049055" y="1074341"/>
                  </a:lnTo>
                  <a:lnTo>
                    <a:pt x="1041522" y="1062038"/>
                  </a:lnTo>
                  <a:lnTo>
                    <a:pt x="1032404" y="1050132"/>
                  </a:lnTo>
                  <a:lnTo>
                    <a:pt x="1023682" y="1038622"/>
                  </a:lnTo>
                  <a:lnTo>
                    <a:pt x="1014168" y="1027510"/>
                  </a:lnTo>
                  <a:lnTo>
                    <a:pt x="1003860" y="1016794"/>
                  </a:lnTo>
                  <a:lnTo>
                    <a:pt x="993552" y="1006872"/>
                  </a:lnTo>
                  <a:lnTo>
                    <a:pt x="982056" y="997347"/>
                  </a:lnTo>
                  <a:lnTo>
                    <a:pt x="970559" y="988219"/>
                  </a:lnTo>
                  <a:lnTo>
                    <a:pt x="958665" y="979488"/>
                  </a:lnTo>
                  <a:lnTo>
                    <a:pt x="946772" y="971947"/>
                  </a:lnTo>
                  <a:lnTo>
                    <a:pt x="933689" y="964406"/>
                  </a:lnTo>
                  <a:lnTo>
                    <a:pt x="920606" y="957660"/>
                  </a:lnTo>
                  <a:lnTo>
                    <a:pt x="907127" y="951706"/>
                  </a:lnTo>
                  <a:lnTo>
                    <a:pt x="892855" y="945753"/>
                  </a:lnTo>
                  <a:lnTo>
                    <a:pt x="878980" y="940991"/>
                  </a:lnTo>
                  <a:lnTo>
                    <a:pt x="864708" y="937022"/>
                  </a:lnTo>
                  <a:lnTo>
                    <a:pt x="849643" y="933847"/>
                  </a:lnTo>
                  <a:lnTo>
                    <a:pt x="834578" y="931069"/>
                  </a:lnTo>
                  <a:lnTo>
                    <a:pt x="819513" y="929085"/>
                  </a:lnTo>
                  <a:lnTo>
                    <a:pt x="803655" y="927894"/>
                  </a:lnTo>
                  <a:lnTo>
                    <a:pt x="788194" y="927497"/>
                  </a:lnTo>
                  <a:close/>
                  <a:moveTo>
                    <a:pt x="788194" y="866775"/>
                  </a:moveTo>
                  <a:lnTo>
                    <a:pt x="806827" y="867569"/>
                  </a:lnTo>
                  <a:lnTo>
                    <a:pt x="825460" y="868760"/>
                  </a:lnTo>
                  <a:lnTo>
                    <a:pt x="843696" y="871141"/>
                  </a:lnTo>
                  <a:lnTo>
                    <a:pt x="861933" y="874316"/>
                  </a:lnTo>
                  <a:lnTo>
                    <a:pt x="879773" y="878285"/>
                  </a:lnTo>
                  <a:lnTo>
                    <a:pt x="896820" y="883444"/>
                  </a:lnTo>
                  <a:lnTo>
                    <a:pt x="913867" y="889000"/>
                  </a:lnTo>
                  <a:lnTo>
                    <a:pt x="930518" y="895350"/>
                  </a:lnTo>
                  <a:lnTo>
                    <a:pt x="947168" y="903288"/>
                  </a:lnTo>
                  <a:lnTo>
                    <a:pt x="962630" y="911225"/>
                  </a:lnTo>
                  <a:lnTo>
                    <a:pt x="977695" y="919956"/>
                  </a:lnTo>
                  <a:lnTo>
                    <a:pt x="992760" y="929481"/>
                  </a:lnTo>
                  <a:lnTo>
                    <a:pt x="1007032" y="939403"/>
                  </a:lnTo>
                  <a:lnTo>
                    <a:pt x="1020907" y="950516"/>
                  </a:lnTo>
                  <a:lnTo>
                    <a:pt x="1033990" y="962025"/>
                  </a:lnTo>
                  <a:lnTo>
                    <a:pt x="1047073" y="973931"/>
                  </a:lnTo>
                  <a:lnTo>
                    <a:pt x="1058966" y="986631"/>
                  </a:lnTo>
                  <a:lnTo>
                    <a:pt x="1070463" y="1000125"/>
                  </a:lnTo>
                  <a:lnTo>
                    <a:pt x="1081167" y="1014016"/>
                  </a:lnTo>
                  <a:lnTo>
                    <a:pt x="1091871" y="1027906"/>
                  </a:lnTo>
                  <a:lnTo>
                    <a:pt x="1100989" y="1042988"/>
                  </a:lnTo>
                  <a:lnTo>
                    <a:pt x="1109711" y="1058466"/>
                  </a:lnTo>
                  <a:lnTo>
                    <a:pt x="1118036" y="1073944"/>
                  </a:lnTo>
                  <a:lnTo>
                    <a:pt x="1125172" y="1090613"/>
                  </a:lnTo>
                  <a:lnTo>
                    <a:pt x="1131912" y="1106885"/>
                  </a:lnTo>
                  <a:lnTo>
                    <a:pt x="1137859" y="1123950"/>
                  </a:lnTo>
                  <a:lnTo>
                    <a:pt x="1142616" y="1141413"/>
                  </a:lnTo>
                  <a:lnTo>
                    <a:pt x="1146580" y="1158875"/>
                  </a:lnTo>
                  <a:lnTo>
                    <a:pt x="1149752" y="1176735"/>
                  </a:lnTo>
                  <a:lnTo>
                    <a:pt x="1152131" y="1195388"/>
                  </a:lnTo>
                  <a:lnTo>
                    <a:pt x="1153716" y="1213644"/>
                  </a:lnTo>
                  <a:lnTo>
                    <a:pt x="1154113" y="1232694"/>
                  </a:lnTo>
                  <a:lnTo>
                    <a:pt x="1153716" y="1251347"/>
                  </a:lnTo>
                  <a:lnTo>
                    <a:pt x="1152131" y="1270000"/>
                  </a:lnTo>
                  <a:lnTo>
                    <a:pt x="1149752" y="1288257"/>
                  </a:lnTo>
                  <a:lnTo>
                    <a:pt x="1146580" y="1306116"/>
                  </a:lnTo>
                  <a:lnTo>
                    <a:pt x="1142616" y="1324372"/>
                  </a:lnTo>
                  <a:lnTo>
                    <a:pt x="1137859" y="1341438"/>
                  </a:lnTo>
                  <a:lnTo>
                    <a:pt x="1131912" y="1358107"/>
                  </a:lnTo>
                  <a:lnTo>
                    <a:pt x="1125172" y="1375172"/>
                  </a:lnTo>
                  <a:lnTo>
                    <a:pt x="1118036" y="1391047"/>
                  </a:lnTo>
                  <a:lnTo>
                    <a:pt x="1109711" y="1406922"/>
                  </a:lnTo>
                  <a:lnTo>
                    <a:pt x="1100989" y="1422401"/>
                  </a:lnTo>
                  <a:lnTo>
                    <a:pt x="1091871" y="1437085"/>
                  </a:lnTo>
                  <a:lnTo>
                    <a:pt x="1081167" y="1451372"/>
                  </a:lnTo>
                  <a:lnTo>
                    <a:pt x="1070463" y="1465660"/>
                  </a:lnTo>
                  <a:lnTo>
                    <a:pt x="1058966" y="1478757"/>
                  </a:lnTo>
                  <a:lnTo>
                    <a:pt x="1047073" y="1491060"/>
                  </a:lnTo>
                  <a:lnTo>
                    <a:pt x="1033990" y="1503760"/>
                  </a:lnTo>
                  <a:lnTo>
                    <a:pt x="1020907" y="1514872"/>
                  </a:lnTo>
                  <a:lnTo>
                    <a:pt x="1007032" y="1525588"/>
                  </a:lnTo>
                  <a:lnTo>
                    <a:pt x="992760" y="1535907"/>
                  </a:lnTo>
                  <a:lnTo>
                    <a:pt x="977695" y="1545432"/>
                  </a:lnTo>
                  <a:lnTo>
                    <a:pt x="962630" y="1554560"/>
                  </a:lnTo>
                  <a:lnTo>
                    <a:pt x="947168" y="1562498"/>
                  </a:lnTo>
                  <a:lnTo>
                    <a:pt x="930518" y="1569641"/>
                  </a:lnTo>
                  <a:lnTo>
                    <a:pt x="913867" y="1576388"/>
                  </a:lnTo>
                  <a:lnTo>
                    <a:pt x="896820" y="1581944"/>
                  </a:lnTo>
                  <a:lnTo>
                    <a:pt x="879773" y="1586707"/>
                  </a:lnTo>
                  <a:lnTo>
                    <a:pt x="861933" y="1590676"/>
                  </a:lnTo>
                  <a:lnTo>
                    <a:pt x="843696" y="1594248"/>
                  </a:lnTo>
                  <a:lnTo>
                    <a:pt x="825460" y="1596629"/>
                  </a:lnTo>
                  <a:lnTo>
                    <a:pt x="806827" y="1598216"/>
                  </a:lnTo>
                  <a:lnTo>
                    <a:pt x="788194" y="1598613"/>
                  </a:lnTo>
                  <a:lnTo>
                    <a:pt x="769561" y="1598216"/>
                  </a:lnTo>
                  <a:lnTo>
                    <a:pt x="750531" y="1596629"/>
                  </a:lnTo>
                  <a:lnTo>
                    <a:pt x="732295" y="1594248"/>
                  </a:lnTo>
                  <a:lnTo>
                    <a:pt x="714058" y="1590676"/>
                  </a:lnTo>
                  <a:lnTo>
                    <a:pt x="696615" y="1586707"/>
                  </a:lnTo>
                  <a:lnTo>
                    <a:pt x="679568" y="1581944"/>
                  </a:lnTo>
                  <a:lnTo>
                    <a:pt x="662124" y="1576388"/>
                  </a:lnTo>
                  <a:lnTo>
                    <a:pt x="645870" y="1569641"/>
                  </a:lnTo>
                  <a:lnTo>
                    <a:pt x="629616" y="1562498"/>
                  </a:lnTo>
                  <a:lnTo>
                    <a:pt x="613758" y="1554560"/>
                  </a:lnTo>
                  <a:lnTo>
                    <a:pt x="598296" y="1545432"/>
                  </a:lnTo>
                  <a:lnTo>
                    <a:pt x="583628" y="1535907"/>
                  </a:lnTo>
                  <a:lnTo>
                    <a:pt x="568960" y="1525588"/>
                  </a:lnTo>
                  <a:lnTo>
                    <a:pt x="555480" y="1514872"/>
                  </a:lnTo>
                  <a:lnTo>
                    <a:pt x="542398" y="1503760"/>
                  </a:lnTo>
                  <a:lnTo>
                    <a:pt x="529315" y="1491060"/>
                  </a:lnTo>
                  <a:lnTo>
                    <a:pt x="517025" y="1478757"/>
                  </a:lnTo>
                  <a:lnTo>
                    <a:pt x="505925" y="1465660"/>
                  </a:lnTo>
                  <a:lnTo>
                    <a:pt x="494824" y="1451372"/>
                  </a:lnTo>
                  <a:lnTo>
                    <a:pt x="484517" y="1437085"/>
                  </a:lnTo>
                  <a:lnTo>
                    <a:pt x="475002" y="1422401"/>
                  </a:lnTo>
                  <a:lnTo>
                    <a:pt x="466280" y="1406922"/>
                  </a:lnTo>
                  <a:lnTo>
                    <a:pt x="458351" y="1391047"/>
                  </a:lnTo>
                  <a:lnTo>
                    <a:pt x="451215" y="1375172"/>
                  </a:lnTo>
                  <a:lnTo>
                    <a:pt x="444476" y="1358107"/>
                  </a:lnTo>
                  <a:lnTo>
                    <a:pt x="438529" y="1341438"/>
                  </a:lnTo>
                  <a:lnTo>
                    <a:pt x="433375" y="1324372"/>
                  </a:lnTo>
                  <a:lnTo>
                    <a:pt x="429411" y="1306116"/>
                  </a:lnTo>
                  <a:lnTo>
                    <a:pt x="426239" y="1288257"/>
                  </a:lnTo>
                  <a:lnTo>
                    <a:pt x="423861" y="1270000"/>
                  </a:lnTo>
                  <a:lnTo>
                    <a:pt x="422671" y="1251347"/>
                  </a:lnTo>
                  <a:lnTo>
                    <a:pt x="422275" y="1232694"/>
                  </a:lnTo>
                  <a:lnTo>
                    <a:pt x="422671" y="1213644"/>
                  </a:lnTo>
                  <a:lnTo>
                    <a:pt x="423861" y="1195388"/>
                  </a:lnTo>
                  <a:lnTo>
                    <a:pt x="426239" y="1176735"/>
                  </a:lnTo>
                  <a:lnTo>
                    <a:pt x="429411" y="1158875"/>
                  </a:lnTo>
                  <a:lnTo>
                    <a:pt x="433375" y="1141413"/>
                  </a:lnTo>
                  <a:lnTo>
                    <a:pt x="438529" y="1123950"/>
                  </a:lnTo>
                  <a:lnTo>
                    <a:pt x="444476" y="1106885"/>
                  </a:lnTo>
                  <a:lnTo>
                    <a:pt x="451215" y="1090613"/>
                  </a:lnTo>
                  <a:lnTo>
                    <a:pt x="458351" y="1073944"/>
                  </a:lnTo>
                  <a:lnTo>
                    <a:pt x="466280" y="1058466"/>
                  </a:lnTo>
                  <a:lnTo>
                    <a:pt x="475002" y="1042988"/>
                  </a:lnTo>
                  <a:lnTo>
                    <a:pt x="484517" y="1027906"/>
                  </a:lnTo>
                  <a:lnTo>
                    <a:pt x="494824" y="1014016"/>
                  </a:lnTo>
                  <a:lnTo>
                    <a:pt x="505925" y="1000125"/>
                  </a:lnTo>
                  <a:lnTo>
                    <a:pt x="517025" y="986631"/>
                  </a:lnTo>
                  <a:lnTo>
                    <a:pt x="529315" y="973931"/>
                  </a:lnTo>
                  <a:lnTo>
                    <a:pt x="542398" y="962025"/>
                  </a:lnTo>
                  <a:lnTo>
                    <a:pt x="555480" y="950516"/>
                  </a:lnTo>
                  <a:lnTo>
                    <a:pt x="568960" y="939403"/>
                  </a:lnTo>
                  <a:lnTo>
                    <a:pt x="583628" y="929481"/>
                  </a:lnTo>
                  <a:lnTo>
                    <a:pt x="598296" y="919956"/>
                  </a:lnTo>
                  <a:lnTo>
                    <a:pt x="613758" y="911225"/>
                  </a:lnTo>
                  <a:lnTo>
                    <a:pt x="629616" y="903288"/>
                  </a:lnTo>
                  <a:lnTo>
                    <a:pt x="645870" y="895350"/>
                  </a:lnTo>
                  <a:lnTo>
                    <a:pt x="662124" y="889000"/>
                  </a:lnTo>
                  <a:lnTo>
                    <a:pt x="679568" y="883444"/>
                  </a:lnTo>
                  <a:lnTo>
                    <a:pt x="696615" y="878285"/>
                  </a:lnTo>
                  <a:lnTo>
                    <a:pt x="714058" y="874316"/>
                  </a:lnTo>
                  <a:lnTo>
                    <a:pt x="732295" y="871141"/>
                  </a:lnTo>
                  <a:lnTo>
                    <a:pt x="750531" y="868760"/>
                  </a:lnTo>
                  <a:lnTo>
                    <a:pt x="769561" y="867569"/>
                  </a:lnTo>
                  <a:lnTo>
                    <a:pt x="788194" y="866775"/>
                  </a:lnTo>
                  <a:close/>
                  <a:moveTo>
                    <a:pt x="781447" y="832045"/>
                  </a:moveTo>
                  <a:lnTo>
                    <a:pt x="771525" y="832443"/>
                  </a:lnTo>
                  <a:lnTo>
                    <a:pt x="761603" y="832840"/>
                  </a:lnTo>
                  <a:lnTo>
                    <a:pt x="751284" y="833634"/>
                  </a:lnTo>
                  <a:lnTo>
                    <a:pt x="741363" y="834428"/>
                  </a:lnTo>
                  <a:lnTo>
                    <a:pt x="731838" y="836016"/>
                  </a:lnTo>
                  <a:lnTo>
                    <a:pt x="721916" y="837207"/>
                  </a:lnTo>
                  <a:lnTo>
                    <a:pt x="711994" y="839193"/>
                  </a:lnTo>
                  <a:lnTo>
                    <a:pt x="702469" y="841178"/>
                  </a:lnTo>
                  <a:lnTo>
                    <a:pt x="692944" y="843164"/>
                  </a:lnTo>
                  <a:lnTo>
                    <a:pt x="683419" y="845546"/>
                  </a:lnTo>
                  <a:lnTo>
                    <a:pt x="674291" y="848326"/>
                  </a:lnTo>
                  <a:lnTo>
                    <a:pt x="655637" y="854282"/>
                  </a:lnTo>
                  <a:lnTo>
                    <a:pt x="637381" y="861429"/>
                  </a:lnTo>
                  <a:lnTo>
                    <a:pt x="619522" y="868973"/>
                  </a:lnTo>
                  <a:lnTo>
                    <a:pt x="602456" y="877709"/>
                  </a:lnTo>
                  <a:lnTo>
                    <a:pt x="585787" y="886842"/>
                  </a:lnTo>
                  <a:lnTo>
                    <a:pt x="569119" y="896769"/>
                  </a:lnTo>
                  <a:lnTo>
                    <a:pt x="553641" y="908284"/>
                  </a:lnTo>
                  <a:lnTo>
                    <a:pt x="538162" y="919799"/>
                  </a:lnTo>
                  <a:lnTo>
                    <a:pt x="523478" y="931711"/>
                  </a:lnTo>
                  <a:lnTo>
                    <a:pt x="509587" y="944815"/>
                  </a:lnTo>
                  <a:lnTo>
                    <a:pt x="496094" y="958712"/>
                  </a:lnTo>
                  <a:lnTo>
                    <a:pt x="482997" y="973007"/>
                  </a:lnTo>
                  <a:lnTo>
                    <a:pt x="470694" y="987699"/>
                  </a:lnTo>
                  <a:lnTo>
                    <a:pt x="459581" y="1003582"/>
                  </a:lnTo>
                  <a:lnTo>
                    <a:pt x="448866" y="1019465"/>
                  </a:lnTo>
                  <a:lnTo>
                    <a:pt x="438547" y="1036142"/>
                  </a:lnTo>
                  <a:lnTo>
                    <a:pt x="434181" y="1045275"/>
                  </a:lnTo>
                  <a:lnTo>
                    <a:pt x="429816" y="1053613"/>
                  </a:lnTo>
                  <a:lnTo>
                    <a:pt x="425450" y="1062349"/>
                  </a:lnTo>
                  <a:lnTo>
                    <a:pt x="421481" y="1071482"/>
                  </a:lnTo>
                  <a:lnTo>
                    <a:pt x="417512" y="1080217"/>
                  </a:lnTo>
                  <a:lnTo>
                    <a:pt x="413941" y="1089747"/>
                  </a:lnTo>
                  <a:lnTo>
                    <a:pt x="410766" y="1098880"/>
                  </a:lnTo>
                  <a:lnTo>
                    <a:pt x="407591" y="1108410"/>
                  </a:lnTo>
                  <a:lnTo>
                    <a:pt x="404416" y="1117940"/>
                  </a:lnTo>
                  <a:lnTo>
                    <a:pt x="402034" y="1127469"/>
                  </a:lnTo>
                  <a:lnTo>
                    <a:pt x="399256" y="1137396"/>
                  </a:lnTo>
                  <a:lnTo>
                    <a:pt x="397272" y="1147323"/>
                  </a:lnTo>
                  <a:lnTo>
                    <a:pt x="395287" y="1157250"/>
                  </a:lnTo>
                  <a:lnTo>
                    <a:pt x="392906" y="1167177"/>
                  </a:lnTo>
                  <a:lnTo>
                    <a:pt x="391319" y="1177104"/>
                  </a:lnTo>
                  <a:lnTo>
                    <a:pt x="390128" y="1187825"/>
                  </a:lnTo>
                  <a:lnTo>
                    <a:pt x="389334" y="1197752"/>
                  </a:lnTo>
                  <a:lnTo>
                    <a:pt x="388541" y="1208076"/>
                  </a:lnTo>
                  <a:lnTo>
                    <a:pt x="388144" y="1218003"/>
                  </a:lnTo>
                  <a:lnTo>
                    <a:pt x="387747" y="1228724"/>
                  </a:lnTo>
                  <a:lnTo>
                    <a:pt x="387747" y="1238650"/>
                  </a:lnTo>
                  <a:lnTo>
                    <a:pt x="388144" y="1248577"/>
                  </a:lnTo>
                  <a:lnTo>
                    <a:pt x="388541" y="1258504"/>
                  </a:lnTo>
                  <a:lnTo>
                    <a:pt x="389334" y="1268431"/>
                  </a:lnTo>
                  <a:lnTo>
                    <a:pt x="390525" y="1278755"/>
                  </a:lnTo>
                  <a:lnTo>
                    <a:pt x="391716" y="1288285"/>
                  </a:lnTo>
                  <a:lnTo>
                    <a:pt x="393303" y="1297815"/>
                  </a:lnTo>
                  <a:lnTo>
                    <a:pt x="395287" y="1307742"/>
                  </a:lnTo>
                  <a:lnTo>
                    <a:pt x="397272" y="1317668"/>
                  </a:lnTo>
                  <a:lnTo>
                    <a:pt x="399653" y="1326801"/>
                  </a:lnTo>
                  <a:lnTo>
                    <a:pt x="402034" y="1336331"/>
                  </a:lnTo>
                  <a:lnTo>
                    <a:pt x="404416" y="1345464"/>
                  </a:lnTo>
                  <a:lnTo>
                    <a:pt x="410369" y="1364523"/>
                  </a:lnTo>
                  <a:lnTo>
                    <a:pt x="417512" y="1382392"/>
                  </a:lnTo>
                  <a:lnTo>
                    <a:pt x="425053" y="1399863"/>
                  </a:lnTo>
                  <a:lnTo>
                    <a:pt x="433387" y="1417334"/>
                  </a:lnTo>
                  <a:lnTo>
                    <a:pt x="443309" y="1434011"/>
                  </a:lnTo>
                  <a:lnTo>
                    <a:pt x="453231" y="1450291"/>
                  </a:lnTo>
                  <a:lnTo>
                    <a:pt x="463947" y="1466174"/>
                  </a:lnTo>
                  <a:lnTo>
                    <a:pt x="475456" y="1481660"/>
                  </a:lnTo>
                  <a:lnTo>
                    <a:pt x="488156" y="1495955"/>
                  </a:lnTo>
                  <a:lnTo>
                    <a:pt x="501253" y="1510250"/>
                  </a:lnTo>
                  <a:lnTo>
                    <a:pt x="514747" y="1523750"/>
                  </a:lnTo>
                  <a:lnTo>
                    <a:pt x="529034" y="1536457"/>
                  </a:lnTo>
                  <a:lnTo>
                    <a:pt x="544116" y="1548766"/>
                  </a:lnTo>
                  <a:lnTo>
                    <a:pt x="559594" y="1560281"/>
                  </a:lnTo>
                  <a:lnTo>
                    <a:pt x="575469" y="1571002"/>
                  </a:lnTo>
                  <a:lnTo>
                    <a:pt x="592534" y="1580532"/>
                  </a:lnTo>
                  <a:lnTo>
                    <a:pt x="601266" y="1585297"/>
                  </a:lnTo>
                  <a:lnTo>
                    <a:pt x="609600" y="1589665"/>
                  </a:lnTo>
                  <a:lnTo>
                    <a:pt x="618331" y="1594430"/>
                  </a:lnTo>
                  <a:lnTo>
                    <a:pt x="627856" y="1598401"/>
                  </a:lnTo>
                  <a:lnTo>
                    <a:pt x="636587" y="1601974"/>
                  </a:lnTo>
                  <a:lnTo>
                    <a:pt x="645716" y="1605548"/>
                  </a:lnTo>
                  <a:lnTo>
                    <a:pt x="655241" y="1609122"/>
                  </a:lnTo>
                  <a:lnTo>
                    <a:pt x="664369" y="1612298"/>
                  </a:lnTo>
                  <a:lnTo>
                    <a:pt x="674291" y="1615078"/>
                  </a:lnTo>
                  <a:lnTo>
                    <a:pt x="683816" y="1617857"/>
                  </a:lnTo>
                  <a:lnTo>
                    <a:pt x="693738" y="1620240"/>
                  </a:lnTo>
                  <a:lnTo>
                    <a:pt x="703263" y="1622622"/>
                  </a:lnTo>
                  <a:lnTo>
                    <a:pt x="713184" y="1624607"/>
                  </a:lnTo>
                  <a:lnTo>
                    <a:pt x="723503" y="1626196"/>
                  </a:lnTo>
                  <a:lnTo>
                    <a:pt x="733822" y="1627784"/>
                  </a:lnTo>
                  <a:lnTo>
                    <a:pt x="743744" y="1628975"/>
                  </a:lnTo>
                  <a:lnTo>
                    <a:pt x="754063" y="1630167"/>
                  </a:lnTo>
                  <a:lnTo>
                    <a:pt x="764778" y="1630961"/>
                  </a:lnTo>
                  <a:lnTo>
                    <a:pt x="774700" y="1631358"/>
                  </a:lnTo>
                  <a:lnTo>
                    <a:pt x="784622" y="1631755"/>
                  </a:lnTo>
                  <a:lnTo>
                    <a:pt x="794941" y="1631755"/>
                  </a:lnTo>
                  <a:lnTo>
                    <a:pt x="804863" y="1631358"/>
                  </a:lnTo>
                  <a:lnTo>
                    <a:pt x="815181" y="1630564"/>
                  </a:lnTo>
                  <a:lnTo>
                    <a:pt x="825103" y="1630167"/>
                  </a:lnTo>
                  <a:lnTo>
                    <a:pt x="834628" y="1628975"/>
                  </a:lnTo>
                  <a:lnTo>
                    <a:pt x="844550" y="1627784"/>
                  </a:lnTo>
                  <a:lnTo>
                    <a:pt x="854472" y="1626196"/>
                  </a:lnTo>
                  <a:lnTo>
                    <a:pt x="864394" y="1624607"/>
                  </a:lnTo>
                  <a:lnTo>
                    <a:pt x="873919" y="1622622"/>
                  </a:lnTo>
                  <a:lnTo>
                    <a:pt x="883444" y="1620240"/>
                  </a:lnTo>
                  <a:lnTo>
                    <a:pt x="892572" y="1617857"/>
                  </a:lnTo>
                  <a:lnTo>
                    <a:pt x="902494" y="1615078"/>
                  </a:lnTo>
                  <a:lnTo>
                    <a:pt x="920750" y="1609122"/>
                  </a:lnTo>
                  <a:lnTo>
                    <a:pt x="938609" y="1602371"/>
                  </a:lnTo>
                  <a:lnTo>
                    <a:pt x="956469" y="1594827"/>
                  </a:lnTo>
                  <a:lnTo>
                    <a:pt x="973931" y="1586091"/>
                  </a:lnTo>
                  <a:lnTo>
                    <a:pt x="990600" y="1576561"/>
                  </a:lnTo>
                  <a:lnTo>
                    <a:pt x="1006872" y="1566635"/>
                  </a:lnTo>
                  <a:lnTo>
                    <a:pt x="1022747" y="1555914"/>
                  </a:lnTo>
                  <a:lnTo>
                    <a:pt x="1038225" y="1544001"/>
                  </a:lnTo>
                  <a:lnTo>
                    <a:pt x="1052910" y="1531692"/>
                  </a:lnTo>
                  <a:lnTo>
                    <a:pt x="1066800" y="1518588"/>
                  </a:lnTo>
                  <a:lnTo>
                    <a:pt x="1080294" y="1505088"/>
                  </a:lnTo>
                  <a:lnTo>
                    <a:pt x="1093391" y="1490396"/>
                  </a:lnTo>
                  <a:lnTo>
                    <a:pt x="1105297" y="1475704"/>
                  </a:lnTo>
                  <a:lnTo>
                    <a:pt x="1116806" y="1460218"/>
                  </a:lnTo>
                  <a:lnTo>
                    <a:pt x="1127125" y="1443938"/>
                  </a:lnTo>
                  <a:lnTo>
                    <a:pt x="1137444" y="1427261"/>
                  </a:lnTo>
                  <a:lnTo>
                    <a:pt x="1142206" y="1418923"/>
                  </a:lnTo>
                  <a:lnTo>
                    <a:pt x="1146572" y="1410187"/>
                  </a:lnTo>
                  <a:lnTo>
                    <a:pt x="1150938" y="1401054"/>
                  </a:lnTo>
                  <a:lnTo>
                    <a:pt x="1154906" y="1392319"/>
                  </a:lnTo>
                  <a:lnTo>
                    <a:pt x="1158478" y="1383186"/>
                  </a:lnTo>
                  <a:lnTo>
                    <a:pt x="1162050" y="1374053"/>
                  </a:lnTo>
                  <a:lnTo>
                    <a:pt x="1165622" y="1364920"/>
                  </a:lnTo>
                  <a:lnTo>
                    <a:pt x="1168797" y="1354993"/>
                  </a:lnTo>
                  <a:lnTo>
                    <a:pt x="1171575" y="1345861"/>
                  </a:lnTo>
                  <a:lnTo>
                    <a:pt x="1174353" y="1335934"/>
                  </a:lnTo>
                  <a:lnTo>
                    <a:pt x="1177131" y="1326404"/>
                  </a:lnTo>
                  <a:lnTo>
                    <a:pt x="1179513" y="1316874"/>
                  </a:lnTo>
                  <a:lnTo>
                    <a:pt x="1181497" y="1306550"/>
                  </a:lnTo>
                  <a:lnTo>
                    <a:pt x="1183085" y="1296623"/>
                  </a:lnTo>
                  <a:lnTo>
                    <a:pt x="1184672" y="1286299"/>
                  </a:lnTo>
                  <a:lnTo>
                    <a:pt x="1185863" y="1276373"/>
                  </a:lnTo>
                  <a:lnTo>
                    <a:pt x="1187053" y="1265652"/>
                  </a:lnTo>
                  <a:lnTo>
                    <a:pt x="1187847" y="1255328"/>
                  </a:lnTo>
                  <a:lnTo>
                    <a:pt x="1188244" y="1245401"/>
                  </a:lnTo>
                  <a:lnTo>
                    <a:pt x="1188641" y="1235474"/>
                  </a:lnTo>
                  <a:lnTo>
                    <a:pt x="1188641" y="1225150"/>
                  </a:lnTo>
                  <a:lnTo>
                    <a:pt x="1188244" y="1214826"/>
                  </a:lnTo>
                  <a:lnTo>
                    <a:pt x="1187847" y="1204899"/>
                  </a:lnTo>
                  <a:lnTo>
                    <a:pt x="1187053" y="1194972"/>
                  </a:lnTo>
                  <a:lnTo>
                    <a:pt x="1185863" y="1185442"/>
                  </a:lnTo>
                  <a:lnTo>
                    <a:pt x="1184672" y="1175118"/>
                  </a:lnTo>
                  <a:lnTo>
                    <a:pt x="1183085" y="1165589"/>
                  </a:lnTo>
                  <a:lnTo>
                    <a:pt x="1181497" y="1156059"/>
                  </a:lnTo>
                  <a:lnTo>
                    <a:pt x="1179513" y="1146529"/>
                  </a:lnTo>
                  <a:lnTo>
                    <a:pt x="1177131" y="1136999"/>
                  </a:lnTo>
                  <a:lnTo>
                    <a:pt x="1174353" y="1127072"/>
                  </a:lnTo>
                  <a:lnTo>
                    <a:pt x="1171575" y="1117940"/>
                  </a:lnTo>
                  <a:lnTo>
                    <a:pt x="1165622" y="1099674"/>
                  </a:lnTo>
                  <a:lnTo>
                    <a:pt x="1158875" y="1081012"/>
                  </a:lnTo>
                  <a:lnTo>
                    <a:pt x="1151335" y="1063540"/>
                  </a:lnTo>
                  <a:lnTo>
                    <a:pt x="1143000" y="1046466"/>
                  </a:lnTo>
                  <a:lnTo>
                    <a:pt x="1133475" y="1029392"/>
                  </a:lnTo>
                  <a:lnTo>
                    <a:pt x="1123156" y="1013112"/>
                  </a:lnTo>
                  <a:lnTo>
                    <a:pt x="1112441" y="997626"/>
                  </a:lnTo>
                  <a:lnTo>
                    <a:pt x="1100931" y="982140"/>
                  </a:lnTo>
                  <a:lnTo>
                    <a:pt x="1088628" y="967448"/>
                  </a:lnTo>
                  <a:lnTo>
                    <a:pt x="1075135" y="953550"/>
                  </a:lnTo>
                  <a:lnTo>
                    <a:pt x="1061641" y="939653"/>
                  </a:lnTo>
                  <a:lnTo>
                    <a:pt x="1047353" y="926946"/>
                  </a:lnTo>
                  <a:lnTo>
                    <a:pt x="1032272" y="915034"/>
                  </a:lnTo>
                  <a:lnTo>
                    <a:pt x="1016794" y="903519"/>
                  </a:lnTo>
                  <a:lnTo>
                    <a:pt x="1000522" y="892798"/>
                  </a:lnTo>
                  <a:lnTo>
                    <a:pt x="983456" y="882871"/>
                  </a:lnTo>
                  <a:lnTo>
                    <a:pt x="975122" y="878106"/>
                  </a:lnTo>
                  <a:lnTo>
                    <a:pt x="966391" y="873738"/>
                  </a:lnTo>
                  <a:lnTo>
                    <a:pt x="957659" y="869371"/>
                  </a:lnTo>
                  <a:lnTo>
                    <a:pt x="948928" y="865400"/>
                  </a:lnTo>
                  <a:lnTo>
                    <a:pt x="939403" y="861826"/>
                  </a:lnTo>
                  <a:lnTo>
                    <a:pt x="930275" y="858252"/>
                  </a:lnTo>
                  <a:lnTo>
                    <a:pt x="921147" y="854282"/>
                  </a:lnTo>
                  <a:lnTo>
                    <a:pt x="911622" y="851105"/>
                  </a:lnTo>
                  <a:lnTo>
                    <a:pt x="902494" y="848326"/>
                  </a:lnTo>
                  <a:lnTo>
                    <a:pt x="892175" y="845546"/>
                  </a:lnTo>
                  <a:lnTo>
                    <a:pt x="882650" y="843164"/>
                  </a:lnTo>
                  <a:lnTo>
                    <a:pt x="872728" y="840781"/>
                  </a:lnTo>
                  <a:lnTo>
                    <a:pt x="863203" y="838796"/>
                  </a:lnTo>
                  <a:lnTo>
                    <a:pt x="852488" y="837207"/>
                  </a:lnTo>
                  <a:lnTo>
                    <a:pt x="842566" y="835619"/>
                  </a:lnTo>
                  <a:lnTo>
                    <a:pt x="832247" y="834428"/>
                  </a:lnTo>
                  <a:lnTo>
                    <a:pt x="822325" y="833237"/>
                  </a:lnTo>
                  <a:lnTo>
                    <a:pt x="812006" y="832840"/>
                  </a:lnTo>
                  <a:lnTo>
                    <a:pt x="801688" y="832045"/>
                  </a:lnTo>
                  <a:lnTo>
                    <a:pt x="791369" y="832045"/>
                  </a:lnTo>
                  <a:lnTo>
                    <a:pt x="781447" y="832045"/>
                  </a:lnTo>
                  <a:close/>
                  <a:moveTo>
                    <a:pt x="802481" y="444500"/>
                  </a:moveTo>
                  <a:lnTo>
                    <a:pt x="823913" y="445294"/>
                  </a:lnTo>
                  <a:lnTo>
                    <a:pt x="844947" y="446486"/>
                  </a:lnTo>
                  <a:lnTo>
                    <a:pt x="866775" y="448471"/>
                  </a:lnTo>
                  <a:lnTo>
                    <a:pt x="887413" y="450853"/>
                  </a:lnTo>
                  <a:lnTo>
                    <a:pt x="908844" y="453633"/>
                  </a:lnTo>
                  <a:lnTo>
                    <a:pt x="929878" y="457207"/>
                  </a:lnTo>
                  <a:lnTo>
                    <a:pt x="950913" y="461177"/>
                  </a:lnTo>
                  <a:lnTo>
                    <a:pt x="971550" y="465545"/>
                  </a:lnTo>
                  <a:lnTo>
                    <a:pt x="977106" y="467530"/>
                  </a:lnTo>
                  <a:lnTo>
                    <a:pt x="981869" y="470310"/>
                  </a:lnTo>
                  <a:lnTo>
                    <a:pt x="985838" y="473487"/>
                  </a:lnTo>
                  <a:lnTo>
                    <a:pt x="989013" y="477060"/>
                  </a:lnTo>
                  <a:lnTo>
                    <a:pt x="991791" y="481428"/>
                  </a:lnTo>
                  <a:lnTo>
                    <a:pt x="992981" y="483413"/>
                  </a:lnTo>
                  <a:lnTo>
                    <a:pt x="993378" y="485796"/>
                  </a:lnTo>
                  <a:lnTo>
                    <a:pt x="993775" y="488575"/>
                  </a:lnTo>
                  <a:lnTo>
                    <a:pt x="993775" y="490561"/>
                  </a:lnTo>
                  <a:lnTo>
                    <a:pt x="993775" y="492943"/>
                  </a:lnTo>
                  <a:lnTo>
                    <a:pt x="993378" y="495326"/>
                  </a:lnTo>
                  <a:lnTo>
                    <a:pt x="989409" y="520341"/>
                  </a:lnTo>
                  <a:lnTo>
                    <a:pt x="985838" y="546151"/>
                  </a:lnTo>
                  <a:lnTo>
                    <a:pt x="978297" y="596580"/>
                  </a:lnTo>
                  <a:lnTo>
                    <a:pt x="977503" y="600948"/>
                  </a:lnTo>
                  <a:lnTo>
                    <a:pt x="977106" y="605316"/>
                  </a:lnTo>
                  <a:lnTo>
                    <a:pt x="977900" y="609683"/>
                  </a:lnTo>
                  <a:lnTo>
                    <a:pt x="979488" y="613654"/>
                  </a:lnTo>
                  <a:lnTo>
                    <a:pt x="981472" y="617625"/>
                  </a:lnTo>
                  <a:lnTo>
                    <a:pt x="983853" y="620801"/>
                  </a:lnTo>
                  <a:lnTo>
                    <a:pt x="987028" y="623581"/>
                  </a:lnTo>
                  <a:lnTo>
                    <a:pt x="990600" y="626361"/>
                  </a:lnTo>
                  <a:lnTo>
                    <a:pt x="1005681" y="631920"/>
                  </a:lnTo>
                  <a:lnTo>
                    <a:pt x="1020366" y="637479"/>
                  </a:lnTo>
                  <a:lnTo>
                    <a:pt x="1034653" y="643435"/>
                  </a:lnTo>
                  <a:lnTo>
                    <a:pt x="1049338" y="649391"/>
                  </a:lnTo>
                  <a:lnTo>
                    <a:pt x="1063625" y="656141"/>
                  </a:lnTo>
                  <a:lnTo>
                    <a:pt x="1077516" y="662891"/>
                  </a:lnTo>
                  <a:lnTo>
                    <a:pt x="1091803" y="670039"/>
                  </a:lnTo>
                  <a:lnTo>
                    <a:pt x="1105297" y="677583"/>
                  </a:lnTo>
                  <a:lnTo>
                    <a:pt x="1118791" y="685525"/>
                  </a:lnTo>
                  <a:lnTo>
                    <a:pt x="1132285" y="693863"/>
                  </a:lnTo>
                  <a:lnTo>
                    <a:pt x="1144985" y="702599"/>
                  </a:lnTo>
                  <a:lnTo>
                    <a:pt x="1157685" y="711335"/>
                  </a:lnTo>
                  <a:lnTo>
                    <a:pt x="1170385" y="720864"/>
                  </a:lnTo>
                  <a:lnTo>
                    <a:pt x="1183085" y="730394"/>
                  </a:lnTo>
                  <a:lnTo>
                    <a:pt x="1195388" y="739924"/>
                  </a:lnTo>
                  <a:lnTo>
                    <a:pt x="1207294" y="749851"/>
                  </a:lnTo>
                  <a:lnTo>
                    <a:pt x="1211263" y="751836"/>
                  </a:lnTo>
                  <a:lnTo>
                    <a:pt x="1215231" y="753028"/>
                  </a:lnTo>
                  <a:lnTo>
                    <a:pt x="1219597" y="753425"/>
                  </a:lnTo>
                  <a:lnTo>
                    <a:pt x="1224360" y="753425"/>
                  </a:lnTo>
                  <a:lnTo>
                    <a:pt x="1228328" y="752630"/>
                  </a:lnTo>
                  <a:lnTo>
                    <a:pt x="1232297" y="751042"/>
                  </a:lnTo>
                  <a:lnTo>
                    <a:pt x="1236266" y="748660"/>
                  </a:lnTo>
                  <a:lnTo>
                    <a:pt x="1239441" y="745880"/>
                  </a:lnTo>
                  <a:lnTo>
                    <a:pt x="1320006" y="681554"/>
                  </a:lnTo>
                  <a:lnTo>
                    <a:pt x="1321594" y="679966"/>
                  </a:lnTo>
                  <a:lnTo>
                    <a:pt x="1323181" y="678774"/>
                  </a:lnTo>
                  <a:lnTo>
                    <a:pt x="1325166" y="677583"/>
                  </a:lnTo>
                  <a:lnTo>
                    <a:pt x="1327547" y="676789"/>
                  </a:lnTo>
                  <a:lnTo>
                    <a:pt x="1329531" y="676392"/>
                  </a:lnTo>
                  <a:lnTo>
                    <a:pt x="1331913" y="675995"/>
                  </a:lnTo>
                  <a:lnTo>
                    <a:pt x="1336675" y="675995"/>
                  </a:lnTo>
                  <a:lnTo>
                    <a:pt x="1341835" y="676789"/>
                  </a:lnTo>
                  <a:lnTo>
                    <a:pt x="1346597" y="678774"/>
                  </a:lnTo>
                  <a:lnTo>
                    <a:pt x="1351360" y="681554"/>
                  </a:lnTo>
                  <a:lnTo>
                    <a:pt x="1355725" y="685128"/>
                  </a:lnTo>
                  <a:lnTo>
                    <a:pt x="1370410" y="700614"/>
                  </a:lnTo>
                  <a:lnTo>
                    <a:pt x="1384300" y="716497"/>
                  </a:lnTo>
                  <a:lnTo>
                    <a:pt x="1397794" y="733174"/>
                  </a:lnTo>
                  <a:lnTo>
                    <a:pt x="1411685" y="749454"/>
                  </a:lnTo>
                  <a:lnTo>
                    <a:pt x="1424385" y="766925"/>
                  </a:lnTo>
                  <a:lnTo>
                    <a:pt x="1436688" y="783999"/>
                  </a:lnTo>
                  <a:lnTo>
                    <a:pt x="1448594" y="801471"/>
                  </a:lnTo>
                  <a:lnTo>
                    <a:pt x="1460103" y="819736"/>
                  </a:lnTo>
                  <a:lnTo>
                    <a:pt x="1462485" y="824898"/>
                  </a:lnTo>
                  <a:lnTo>
                    <a:pt x="1464072" y="830060"/>
                  </a:lnTo>
                  <a:lnTo>
                    <a:pt x="1464866" y="835619"/>
                  </a:lnTo>
                  <a:lnTo>
                    <a:pt x="1464469" y="840384"/>
                  </a:lnTo>
                  <a:lnTo>
                    <a:pt x="1463278" y="845149"/>
                  </a:lnTo>
                  <a:lnTo>
                    <a:pt x="1462485" y="847134"/>
                  </a:lnTo>
                  <a:lnTo>
                    <a:pt x="1461294" y="849120"/>
                  </a:lnTo>
                  <a:lnTo>
                    <a:pt x="1460103" y="851105"/>
                  </a:lnTo>
                  <a:lnTo>
                    <a:pt x="1458516" y="852693"/>
                  </a:lnTo>
                  <a:lnTo>
                    <a:pt x="1456532" y="853885"/>
                  </a:lnTo>
                  <a:lnTo>
                    <a:pt x="1454944" y="855076"/>
                  </a:lnTo>
                  <a:lnTo>
                    <a:pt x="1434307" y="871356"/>
                  </a:lnTo>
                  <a:lnTo>
                    <a:pt x="1413669" y="886445"/>
                  </a:lnTo>
                  <a:lnTo>
                    <a:pt x="1393032" y="901931"/>
                  </a:lnTo>
                  <a:lnTo>
                    <a:pt x="1372394" y="917020"/>
                  </a:lnTo>
                  <a:lnTo>
                    <a:pt x="1368822" y="919402"/>
                  </a:lnTo>
                  <a:lnTo>
                    <a:pt x="1365647" y="922579"/>
                  </a:lnTo>
                  <a:lnTo>
                    <a:pt x="1362869" y="925755"/>
                  </a:lnTo>
                  <a:lnTo>
                    <a:pt x="1361281" y="929726"/>
                  </a:lnTo>
                  <a:lnTo>
                    <a:pt x="1360091" y="933697"/>
                  </a:lnTo>
                  <a:lnTo>
                    <a:pt x="1359297" y="938065"/>
                  </a:lnTo>
                  <a:lnTo>
                    <a:pt x="1359694" y="942432"/>
                  </a:lnTo>
                  <a:lnTo>
                    <a:pt x="1360488" y="946800"/>
                  </a:lnTo>
                  <a:lnTo>
                    <a:pt x="1366838" y="961492"/>
                  </a:lnTo>
                  <a:lnTo>
                    <a:pt x="1373188" y="975390"/>
                  </a:lnTo>
                  <a:lnTo>
                    <a:pt x="1379141" y="989684"/>
                  </a:lnTo>
                  <a:lnTo>
                    <a:pt x="1384697" y="1004773"/>
                  </a:lnTo>
                  <a:lnTo>
                    <a:pt x="1390253" y="1019068"/>
                  </a:lnTo>
                  <a:lnTo>
                    <a:pt x="1395413" y="1033760"/>
                  </a:lnTo>
                  <a:lnTo>
                    <a:pt x="1400175" y="1048849"/>
                  </a:lnTo>
                  <a:lnTo>
                    <a:pt x="1404938" y="1063937"/>
                  </a:lnTo>
                  <a:lnTo>
                    <a:pt x="1408510" y="1079026"/>
                  </a:lnTo>
                  <a:lnTo>
                    <a:pt x="1412082" y="1094512"/>
                  </a:lnTo>
                  <a:lnTo>
                    <a:pt x="1415257" y="1109601"/>
                  </a:lnTo>
                  <a:lnTo>
                    <a:pt x="1418035" y="1125087"/>
                  </a:lnTo>
                  <a:lnTo>
                    <a:pt x="1420416" y="1140573"/>
                  </a:lnTo>
                  <a:lnTo>
                    <a:pt x="1422400" y="1156059"/>
                  </a:lnTo>
                  <a:lnTo>
                    <a:pt x="1424385" y="1171545"/>
                  </a:lnTo>
                  <a:lnTo>
                    <a:pt x="1425575" y="1187428"/>
                  </a:lnTo>
                  <a:lnTo>
                    <a:pt x="1427163" y="1191398"/>
                  </a:lnTo>
                  <a:lnTo>
                    <a:pt x="1429147" y="1195369"/>
                  </a:lnTo>
                  <a:lnTo>
                    <a:pt x="1431925" y="1198546"/>
                  </a:lnTo>
                  <a:lnTo>
                    <a:pt x="1435100" y="1201722"/>
                  </a:lnTo>
                  <a:lnTo>
                    <a:pt x="1438672" y="1204105"/>
                  </a:lnTo>
                  <a:lnTo>
                    <a:pt x="1442641" y="1205693"/>
                  </a:lnTo>
                  <a:lnTo>
                    <a:pt x="1446610" y="1206884"/>
                  </a:lnTo>
                  <a:lnTo>
                    <a:pt x="1451769" y="1206884"/>
                  </a:lnTo>
                  <a:lnTo>
                    <a:pt x="1476772" y="1209267"/>
                  </a:lnTo>
                  <a:lnTo>
                    <a:pt x="1502569" y="1212046"/>
                  </a:lnTo>
                  <a:lnTo>
                    <a:pt x="1527969" y="1214826"/>
                  </a:lnTo>
                  <a:lnTo>
                    <a:pt x="1553766" y="1218003"/>
                  </a:lnTo>
                  <a:lnTo>
                    <a:pt x="1555750" y="1218003"/>
                  </a:lnTo>
                  <a:lnTo>
                    <a:pt x="1558132" y="1218400"/>
                  </a:lnTo>
                  <a:lnTo>
                    <a:pt x="1560116" y="1219194"/>
                  </a:lnTo>
                  <a:lnTo>
                    <a:pt x="1562497" y="1219988"/>
                  </a:lnTo>
                  <a:lnTo>
                    <a:pt x="1564482" y="1221179"/>
                  </a:lnTo>
                  <a:lnTo>
                    <a:pt x="1566069" y="1222767"/>
                  </a:lnTo>
                  <a:lnTo>
                    <a:pt x="1569641" y="1226341"/>
                  </a:lnTo>
                  <a:lnTo>
                    <a:pt x="1572419" y="1230709"/>
                  </a:lnTo>
                  <a:lnTo>
                    <a:pt x="1574404" y="1235474"/>
                  </a:lnTo>
                  <a:lnTo>
                    <a:pt x="1575991" y="1240636"/>
                  </a:lnTo>
                  <a:lnTo>
                    <a:pt x="1576388" y="1246195"/>
                  </a:lnTo>
                  <a:lnTo>
                    <a:pt x="1575594" y="1267240"/>
                  </a:lnTo>
                  <a:lnTo>
                    <a:pt x="1574404" y="1289079"/>
                  </a:lnTo>
                  <a:lnTo>
                    <a:pt x="1572419" y="1310124"/>
                  </a:lnTo>
                  <a:lnTo>
                    <a:pt x="1570038" y="1331169"/>
                  </a:lnTo>
                  <a:lnTo>
                    <a:pt x="1567260" y="1352214"/>
                  </a:lnTo>
                  <a:lnTo>
                    <a:pt x="1563688" y="1373656"/>
                  </a:lnTo>
                  <a:lnTo>
                    <a:pt x="1559719" y="1394304"/>
                  </a:lnTo>
                  <a:lnTo>
                    <a:pt x="1555353" y="1415349"/>
                  </a:lnTo>
                  <a:lnTo>
                    <a:pt x="1553369" y="1420511"/>
                  </a:lnTo>
                  <a:lnTo>
                    <a:pt x="1550591" y="1425276"/>
                  </a:lnTo>
                  <a:lnTo>
                    <a:pt x="1547416" y="1429644"/>
                  </a:lnTo>
                  <a:lnTo>
                    <a:pt x="1543447" y="1432820"/>
                  </a:lnTo>
                  <a:lnTo>
                    <a:pt x="1539082" y="1435203"/>
                  </a:lnTo>
                  <a:lnTo>
                    <a:pt x="1536700" y="1435997"/>
                  </a:lnTo>
                  <a:lnTo>
                    <a:pt x="1534716" y="1436791"/>
                  </a:lnTo>
                  <a:lnTo>
                    <a:pt x="1532335" y="1437188"/>
                  </a:lnTo>
                  <a:lnTo>
                    <a:pt x="1530350" y="1437188"/>
                  </a:lnTo>
                  <a:lnTo>
                    <a:pt x="1527969" y="1436791"/>
                  </a:lnTo>
                  <a:lnTo>
                    <a:pt x="1525588" y="1436394"/>
                  </a:lnTo>
                  <a:lnTo>
                    <a:pt x="1474788" y="1429644"/>
                  </a:lnTo>
                  <a:lnTo>
                    <a:pt x="1448991" y="1425673"/>
                  </a:lnTo>
                  <a:lnTo>
                    <a:pt x="1423988" y="1421702"/>
                  </a:lnTo>
                  <a:lnTo>
                    <a:pt x="1419622" y="1420908"/>
                  </a:lnTo>
                  <a:lnTo>
                    <a:pt x="1415257" y="1420908"/>
                  </a:lnTo>
                  <a:lnTo>
                    <a:pt x="1410891" y="1421702"/>
                  </a:lnTo>
                  <a:lnTo>
                    <a:pt x="1406922" y="1422893"/>
                  </a:lnTo>
                  <a:lnTo>
                    <a:pt x="1402953" y="1424879"/>
                  </a:lnTo>
                  <a:lnTo>
                    <a:pt x="1399382" y="1427658"/>
                  </a:lnTo>
                  <a:lnTo>
                    <a:pt x="1396603" y="1430835"/>
                  </a:lnTo>
                  <a:lnTo>
                    <a:pt x="1394222" y="1434408"/>
                  </a:lnTo>
                  <a:lnTo>
                    <a:pt x="1388666" y="1449100"/>
                  </a:lnTo>
                  <a:lnTo>
                    <a:pt x="1383110" y="1464189"/>
                  </a:lnTo>
                  <a:lnTo>
                    <a:pt x="1377156" y="1478484"/>
                  </a:lnTo>
                  <a:lnTo>
                    <a:pt x="1371203" y="1492381"/>
                  </a:lnTo>
                  <a:lnTo>
                    <a:pt x="1364456" y="1507073"/>
                  </a:lnTo>
                  <a:lnTo>
                    <a:pt x="1357313" y="1520971"/>
                  </a:lnTo>
                  <a:lnTo>
                    <a:pt x="1350169" y="1534869"/>
                  </a:lnTo>
                  <a:lnTo>
                    <a:pt x="1343025" y="1548766"/>
                  </a:lnTo>
                  <a:lnTo>
                    <a:pt x="1335088" y="1561870"/>
                  </a:lnTo>
                  <a:lnTo>
                    <a:pt x="1326753" y="1574973"/>
                  </a:lnTo>
                  <a:lnTo>
                    <a:pt x="1318022" y="1588077"/>
                  </a:lnTo>
                  <a:lnTo>
                    <a:pt x="1308894" y="1601180"/>
                  </a:lnTo>
                  <a:lnTo>
                    <a:pt x="1299766" y="1613886"/>
                  </a:lnTo>
                  <a:lnTo>
                    <a:pt x="1290241" y="1626196"/>
                  </a:lnTo>
                  <a:lnTo>
                    <a:pt x="1280716" y="1638902"/>
                  </a:lnTo>
                  <a:lnTo>
                    <a:pt x="1270794" y="1650814"/>
                  </a:lnTo>
                  <a:lnTo>
                    <a:pt x="1268810" y="1654785"/>
                  </a:lnTo>
                  <a:lnTo>
                    <a:pt x="1267619" y="1658756"/>
                  </a:lnTo>
                  <a:lnTo>
                    <a:pt x="1266825" y="1663124"/>
                  </a:lnTo>
                  <a:lnTo>
                    <a:pt x="1267222" y="1667095"/>
                  </a:lnTo>
                  <a:lnTo>
                    <a:pt x="1268016" y="1671462"/>
                  </a:lnTo>
                  <a:lnTo>
                    <a:pt x="1269603" y="1675433"/>
                  </a:lnTo>
                  <a:lnTo>
                    <a:pt x="1271588" y="1679007"/>
                  </a:lnTo>
                  <a:lnTo>
                    <a:pt x="1274763" y="1682580"/>
                  </a:lnTo>
                  <a:lnTo>
                    <a:pt x="1339056" y="1762790"/>
                  </a:lnTo>
                  <a:lnTo>
                    <a:pt x="1340644" y="1764378"/>
                  </a:lnTo>
                  <a:lnTo>
                    <a:pt x="1341835" y="1766363"/>
                  </a:lnTo>
                  <a:lnTo>
                    <a:pt x="1343025" y="1768349"/>
                  </a:lnTo>
                  <a:lnTo>
                    <a:pt x="1343819" y="1770334"/>
                  </a:lnTo>
                  <a:lnTo>
                    <a:pt x="1344216" y="1772717"/>
                  </a:lnTo>
                  <a:lnTo>
                    <a:pt x="1344613" y="1774702"/>
                  </a:lnTo>
                  <a:lnTo>
                    <a:pt x="1344613" y="1779864"/>
                  </a:lnTo>
                  <a:lnTo>
                    <a:pt x="1343819" y="1785026"/>
                  </a:lnTo>
                  <a:lnTo>
                    <a:pt x="1341835" y="1789791"/>
                  </a:lnTo>
                  <a:lnTo>
                    <a:pt x="1339056" y="1794556"/>
                  </a:lnTo>
                  <a:lnTo>
                    <a:pt x="1335485" y="1798923"/>
                  </a:lnTo>
                  <a:lnTo>
                    <a:pt x="1320006" y="1813218"/>
                  </a:lnTo>
                  <a:lnTo>
                    <a:pt x="1303735" y="1827513"/>
                  </a:lnTo>
                  <a:lnTo>
                    <a:pt x="1287463" y="1841013"/>
                  </a:lnTo>
                  <a:lnTo>
                    <a:pt x="1271191" y="1854514"/>
                  </a:lnTo>
                  <a:lnTo>
                    <a:pt x="1253728" y="1867220"/>
                  </a:lnTo>
                  <a:lnTo>
                    <a:pt x="1236663" y="1879927"/>
                  </a:lnTo>
                  <a:lnTo>
                    <a:pt x="1218406" y="1891442"/>
                  </a:lnTo>
                  <a:lnTo>
                    <a:pt x="1200547" y="1902957"/>
                  </a:lnTo>
                  <a:lnTo>
                    <a:pt x="1195388" y="1905340"/>
                  </a:lnTo>
                  <a:lnTo>
                    <a:pt x="1190228" y="1906928"/>
                  </a:lnTo>
                  <a:lnTo>
                    <a:pt x="1185069" y="1907325"/>
                  </a:lnTo>
                  <a:lnTo>
                    <a:pt x="1179910" y="1906928"/>
                  </a:lnTo>
                  <a:lnTo>
                    <a:pt x="1175544" y="1906134"/>
                  </a:lnTo>
                  <a:lnTo>
                    <a:pt x="1172766" y="1904943"/>
                  </a:lnTo>
                  <a:lnTo>
                    <a:pt x="1170781" y="1903751"/>
                  </a:lnTo>
                  <a:lnTo>
                    <a:pt x="1169194" y="1902560"/>
                  </a:lnTo>
                  <a:lnTo>
                    <a:pt x="1167606" y="1900972"/>
                  </a:lnTo>
                  <a:lnTo>
                    <a:pt x="1166019" y="1899383"/>
                  </a:lnTo>
                  <a:lnTo>
                    <a:pt x="1164828" y="1897398"/>
                  </a:lnTo>
                  <a:lnTo>
                    <a:pt x="1149350" y="1877147"/>
                  </a:lnTo>
                  <a:lnTo>
                    <a:pt x="1133872" y="1856499"/>
                  </a:lnTo>
                  <a:lnTo>
                    <a:pt x="1103313" y="1815204"/>
                  </a:lnTo>
                  <a:lnTo>
                    <a:pt x="1100931" y="1811630"/>
                  </a:lnTo>
                  <a:lnTo>
                    <a:pt x="1097756" y="1808453"/>
                  </a:lnTo>
                  <a:lnTo>
                    <a:pt x="1094581" y="1806071"/>
                  </a:lnTo>
                  <a:lnTo>
                    <a:pt x="1090613" y="1804085"/>
                  </a:lnTo>
                  <a:lnTo>
                    <a:pt x="1086644" y="1802894"/>
                  </a:lnTo>
                  <a:lnTo>
                    <a:pt x="1081881" y="1802497"/>
                  </a:lnTo>
                  <a:lnTo>
                    <a:pt x="1077516" y="1802497"/>
                  </a:lnTo>
                  <a:lnTo>
                    <a:pt x="1073150" y="1803291"/>
                  </a:lnTo>
                  <a:lnTo>
                    <a:pt x="1058863" y="1810042"/>
                  </a:lnTo>
                  <a:lnTo>
                    <a:pt x="1044972" y="1815998"/>
                  </a:lnTo>
                  <a:lnTo>
                    <a:pt x="1029891" y="1821954"/>
                  </a:lnTo>
                  <a:lnTo>
                    <a:pt x="1015603" y="1828307"/>
                  </a:lnTo>
                  <a:lnTo>
                    <a:pt x="1000919" y="1833469"/>
                  </a:lnTo>
                  <a:lnTo>
                    <a:pt x="985838" y="1838631"/>
                  </a:lnTo>
                  <a:lnTo>
                    <a:pt x="971153" y="1843396"/>
                  </a:lnTo>
                  <a:lnTo>
                    <a:pt x="956469" y="1847764"/>
                  </a:lnTo>
                  <a:lnTo>
                    <a:pt x="940991" y="1851337"/>
                  </a:lnTo>
                  <a:lnTo>
                    <a:pt x="925909" y="1854911"/>
                  </a:lnTo>
                  <a:lnTo>
                    <a:pt x="910431" y="1857691"/>
                  </a:lnTo>
                  <a:lnTo>
                    <a:pt x="894953" y="1860470"/>
                  </a:lnTo>
                  <a:lnTo>
                    <a:pt x="879475" y="1863250"/>
                  </a:lnTo>
                  <a:lnTo>
                    <a:pt x="863997" y="1865235"/>
                  </a:lnTo>
                  <a:lnTo>
                    <a:pt x="848122" y="1867220"/>
                  </a:lnTo>
                  <a:lnTo>
                    <a:pt x="832644" y="1868412"/>
                  </a:lnTo>
                  <a:lnTo>
                    <a:pt x="828675" y="1870397"/>
                  </a:lnTo>
                  <a:lnTo>
                    <a:pt x="824706" y="1872382"/>
                  </a:lnTo>
                  <a:lnTo>
                    <a:pt x="821531" y="1875162"/>
                  </a:lnTo>
                  <a:lnTo>
                    <a:pt x="818753" y="1878339"/>
                  </a:lnTo>
                  <a:lnTo>
                    <a:pt x="816372" y="1881912"/>
                  </a:lnTo>
                  <a:lnTo>
                    <a:pt x="814388" y="1885883"/>
                  </a:lnTo>
                  <a:lnTo>
                    <a:pt x="813594" y="1889854"/>
                  </a:lnTo>
                  <a:lnTo>
                    <a:pt x="813197" y="1894222"/>
                  </a:lnTo>
                  <a:lnTo>
                    <a:pt x="810816" y="1920031"/>
                  </a:lnTo>
                  <a:lnTo>
                    <a:pt x="808038" y="1945444"/>
                  </a:lnTo>
                  <a:lnTo>
                    <a:pt x="804863" y="1970857"/>
                  </a:lnTo>
                  <a:lnTo>
                    <a:pt x="801688" y="1996270"/>
                  </a:lnTo>
                  <a:lnTo>
                    <a:pt x="801688" y="1998652"/>
                  </a:lnTo>
                  <a:lnTo>
                    <a:pt x="801291" y="2001035"/>
                  </a:lnTo>
                  <a:lnTo>
                    <a:pt x="800497" y="2003020"/>
                  </a:lnTo>
                  <a:lnTo>
                    <a:pt x="799703" y="2005005"/>
                  </a:lnTo>
                  <a:lnTo>
                    <a:pt x="798513" y="2007388"/>
                  </a:lnTo>
                  <a:lnTo>
                    <a:pt x="797322" y="2009373"/>
                  </a:lnTo>
                  <a:lnTo>
                    <a:pt x="793750" y="2012550"/>
                  </a:lnTo>
                  <a:lnTo>
                    <a:pt x="789384" y="2015329"/>
                  </a:lnTo>
                  <a:lnTo>
                    <a:pt x="784622" y="2017315"/>
                  </a:lnTo>
                  <a:lnTo>
                    <a:pt x="779463" y="2018903"/>
                  </a:lnTo>
                  <a:lnTo>
                    <a:pt x="773906" y="2019300"/>
                  </a:lnTo>
                  <a:lnTo>
                    <a:pt x="752078" y="2018506"/>
                  </a:lnTo>
                  <a:lnTo>
                    <a:pt x="731044" y="2017315"/>
                  </a:lnTo>
                  <a:lnTo>
                    <a:pt x="709613" y="2015727"/>
                  </a:lnTo>
                  <a:lnTo>
                    <a:pt x="688578" y="2013344"/>
                  </a:lnTo>
                  <a:lnTo>
                    <a:pt x="667147" y="2010167"/>
                  </a:lnTo>
                  <a:lnTo>
                    <a:pt x="646509" y="2006197"/>
                  </a:lnTo>
                  <a:lnTo>
                    <a:pt x="625475" y="2002226"/>
                  </a:lnTo>
                  <a:lnTo>
                    <a:pt x="604441" y="1997858"/>
                  </a:lnTo>
                  <a:lnTo>
                    <a:pt x="599281" y="1995873"/>
                  </a:lnTo>
                  <a:lnTo>
                    <a:pt x="594519" y="1993093"/>
                  </a:lnTo>
                  <a:lnTo>
                    <a:pt x="590550" y="1989917"/>
                  </a:lnTo>
                  <a:lnTo>
                    <a:pt x="586978" y="1986343"/>
                  </a:lnTo>
                  <a:lnTo>
                    <a:pt x="584597" y="1981975"/>
                  </a:lnTo>
                  <a:lnTo>
                    <a:pt x="583803" y="1979990"/>
                  </a:lnTo>
                  <a:lnTo>
                    <a:pt x="583009" y="1977607"/>
                  </a:lnTo>
                  <a:lnTo>
                    <a:pt x="583009" y="1975622"/>
                  </a:lnTo>
                  <a:lnTo>
                    <a:pt x="582612" y="1973239"/>
                  </a:lnTo>
                  <a:lnTo>
                    <a:pt x="583009" y="1970857"/>
                  </a:lnTo>
                  <a:lnTo>
                    <a:pt x="583406" y="1968872"/>
                  </a:lnTo>
                  <a:lnTo>
                    <a:pt x="586581" y="1943062"/>
                  </a:lnTo>
                  <a:lnTo>
                    <a:pt x="590153" y="1918046"/>
                  </a:lnTo>
                  <a:lnTo>
                    <a:pt x="598091" y="1866823"/>
                  </a:lnTo>
                  <a:lnTo>
                    <a:pt x="598884" y="1862456"/>
                  </a:lnTo>
                  <a:lnTo>
                    <a:pt x="598884" y="1858088"/>
                  </a:lnTo>
                  <a:lnTo>
                    <a:pt x="598487" y="1853720"/>
                  </a:lnTo>
                  <a:lnTo>
                    <a:pt x="596900" y="1849749"/>
                  </a:lnTo>
                  <a:lnTo>
                    <a:pt x="594916" y="1846175"/>
                  </a:lnTo>
                  <a:lnTo>
                    <a:pt x="592137" y="1842602"/>
                  </a:lnTo>
                  <a:lnTo>
                    <a:pt x="588962" y="1839822"/>
                  </a:lnTo>
                  <a:lnTo>
                    <a:pt x="585391" y="1837440"/>
                  </a:lnTo>
                  <a:lnTo>
                    <a:pt x="570309" y="1831881"/>
                  </a:lnTo>
                  <a:lnTo>
                    <a:pt x="556022" y="1826322"/>
                  </a:lnTo>
                  <a:lnTo>
                    <a:pt x="541734" y="1820366"/>
                  </a:lnTo>
                  <a:lnTo>
                    <a:pt x="527050" y="1814012"/>
                  </a:lnTo>
                  <a:lnTo>
                    <a:pt x="512762" y="1807659"/>
                  </a:lnTo>
                  <a:lnTo>
                    <a:pt x="498872" y="1800909"/>
                  </a:lnTo>
                  <a:lnTo>
                    <a:pt x="484584" y="1793762"/>
                  </a:lnTo>
                  <a:lnTo>
                    <a:pt x="471091" y="1786217"/>
                  </a:lnTo>
                  <a:lnTo>
                    <a:pt x="457597" y="1778276"/>
                  </a:lnTo>
                  <a:lnTo>
                    <a:pt x="444500" y="1769540"/>
                  </a:lnTo>
                  <a:lnTo>
                    <a:pt x="431006" y="1760804"/>
                  </a:lnTo>
                  <a:lnTo>
                    <a:pt x="418306" y="1752069"/>
                  </a:lnTo>
                  <a:lnTo>
                    <a:pt x="406003" y="1742936"/>
                  </a:lnTo>
                  <a:lnTo>
                    <a:pt x="392906" y="1733803"/>
                  </a:lnTo>
                  <a:lnTo>
                    <a:pt x="381000" y="1723479"/>
                  </a:lnTo>
                  <a:lnTo>
                    <a:pt x="369094" y="1713552"/>
                  </a:lnTo>
                  <a:lnTo>
                    <a:pt x="365125" y="1711567"/>
                  </a:lnTo>
                  <a:lnTo>
                    <a:pt x="360759" y="1710376"/>
                  </a:lnTo>
                  <a:lnTo>
                    <a:pt x="356791" y="1709979"/>
                  </a:lnTo>
                  <a:lnTo>
                    <a:pt x="352425" y="1709979"/>
                  </a:lnTo>
                  <a:lnTo>
                    <a:pt x="347662" y="1710773"/>
                  </a:lnTo>
                  <a:lnTo>
                    <a:pt x="343694" y="1712361"/>
                  </a:lnTo>
                  <a:lnTo>
                    <a:pt x="340122" y="1714744"/>
                  </a:lnTo>
                  <a:lnTo>
                    <a:pt x="336947" y="1717523"/>
                  </a:lnTo>
                  <a:lnTo>
                    <a:pt x="256778" y="1782246"/>
                  </a:lnTo>
                  <a:lnTo>
                    <a:pt x="254794" y="1783835"/>
                  </a:lnTo>
                  <a:lnTo>
                    <a:pt x="252809" y="1785026"/>
                  </a:lnTo>
                  <a:lnTo>
                    <a:pt x="250825" y="1786217"/>
                  </a:lnTo>
                  <a:lnTo>
                    <a:pt x="248840" y="1787011"/>
                  </a:lnTo>
                  <a:lnTo>
                    <a:pt x="246459" y="1787805"/>
                  </a:lnTo>
                  <a:lnTo>
                    <a:pt x="244475" y="1787805"/>
                  </a:lnTo>
                  <a:lnTo>
                    <a:pt x="239712" y="1788202"/>
                  </a:lnTo>
                  <a:lnTo>
                    <a:pt x="234553" y="1787011"/>
                  </a:lnTo>
                  <a:lnTo>
                    <a:pt x="229790" y="1785423"/>
                  </a:lnTo>
                  <a:lnTo>
                    <a:pt x="225028" y="1782643"/>
                  </a:lnTo>
                  <a:lnTo>
                    <a:pt x="222647" y="1780658"/>
                  </a:lnTo>
                  <a:lnTo>
                    <a:pt x="220662" y="1779070"/>
                  </a:lnTo>
                  <a:lnTo>
                    <a:pt x="205978" y="1762790"/>
                  </a:lnTo>
                  <a:lnTo>
                    <a:pt x="192087" y="1746907"/>
                  </a:lnTo>
                  <a:lnTo>
                    <a:pt x="178197" y="1731024"/>
                  </a:lnTo>
                  <a:lnTo>
                    <a:pt x="165100" y="1713949"/>
                  </a:lnTo>
                  <a:lnTo>
                    <a:pt x="152003" y="1696875"/>
                  </a:lnTo>
                  <a:lnTo>
                    <a:pt x="139700" y="1679404"/>
                  </a:lnTo>
                  <a:lnTo>
                    <a:pt x="127794" y="1661933"/>
                  </a:lnTo>
                  <a:lnTo>
                    <a:pt x="116284" y="1644064"/>
                  </a:lnTo>
                  <a:lnTo>
                    <a:pt x="113506" y="1638902"/>
                  </a:lnTo>
                  <a:lnTo>
                    <a:pt x="112315" y="1633343"/>
                  </a:lnTo>
                  <a:lnTo>
                    <a:pt x="111522" y="1628181"/>
                  </a:lnTo>
                  <a:lnTo>
                    <a:pt x="111919" y="1623019"/>
                  </a:lnTo>
                  <a:lnTo>
                    <a:pt x="113109" y="1618651"/>
                  </a:lnTo>
                  <a:lnTo>
                    <a:pt x="113903" y="1616269"/>
                  </a:lnTo>
                  <a:lnTo>
                    <a:pt x="115094" y="1614284"/>
                  </a:lnTo>
                  <a:lnTo>
                    <a:pt x="116284" y="1612695"/>
                  </a:lnTo>
                  <a:lnTo>
                    <a:pt x="117872" y="1610710"/>
                  </a:lnTo>
                  <a:lnTo>
                    <a:pt x="119856" y="1609519"/>
                  </a:lnTo>
                  <a:lnTo>
                    <a:pt x="121840" y="1608327"/>
                  </a:lnTo>
                  <a:lnTo>
                    <a:pt x="162322" y="1576958"/>
                  </a:lnTo>
                  <a:lnTo>
                    <a:pt x="183356" y="1561870"/>
                  </a:lnTo>
                  <a:lnTo>
                    <a:pt x="203994" y="1546781"/>
                  </a:lnTo>
                  <a:lnTo>
                    <a:pt x="207565" y="1544001"/>
                  </a:lnTo>
                  <a:lnTo>
                    <a:pt x="211137" y="1540825"/>
                  </a:lnTo>
                  <a:lnTo>
                    <a:pt x="213519" y="1537648"/>
                  </a:lnTo>
                  <a:lnTo>
                    <a:pt x="215503" y="1533677"/>
                  </a:lnTo>
                  <a:lnTo>
                    <a:pt x="216694" y="1529707"/>
                  </a:lnTo>
                  <a:lnTo>
                    <a:pt x="217090" y="1525339"/>
                  </a:lnTo>
                  <a:lnTo>
                    <a:pt x="217090" y="1520971"/>
                  </a:lnTo>
                  <a:lnTo>
                    <a:pt x="216297" y="1516603"/>
                  </a:lnTo>
                  <a:lnTo>
                    <a:pt x="209153" y="1502705"/>
                  </a:lnTo>
                  <a:lnTo>
                    <a:pt x="202803" y="1488014"/>
                  </a:lnTo>
                  <a:lnTo>
                    <a:pt x="196850" y="1473719"/>
                  </a:lnTo>
                  <a:lnTo>
                    <a:pt x="191294" y="1459027"/>
                  </a:lnTo>
                  <a:lnTo>
                    <a:pt x="186134" y="1444335"/>
                  </a:lnTo>
                  <a:lnTo>
                    <a:pt x="180975" y="1429644"/>
                  </a:lnTo>
                  <a:lnTo>
                    <a:pt x="176212" y="1414952"/>
                  </a:lnTo>
                  <a:lnTo>
                    <a:pt x="171847" y="1399466"/>
                  </a:lnTo>
                  <a:lnTo>
                    <a:pt x="167878" y="1384377"/>
                  </a:lnTo>
                  <a:lnTo>
                    <a:pt x="164703" y="1369288"/>
                  </a:lnTo>
                  <a:lnTo>
                    <a:pt x="161131" y="1353802"/>
                  </a:lnTo>
                  <a:lnTo>
                    <a:pt x="158353" y="1338713"/>
                  </a:lnTo>
                  <a:lnTo>
                    <a:pt x="155972" y="1323227"/>
                  </a:lnTo>
                  <a:lnTo>
                    <a:pt x="153987" y="1307344"/>
                  </a:lnTo>
                  <a:lnTo>
                    <a:pt x="152003" y="1291859"/>
                  </a:lnTo>
                  <a:lnTo>
                    <a:pt x="150812" y="1276373"/>
                  </a:lnTo>
                  <a:lnTo>
                    <a:pt x="149225" y="1272402"/>
                  </a:lnTo>
                  <a:lnTo>
                    <a:pt x="146844" y="1268034"/>
                  </a:lnTo>
                  <a:lnTo>
                    <a:pt x="144462" y="1264857"/>
                  </a:lnTo>
                  <a:lnTo>
                    <a:pt x="141287" y="1262078"/>
                  </a:lnTo>
                  <a:lnTo>
                    <a:pt x="137715" y="1259695"/>
                  </a:lnTo>
                  <a:lnTo>
                    <a:pt x="133747" y="1257710"/>
                  </a:lnTo>
                  <a:lnTo>
                    <a:pt x="129778" y="1256916"/>
                  </a:lnTo>
                  <a:lnTo>
                    <a:pt x="125015" y="1256519"/>
                  </a:lnTo>
                  <a:lnTo>
                    <a:pt x="99219" y="1254136"/>
                  </a:lnTo>
                  <a:lnTo>
                    <a:pt x="74215" y="1251357"/>
                  </a:lnTo>
                  <a:lnTo>
                    <a:pt x="22622" y="1245401"/>
                  </a:lnTo>
                  <a:lnTo>
                    <a:pt x="20240" y="1245401"/>
                  </a:lnTo>
                  <a:lnTo>
                    <a:pt x="18256" y="1245004"/>
                  </a:lnTo>
                  <a:lnTo>
                    <a:pt x="15875" y="1244209"/>
                  </a:lnTo>
                  <a:lnTo>
                    <a:pt x="13890" y="1243415"/>
                  </a:lnTo>
                  <a:lnTo>
                    <a:pt x="11906" y="1242224"/>
                  </a:lnTo>
                  <a:lnTo>
                    <a:pt x="9922" y="1241033"/>
                  </a:lnTo>
                  <a:lnTo>
                    <a:pt x="6747" y="1237459"/>
                  </a:lnTo>
                  <a:lnTo>
                    <a:pt x="3969" y="1233488"/>
                  </a:lnTo>
                  <a:lnTo>
                    <a:pt x="1984" y="1228724"/>
                  </a:lnTo>
                  <a:lnTo>
                    <a:pt x="397" y="1222767"/>
                  </a:lnTo>
                  <a:lnTo>
                    <a:pt x="0" y="1219988"/>
                  </a:lnTo>
                  <a:lnTo>
                    <a:pt x="0" y="1217208"/>
                  </a:lnTo>
                  <a:lnTo>
                    <a:pt x="794" y="1196163"/>
                  </a:lnTo>
                  <a:lnTo>
                    <a:pt x="1984" y="1174721"/>
                  </a:lnTo>
                  <a:lnTo>
                    <a:pt x="3572" y="1153676"/>
                  </a:lnTo>
                  <a:lnTo>
                    <a:pt x="6350" y="1132631"/>
                  </a:lnTo>
                  <a:lnTo>
                    <a:pt x="9128" y="1111189"/>
                  </a:lnTo>
                  <a:lnTo>
                    <a:pt x="12700" y="1090541"/>
                  </a:lnTo>
                  <a:lnTo>
                    <a:pt x="16669" y="1069099"/>
                  </a:lnTo>
                  <a:lnTo>
                    <a:pt x="21034" y="1048451"/>
                  </a:lnTo>
                  <a:lnTo>
                    <a:pt x="23019" y="1043289"/>
                  </a:lnTo>
                  <a:lnTo>
                    <a:pt x="25797" y="1038127"/>
                  </a:lnTo>
                  <a:lnTo>
                    <a:pt x="29369" y="1034157"/>
                  </a:lnTo>
                  <a:lnTo>
                    <a:pt x="32940" y="1030583"/>
                  </a:lnTo>
                  <a:lnTo>
                    <a:pt x="37306" y="1028201"/>
                  </a:lnTo>
                  <a:lnTo>
                    <a:pt x="39290" y="1027406"/>
                  </a:lnTo>
                  <a:lnTo>
                    <a:pt x="41672" y="1026612"/>
                  </a:lnTo>
                  <a:lnTo>
                    <a:pt x="44053" y="1026612"/>
                  </a:lnTo>
                  <a:lnTo>
                    <a:pt x="46037" y="1026215"/>
                  </a:lnTo>
                  <a:lnTo>
                    <a:pt x="48419" y="1026612"/>
                  </a:lnTo>
                  <a:lnTo>
                    <a:pt x="50800" y="1027009"/>
                  </a:lnTo>
                  <a:lnTo>
                    <a:pt x="101600" y="1033760"/>
                  </a:lnTo>
                  <a:lnTo>
                    <a:pt x="127000" y="1037730"/>
                  </a:lnTo>
                  <a:lnTo>
                    <a:pt x="152400" y="1042098"/>
                  </a:lnTo>
                  <a:lnTo>
                    <a:pt x="156765" y="1042892"/>
                  </a:lnTo>
                  <a:lnTo>
                    <a:pt x="161131" y="1042892"/>
                  </a:lnTo>
                  <a:lnTo>
                    <a:pt x="165497" y="1042495"/>
                  </a:lnTo>
                  <a:lnTo>
                    <a:pt x="169862" y="1040907"/>
                  </a:lnTo>
                  <a:lnTo>
                    <a:pt x="173434" y="1038525"/>
                  </a:lnTo>
                  <a:lnTo>
                    <a:pt x="177006" y="1035745"/>
                  </a:lnTo>
                  <a:lnTo>
                    <a:pt x="179784" y="1032568"/>
                  </a:lnTo>
                  <a:lnTo>
                    <a:pt x="182165" y="1028995"/>
                  </a:lnTo>
                  <a:lnTo>
                    <a:pt x="187325" y="1014303"/>
                  </a:lnTo>
                  <a:lnTo>
                    <a:pt x="192881" y="1000008"/>
                  </a:lnTo>
                  <a:lnTo>
                    <a:pt x="198834" y="985316"/>
                  </a:lnTo>
                  <a:lnTo>
                    <a:pt x="205184" y="971022"/>
                  </a:lnTo>
                  <a:lnTo>
                    <a:pt x="211931" y="957124"/>
                  </a:lnTo>
                  <a:lnTo>
                    <a:pt x="218678" y="942432"/>
                  </a:lnTo>
                  <a:lnTo>
                    <a:pt x="225822" y="928932"/>
                  </a:lnTo>
                  <a:lnTo>
                    <a:pt x="233362" y="915034"/>
                  </a:lnTo>
                  <a:lnTo>
                    <a:pt x="241300" y="901931"/>
                  </a:lnTo>
                  <a:lnTo>
                    <a:pt x="249634" y="888430"/>
                  </a:lnTo>
                  <a:lnTo>
                    <a:pt x="258762" y="875327"/>
                  </a:lnTo>
                  <a:lnTo>
                    <a:pt x="267494" y="862620"/>
                  </a:lnTo>
                  <a:lnTo>
                    <a:pt x="276622" y="849517"/>
                  </a:lnTo>
                  <a:lnTo>
                    <a:pt x="286147" y="837207"/>
                  </a:lnTo>
                  <a:lnTo>
                    <a:pt x="295672" y="825295"/>
                  </a:lnTo>
                  <a:lnTo>
                    <a:pt x="305990" y="812986"/>
                  </a:lnTo>
                  <a:lnTo>
                    <a:pt x="307975" y="809015"/>
                  </a:lnTo>
                  <a:lnTo>
                    <a:pt x="309165" y="804647"/>
                  </a:lnTo>
                  <a:lnTo>
                    <a:pt x="309562" y="800279"/>
                  </a:lnTo>
                  <a:lnTo>
                    <a:pt x="309562" y="796309"/>
                  </a:lnTo>
                  <a:lnTo>
                    <a:pt x="308769" y="791941"/>
                  </a:lnTo>
                  <a:lnTo>
                    <a:pt x="307181" y="787970"/>
                  </a:lnTo>
                  <a:lnTo>
                    <a:pt x="304800" y="784396"/>
                  </a:lnTo>
                  <a:lnTo>
                    <a:pt x="301625" y="780823"/>
                  </a:lnTo>
                  <a:lnTo>
                    <a:pt x="237331" y="700614"/>
                  </a:lnTo>
                  <a:lnTo>
                    <a:pt x="235744" y="699025"/>
                  </a:lnTo>
                  <a:lnTo>
                    <a:pt x="234553" y="697437"/>
                  </a:lnTo>
                  <a:lnTo>
                    <a:pt x="233362" y="695452"/>
                  </a:lnTo>
                  <a:lnTo>
                    <a:pt x="232569" y="693069"/>
                  </a:lnTo>
                  <a:lnTo>
                    <a:pt x="231775" y="691084"/>
                  </a:lnTo>
                  <a:lnTo>
                    <a:pt x="231775" y="688701"/>
                  </a:lnTo>
                  <a:lnTo>
                    <a:pt x="231775" y="683936"/>
                  </a:lnTo>
                  <a:lnTo>
                    <a:pt x="232569" y="678774"/>
                  </a:lnTo>
                  <a:lnTo>
                    <a:pt x="234156" y="674010"/>
                  </a:lnTo>
                  <a:lnTo>
                    <a:pt x="236934" y="668848"/>
                  </a:lnTo>
                  <a:lnTo>
                    <a:pt x="240506" y="664480"/>
                  </a:lnTo>
                  <a:lnTo>
                    <a:pt x="256778" y="650185"/>
                  </a:lnTo>
                  <a:lnTo>
                    <a:pt x="272653" y="636287"/>
                  </a:lnTo>
                  <a:lnTo>
                    <a:pt x="288925" y="622390"/>
                  </a:lnTo>
                  <a:lnTo>
                    <a:pt x="305594" y="609286"/>
                  </a:lnTo>
                  <a:lnTo>
                    <a:pt x="322659" y="596183"/>
                  </a:lnTo>
                  <a:lnTo>
                    <a:pt x="339725" y="583874"/>
                  </a:lnTo>
                  <a:lnTo>
                    <a:pt x="357584" y="571961"/>
                  </a:lnTo>
                  <a:lnTo>
                    <a:pt x="375841" y="560446"/>
                  </a:lnTo>
                  <a:lnTo>
                    <a:pt x="381000" y="558064"/>
                  </a:lnTo>
                  <a:lnTo>
                    <a:pt x="386159" y="556475"/>
                  </a:lnTo>
                  <a:lnTo>
                    <a:pt x="391319" y="556078"/>
                  </a:lnTo>
                  <a:lnTo>
                    <a:pt x="396478" y="556475"/>
                  </a:lnTo>
                  <a:lnTo>
                    <a:pt x="401241" y="557667"/>
                  </a:lnTo>
                  <a:lnTo>
                    <a:pt x="403225" y="558461"/>
                  </a:lnTo>
                  <a:lnTo>
                    <a:pt x="405606" y="559652"/>
                  </a:lnTo>
                  <a:lnTo>
                    <a:pt x="407194" y="560843"/>
                  </a:lnTo>
                  <a:lnTo>
                    <a:pt x="408781" y="562431"/>
                  </a:lnTo>
                  <a:lnTo>
                    <a:pt x="410369" y="564020"/>
                  </a:lnTo>
                  <a:lnTo>
                    <a:pt x="411559" y="566005"/>
                  </a:lnTo>
                  <a:lnTo>
                    <a:pt x="427037" y="586653"/>
                  </a:lnTo>
                  <a:lnTo>
                    <a:pt x="442912" y="606904"/>
                  </a:lnTo>
                  <a:lnTo>
                    <a:pt x="457994" y="627552"/>
                  </a:lnTo>
                  <a:lnTo>
                    <a:pt x="472678" y="648200"/>
                  </a:lnTo>
                  <a:lnTo>
                    <a:pt x="475456" y="652170"/>
                  </a:lnTo>
                  <a:lnTo>
                    <a:pt x="478234" y="654950"/>
                  </a:lnTo>
                  <a:lnTo>
                    <a:pt x="481806" y="657729"/>
                  </a:lnTo>
                  <a:lnTo>
                    <a:pt x="486172" y="659318"/>
                  </a:lnTo>
                  <a:lnTo>
                    <a:pt x="490141" y="660509"/>
                  </a:lnTo>
                  <a:lnTo>
                    <a:pt x="494506" y="661303"/>
                  </a:lnTo>
                  <a:lnTo>
                    <a:pt x="498872" y="660906"/>
                  </a:lnTo>
                  <a:lnTo>
                    <a:pt x="503237" y="660112"/>
                  </a:lnTo>
                  <a:lnTo>
                    <a:pt x="517128" y="653759"/>
                  </a:lnTo>
                  <a:lnTo>
                    <a:pt x="531416" y="647406"/>
                  </a:lnTo>
                  <a:lnTo>
                    <a:pt x="546100" y="641449"/>
                  </a:lnTo>
                  <a:lnTo>
                    <a:pt x="560387" y="635890"/>
                  </a:lnTo>
                  <a:lnTo>
                    <a:pt x="575072" y="630331"/>
                  </a:lnTo>
                  <a:lnTo>
                    <a:pt x="590153" y="625566"/>
                  </a:lnTo>
                  <a:lnTo>
                    <a:pt x="604837" y="620404"/>
                  </a:lnTo>
                  <a:lnTo>
                    <a:pt x="619919" y="615640"/>
                  </a:lnTo>
                  <a:lnTo>
                    <a:pt x="635397" y="612066"/>
                  </a:lnTo>
                  <a:lnTo>
                    <a:pt x="650478" y="608492"/>
                  </a:lnTo>
                  <a:lnTo>
                    <a:pt x="665956" y="605713"/>
                  </a:lnTo>
                  <a:lnTo>
                    <a:pt x="681434" y="602933"/>
                  </a:lnTo>
                  <a:lnTo>
                    <a:pt x="696913" y="600154"/>
                  </a:lnTo>
                  <a:lnTo>
                    <a:pt x="711994" y="598168"/>
                  </a:lnTo>
                  <a:lnTo>
                    <a:pt x="727869" y="596580"/>
                  </a:lnTo>
                  <a:lnTo>
                    <a:pt x="743347" y="594992"/>
                  </a:lnTo>
                  <a:lnTo>
                    <a:pt x="747713" y="593403"/>
                  </a:lnTo>
                  <a:lnTo>
                    <a:pt x="751284" y="591418"/>
                  </a:lnTo>
                  <a:lnTo>
                    <a:pt x="754856" y="588638"/>
                  </a:lnTo>
                  <a:lnTo>
                    <a:pt x="757634" y="585462"/>
                  </a:lnTo>
                  <a:lnTo>
                    <a:pt x="760016" y="582285"/>
                  </a:lnTo>
                  <a:lnTo>
                    <a:pt x="762397" y="577917"/>
                  </a:lnTo>
                  <a:lnTo>
                    <a:pt x="763191" y="573550"/>
                  </a:lnTo>
                  <a:lnTo>
                    <a:pt x="763588" y="569182"/>
                  </a:lnTo>
                  <a:lnTo>
                    <a:pt x="765969" y="543769"/>
                  </a:lnTo>
                  <a:lnTo>
                    <a:pt x="768747" y="517959"/>
                  </a:lnTo>
                  <a:lnTo>
                    <a:pt x="771525" y="492943"/>
                  </a:lnTo>
                  <a:lnTo>
                    <a:pt x="774700" y="467133"/>
                  </a:lnTo>
                  <a:lnTo>
                    <a:pt x="774700" y="464751"/>
                  </a:lnTo>
                  <a:lnTo>
                    <a:pt x="775097" y="462766"/>
                  </a:lnTo>
                  <a:lnTo>
                    <a:pt x="775891" y="460383"/>
                  </a:lnTo>
                  <a:lnTo>
                    <a:pt x="776684" y="458398"/>
                  </a:lnTo>
                  <a:lnTo>
                    <a:pt x="777875" y="456412"/>
                  </a:lnTo>
                  <a:lnTo>
                    <a:pt x="779066" y="454824"/>
                  </a:lnTo>
                  <a:lnTo>
                    <a:pt x="782638" y="451250"/>
                  </a:lnTo>
                  <a:lnTo>
                    <a:pt x="786606" y="448471"/>
                  </a:lnTo>
                  <a:lnTo>
                    <a:pt x="791369" y="446486"/>
                  </a:lnTo>
                  <a:lnTo>
                    <a:pt x="796925" y="444897"/>
                  </a:lnTo>
                  <a:lnTo>
                    <a:pt x="802481" y="444500"/>
                  </a:lnTo>
                  <a:close/>
                  <a:moveTo>
                    <a:pt x="1780579" y="266729"/>
                  </a:moveTo>
                  <a:lnTo>
                    <a:pt x="1770667" y="267126"/>
                  </a:lnTo>
                  <a:lnTo>
                    <a:pt x="1761944" y="267921"/>
                  </a:lnTo>
                  <a:lnTo>
                    <a:pt x="1752824" y="269113"/>
                  </a:lnTo>
                  <a:lnTo>
                    <a:pt x="1744101" y="270304"/>
                  </a:lnTo>
                  <a:lnTo>
                    <a:pt x="1735378" y="272688"/>
                  </a:lnTo>
                  <a:lnTo>
                    <a:pt x="1727052" y="275071"/>
                  </a:lnTo>
                  <a:lnTo>
                    <a:pt x="1718329" y="277852"/>
                  </a:lnTo>
                  <a:lnTo>
                    <a:pt x="1710399" y="281030"/>
                  </a:lnTo>
                  <a:lnTo>
                    <a:pt x="1702469" y="284605"/>
                  </a:lnTo>
                  <a:lnTo>
                    <a:pt x="1694539" y="288578"/>
                  </a:lnTo>
                  <a:lnTo>
                    <a:pt x="1687005" y="292550"/>
                  </a:lnTo>
                  <a:lnTo>
                    <a:pt x="1679472" y="297317"/>
                  </a:lnTo>
                  <a:lnTo>
                    <a:pt x="1672731" y="302482"/>
                  </a:lnTo>
                  <a:lnTo>
                    <a:pt x="1665991" y="308043"/>
                  </a:lnTo>
                  <a:lnTo>
                    <a:pt x="1659250" y="313605"/>
                  </a:lnTo>
                  <a:lnTo>
                    <a:pt x="1653303" y="319563"/>
                  </a:lnTo>
                  <a:lnTo>
                    <a:pt x="1647355" y="325919"/>
                  </a:lnTo>
                  <a:lnTo>
                    <a:pt x="1641804" y="332275"/>
                  </a:lnTo>
                  <a:lnTo>
                    <a:pt x="1636253" y="339029"/>
                  </a:lnTo>
                  <a:lnTo>
                    <a:pt x="1631098" y="346179"/>
                  </a:lnTo>
                  <a:lnTo>
                    <a:pt x="1626340" y="353727"/>
                  </a:lnTo>
                  <a:lnTo>
                    <a:pt x="1621979" y="361275"/>
                  </a:lnTo>
                  <a:lnTo>
                    <a:pt x="1618014" y="368822"/>
                  </a:lnTo>
                  <a:lnTo>
                    <a:pt x="1614445" y="376767"/>
                  </a:lnTo>
                  <a:lnTo>
                    <a:pt x="1611273" y="384712"/>
                  </a:lnTo>
                  <a:lnTo>
                    <a:pt x="1608498" y="393055"/>
                  </a:lnTo>
                  <a:lnTo>
                    <a:pt x="1606119" y="401794"/>
                  </a:lnTo>
                  <a:lnTo>
                    <a:pt x="1604136" y="410534"/>
                  </a:lnTo>
                  <a:lnTo>
                    <a:pt x="1602550" y="419273"/>
                  </a:lnTo>
                  <a:lnTo>
                    <a:pt x="1601361" y="428410"/>
                  </a:lnTo>
                  <a:lnTo>
                    <a:pt x="1600568" y="437547"/>
                  </a:lnTo>
                  <a:lnTo>
                    <a:pt x="1600171" y="447081"/>
                  </a:lnTo>
                  <a:lnTo>
                    <a:pt x="1600568" y="456218"/>
                  </a:lnTo>
                  <a:lnTo>
                    <a:pt x="1601361" y="465354"/>
                  </a:lnTo>
                  <a:lnTo>
                    <a:pt x="1602550" y="474094"/>
                  </a:lnTo>
                  <a:lnTo>
                    <a:pt x="1604136" y="482833"/>
                  </a:lnTo>
                  <a:lnTo>
                    <a:pt x="1606119" y="491970"/>
                  </a:lnTo>
                  <a:lnTo>
                    <a:pt x="1608498" y="500312"/>
                  </a:lnTo>
                  <a:lnTo>
                    <a:pt x="1611273" y="508655"/>
                  </a:lnTo>
                  <a:lnTo>
                    <a:pt x="1614445" y="516997"/>
                  </a:lnTo>
                  <a:lnTo>
                    <a:pt x="1618014" y="524545"/>
                  </a:lnTo>
                  <a:lnTo>
                    <a:pt x="1621979" y="532490"/>
                  </a:lnTo>
                  <a:lnTo>
                    <a:pt x="1626340" y="540435"/>
                  </a:lnTo>
                  <a:lnTo>
                    <a:pt x="1631098" y="547585"/>
                  </a:lnTo>
                  <a:lnTo>
                    <a:pt x="1636253" y="554338"/>
                  </a:lnTo>
                  <a:lnTo>
                    <a:pt x="1641804" y="561092"/>
                  </a:lnTo>
                  <a:lnTo>
                    <a:pt x="1647355" y="567845"/>
                  </a:lnTo>
                  <a:lnTo>
                    <a:pt x="1653303" y="573804"/>
                  </a:lnTo>
                  <a:lnTo>
                    <a:pt x="1659250" y="580160"/>
                  </a:lnTo>
                  <a:lnTo>
                    <a:pt x="1665991" y="585721"/>
                  </a:lnTo>
                  <a:lnTo>
                    <a:pt x="1672731" y="591283"/>
                  </a:lnTo>
                  <a:lnTo>
                    <a:pt x="1679472" y="596050"/>
                  </a:lnTo>
                  <a:lnTo>
                    <a:pt x="1687005" y="600817"/>
                  </a:lnTo>
                  <a:lnTo>
                    <a:pt x="1694539" y="605186"/>
                  </a:lnTo>
                  <a:lnTo>
                    <a:pt x="1702469" y="609159"/>
                  </a:lnTo>
                  <a:lnTo>
                    <a:pt x="1710399" y="612734"/>
                  </a:lnTo>
                  <a:lnTo>
                    <a:pt x="1718329" y="615912"/>
                  </a:lnTo>
                  <a:lnTo>
                    <a:pt x="1727052" y="618693"/>
                  </a:lnTo>
                  <a:lnTo>
                    <a:pt x="1735378" y="621076"/>
                  </a:lnTo>
                  <a:lnTo>
                    <a:pt x="1744101" y="623063"/>
                  </a:lnTo>
                  <a:lnTo>
                    <a:pt x="1752824" y="624652"/>
                  </a:lnTo>
                  <a:lnTo>
                    <a:pt x="1761944" y="626241"/>
                  </a:lnTo>
                  <a:lnTo>
                    <a:pt x="1770667" y="626638"/>
                  </a:lnTo>
                  <a:lnTo>
                    <a:pt x="1780579" y="627035"/>
                  </a:lnTo>
                  <a:lnTo>
                    <a:pt x="1789699" y="626638"/>
                  </a:lnTo>
                  <a:lnTo>
                    <a:pt x="1798819" y="626241"/>
                  </a:lnTo>
                  <a:lnTo>
                    <a:pt x="1807542" y="624652"/>
                  </a:lnTo>
                  <a:lnTo>
                    <a:pt x="1816265" y="623063"/>
                  </a:lnTo>
                  <a:lnTo>
                    <a:pt x="1825384" y="621076"/>
                  </a:lnTo>
                  <a:lnTo>
                    <a:pt x="1833711" y="618693"/>
                  </a:lnTo>
                  <a:lnTo>
                    <a:pt x="1842037" y="615912"/>
                  </a:lnTo>
                  <a:lnTo>
                    <a:pt x="1850364" y="612734"/>
                  </a:lnTo>
                  <a:lnTo>
                    <a:pt x="1858294" y="609159"/>
                  </a:lnTo>
                  <a:lnTo>
                    <a:pt x="1866224" y="605186"/>
                  </a:lnTo>
                  <a:lnTo>
                    <a:pt x="1873757" y="600817"/>
                  </a:lnTo>
                  <a:lnTo>
                    <a:pt x="1880894" y="596050"/>
                  </a:lnTo>
                  <a:lnTo>
                    <a:pt x="1888031" y="591283"/>
                  </a:lnTo>
                  <a:lnTo>
                    <a:pt x="1894772" y="585721"/>
                  </a:lnTo>
                  <a:lnTo>
                    <a:pt x="1901116" y="580160"/>
                  </a:lnTo>
                  <a:lnTo>
                    <a:pt x="1907460" y="573804"/>
                  </a:lnTo>
                  <a:lnTo>
                    <a:pt x="1913804" y="567845"/>
                  </a:lnTo>
                  <a:lnTo>
                    <a:pt x="1919355" y="561092"/>
                  </a:lnTo>
                  <a:lnTo>
                    <a:pt x="1924509" y="554338"/>
                  </a:lnTo>
                  <a:lnTo>
                    <a:pt x="1929664" y="547585"/>
                  </a:lnTo>
                  <a:lnTo>
                    <a:pt x="1934026" y="540435"/>
                  </a:lnTo>
                  <a:lnTo>
                    <a:pt x="1938387" y="532490"/>
                  </a:lnTo>
                  <a:lnTo>
                    <a:pt x="1942352" y="524545"/>
                  </a:lnTo>
                  <a:lnTo>
                    <a:pt x="1945921" y="516997"/>
                  </a:lnTo>
                  <a:lnTo>
                    <a:pt x="1949093" y="508655"/>
                  </a:lnTo>
                  <a:lnTo>
                    <a:pt x="1951868" y="500312"/>
                  </a:lnTo>
                  <a:lnTo>
                    <a:pt x="1954247" y="491970"/>
                  </a:lnTo>
                  <a:lnTo>
                    <a:pt x="1957023" y="482833"/>
                  </a:lnTo>
                  <a:lnTo>
                    <a:pt x="1958212" y="474094"/>
                  </a:lnTo>
                  <a:lnTo>
                    <a:pt x="1959402" y="465354"/>
                  </a:lnTo>
                  <a:lnTo>
                    <a:pt x="1960195" y="456218"/>
                  </a:lnTo>
                  <a:lnTo>
                    <a:pt x="1960591" y="447081"/>
                  </a:lnTo>
                  <a:lnTo>
                    <a:pt x="1960195" y="437547"/>
                  </a:lnTo>
                  <a:lnTo>
                    <a:pt x="1959402" y="428410"/>
                  </a:lnTo>
                  <a:lnTo>
                    <a:pt x="1958212" y="419273"/>
                  </a:lnTo>
                  <a:lnTo>
                    <a:pt x="1957023" y="410534"/>
                  </a:lnTo>
                  <a:lnTo>
                    <a:pt x="1954247" y="401794"/>
                  </a:lnTo>
                  <a:lnTo>
                    <a:pt x="1951868" y="393055"/>
                  </a:lnTo>
                  <a:lnTo>
                    <a:pt x="1949093" y="384712"/>
                  </a:lnTo>
                  <a:lnTo>
                    <a:pt x="1945921" y="376767"/>
                  </a:lnTo>
                  <a:lnTo>
                    <a:pt x="1942352" y="368822"/>
                  </a:lnTo>
                  <a:lnTo>
                    <a:pt x="1938387" y="361275"/>
                  </a:lnTo>
                  <a:lnTo>
                    <a:pt x="1934026" y="353727"/>
                  </a:lnTo>
                  <a:lnTo>
                    <a:pt x="1929664" y="346179"/>
                  </a:lnTo>
                  <a:lnTo>
                    <a:pt x="1924509" y="339029"/>
                  </a:lnTo>
                  <a:lnTo>
                    <a:pt x="1919355" y="332275"/>
                  </a:lnTo>
                  <a:lnTo>
                    <a:pt x="1913804" y="325919"/>
                  </a:lnTo>
                  <a:lnTo>
                    <a:pt x="1907460" y="319563"/>
                  </a:lnTo>
                  <a:lnTo>
                    <a:pt x="1901116" y="313605"/>
                  </a:lnTo>
                  <a:lnTo>
                    <a:pt x="1894772" y="308043"/>
                  </a:lnTo>
                  <a:lnTo>
                    <a:pt x="1888031" y="302482"/>
                  </a:lnTo>
                  <a:lnTo>
                    <a:pt x="1880894" y="297317"/>
                  </a:lnTo>
                  <a:lnTo>
                    <a:pt x="1873757" y="292550"/>
                  </a:lnTo>
                  <a:lnTo>
                    <a:pt x="1866224" y="288578"/>
                  </a:lnTo>
                  <a:lnTo>
                    <a:pt x="1858294" y="284605"/>
                  </a:lnTo>
                  <a:lnTo>
                    <a:pt x="1850364" y="281030"/>
                  </a:lnTo>
                  <a:lnTo>
                    <a:pt x="1842037" y="277852"/>
                  </a:lnTo>
                  <a:lnTo>
                    <a:pt x="1833711" y="275071"/>
                  </a:lnTo>
                  <a:lnTo>
                    <a:pt x="1825384" y="272688"/>
                  </a:lnTo>
                  <a:lnTo>
                    <a:pt x="1816265" y="270304"/>
                  </a:lnTo>
                  <a:lnTo>
                    <a:pt x="1807542" y="269113"/>
                  </a:lnTo>
                  <a:lnTo>
                    <a:pt x="1798819" y="267921"/>
                  </a:lnTo>
                  <a:lnTo>
                    <a:pt x="1789699" y="267126"/>
                  </a:lnTo>
                  <a:lnTo>
                    <a:pt x="1780579" y="266729"/>
                  </a:lnTo>
                  <a:close/>
                  <a:moveTo>
                    <a:pt x="1769477" y="236538"/>
                  </a:moveTo>
                  <a:lnTo>
                    <a:pt x="1780579" y="236538"/>
                  </a:lnTo>
                  <a:lnTo>
                    <a:pt x="1791285" y="236538"/>
                  </a:lnTo>
                  <a:lnTo>
                    <a:pt x="1801594" y="237333"/>
                  </a:lnTo>
                  <a:lnTo>
                    <a:pt x="1812300" y="238922"/>
                  </a:lnTo>
                  <a:lnTo>
                    <a:pt x="1823005" y="240511"/>
                  </a:lnTo>
                  <a:lnTo>
                    <a:pt x="1832918" y="242894"/>
                  </a:lnTo>
                  <a:lnTo>
                    <a:pt x="1842830" y="245675"/>
                  </a:lnTo>
                  <a:lnTo>
                    <a:pt x="1852346" y="248853"/>
                  </a:lnTo>
                  <a:lnTo>
                    <a:pt x="1861862" y="252825"/>
                  </a:lnTo>
                  <a:lnTo>
                    <a:pt x="1871775" y="256798"/>
                  </a:lnTo>
                  <a:lnTo>
                    <a:pt x="1880498" y="261962"/>
                  </a:lnTo>
                  <a:lnTo>
                    <a:pt x="1889221" y="267126"/>
                  </a:lnTo>
                  <a:lnTo>
                    <a:pt x="1897944" y="272291"/>
                  </a:lnTo>
                  <a:lnTo>
                    <a:pt x="1905874" y="278249"/>
                  </a:lnTo>
                  <a:lnTo>
                    <a:pt x="1914200" y="284208"/>
                  </a:lnTo>
                  <a:lnTo>
                    <a:pt x="1921734" y="290961"/>
                  </a:lnTo>
                  <a:lnTo>
                    <a:pt x="1929268" y="297715"/>
                  </a:lnTo>
                  <a:lnTo>
                    <a:pt x="1936008" y="305660"/>
                  </a:lnTo>
                  <a:lnTo>
                    <a:pt x="1942352" y="313207"/>
                  </a:lnTo>
                  <a:lnTo>
                    <a:pt x="1948696" y="320755"/>
                  </a:lnTo>
                  <a:lnTo>
                    <a:pt x="1954644" y="329097"/>
                  </a:lnTo>
                  <a:lnTo>
                    <a:pt x="1960195" y="337440"/>
                  </a:lnTo>
                  <a:lnTo>
                    <a:pt x="1965349" y="346179"/>
                  </a:lnTo>
                  <a:lnTo>
                    <a:pt x="1970107" y="355713"/>
                  </a:lnTo>
                  <a:lnTo>
                    <a:pt x="1974072" y="364850"/>
                  </a:lnTo>
                  <a:lnTo>
                    <a:pt x="1978037" y="374384"/>
                  </a:lnTo>
                  <a:lnTo>
                    <a:pt x="1981209" y="384315"/>
                  </a:lnTo>
                  <a:lnTo>
                    <a:pt x="1983985" y="393849"/>
                  </a:lnTo>
                  <a:lnTo>
                    <a:pt x="1986364" y="404575"/>
                  </a:lnTo>
                  <a:lnTo>
                    <a:pt x="1988346" y="414903"/>
                  </a:lnTo>
                  <a:lnTo>
                    <a:pt x="1989536" y="425232"/>
                  </a:lnTo>
                  <a:lnTo>
                    <a:pt x="1990329" y="435958"/>
                  </a:lnTo>
                  <a:lnTo>
                    <a:pt x="1990725" y="447081"/>
                  </a:lnTo>
                  <a:lnTo>
                    <a:pt x="1990329" y="457807"/>
                  </a:lnTo>
                  <a:lnTo>
                    <a:pt x="1989536" y="468135"/>
                  </a:lnTo>
                  <a:lnTo>
                    <a:pt x="1988346" y="478861"/>
                  </a:lnTo>
                  <a:lnTo>
                    <a:pt x="1986364" y="489587"/>
                  </a:lnTo>
                  <a:lnTo>
                    <a:pt x="1983985" y="499518"/>
                  </a:lnTo>
                  <a:lnTo>
                    <a:pt x="1981209" y="509449"/>
                  </a:lnTo>
                  <a:lnTo>
                    <a:pt x="1978037" y="518983"/>
                  </a:lnTo>
                  <a:lnTo>
                    <a:pt x="1974072" y="528517"/>
                  </a:lnTo>
                  <a:lnTo>
                    <a:pt x="1970107" y="538051"/>
                  </a:lnTo>
                  <a:lnTo>
                    <a:pt x="1965349" y="547188"/>
                  </a:lnTo>
                  <a:lnTo>
                    <a:pt x="1960195" y="555927"/>
                  </a:lnTo>
                  <a:lnTo>
                    <a:pt x="1954644" y="564270"/>
                  </a:lnTo>
                  <a:lnTo>
                    <a:pt x="1948696" y="572612"/>
                  </a:lnTo>
                  <a:lnTo>
                    <a:pt x="1942352" y="580954"/>
                  </a:lnTo>
                  <a:lnTo>
                    <a:pt x="1936008" y="588502"/>
                  </a:lnTo>
                  <a:lnTo>
                    <a:pt x="1929268" y="595652"/>
                  </a:lnTo>
                  <a:lnTo>
                    <a:pt x="1921734" y="602406"/>
                  </a:lnTo>
                  <a:lnTo>
                    <a:pt x="1914200" y="609159"/>
                  </a:lnTo>
                  <a:lnTo>
                    <a:pt x="1905874" y="615118"/>
                  </a:lnTo>
                  <a:lnTo>
                    <a:pt x="1897944" y="621076"/>
                  </a:lnTo>
                  <a:lnTo>
                    <a:pt x="1889221" y="627035"/>
                  </a:lnTo>
                  <a:lnTo>
                    <a:pt x="1880498" y="631802"/>
                  </a:lnTo>
                  <a:lnTo>
                    <a:pt x="1871775" y="636569"/>
                  </a:lnTo>
                  <a:lnTo>
                    <a:pt x="1861862" y="640542"/>
                  </a:lnTo>
                  <a:lnTo>
                    <a:pt x="1852346" y="644514"/>
                  </a:lnTo>
                  <a:lnTo>
                    <a:pt x="1842830" y="647692"/>
                  </a:lnTo>
                  <a:lnTo>
                    <a:pt x="1832918" y="650473"/>
                  </a:lnTo>
                  <a:lnTo>
                    <a:pt x="1823005" y="652856"/>
                  </a:lnTo>
                  <a:lnTo>
                    <a:pt x="1812300" y="654843"/>
                  </a:lnTo>
                  <a:lnTo>
                    <a:pt x="1801594" y="656034"/>
                  </a:lnTo>
                  <a:lnTo>
                    <a:pt x="1791285" y="656829"/>
                  </a:lnTo>
                  <a:lnTo>
                    <a:pt x="1780579" y="657226"/>
                  </a:lnTo>
                  <a:lnTo>
                    <a:pt x="1769477" y="656829"/>
                  </a:lnTo>
                  <a:lnTo>
                    <a:pt x="1758772" y="656034"/>
                  </a:lnTo>
                  <a:lnTo>
                    <a:pt x="1748463" y="654843"/>
                  </a:lnTo>
                  <a:lnTo>
                    <a:pt x="1738154" y="652856"/>
                  </a:lnTo>
                  <a:lnTo>
                    <a:pt x="1727845" y="650473"/>
                  </a:lnTo>
                  <a:lnTo>
                    <a:pt x="1717536" y="647692"/>
                  </a:lnTo>
                  <a:lnTo>
                    <a:pt x="1708020" y="644514"/>
                  </a:lnTo>
                  <a:lnTo>
                    <a:pt x="1698504" y="640542"/>
                  </a:lnTo>
                  <a:lnTo>
                    <a:pt x="1689384" y="636569"/>
                  </a:lnTo>
                  <a:lnTo>
                    <a:pt x="1680265" y="631802"/>
                  </a:lnTo>
                  <a:lnTo>
                    <a:pt x="1671145" y="627035"/>
                  </a:lnTo>
                  <a:lnTo>
                    <a:pt x="1662819" y="621076"/>
                  </a:lnTo>
                  <a:lnTo>
                    <a:pt x="1654492" y="615118"/>
                  </a:lnTo>
                  <a:lnTo>
                    <a:pt x="1646562" y="609159"/>
                  </a:lnTo>
                  <a:lnTo>
                    <a:pt x="1639028" y="602406"/>
                  </a:lnTo>
                  <a:lnTo>
                    <a:pt x="1631495" y="595652"/>
                  </a:lnTo>
                  <a:lnTo>
                    <a:pt x="1624358" y="588502"/>
                  </a:lnTo>
                  <a:lnTo>
                    <a:pt x="1618014" y="580954"/>
                  </a:lnTo>
                  <a:lnTo>
                    <a:pt x="1611670" y="572612"/>
                  </a:lnTo>
                  <a:lnTo>
                    <a:pt x="1606119" y="564270"/>
                  </a:lnTo>
                  <a:lnTo>
                    <a:pt x="1600568" y="555927"/>
                  </a:lnTo>
                  <a:lnTo>
                    <a:pt x="1595413" y="547188"/>
                  </a:lnTo>
                  <a:lnTo>
                    <a:pt x="1591052" y="538051"/>
                  </a:lnTo>
                  <a:lnTo>
                    <a:pt x="1586294" y="528517"/>
                  </a:lnTo>
                  <a:lnTo>
                    <a:pt x="1582725" y="518983"/>
                  </a:lnTo>
                  <a:lnTo>
                    <a:pt x="1579553" y="509449"/>
                  </a:lnTo>
                  <a:lnTo>
                    <a:pt x="1576381" y="499518"/>
                  </a:lnTo>
                  <a:lnTo>
                    <a:pt x="1574399" y="489587"/>
                  </a:lnTo>
                  <a:lnTo>
                    <a:pt x="1572416" y="478861"/>
                  </a:lnTo>
                  <a:lnTo>
                    <a:pt x="1571227" y="468135"/>
                  </a:lnTo>
                  <a:lnTo>
                    <a:pt x="1570434" y="457807"/>
                  </a:lnTo>
                  <a:lnTo>
                    <a:pt x="1570037" y="447081"/>
                  </a:lnTo>
                  <a:lnTo>
                    <a:pt x="1570434" y="435958"/>
                  </a:lnTo>
                  <a:lnTo>
                    <a:pt x="1571227" y="425232"/>
                  </a:lnTo>
                  <a:lnTo>
                    <a:pt x="1572416" y="414903"/>
                  </a:lnTo>
                  <a:lnTo>
                    <a:pt x="1574399" y="404575"/>
                  </a:lnTo>
                  <a:lnTo>
                    <a:pt x="1576381" y="393849"/>
                  </a:lnTo>
                  <a:lnTo>
                    <a:pt x="1579553" y="384315"/>
                  </a:lnTo>
                  <a:lnTo>
                    <a:pt x="1582725" y="374384"/>
                  </a:lnTo>
                  <a:lnTo>
                    <a:pt x="1586294" y="364850"/>
                  </a:lnTo>
                  <a:lnTo>
                    <a:pt x="1591052" y="355713"/>
                  </a:lnTo>
                  <a:lnTo>
                    <a:pt x="1595413" y="346179"/>
                  </a:lnTo>
                  <a:lnTo>
                    <a:pt x="1600568" y="337440"/>
                  </a:lnTo>
                  <a:lnTo>
                    <a:pt x="1606119" y="329097"/>
                  </a:lnTo>
                  <a:lnTo>
                    <a:pt x="1611670" y="320755"/>
                  </a:lnTo>
                  <a:lnTo>
                    <a:pt x="1618014" y="313207"/>
                  </a:lnTo>
                  <a:lnTo>
                    <a:pt x="1624358" y="305660"/>
                  </a:lnTo>
                  <a:lnTo>
                    <a:pt x="1631495" y="297715"/>
                  </a:lnTo>
                  <a:lnTo>
                    <a:pt x="1639028" y="290961"/>
                  </a:lnTo>
                  <a:lnTo>
                    <a:pt x="1646562" y="284208"/>
                  </a:lnTo>
                  <a:lnTo>
                    <a:pt x="1654492" y="278249"/>
                  </a:lnTo>
                  <a:lnTo>
                    <a:pt x="1662819" y="272291"/>
                  </a:lnTo>
                  <a:lnTo>
                    <a:pt x="1671145" y="267126"/>
                  </a:lnTo>
                  <a:lnTo>
                    <a:pt x="1680265" y="261962"/>
                  </a:lnTo>
                  <a:lnTo>
                    <a:pt x="1689384" y="256798"/>
                  </a:lnTo>
                  <a:lnTo>
                    <a:pt x="1698504" y="252825"/>
                  </a:lnTo>
                  <a:lnTo>
                    <a:pt x="1708020" y="248853"/>
                  </a:lnTo>
                  <a:lnTo>
                    <a:pt x="1717536" y="245675"/>
                  </a:lnTo>
                  <a:lnTo>
                    <a:pt x="1727845" y="242894"/>
                  </a:lnTo>
                  <a:lnTo>
                    <a:pt x="1738154" y="240511"/>
                  </a:lnTo>
                  <a:lnTo>
                    <a:pt x="1748463" y="238922"/>
                  </a:lnTo>
                  <a:lnTo>
                    <a:pt x="1758772" y="237333"/>
                  </a:lnTo>
                  <a:lnTo>
                    <a:pt x="1769477" y="236538"/>
                  </a:lnTo>
                  <a:close/>
                  <a:moveTo>
                    <a:pt x="1775815" y="217488"/>
                  </a:moveTo>
                  <a:lnTo>
                    <a:pt x="1764301" y="218281"/>
                  </a:lnTo>
                  <a:lnTo>
                    <a:pt x="1752786" y="219472"/>
                  </a:lnTo>
                  <a:lnTo>
                    <a:pt x="1741669" y="221059"/>
                  </a:lnTo>
                  <a:lnTo>
                    <a:pt x="1730154" y="223441"/>
                  </a:lnTo>
                  <a:lnTo>
                    <a:pt x="1718243" y="226219"/>
                  </a:lnTo>
                  <a:lnTo>
                    <a:pt x="1707125" y="229791"/>
                  </a:lnTo>
                  <a:lnTo>
                    <a:pt x="1696405" y="233759"/>
                  </a:lnTo>
                  <a:lnTo>
                    <a:pt x="1685684" y="238125"/>
                  </a:lnTo>
                  <a:lnTo>
                    <a:pt x="1674964" y="243285"/>
                  </a:lnTo>
                  <a:lnTo>
                    <a:pt x="1665038" y="248841"/>
                  </a:lnTo>
                  <a:lnTo>
                    <a:pt x="1655509" y="254794"/>
                  </a:lnTo>
                  <a:lnTo>
                    <a:pt x="1646376" y="261541"/>
                  </a:lnTo>
                  <a:lnTo>
                    <a:pt x="1637641" y="268288"/>
                  </a:lnTo>
                  <a:lnTo>
                    <a:pt x="1628906" y="275035"/>
                  </a:lnTo>
                  <a:lnTo>
                    <a:pt x="1620568" y="282575"/>
                  </a:lnTo>
                  <a:lnTo>
                    <a:pt x="1613024" y="290513"/>
                  </a:lnTo>
                  <a:lnTo>
                    <a:pt x="1605877" y="298847"/>
                  </a:lnTo>
                  <a:lnTo>
                    <a:pt x="1598730" y="307578"/>
                  </a:lnTo>
                  <a:lnTo>
                    <a:pt x="1592377" y="316707"/>
                  </a:lnTo>
                  <a:lnTo>
                    <a:pt x="1586025" y="325835"/>
                  </a:lnTo>
                  <a:lnTo>
                    <a:pt x="1580466" y="334963"/>
                  </a:lnTo>
                  <a:lnTo>
                    <a:pt x="1575304" y="344885"/>
                  </a:lnTo>
                  <a:lnTo>
                    <a:pt x="1570937" y="355203"/>
                  </a:lnTo>
                  <a:lnTo>
                    <a:pt x="1566569" y="365125"/>
                  </a:lnTo>
                  <a:lnTo>
                    <a:pt x="1562995" y="375444"/>
                  </a:lnTo>
                  <a:lnTo>
                    <a:pt x="1559819" y="385763"/>
                  </a:lnTo>
                  <a:lnTo>
                    <a:pt x="1557039" y="396875"/>
                  </a:lnTo>
                  <a:lnTo>
                    <a:pt x="1555054" y="407988"/>
                  </a:lnTo>
                  <a:lnTo>
                    <a:pt x="1553466" y="418703"/>
                  </a:lnTo>
                  <a:lnTo>
                    <a:pt x="1552275" y="429816"/>
                  </a:lnTo>
                  <a:lnTo>
                    <a:pt x="1551481" y="440929"/>
                  </a:lnTo>
                  <a:lnTo>
                    <a:pt x="1551481" y="452438"/>
                  </a:lnTo>
                  <a:lnTo>
                    <a:pt x="1552275" y="463947"/>
                  </a:lnTo>
                  <a:lnTo>
                    <a:pt x="1553466" y="475060"/>
                  </a:lnTo>
                  <a:lnTo>
                    <a:pt x="1555054" y="486569"/>
                  </a:lnTo>
                  <a:lnTo>
                    <a:pt x="1557437" y="498079"/>
                  </a:lnTo>
                  <a:lnTo>
                    <a:pt x="1560216" y="509588"/>
                  </a:lnTo>
                  <a:lnTo>
                    <a:pt x="1563789" y="520700"/>
                  </a:lnTo>
                  <a:lnTo>
                    <a:pt x="1567760" y="531416"/>
                  </a:lnTo>
                  <a:lnTo>
                    <a:pt x="1572525" y="542529"/>
                  </a:lnTo>
                  <a:lnTo>
                    <a:pt x="1577290" y="552847"/>
                  </a:lnTo>
                  <a:lnTo>
                    <a:pt x="1582848" y="562769"/>
                  </a:lnTo>
                  <a:lnTo>
                    <a:pt x="1589201" y="572294"/>
                  </a:lnTo>
                  <a:lnTo>
                    <a:pt x="1595554" y="581819"/>
                  </a:lnTo>
                  <a:lnTo>
                    <a:pt x="1602304" y="590550"/>
                  </a:lnTo>
                  <a:lnTo>
                    <a:pt x="1609451" y="598885"/>
                  </a:lnTo>
                  <a:lnTo>
                    <a:pt x="1616995" y="607219"/>
                  </a:lnTo>
                  <a:lnTo>
                    <a:pt x="1624936" y="614760"/>
                  </a:lnTo>
                  <a:lnTo>
                    <a:pt x="1632877" y="621904"/>
                  </a:lnTo>
                  <a:lnTo>
                    <a:pt x="1642009" y="629047"/>
                  </a:lnTo>
                  <a:lnTo>
                    <a:pt x="1650744" y="635794"/>
                  </a:lnTo>
                  <a:lnTo>
                    <a:pt x="1659876" y="641747"/>
                  </a:lnTo>
                  <a:lnTo>
                    <a:pt x="1669405" y="647304"/>
                  </a:lnTo>
                  <a:lnTo>
                    <a:pt x="1678935" y="652066"/>
                  </a:lnTo>
                  <a:lnTo>
                    <a:pt x="1689258" y="656829"/>
                  </a:lnTo>
                  <a:lnTo>
                    <a:pt x="1699581" y="661194"/>
                  </a:lnTo>
                  <a:lnTo>
                    <a:pt x="1709905" y="664766"/>
                  </a:lnTo>
                  <a:lnTo>
                    <a:pt x="1720228" y="667941"/>
                  </a:lnTo>
                  <a:lnTo>
                    <a:pt x="1731345" y="670719"/>
                  </a:lnTo>
                  <a:lnTo>
                    <a:pt x="1742066" y="673101"/>
                  </a:lnTo>
                  <a:lnTo>
                    <a:pt x="1753183" y="674688"/>
                  </a:lnTo>
                  <a:lnTo>
                    <a:pt x="1764301" y="675879"/>
                  </a:lnTo>
                  <a:lnTo>
                    <a:pt x="1775815" y="676276"/>
                  </a:lnTo>
                  <a:lnTo>
                    <a:pt x="1786932" y="676276"/>
                  </a:lnTo>
                  <a:lnTo>
                    <a:pt x="1798447" y="675879"/>
                  </a:lnTo>
                  <a:lnTo>
                    <a:pt x="1809564" y="674688"/>
                  </a:lnTo>
                  <a:lnTo>
                    <a:pt x="1821476" y="673101"/>
                  </a:lnTo>
                  <a:lnTo>
                    <a:pt x="1832593" y="670322"/>
                  </a:lnTo>
                  <a:lnTo>
                    <a:pt x="1844108" y="667544"/>
                  </a:lnTo>
                  <a:lnTo>
                    <a:pt x="1855225" y="663972"/>
                  </a:lnTo>
                  <a:lnTo>
                    <a:pt x="1866740" y="660004"/>
                  </a:lnTo>
                  <a:lnTo>
                    <a:pt x="1877063" y="655241"/>
                  </a:lnTo>
                  <a:lnTo>
                    <a:pt x="1887386" y="650479"/>
                  </a:lnTo>
                  <a:lnTo>
                    <a:pt x="1897313" y="644922"/>
                  </a:lnTo>
                  <a:lnTo>
                    <a:pt x="1906842" y="638969"/>
                  </a:lnTo>
                  <a:lnTo>
                    <a:pt x="1916371" y="632619"/>
                  </a:lnTo>
                  <a:lnTo>
                    <a:pt x="1925503" y="625872"/>
                  </a:lnTo>
                  <a:lnTo>
                    <a:pt x="1933841" y="618332"/>
                  </a:lnTo>
                  <a:lnTo>
                    <a:pt x="1941782" y="610791"/>
                  </a:lnTo>
                  <a:lnTo>
                    <a:pt x="1949723" y="603250"/>
                  </a:lnTo>
                  <a:lnTo>
                    <a:pt x="1957267" y="594916"/>
                  </a:lnTo>
                  <a:lnTo>
                    <a:pt x="1964017" y="586185"/>
                  </a:lnTo>
                  <a:lnTo>
                    <a:pt x="1970370" y="577057"/>
                  </a:lnTo>
                  <a:lnTo>
                    <a:pt x="1976326" y="567929"/>
                  </a:lnTo>
                  <a:lnTo>
                    <a:pt x="1981884" y="558404"/>
                  </a:lnTo>
                  <a:lnTo>
                    <a:pt x="1987046" y="548879"/>
                  </a:lnTo>
                  <a:lnTo>
                    <a:pt x="1991811" y="538957"/>
                  </a:lnTo>
                  <a:lnTo>
                    <a:pt x="1995781" y="528638"/>
                  </a:lnTo>
                  <a:lnTo>
                    <a:pt x="1999752" y="518319"/>
                  </a:lnTo>
                  <a:lnTo>
                    <a:pt x="2003325" y="507604"/>
                  </a:lnTo>
                  <a:lnTo>
                    <a:pt x="2005708" y="496888"/>
                  </a:lnTo>
                  <a:lnTo>
                    <a:pt x="2008090" y="485775"/>
                  </a:lnTo>
                  <a:lnTo>
                    <a:pt x="2009678" y="475060"/>
                  </a:lnTo>
                  <a:lnTo>
                    <a:pt x="2010869" y="463947"/>
                  </a:lnTo>
                  <a:lnTo>
                    <a:pt x="2011266" y="452835"/>
                  </a:lnTo>
                  <a:lnTo>
                    <a:pt x="2011266" y="441325"/>
                  </a:lnTo>
                  <a:lnTo>
                    <a:pt x="2010869" y="429816"/>
                  </a:lnTo>
                  <a:lnTo>
                    <a:pt x="2009678" y="418703"/>
                  </a:lnTo>
                  <a:lnTo>
                    <a:pt x="2007693" y="407194"/>
                  </a:lnTo>
                  <a:lnTo>
                    <a:pt x="2005311" y="395288"/>
                  </a:lnTo>
                  <a:lnTo>
                    <a:pt x="2002531" y="384175"/>
                  </a:lnTo>
                  <a:lnTo>
                    <a:pt x="1998561" y="373063"/>
                  </a:lnTo>
                  <a:lnTo>
                    <a:pt x="1994590" y="361950"/>
                  </a:lnTo>
                  <a:lnTo>
                    <a:pt x="1990223" y="351632"/>
                  </a:lnTo>
                  <a:lnTo>
                    <a:pt x="1985061" y="340916"/>
                  </a:lnTo>
                  <a:lnTo>
                    <a:pt x="1979899" y="330994"/>
                  </a:lnTo>
                  <a:lnTo>
                    <a:pt x="1973943" y="321469"/>
                  </a:lnTo>
                  <a:lnTo>
                    <a:pt x="1967591" y="312341"/>
                  </a:lnTo>
                  <a:lnTo>
                    <a:pt x="1960841" y="303213"/>
                  </a:lnTo>
                  <a:lnTo>
                    <a:pt x="1953297" y="294482"/>
                  </a:lnTo>
                  <a:lnTo>
                    <a:pt x="1945753" y="286544"/>
                  </a:lnTo>
                  <a:lnTo>
                    <a:pt x="1937812" y="279003"/>
                  </a:lnTo>
                  <a:lnTo>
                    <a:pt x="1929474" y="271860"/>
                  </a:lnTo>
                  <a:lnTo>
                    <a:pt x="1921136" y="264716"/>
                  </a:lnTo>
                  <a:lnTo>
                    <a:pt x="1912004" y="258366"/>
                  </a:lnTo>
                  <a:lnTo>
                    <a:pt x="1902474" y="252016"/>
                  </a:lnTo>
                  <a:lnTo>
                    <a:pt x="1893342" y="246460"/>
                  </a:lnTo>
                  <a:lnTo>
                    <a:pt x="1883416" y="241300"/>
                  </a:lnTo>
                  <a:lnTo>
                    <a:pt x="1873490" y="236935"/>
                  </a:lnTo>
                  <a:lnTo>
                    <a:pt x="1863166" y="232569"/>
                  </a:lnTo>
                  <a:lnTo>
                    <a:pt x="1852843" y="228997"/>
                  </a:lnTo>
                  <a:lnTo>
                    <a:pt x="1842123" y="225822"/>
                  </a:lnTo>
                  <a:lnTo>
                    <a:pt x="1831402" y="223044"/>
                  </a:lnTo>
                  <a:lnTo>
                    <a:pt x="1820682" y="221059"/>
                  </a:lnTo>
                  <a:lnTo>
                    <a:pt x="1809564" y="219472"/>
                  </a:lnTo>
                  <a:lnTo>
                    <a:pt x="1798447" y="218281"/>
                  </a:lnTo>
                  <a:lnTo>
                    <a:pt x="1787330" y="217488"/>
                  </a:lnTo>
                  <a:lnTo>
                    <a:pt x="1775815" y="217488"/>
                  </a:lnTo>
                  <a:close/>
                  <a:moveTo>
                    <a:pt x="1712287" y="0"/>
                  </a:moveTo>
                  <a:lnTo>
                    <a:pt x="1715860" y="0"/>
                  </a:lnTo>
                  <a:lnTo>
                    <a:pt x="1718640" y="397"/>
                  </a:lnTo>
                  <a:lnTo>
                    <a:pt x="1721816" y="1191"/>
                  </a:lnTo>
                  <a:lnTo>
                    <a:pt x="1724198" y="2778"/>
                  </a:lnTo>
                  <a:lnTo>
                    <a:pt x="1726978" y="4366"/>
                  </a:lnTo>
                  <a:lnTo>
                    <a:pt x="1728566" y="6350"/>
                  </a:lnTo>
                  <a:lnTo>
                    <a:pt x="1729757" y="8731"/>
                  </a:lnTo>
                  <a:lnTo>
                    <a:pt x="1730551" y="11112"/>
                  </a:lnTo>
                  <a:lnTo>
                    <a:pt x="1737698" y="39687"/>
                  </a:lnTo>
                  <a:lnTo>
                    <a:pt x="1744448" y="68262"/>
                  </a:lnTo>
                  <a:lnTo>
                    <a:pt x="1744845" y="70644"/>
                  </a:lnTo>
                  <a:lnTo>
                    <a:pt x="1746036" y="73025"/>
                  </a:lnTo>
                  <a:lnTo>
                    <a:pt x="1747227" y="75406"/>
                  </a:lnTo>
                  <a:lnTo>
                    <a:pt x="1748816" y="77391"/>
                  </a:lnTo>
                  <a:lnTo>
                    <a:pt x="1750801" y="78978"/>
                  </a:lnTo>
                  <a:lnTo>
                    <a:pt x="1752786" y="80169"/>
                  </a:lnTo>
                  <a:lnTo>
                    <a:pt x="1755168" y="80962"/>
                  </a:lnTo>
                  <a:lnTo>
                    <a:pt x="1757551" y="81756"/>
                  </a:lnTo>
                  <a:lnTo>
                    <a:pt x="1775815" y="80962"/>
                  </a:lnTo>
                  <a:lnTo>
                    <a:pt x="1793682" y="81359"/>
                  </a:lnTo>
                  <a:lnTo>
                    <a:pt x="1811550" y="82153"/>
                  </a:lnTo>
                  <a:lnTo>
                    <a:pt x="1829814" y="84137"/>
                  </a:lnTo>
                  <a:lnTo>
                    <a:pt x="1847284" y="86916"/>
                  </a:lnTo>
                  <a:lnTo>
                    <a:pt x="1865152" y="90487"/>
                  </a:lnTo>
                  <a:lnTo>
                    <a:pt x="1882225" y="94853"/>
                  </a:lnTo>
                  <a:lnTo>
                    <a:pt x="1899298" y="100012"/>
                  </a:lnTo>
                  <a:lnTo>
                    <a:pt x="1902077" y="100409"/>
                  </a:lnTo>
                  <a:lnTo>
                    <a:pt x="1904460" y="100012"/>
                  </a:lnTo>
                  <a:lnTo>
                    <a:pt x="1906842" y="99616"/>
                  </a:lnTo>
                  <a:lnTo>
                    <a:pt x="1908827" y="98425"/>
                  </a:lnTo>
                  <a:lnTo>
                    <a:pt x="1911606" y="97234"/>
                  </a:lnTo>
                  <a:lnTo>
                    <a:pt x="1913195" y="95250"/>
                  </a:lnTo>
                  <a:lnTo>
                    <a:pt x="1914783" y="93266"/>
                  </a:lnTo>
                  <a:lnTo>
                    <a:pt x="1915974" y="91281"/>
                  </a:lnTo>
                  <a:lnTo>
                    <a:pt x="1944165" y="39687"/>
                  </a:lnTo>
                  <a:lnTo>
                    <a:pt x="1945356" y="37306"/>
                  </a:lnTo>
                  <a:lnTo>
                    <a:pt x="1947341" y="35322"/>
                  </a:lnTo>
                  <a:lnTo>
                    <a:pt x="1949326" y="34131"/>
                  </a:lnTo>
                  <a:lnTo>
                    <a:pt x="1952106" y="32941"/>
                  </a:lnTo>
                  <a:lnTo>
                    <a:pt x="1954885" y="32147"/>
                  </a:lnTo>
                  <a:lnTo>
                    <a:pt x="1958061" y="32147"/>
                  </a:lnTo>
                  <a:lnTo>
                    <a:pt x="1961238" y="32544"/>
                  </a:lnTo>
                  <a:lnTo>
                    <a:pt x="1964414" y="33734"/>
                  </a:lnTo>
                  <a:lnTo>
                    <a:pt x="1975532" y="38894"/>
                  </a:lnTo>
                  <a:lnTo>
                    <a:pt x="1986252" y="44053"/>
                  </a:lnTo>
                  <a:lnTo>
                    <a:pt x="1996972" y="50006"/>
                  </a:lnTo>
                  <a:lnTo>
                    <a:pt x="2008090" y="55959"/>
                  </a:lnTo>
                  <a:lnTo>
                    <a:pt x="2018413" y="61912"/>
                  </a:lnTo>
                  <a:lnTo>
                    <a:pt x="2028737" y="68659"/>
                  </a:lnTo>
                  <a:lnTo>
                    <a:pt x="2039060" y="75803"/>
                  </a:lnTo>
                  <a:lnTo>
                    <a:pt x="2049383" y="82550"/>
                  </a:lnTo>
                  <a:lnTo>
                    <a:pt x="2051765" y="84931"/>
                  </a:lnTo>
                  <a:lnTo>
                    <a:pt x="2053751" y="87312"/>
                  </a:lnTo>
                  <a:lnTo>
                    <a:pt x="2054942" y="90091"/>
                  </a:lnTo>
                  <a:lnTo>
                    <a:pt x="2055736" y="92472"/>
                  </a:lnTo>
                  <a:lnTo>
                    <a:pt x="2056133" y="95250"/>
                  </a:lnTo>
                  <a:lnTo>
                    <a:pt x="2056133" y="98028"/>
                  </a:lnTo>
                  <a:lnTo>
                    <a:pt x="2055339" y="100409"/>
                  </a:lnTo>
                  <a:lnTo>
                    <a:pt x="2054148" y="102791"/>
                  </a:lnTo>
                  <a:lnTo>
                    <a:pt x="2038663" y="128191"/>
                  </a:lnTo>
                  <a:lnTo>
                    <a:pt x="2023575" y="153194"/>
                  </a:lnTo>
                  <a:lnTo>
                    <a:pt x="2021987" y="155178"/>
                  </a:lnTo>
                  <a:lnTo>
                    <a:pt x="2021193" y="157559"/>
                  </a:lnTo>
                  <a:lnTo>
                    <a:pt x="2020398" y="159941"/>
                  </a:lnTo>
                  <a:lnTo>
                    <a:pt x="2020398" y="162322"/>
                  </a:lnTo>
                  <a:lnTo>
                    <a:pt x="2020398" y="164703"/>
                  </a:lnTo>
                  <a:lnTo>
                    <a:pt x="2021193" y="167481"/>
                  </a:lnTo>
                  <a:lnTo>
                    <a:pt x="2022384" y="169863"/>
                  </a:lnTo>
                  <a:lnTo>
                    <a:pt x="2023575" y="171847"/>
                  </a:lnTo>
                  <a:lnTo>
                    <a:pt x="2036678" y="184150"/>
                  </a:lnTo>
                  <a:lnTo>
                    <a:pt x="2049383" y="196850"/>
                  </a:lnTo>
                  <a:lnTo>
                    <a:pt x="2061295" y="210344"/>
                  </a:lnTo>
                  <a:lnTo>
                    <a:pt x="2072809" y="224234"/>
                  </a:lnTo>
                  <a:lnTo>
                    <a:pt x="2083133" y="238919"/>
                  </a:lnTo>
                  <a:lnTo>
                    <a:pt x="2092662" y="253603"/>
                  </a:lnTo>
                  <a:lnTo>
                    <a:pt x="2102191" y="269478"/>
                  </a:lnTo>
                  <a:lnTo>
                    <a:pt x="2110529" y="284956"/>
                  </a:lnTo>
                  <a:lnTo>
                    <a:pt x="2112514" y="286941"/>
                  </a:lnTo>
                  <a:lnTo>
                    <a:pt x="2114102" y="288528"/>
                  </a:lnTo>
                  <a:lnTo>
                    <a:pt x="2116485" y="289719"/>
                  </a:lnTo>
                  <a:lnTo>
                    <a:pt x="2118867" y="290513"/>
                  </a:lnTo>
                  <a:lnTo>
                    <a:pt x="2121249" y="290910"/>
                  </a:lnTo>
                  <a:lnTo>
                    <a:pt x="2123632" y="291307"/>
                  </a:lnTo>
                  <a:lnTo>
                    <a:pt x="2126014" y="290910"/>
                  </a:lnTo>
                  <a:lnTo>
                    <a:pt x="2128396" y="290116"/>
                  </a:lnTo>
                  <a:lnTo>
                    <a:pt x="2156984" y="281781"/>
                  </a:lnTo>
                  <a:lnTo>
                    <a:pt x="2185572" y="273844"/>
                  </a:lnTo>
                  <a:lnTo>
                    <a:pt x="2187954" y="273447"/>
                  </a:lnTo>
                  <a:lnTo>
                    <a:pt x="2190733" y="273050"/>
                  </a:lnTo>
                  <a:lnTo>
                    <a:pt x="2193116" y="273844"/>
                  </a:lnTo>
                  <a:lnTo>
                    <a:pt x="2195498" y="274638"/>
                  </a:lnTo>
                  <a:lnTo>
                    <a:pt x="2197880" y="276225"/>
                  </a:lnTo>
                  <a:lnTo>
                    <a:pt x="2200263" y="278210"/>
                  </a:lnTo>
                  <a:lnTo>
                    <a:pt x="2202248" y="280988"/>
                  </a:lnTo>
                  <a:lnTo>
                    <a:pt x="2203439" y="283766"/>
                  </a:lnTo>
                  <a:lnTo>
                    <a:pt x="2207807" y="295275"/>
                  </a:lnTo>
                  <a:lnTo>
                    <a:pt x="2211777" y="307182"/>
                  </a:lnTo>
                  <a:lnTo>
                    <a:pt x="2215350" y="318691"/>
                  </a:lnTo>
                  <a:lnTo>
                    <a:pt x="2218527" y="330200"/>
                  </a:lnTo>
                  <a:lnTo>
                    <a:pt x="2221703" y="342107"/>
                  </a:lnTo>
                  <a:lnTo>
                    <a:pt x="2224086" y="354410"/>
                  </a:lnTo>
                  <a:lnTo>
                    <a:pt x="2226468" y="366316"/>
                  </a:lnTo>
                  <a:lnTo>
                    <a:pt x="2228850" y="378222"/>
                  </a:lnTo>
                  <a:lnTo>
                    <a:pt x="2228850" y="381397"/>
                  </a:lnTo>
                  <a:lnTo>
                    <a:pt x="2228453" y="384572"/>
                  </a:lnTo>
                  <a:lnTo>
                    <a:pt x="2227659" y="387350"/>
                  </a:lnTo>
                  <a:lnTo>
                    <a:pt x="2226468" y="390128"/>
                  </a:lnTo>
                  <a:lnTo>
                    <a:pt x="2224880" y="392113"/>
                  </a:lnTo>
                  <a:lnTo>
                    <a:pt x="2222894" y="393700"/>
                  </a:lnTo>
                  <a:lnTo>
                    <a:pt x="2220512" y="394891"/>
                  </a:lnTo>
                  <a:lnTo>
                    <a:pt x="2217733" y="396082"/>
                  </a:lnTo>
                  <a:lnTo>
                    <a:pt x="2189542" y="403225"/>
                  </a:lnTo>
                  <a:lnTo>
                    <a:pt x="2160557" y="409972"/>
                  </a:lnTo>
                  <a:lnTo>
                    <a:pt x="2158175" y="410766"/>
                  </a:lnTo>
                  <a:lnTo>
                    <a:pt x="2155793" y="411560"/>
                  </a:lnTo>
                  <a:lnTo>
                    <a:pt x="2153808" y="412750"/>
                  </a:lnTo>
                  <a:lnTo>
                    <a:pt x="2151822" y="414338"/>
                  </a:lnTo>
                  <a:lnTo>
                    <a:pt x="2150234" y="416322"/>
                  </a:lnTo>
                  <a:lnTo>
                    <a:pt x="2149043" y="418307"/>
                  </a:lnTo>
                  <a:lnTo>
                    <a:pt x="2148249" y="420688"/>
                  </a:lnTo>
                  <a:lnTo>
                    <a:pt x="2147852" y="423069"/>
                  </a:lnTo>
                  <a:lnTo>
                    <a:pt x="2148249" y="440929"/>
                  </a:lnTo>
                  <a:lnTo>
                    <a:pt x="2147852" y="459185"/>
                  </a:lnTo>
                  <a:lnTo>
                    <a:pt x="2147058" y="477044"/>
                  </a:lnTo>
                  <a:lnTo>
                    <a:pt x="2145072" y="494904"/>
                  </a:lnTo>
                  <a:lnTo>
                    <a:pt x="2142293" y="512763"/>
                  </a:lnTo>
                  <a:lnTo>
                    <a:pt x="2138323" y="530225"/>
                  </a:lnTo>
                  <a:lnTo>
                    <a:pt x="2133955" y="547688"/>
                  </a:lnTo>
                  <a:lnTo>
                    <a:pt x="2128793" y="564754"/>
                  </a:lnTo>
                  <a:lnTo>
                    <a:pt x="2128396" y="567135"/>
                  </a:lnTo>
                  <a:lnTo>
                    <a:pt x="2128793" y="569913"/>
                  </a:lnTo>
                  <a:lnTo>
                    <a:pt x="2129190" y="572294"/>
                  </a:lnTo>
                  <a:lnTo>
                    <a:pt x="2130382" y="574279"/>
                  </a:lnTo>
                  <a:lnTo>
                    <a:pt x="2131573" y="576263"/>
                  </a:lnTo>
                  <a:lnTo>
                    <a:pt x="2133558" y="578247"/>
                  </a:lnTo>
                  <a:lnTo>
                    <a:pt x="2135543" y="580232"/>
                  </a:lnTo>
                  <a:lnTo>
                    <a:pt x="2137926" y="581025"/>
                  </a:lnTo>
                  <a:lnTo>
                    <a:pt x="2189542" y="609600"/>
                  </a:lnTo>
                  <a:lnTo>
                    <a:pt x="2191924" y="610791"/>
                  </a:lnTo>
                  <a:lnTo>
                    <a:pt x="2193910" y="612379"/>
                  </a:lnTo>
                  <a:lnTo>
                    <a:pt x="2195498" y="614760"/>
                  </a:lnTo>
                  <a:lnTo>
                    <a:pt x="2196292" y="617141"/>
                  </a:lnTo>
                  <a:lnTo>
                    <a:pt x="2197086" y="619919"/>
                  </a:lnTo>
                  <a:lnTo>
                    <a:pt x="2197086" y="623094"/>
                  </a:lnTo>
                  <a:lnTo>
                    <a:pt x="2196689" y="626666"/>
                  </a:lnTo>
                  <a:lnTo>
                    <a:pt x="2195498" y="629841"/>
                  </a:lnTo>
                  <a:lnTo>
                    <a:pt x="2190336" y="640557"/>
                  </a:lnTo>
                  <a:lnTo>
                    <a:pt x="2184778" y="651669"/>
                  </a:lnTo>
                  <a:lnTo>
                    <a:pt x="2178822" y="662385"/>
                  </a:lnTo>
                  <a:lnTo>
                    <a:pt x="2173263" y="673101"/>
                  </a:lnTo>
                  <a:lnTo>
                    <a:pt x="2166910" y="683816"/>
                  </a:lnTo>
                  <a:lnTo>
                    <a:pt x="2160557" y="693738"/>
                  </a:lnTo>
                  <a:lnTo>
                    <a:pt x="2153808" y="704057"/>
                  </a:lnTo>
                  <a:lnTo>
                    <a:pt x="2146661" y="713979"/>
                  </a:lnTo>
                  <a:lnTo>
                    <a:pt x="2144278" y="716360"/>
                  </a:lnTo>
                  <a:lnTo>
                    <a:pt x="2141896" y="718741"/>
                  </a:lnTo>
                  <a:lnTo>
                    <a:pt x="2138720" y="719932"/>
                  </a:lnTo>
                  <a:lnTo>
                    <a:pt x="2136337" y="721122"/>
                  </a:lnTo>
                  <a:lnTo>
                    <a:pt x="2133558" y="721519"/>
                  </a:lnTo>
                  <a:lnTo>
                    <a:pt x="2130779" y="721122"/>
                  </a:lnTo>
                  <a:lnTo>
                    <a:pt x="2128396" y="720329"/>
                  </a:lnTo>
                  <a:lnTo>
                    <a:pt x="2126014" y="719138"/>
                  </a:lnTo>
                  <a:lnTo>
                    <a:pt x="2101000" y="703660"/>
                  </a:lnTo>
                  <a:lnTo>
                    <a:pt x="2075589" y="688579"/>
                  </a:lnTo>
                  <a:lnTo>
                    <a:pt x="2073603" y="686991"/>
                  </a:lnTo>
                  <a:lnTo>
                    <a:pt x="2071221" y="686197"/>
                  </a:lnTo>
                  <a:lnTo>
                    <a:pt x="2068839" y="685801"/>
                  </a:lnTo>
                  <a:lnTo>
                    <a:pt x="2066456" y="685404"/>
                  </a:lnTo>
                  <a:lnTo>
                    <a:pt x="2064074" y="685801"/>
                  </a:lnTo>
                  <a:lnTo>
                    <a:pt x="2061692" y="686197"/>
                  </a:lnTo>
                  <a:lnTo>
                    <a:pt x="2059309" y="687388"/>
                  </a:lnTo>
                  <a:lnTo>
                    <a:pt x="2057324" y="688579"/>
                  </a:lnTo>
                  <a:lnTo>
                    <a:pt x="2044619" y="701676"/>
                  </a:lnTo>
                  <a:lnTo>
                    <a:pt x="2031913" y="713979"/>
                  </a:lnTo>
                  <a:lnTo>
                    <a:pt x="2018413" y="726282"/>
                  </a:lnTo>
                  <a:lnTo>
                    <a:pt x="2004913" y="737791"/>
                  </a:lnTo>
                  <a:lnTo>
                    <a:pt x="1989826" y="748110"/>
                  </a:lnTo>
                  <a:lnTo>
                    <a:pt x="1974738" y="757635"/>
                  </a:lnTo>
                  <a:lnTo>
                    <a:pt x="1959650" y="767160"/>
                  </a:lnTo>
                  <a:lnTo>
                    <a:pt x="1943371" y="775494"/>
                  </a:lnTo>
                  <a:lnTo>
                    <a:pt x="1941385" y="777082"/>
                  </a:lnTo>
                  <a:lnTo>
                    <a:pt x="1939797" y="779066"/>
                  </a:lnTo>
                  <a:lnTo>
                    <a:pt x="1938606" y="781447"/>
                  </a:lnTo>
                  <a:lnTo>
                    <a:pt x="1937812" y="783432"/>
                  </a:lnTo>
                  <a:lnTo>
                    <a:pt x="1937415" y="785813"/>
                  </a:lnTo>
                  <a:lnTo>
                    <a:pt x="1937018" y="788591"/>
                  </a:lnTo>
                  <a:lnTo>
                    <a:pt x="1937415" y="790972"/>
                  </a:lnTo>
                  <a:lnTo>
                    <a:pt x="1938209" y="793354"/>
                  </a:lnTo>
                  <a:lnTo>
                    <a:pt x="1946547" y="821532"/>
                  </a:lnTo>
                  <a:lnTo>
                    <a:pt x="1954488" y="849710"/>
                  </a:lnTo>
                  <a:lnTo>
                    <a:pt x="1955282" y="852488"/>
                  </a:lnTo>
                  <a:lnTo>
                    <a:pt x="1955282" y="854869"/>
                  </a:lnTo>
                  <a:lnTo>
                    <a:pt x="1954885" y="858044"/>
                  </a:lnTo>
                  <a:lnTo>
                    <a:pt x="1953694" y="860426"/>
                  </a:lnTo>
                  <a:lnTo>
                    <a:pt x="1952106" y="862807"/>
                  </a:lnTo>
                  <a:lnTo>
                    <a:pt x="1950120" y="864791"/>
                  </a:lnTo>
                  <a:lnTo>
                    <a:pt x="1947341" y="866776"/>
                  </a:lnTo>
                  <a:lnTo>
                    <a:pt x="1944562" y="868363"/>
                  </a:lnTo>
                  <a:lnTo>
                    <a:pt x="1933047" y="872332"/>
                  </a:lnTo>
                  <a:lnTo>
                    <a:pt x="1921533" y="876301"/>
                  </a:lnTo>
                  <a:lnTo>
                    <a:pt x="1910018" y="879873"/>
                  </a:lnTo>
                  <a:lnTo>
                    <a:pt x="1898107" y="883444"/>
                  </a:lnTo>
                  <a:lnTo>
                    <a:pt x="1886195" y="886223"/>
                  </a:lnTo>
                  <a:lnTo>
                    <a:pt x="1874284" y="889001"/>
                  </a:lnTo>
                  <a:lnTo>
                    <a:pt x="1861975" y="891382"/>
                  </a:lnTo>
                  <a:lnTo>
                    <a:pt x="1850064" y="893366"/>
                  </a:lnTo>
                  <a:lnTo>
                    <a:pt x="1846887" y="893763"/>
                  </a:lnTo>
                  <a:lnTo>
                    <a:pt x="1843711" y="893366"/>
                  </a:lnTo>
                  <a:lnTo>
                    <a:pt x="1840931" y="892176"/>
                  </a:lnTo>
                  <a:lnTo>
                    <a:pt x="1838152" y="890985"/>
                  </a:lnTo>
                  <a:lnTo>
                    <a:pt x="1836167" y="889398"/>
                  </a:lnTo>
                  <a:lnTo>
                    <a:pt x="1834182" y="887413"/>
                  </a:lnTo>
                  <a:lnTo>
                    <a:pt x="1832990" y="885032"/>
                  </a:lnTo>
                  <a:lnTo>
                    <a:pt x="1832593" y="882651"/>
                  </a:lnTo>
                  <a:lnTo>
                    <a:pt x="1825049" y="853679"/>
                  </a:lnTo>
                  <a:lnTo>
                    <a:pt x="1818300" y="825501"/>
                  </a:lnTo>
                  <a:lnTo>
                    <a:pt x="1817902" y="823119"/>
                  </a:lnTo>
                  <a:lnTo>
                    <a:pt x="1816711" y="820738"/>
                  </a:lnTo>
                  <a:lnTo>
                    <a:pt x="1815520" y="818357"/>
                  </a:lnTo>
                  <a:lnTo>
                    <a:pt x="1813535" y="816769"/>
                  </a:lnTo>
                  <a:lnTo>
                    <a:pt x="1811947" y="815182"/>
                  </a:lnTo>
                  <a:lnTo>
                    <a:pt x="1809564" y="813991"/>
                  </a:lnTo>
                  <a:lnTo>
                    <a:pt x="1807182" y="812801"/>
                  </a:lnTo>
                  <a:lnTo>
                    <a:pt x="1804800" y="812404"/>
                  </a:lnTo>
                  <a:lnTo>
                    <a:pt x="1786932" y="813197"/>
                  </a:lnTo>
                  <a:lnTo>
                    <a:pt x="1769065" y="812801"/>
                  </a:lnTo>
                  <a:lnTo>
                    <a:pt x="1751198" y="812007"/>
                  </a:lnTo>
                  <a:lnTo>
                    <a:pt x="1733331" y="810022"/>
                  </a:lnTo>
                  <a:lnTo>
                    <a:pt x="1715463" y="806847"/>
                  </a:lnTo>
                  <a:lnTo>
                    <a:pt x="1697993" y="803276"/>
                  </a:lnTo>
                  <a:lnTo>
                    <a:pt x="1680523" y="798513"/>
                  </a:lnTo>
                  <a:lnTo>
                    <a:pt x="1663053" y="793354"/>
                  </a:lnTo>
                  <a:lnTo>
                    <a:pt x="1660670" y="793354"/>
                  </a:lnTo>
                  <a:lnTo>
                    <a:pt x="1658288" y="793751"/>
                  </a:lnTo>
                  <a:lnTo>
                    <a:pt x="1655906" y="794147"/>
                  </a:lnTo>
                  <a:lnTo>
                    <a:pt x="1653523" y="795338"/>
                  </a:lnTo>
                  <a:lnTo>
                    <a:pt x="1651538" y="796529"/>
                  </a:lnTo>
                  <a:lnTo>
                    <a:pt x="1649553" y="798116"/>
                  </a:lnTo>
                  <a:lnTo>
                    <a:pt x="1648362" y="800101"/>
                  </a:lnTo>
                  <a:lnTo>
                    <a:pt x="1647171" y="802482"/>
                  </a:lnTo>
                  <a:lnTo>
                    <a:pt x="1618186" y="854076"/>
                  </a:lnTo>
                  <a:lnTo>
                    <a:pt x="1616995" y="856854"/>
                  </a:lnTo>
                  <a:lnTo>
                    <a:pt x="1615406" y="858838"/>
                  </a:lnTo>
                  <a:lnTo>
                    <a:pt x="1613024" y="860029"/>
                  </a:lnTo>
                  <a:lnTo>
                    <a:pt x="1610642" y="861219"/>
                  </a:lnTo>
                  <a:lnTo>
                    <a:pt x="1607862" y="861616"/>
                  </a:lnTo>
                  <a:lnTo>
                    <a:pt x="1604686" y="861616"/>
                  </a:lnTo>
                  <a:lnTo>
                    <a:pt x="1601510" y="861219"/>
                  </a:lnTo>
                  <a:lnTo>
                    <a:pt x="1598333" y="860426"/>
                  </a:lnTo>
                  <a:lnTo>
                    <a:pt x="1587216" y="854869"/>
                  </a:lnTo>
                  <a:lnTo>
                    <a:pt x="1576098" y="849313"/>
                  </a:lnTo>
                  <a:lnTo>
                    <a:pt x="1565378" y="843757"/>
                  </a:lnTo>
                  <a:lnTo>
                    <a:pt x="1555054" y="837804"/>
                  </a:lnTo>
                  <a:lnTo>
                    <a:pt x="1544334" y="831454"/>
                  </a:lnTo>
                  <a:lnTo>
                    <a:pt x="1533613" y="825104"/>
                  </a:lnTo>
                  <a:lnTo>
                    <a:pt x="1523687" y="818357"/>
                  </a:lnTo>
                  <a:lnTo>
                    <a:pt x="1513761" y="811213"/>
                  </a:lnTo>
                  <a:lnTo>
                    <a:pt x="1511379" y="808832"/>
                  </a:lnTo>
                  <a:lnTo>
                    <a:pt x="1509393" y="806451"/>
                  </a:lnTo>
                  <a:lnTo>
                    <a:pt x="1507805" y="803672"/>
                  </a:lnTo>
                  <a:lnTo>
                    <a:pt x="1507011" y="800894"/>
                  </a:lnTo>
                  <a:lnTo>
                    <a:pt x="1506614" y="798116"/>
                  </a:lnTo>
                  <a:lnTo>
                    <a:pt x="1507011" y="795735"/>
                  </a:lnTo>
                  <a:lnTo>
                    <a:pt x="1507408" y="793354"/>
                  </a:lnTo>
                  <a:lnTo>
                    <a:pt x="1508996" y="790972"/>
                  </a:lnTo>
                  <a:lnTo>
                    <a:pt x="1523687" y="765969"/>
                  </a:lnTo>
                  <a:lnTo>
                    <a:pt x="1539172" y="740569"/>
                  </a:lnTo>
                  <a:lnTo>
                    <a:pt x="1540363" y="738585"/>
                  </a:lnTo>
                  <a:lnTo>
                    <a:pt x="1541554" y="736204"/>
                  </a:lnTo>
                  <a:lnTo>
                    <a:pt x="1542349" y="733822"/>
                  </a:lnTo>
                  <a:lnTo>
                    <a:pt x="1542746" y="731441"/>
                  </a:lnTo>
                  <a:lnTo>
                    <a:pt x="1542349" y="729060"/>
                  </a:lnTo>
                  <a:lnTo>
                    <a:pt x="1541554" y="726679"/>
                  </a:lnTo>
                  <a:lnTo>
                    <a:pt x="1540363" y="724297"/>
                  </a:lnTo>
                  <a:lnTo>
                    <a:pt x="1539172" y="722313"/>
                  </a:lnTo>
                  <a:lnTo>
                    <a:pt x="1526069" y="709613"/>
                  </a:lnTo>
                  <a:lnTo>
                    <a:pt x="1513364" y="696913"/>
                  </a:lnTo>
                  <a:lnTo>
                    <a:pt x="1501849" y="683419"/>
                  </a:lnTo>
                  <a:lnTo>
                    <a:pt x="1489938" y="669529"/>
                  </a:lnTo>
                  <a:lnTo>
                    <a:pt x="1479615" y="654844"/>
                  </a:lnTo>
                  <a:lnTo>
                    <a:pt x="1470085" y="640160"/>
                  </a:lnTo>
                  <a:lnTo>
                    <a:pt x="1460953" y="624285"/>
                  </a:lnTo>
                  <a:lnTo>
                    <a:pt x="1452218" y="608410"/>
                  </a:lnTo>
                  <a:lnTo>
                    <a:pt x="1450630" y="606822"/>
                  </a:lnTo>
                  <a:lnTo>
                    <a:pt x="1448247" y="605235"/>
                  </a:lnTo>
                  <a:lnTo>
                    <a:pt x="1446262" y="604044"/>
                  </a:lnTo>
                  <a:lnTo>
                    <a:pt x="1443880" y="602854"/>
                  </a:lnTo>
                  <a:lnTo>
                    <a:pt x="1441498" y="602457"/>
                  </a:lnTo>
                  <a:lnTo>
                    <a:pt x="1439115" y="602457"/>
                  </a:lnTo>
                  <a:lnTo>
                    <a:pt x="1436733" y="602854"/>
                  </a:lnTo>
                  <a:lnTo>
                    <a:pt x="1433954" y="603647"/>
                  </a:lnTo>
                  <a:lnTo>
                    <a:pt x="1406160" y="611982"/>
                  </a:lnTo>
                  <a:lnTo>
                    <a:pt x="1377572" y="619522"/>
                  </a:lnTo>
                  <a:lnTo>
                    <a:pt x="1375190" y="620316"/>
                  </a:lnTo>
                  <a:lnTo>
                    <a:pt x="1372411" y="620713"/>
                  </a:lnTo>
                  <a:lnTo>
                    <a:pt x="1369631" y="619919"/>
                  </a:lnTo>
                  <a:lnTo>
                    <a:pt x="1367249" y="619126"/>
                  </a:lnTo>
                  <a:lnTo>
                    <a:pt x="1364867" y="617538"/>
                  </a:lnTo>
                  <a:lnTo>
                    <a:pt x="1362882" y="615157"/>
                  </a:lnTo>
                  <a:lnTo>
                    <a:pt x="1360896" y="612775"/>
                  </a:lnTo>
                  <a:lnTo>
                    <a:pt x="1359308" y="609600"/>
                  </a:lnTo>
                  <a:lnTo>
                    <a:pt x="1354941" y="598488"/>
                  </a:lnTo>
                  <a:lnTo>
                    <a:pt x="1350970" y="586979"/>
                  </a:lnTo>
                  <a:lnTo>
                    <a:pt x="1347397" y="575072"/>
                  </a:lnTo>
                  <a:lnTo>
                    <a:pt x="1343823" y="563166"/>
                  </a:lnTo>
                  <a:lnTo>
                    <a:pt x="1341044" y="551657"/>
                  </a:lnTo>
                  <a:lnTo>
                    <a:pt x="1338264" y="539750"/>
                  </a:lnTo>
                  <a:lnTo>
                    <a:pt x="1335882" y="527447"/>
                  </a:lnTo>
                  <a:lnTo>
                    <a:pt x="1333897" y="515541"/>
                  </a:lnTo>
                  <a:lnTo>
                    <a:pt x="1333500" y="512366"/>
                  </a:lnTo>
                  <a:lnTo>
                    <a:pt x="1333897" y="509191"/>
                  </a:lnTo>
                  <a:lnTo>
                    <a:pt x="1335088" y="506413"/>
                  </a:lnTo>
                  <a:lnTo>
                    <a:pt x="1336279" y="503635"/>
                  </a:lnTo>
                  <a:lnTo>
                    <a:pt x="1337867" y="501650"/>
                  </a:lnTo>
                  <a:lnTo>
                    <a:pt x="1339853" y="499666"/>
                  </a:lnTo>
                  <a:lnTo>
                    <a:pt x="1342235" y="498475"/>
                  </a:lnTo>
                  <a:lnTo>
                    <a:pt x="1345014" y="498079"/>
                  </a:lnTo>
                  <a:lnTo>
                    <a:pt x="1373602" y="490538"/>
                  </a:lnTo>
                  <a:lnTo>
                    <a:pt x="1401793" y="483394"/>
                  </a:lnTo>
                  <a:lnTo>
                    <a:pt x="1404969" y="482997"/>
                  </a:lnTo>
                  <a:lnTo>
                    <a:pt x="1407351" y="482204"/>
                  </a:lnTo>
                  <a:lnTo>
                    <a:pt x="1409336" y="481013"/>
                  </a:lnTo>
                  <a:lnTo>
                    <a:pt x="1411322" y="479029"/>
                  </a:lnTo>
                  <a:lnTo>
                    <a:pt x="1412513" y="477441"/>
                  </a:lnTo>
                  <a:lnTo>
                    <a:pt x="1414101" y="475060"/>
                  </a:lnTo>
                  <a:lnTo>
                    <a:pt x="1414895" y="473075"/>
                  </a:lnTo>
                  <a:lnTo>
                    <a:pt x="1415292" y="470297"/>
                  </a:lnTo>
                  <a:lnTo>
                    <a:pt x="1414895" y="452835"/>
                  </a:lnTo>
                  <a:lnTo>
                    <a:pt x="1414895" y="434579"/>
                  </a:lnTo>
                  <a:lnTo>
                    <a:pt x="1416086" y="416719"/>
                  </a:lnTo>
                  <a:lnTo>
                    <a:pt x="1417675" y="398860"/>
                  </a:lnTo>
                  <a:lnTo>
                    <a:pt x="1420454" y="381000"/>
                  </a:lnTo>
                  <a:lnTo>
                    <a:pt x="1424424" y="363538"/>
                  </a:lnTo>
                  <a:lnTo>
                    <a:pt x="1428792" y="346075"/>
                  </a:lnTo>
                  <a:lnTo>
                    <a:pt x="1433954" y="329010"/>
                  </a:lnTo>
                  <a:lnTo>
                    <a:pt x="1434351" y="326232"/>
                  </a:lnTo>
                  <a:lnTo>
                    <a:pt x="1433954" y="323850"/>
                  </a:lnTo>
                  <a:lnTo>
                    <a:pt x="1433160" y="321469"/>
                  </a:lnTo>
                  <a:lnTo>
                    <a:pt x="1432365" y="319485"/>
                  </a:lnTo>
                  <a:lnTo>
                    <a:pt x="1430777" y="317103"/>
                  </a:lnTo>
                  <a:lnTo>
                    <a:pt x="1429189" y="315516"/>
                  </a:lnTo>
                  <a:lnTo>
                    <a:pt x="1427204" y="313928"/>
                  </a:lnTo>
                  <a:lnTo>
                    <a:pt x="1424821" y="312738"/>
                  </a:lnTo>
                  <a:lnTo>
                    <a:pt x="1373205" y="284163"/>
                  </a:lnTo>
                  <a:lnTo>
                    <a:pt x="1370823" y="282972"/>
                  </a:lnTo>
                  <a:lnTo>
                    <a:pt x="1369234" y="280988"/>
                  </a:lnTo>
                  <a:lnTo>
                    <a:pt x="1367646" y="279003"/>
                  </a:lnTo>
                  <a:lnTo>
                    <a:pt x="1366455" y="276225"/>
                  </a:lnTo>
                  <a:lnTo>
                    <a:pt x="1366058" y="273447"/>
                  </a:lnTo>
                  <a:lnTo>
                    <a:pt x="1366058" y="270669"/>
                  </a:lnTo>
                  <a:lnTo>
                    <a:pt x="1366455" y="267494"/>
                  </a:lnTo>
                  <a:lnTo>
                    <a:pt x="1367249" y="264319"/>
                  </a:lnTo>
                  <a:lnTo>
                    <a:pt x="1372411" y="252810"/>
                  </a:lnTo>
                  <a:lnTo>
                    <a:pt x="1377969" y="242094"/>
                  </a:lnTo>
                  <a:lnTo>
                    <a:pt x="1383528" y="231378"/>
                  </a:lnTo>
                  <a:lnTo>
                    <a:pt x="1389484" y="220663"/>
                  </a:lnTo>
                  <a:lnTo>
                    <a:pt x="1395837" y="209947"/>
                  </a:lnTo>
                  <a:lnTo>
                    <a:pt x="1402190" y="199628"/>
                  </a:lnTo>
                  <a:lnTo>
                    <a:pt x="1409336" y="189706"/>
                  </a:lnTo>
                  <a:lnTo>
                    <a:pt x="1416483" y="179784"/>
                  </a:lnTo>
                  <a:lnTo>
                    <a:pt x="1418469" y="177403"/>
                  </a:lnTo>
                  <a:lnTo>
                    <a:pt x="1421248" y="175419"/>
                  </a:lnTo>
                  <a:lnTo>
                    <a:pt x="1423630" y="173831"/>
                  </a:lnTo>
                  <a:lnTo>
                    <a:pt x="1426410" y="173038"/>
                  </a:lnTo>
                  <a:lnTo>
                    <a:pt x="1429189" y="172641"/>
                  </a:lnTo>
                  <a:lnTo>
                    <a:pt x="1431571" y="173038"/>
                  </a:lnTo>
                  <a:lnTo>
                    <a:pt x="1434351" y="173831"/>
                  </a:lnTo>
                  <a:lnTo>
                    <a:pt x="1436336" y="175022"/>
                  </a:lnTo>
                  <a:lnTo>
                    <a:pt x="1462144" y="189706"/>
                  </a:lnTo>
                  <a:lnTo>
                    <a:pt x="1486761" y="205184"/>
                  </a:lnTo>
                  <a:lnTo>
                    <a:pt x="1489144" y="206375"/>
                  </a:lnTo>
                  <a:lnTo>
                    <a:pt x="1491526" y="207566"/>
                  </a:lnTo>
                  <a:lnTo>
                    <a:pt x="1493908" y="207963"/>
                  </a:lnTo>
                  <a:lnTo>
                    <a:pt x="1496688" y="208359"/>
                  </a:lnTo>
                  <a:lnTo>
                    <a:pt x="1499070" y="207963"/>
                  </a:lnTo>
                  <a:lnTo>
                    <a:pt x="1501452" y="207169"/>
                  </a:lnTo>
                  <a:lnTo>
                    <a:pt x="1503835" y="206375"/>
                  </a:lnTo>
                  <a:lnTo>
                    <a:pt x="1505820" y="205184"/>
                  </a:lnTo>
                  <a:lnTo>
                    <a:pt x="1518128" y="192088"/>
                  </a:lnTo>
                  <a:lnTo>
                    <a:pt x="1530834" y="179784"/>
                  </a:lnTo>
                  <a:lnTo>
                    <a:pt x="1544731" y="167878"/>
                  </a:lnTo>
                  <a:lnTo>
                    <a:pt x="1558231" y="155972"/>
                  </a:lnTo>
                  <a:lnTo>
                    <a:pt x="1572922" y="145653"/>
                  </a:lnTo>
                  <a:lnTo>
                    <a:pt x="1587613" y="136128"/>
                  </a:lnTo>
                  <a:lnTo>
                    <a:pt x="1603495" y="127000"/>
                  </a:lnTo>
                  <a:lnTo>
                    <a:pt x="1619377" y="118269"/>
                  </a:lnTo>
                  <a:lnTo>
                    <a:pt x="1620965" y="116284"/>
                  </a:lnTo>
                  <a:lnTo>
                    <a:pt x="1622553" y="114300"/>
                  </a:lnTo>
                  <a:lnTo>
                    <a:pt x="1623745" y="112316"/>
                  </a:lnTo>
                  <a:lnTo>
                    <a:pt x="1624936" y="109934"/>
                  </a:lnTo>
                  <a:lnTo>
                    <a:pt x="1625333" y="107553"/>
                  </a:lnTo>
                  <a:lnTo>
                    <a:pt x="1625333" y="105172"/>
                  </a:lnTo>
                  <a:lnTo>
                    <a:pt x="1624936" y="102791"/>
                  </a:lnTo>
                  <a:lnTo>
                    <a:pt x="1624142" y="100409"/>
                  </a:lnTo>
                  <a:lnTo>
                    <a:pt x="1615803" y="71834"/>
                  </a:lnTo>
                  <a:lnTo>
                    <a:pt x="1608260" y="44053"/>
                  </a:lnTo>
                  <a:lnTo>
                    <a:pt x="1607465" y="41275"/>
                  </a:lnTo>
                  <a:lnTo>
                    <a:pt x="1607465" y="38894"/>
                  </a:lnTo>
                  <a:lnTo>
                    <a:pt x="1607862" y="36116"/>
                  </a:lnTo>
                  <a:lnTo>
                    <a:pt x="1609054" y="33734"/>
                  </a:lnTo>
                  <a:lnTo>
                    <a:pt x="1610245" y="31353"/>
                  </a:lnTo>
                  <a:lnTo>
                    <a:pt x="1612627" y="28972"/>
                  </a:lnTo>
                  <a:lnTo>
                    <a:pt x="1615009" y="26987"/>
                  </a:lnTo>
                  <a:lnTo>
                    <a:pt x="1617789" y="25400"/>
                  </a:lnTo>
                  <a:lnTo>
                    <a:pt x="1629303" y="21034"/>
                  </a:lnTo>
                  <a:lnTo>
                    <a:pt x="1641215" y="17066"/>
                  </a:lnTo>
                  <a:lnTo>
                    <a:pt x="1652729" y="13494"/>
                  </a:lnTo>
                  <a:lnTo>
                    <a:pt x="1664641" y="10319"/>
                  </a:lnTo>
                  <a:lnTo>
                    <a:pt x="1676155" y="7541"/>
                  </a:lnTo>
                  <a:lnTo>
                    <a:pt x="1688464" y="4762"/>
                  </a:lnTo>
                  <a:lnTo>
                    <a:pt x="1700375" y="2381"/>
                  </a:lnTo>
                  <a:lnTo>
                    <a:pt x="1712287" y="0"/>
                  </a:lnTo>
                  <a:close/>
                </a:path>
              </a:pathLst>
            </a:custGeom>
            <a:solidFill>
              <a:srgbClr val="F6D32C"/>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
        <p:nvSpPr>
          <p:cNvPr id="2" name="矩形 1"/>
          <p:cNvSpPr/>
          <p:nvPr/>
        </p:nvSpPr>
        <p:spPr>
          <a:xfrm>
            <a:off x="2147704" y="4733546"/>
            <a:ext cx="1565848" cy="978729"/>
          </a:xfrm>
          <a:prstGeom prst="rect">
            <a:avLst/>
          </a:prstGeom>
        </p:spPr>
        <p:txBody>
          <a:bodyPr wrap="square">
            <a:spAutoFit/>
          </a:bodyPr>
          <a:lstStyle/>
          <a:p>
            <a:pPr>
              <a:lnSpc>
                <a:spcPct val="120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信息展示、线下交易</a:t>
            </a:r>
          </a:p>
        </p:txBody>
      </p:sp>
      <p:sp>
        <p:nvSpPr>
          <p:cNvPr id="3" name="矩形 2"/>
          <p:cNvSpPr/>
          <p:nvPr/>
        </p:nvSpPr>
        <p:spPr>
          <a:xfrm>
            <a:off x="4893027" y="4782709"/>
            <a:ext cx="1814920" cy="535531"/>
          </a:xfrm>
          <a:prstGeom prst="rect">
            <a:avLst/>
          </a:prstGeom>
        </p:spPr>
        <p:txBody>
          <a:bodyPr wrap="square">
            <a:spAutoFit/>
          </a:bodyPr>
          <a:lstStyle/>
          <a:p>
            <a:pPr>
              <a:lnSpc>
                <a:spcPct val="120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收取会员费 </a:t>
            </a:r>
          </a:p>
        </p:txBody>
      </p:sp>
      <p:sp>
        <p:nvSpPr>
          <p:cNvPr id="4" name="矩形 3"/>
          <p:cNvSpPr/>
          <p:nvPr/>
        </p:nvSpPr>
        <p:spPr>
          <a:xfrm>
            <a:off x="7513025" y="4727499"/>
            <a:ext cx="3071617" cy="1391407"/>
          </a:xfrm>
          <a:prstGeom prst="rect">
            <a:avLst/>
          </a:prstGeom>
        </p:spPr>
        <p:txBody>
          <a:bodyPr wrap="square">
            <a:spAutoFit/>
          </a:bodyPr>
          <a:lstStyle/>
          <a:p>
            <a:pPr>
              <a:lnSpc>
                <a:spcPct val="120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阿里巴巴国际站、环球资源网、中国制造网</a:t>
            </a:r>
          </a:p>
        </p:txBody>
      </p:sp>
      <p:sp>
        <p:nvSpPr>
          <p:cNvPr id="5" name="矩形 4"/>
          <p:cNvSpPr/>
          <p:nvPr/>
        </p:nvSpPr>
        <p:spPr>
          <a:xfrm>
            <a:off x="1111343" y="1237563"/>
            <a:ext cx="9969314" cy="1089529"/>
          </a:xfrm>
          <a:prstGeom prst="rect">
            <a:avLst/>
          </a:prstGeom>
        </p:spPr>
        <p:txBody>
          <a:bodyPr wrap="square">
            <a:spAutoFit/>
          </a:bodyPr>
          <a:lstStyle/>
          <a:p>
            <a:pP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跨境电商</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1.0</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时代的主要商业模式是网上展示、线下交易的外贸信息服务模式。跨境电商</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1.0</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阶段第三方平台主要的功能是为企业信息以及产品提供网络展示平台，并不在网络上涉及任何交易环节</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6" name="矩形 5"/>
          <p:cNvSpPr/>
          <p:nvPr/>
        </p:nvSpPr>
        <p:spPr>
          <a:xfrm>
            <a:off x="348963" y="360228"/>
            <a:ext cx="6989414"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zh-CN" sz="3200" b="1" dirty="0">
                <a:solidFill>
                  <a:srgbClr val="524F6A"/>
                </a:solidFill>
                <a:latin typeface="微软雅黑" panose="020B0503020204020204" pitchFamily="34" charset="-122"/>
                <a:ea typeface="微软雅黑" panose="020B0503020204020204" pitchFamily="34" charset="-122"/>
              </a:rPr>
              <a:t>跨境电商</a:t>
            </a:r>
            <a:r>
              <a:rPr lang="en-US" altLang="zh-CN" sz="3200" b="1" dirty="0">
                <a:solidFill>
                  <a:srgbClr val="524F6A"/>
                </a:solidFill>
                <a:latin typeface="微软雅黑" panose="020B0503020204020204" pitchFamily="34" charset="-122"/>
                <a:ea typeface="微软雅黑" panose="020B0503020204020204" pitchFamily="34" charset="-122"/>
              </a:rPr>
              <a:t>1.0</a:t>
            </a:r>
            <a:r>
              <a:rPr lang="zh-CN" altLang="zh-CN" sz="3200" b="1" dirty="0">
                <a:solidFill>
                  <a:srgbClr val="524F6A"/>
                </a:solidFill>
                <a:latin typeface="微软雅黑" panose="020B0503020204020204" pitchFamily="34" charset="-122"/>
                <a:ea typeface="微软雅黑" panose="020B0503020204020204" pitchFamily="34" charset="-122"/>
              </a:rPr>
              <a:t>阶段（</a:t>
            </a:r>
            <a:r>
              <a:rPr lang="en-US" altLang="zh-CN" sz="3200" b="1" dirty="0">
                <a:solidFill>
                  <a:srgbClr val="524F6A"/>
                </a:solidFill>
                <a:latin typeface="微软雅黑" panose="020B0503020204020204" pitchFamily="34" charset="-122"/>
                <a:ea typeface="微软雅黑" panose="020B0503020204020204" pitchFamily="34" charset="-122"/>
              </a:rPr>
              <a:t>1999</a:t>
            </a:r>
            <a:r>
              <a:rPr lang="zh-CN" altLang="zh-CN" sz="3200" b="1" dirty="0">
                <a:solidFill>
                  <a:srgbClr val="524F6A"/>
                </a:solidFill>
                <a:latin typeface="微软雅黑" panose="020B0503020204020204" pitchFamily="34" charset="-122"/>
                <a:ea typeface="微软雅黑" panose="020B0503020204020204" pitchFamily="34" charset="-122"/>
              </a:rPr>
              <a:t>～</a:t>
            </a:r>
            <a:r>
              <a:rPr lang="en-US" altLang="zh-CN" sz="3200" b="1" dirty="0">
                <a:solidFill>
                  <a:srgbClr val="524F6A"/>
                </a:solidFill>
                <a:latin typeface="微软雅黑" panose="020B0503020204020204" pitchFamily="34" charset="-122"/>
                <a:ea typeface="微软雅黑" panose="020B0503020204020204" pitchFamily="34" charset="-122"/>
              </a:rPr>
              <a:t>2003</a:t>
            </a:r>
            <a:r>
              <a:rPr lang="zh-CN" altLang="zh-CN" sz="3200" b="1" dirty="0">
                <a:solidFill>
                  <a:srgbClr val="524F6A"/>
                </a:solidFill>
                <a:latin typeface="微软雅黑" panose="020B0503020204020204" pitchFamily="34" charset="-122"/>
                <a:ea typeface="微软雅黑" panose="020B0503020204020204" pitchFamily="34" charset="-122"/>
              </a:rPr>
              <a:t>）</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1297705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p:nvPr/>
        </p:nvSpPr>
        <p:spPr>
          <a:xfrm>
            <a:off x="857213" y="5619766"/>
            <a:ext cx="10363200" cy="707694"/>
          </a:xfrm>
          <a:prstGeom prst="rect">
            <a:avLst/>
          </a:prstGeom>
        </p:spPr>
        <p:txBody>
          <a:bodyPr wrap="square">
            <a:spAutoFit/>
          </a:bodyPr>
          <a:lstStyle/>
          <a:p>
            <a:r>
              <a:rPr lang="ms-MY" sz="1333"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grpSp>
        <p:nvGrpSpPr>
          <p:cNvPr id="17" name="Group 62"/>
          <p:cNvGrpSpPr/>
          <p:nvPr/>
        </p:nvGrpSpPr>
        <p:grpSpPr>
          <a:xfrm>
            <a:off x="0" y="0"/>
            <a:ext cx="12192000" cy="6858000"/>
            <a:chOff x="6480130" y="-76200"/>
            <a:chExt cx="2074768" cy="5143499"/>
          </a:xfrm>
          <a:solidFill>
            <a:srgbClr val="48B49C"/>
          </a:solidFill>
        </p:grpSpPr>
        <p:sp>
          <p:nvSpPr>
            <p:cNvPr id="18" name="Rectangle 54"/>
            <p:cNvSpPr/>
            <p:nvPr/>
          </p:nvSpPr>
          <p:spPr>
            <a:xfrm>
              <a:off x="6480130" y="-76200"/>
              <a:ext cx="2074768" cy="514349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Rectangle 55"/>
            <p:cNvSpPr/>
            <p:nvPr/>
          </p:nvSpPr>
          <p:spPr>
            <a:xfrm>
              <a:off x="7517514" y="1551070"/>
              <a:ext cx="883681" cy="78330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smtClean="0">
                  <a:solidFill>
                    <a:schemeClr val="tx1">
                      <a:lumMod val="75000"/>
                      <a:lumOff val="25000"/>
                    </a:schemeClr>
                  </a:solidFill>
                  <a:latin typeface="微软雅黑" panose="020B0503020204020204" pitchFamily="34" charset="-122"/>
                  <a:ea typeface="微软雅黑" panose="020B0503020204020204" pitchFamily="34" charset="-122"/>
                </a:rPr>
                <a:t>阿里巴巴国际站</a:t>
              </a:r>
              <a:endParaRPr lang="en-US" altLang="zh-CN" sz="3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en-US" sz="3200" b="1" dirty="0" smtClean="0">
                  <a:solidFill>
                    <a:schemeClr val="tx1">
                      <a:lumMod val="75000"/>
                      <a:lumOff val="25000"/>
                    </a:schemeClr>
                  </a:solidFill>
                  <a:latin typeface="微软雅黑" panose="020B0503020204020204" pitchFamily="34" charset="-122"/>
                  <a:ea typeface="微软雅黑" panose="020B0503020204020204" pitchFamily="34" charset="-122"/>
                </a:rPr>
                <a:t>www.alibaba.com</a:t>
              </a:r>
              <a:endParaRPr 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Rectangle 56"/>
            <p:cNvSpPr/>
            <p:nvPr/>
          </p:nvSpPr>
          <p:spPr>
            <a:xfrm>
              <a:off x="7373966" y="2038350"/>
              <a:ext cx="31436" cy="284742"/>
            </a:xfrm>
            <a:prstGeom prst="rect">
              <a:avLst/>
            </a:prstGeom>
            <a:grpFill/>
          </p:spPr>
          <p:txBody>
            <a:bodyPr wrap="none">
              <a:spAutoFit/>
            </a:bodyPr>
            <a:lstStyle/>
            <a:p>
              <a:pPr algn="ctr"/>
              <a:endParaRPr lang="en-US" sz="1867"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grpSp>
      <p:pic>
        <p:nvPicPr>
          <p:cNvPr id="6" name="图片 5"/>
          <p:cNvPicPr>
            <a:picLocks noChangeAspect="1"/>
          </p:cNvPicPr>
          <p:nvPr/>
        </p:nvPicPr>
        <p:blipFill>
          <a:blip r:embed="rId2"/>
          <a:stretch>
            <a:fillRect/>
          </a:stretch>
        </p:blipFill>
        <p:spPr>
          <a:xfrm>
            <a:off x="431248" y="1420531"/>
            <a:ext cx="5939498" cy="262334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矩形 6"/>
          <p:cNvSpPr/>
          <p:nvPr/>
        </p:nvSpPr>
        <p:spPr>
          <a:xfrm>
            <a:off x="1065100" y="4516957"/>
            <a:ext cx="9409543" cy="15696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800" dirty="0">
                <a:solidFill>
                  <a:schemeClr val="tx1">
                    <a:lumMod val="75000"/>
                    <a:lumOff val="25000"/>
                  </a:schemeClr>
                </a:solidFill>
                <a:latin typeface="微软雅黑" panose="020B0503020204020204" pitchFamily="34" charset="-122"/>
                <a:ea typeface="微软雅黑" panose="020B0503020204020204" pitchFamily="34" charset="-122"/>
              </a:rPr>
              <a:t>阿里巴巴成立于</a:t>
            </a: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rPr>
              <a:t>1999</a:t>
            </a:r>
            <a:r>
              <a:rPr lang="zh-CN" altLang="zh-CN" sz="2800" dirty="0">
                <a:solidFill>
                  <a:schemeClr val="tx1">
                    <a:lumMod val="75000"/>
                    <a:lumOff val="25000"/>
                  </a:schemeClr>
                </a:solidFill>
                <a:latin typeface="微软雅黑" panose="020B0503020204020204" pitchFamily="34" charset="-122"/>
                <a:ea typeface="微软雅黑" panose="020B0503020204020204" pitchFamily="34" charset="-122"/>
              </a:rPr>
              <a:t>年，以网络信息服务为主，线下会议交易为辅，是中国最大的外贸信息黄页平台之一</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569463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p:nvPr/>
        </p:nvSpPr>
        <p:spPr>
          <a:xfrm>
            <a:off x="857213" y="5619766"/>
            <a:ext cx="10363200" cy="707694"/>
          </a:xfrm>
          <a:prstGeom prst="rect">
            <a:avLst/>
          </a:prstGeom>
        </p:spPr>
        <p:txBody>
          <a:bodyPr wrap="square">
            <a:spAutoFit/>
          </a:bodyPr>
          <a:lstStyle/>
          <a:p>
            <a:r>
              <a:rPr lang="ms-MY" sz="1333" dirty="0">
                <a:solidFill>
                  <a:schemeClr val="bg1"/>
                </a:solidFill>
                <a:latin typeface="微软雅黑" panose="020B0503020204020204" pitchFamily="34" charset="-122"/>
                <a:ea typeface="微软雅黑" panose="020B0503020204020204" pitchFamily="34" charset="-122"/>
                <a:cs typeface="Open Sans Light"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grpSp>
        <p:nvGrpSpPr>
          <p:cNvPr id="17" name="Group 62"/>
          <p:cNvGrpSpPr/>
          <p:nvPr/>
        </p:nvGrpSpPr>
        <p:grpSpPr>
          <a:xfrm>
            <a:off x="0" y="0"/>
            <a:ext cx="12192000" cy="6858000"/>
            <a:chOff x="6480130" y="-76200"/>
            <a:chExt cx="2074768" cy="5143499"/>
          </a:xfrm>
          <a:solidFill>
            <a:srgbClr val="48B49C"/>
          </a:solidFill>
        </p:grpSpPr>
        <p:sp>
          <p:nvSpPr>
            <p:cNvPr id="18" name="Rectangle 54"/>
            <p:cNvSpPr/>
            <p:nvPr/>
          </p:nvSpPr>
          <p:spPr>
            <a:xfrm>
              <a:off x="6480130" y="-76200"/>
              <a:ext cx="2074768" cy="51434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微软雅黑" panose="020B0503020204020204" pitchFamily="34" charset="-122"/>
                <a:ea typeface="微软雅黑" panose="020B0503020204020204" pitchFamily="34" charset="-122"/>
              </a:endParaRPr>
            </a:p>
          </p:txBody>
        </p:sp>
        <p:sp>
          <p:nvSpPr>
            <p:cNvPr id="20" name="Rectangle 56"/>
            <p:cNvSpPr/>
            <p:nvPr/>
          </p:nvSpPr>
          <p:spPr>
            <a:xfrm>
              <a:off x="7373966" y="2038350"/>
              <a:ext cx="31436" cy="284742"/>
            </a:xfrm>
            <a:prstGeom prst="rect">
              <a:avLst/>
            </a:prstGeom>
            <a:grpFill/>
          </p:spPr>
          <p:txBody>
            <a:bodyPr wrap="none">
              <a:spAutoFit/>
            </a:bodyPr>
            <a:lstStyle/>
            <a:p>
              <a:pPr algn="ctr"/>
              <a:endParaRPr lang="en-US" sz="1867"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27" name="Rectangle 55">
            <a:extLst>
              <a:ext uri="{FF2B5EF4-FFF2-40B4-BE49-F238E27FC236}">
                <a16:creationId xmlns:a16="http://schemas.microsoft.com/office/drawing/2014/main" id="{903001FE-228A-4BE8-9055-E7C97CF1C927}"/>
              </a:ext>
            </a:extLst>
          </p:cNvPr>
          <p:cNvSpPr/>
          <p:nvPr/>
        </p:nvSpPr>
        <p:spPr>
          <a:xfrm>
            <a:off x="0" y="643338"/>
            <a:ext cx="3541388" cy="27927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latin typeface="微软雅黑" panose="020B0503020204020204" pitchFamily="34" charset="-122"/>
                <a:ea typeface="微软雅黑" panose="020B0503020204020204" pitchFamily="34" charset="-122"/>
              </a:rPr>
              <a:t>环球</a:t>
            </a:r>
            <a:r>
              <a:rPr lang="zh-CN" altLang="en-US" sz="3200" b="1" dirty="0" smtClean="0">
                <a:latin typeface="微软雅黑" panose="020B0503020204020204" pitchFamily="34" charset="-122"/>
                <a:ea typeface="微软雅黑" panose="020B0503020204020204" pitchFamily="34" charset="-122"/>
              </a:rPr>
              <a:t>资源网</a:t>
            </a:r>
            <a:endParaRPr lang="en-US" altLang="zh-CN" sz="3200" b="1"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2"/>
          <a:stretch>
            <a:fillRect/>
          </a:stretch>
        </p:blipFill>
        <p:spPr>
          <a:xfrm>
            <a:off x="3541388" y="681071"/>
            <a:ext cx="8367793" cy="394110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矩形 1"/>
          <p:cNvSpPr/>
          <p:nvPr/>
        </p:nvSpPr>
        <p:spPr>
          <a:xfrm>
            <a:off x="475640" y="4513738"/>
            <a:ext cx="11240719" cy="22467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800" dirty="0">
                <a:solidFill>
                  <a:schemeClr val="bg1"/>
                </a:solidFill>
                <a:latin typeface="微软雅黑" panose="020B0503020204020204" pitchFamily="34" charset="-122"/>
                <a:ea typeface="微软雅黑" panose="020B0503020204020204" pitchFamily="34" charset="-122"/>
              </a:rPr>
              <a:t>环球资源网</a:t>
            </a:r>
            <a:r>
              <a:rPr lang="en-US" altLang="zh-CN" sz="2800" dirty="0">
                <a:solidFill>
                  <a:schemeClr val="bg1"/>
                </a:solidFill>
                <a:latin typeface="微软雅黑" panose="020B0503020204020204" pitchFamily="34" charset="-122"/>
                <a:ea typeface="微软雅黑" panose="020B0503020204020204" pitchFamily="34" charset="-122"/>
              </a:rPr>
              <a:t>1971</a:t>
            </a:r>
            <a:r>
              <a:rPr lang="zh-CN" altLang="zh-CN" sz="2800" dirty="0">
                <a:solidFill>
                  <a:schemeClr val="bg1"/>
                </a:solidFill>
                <a:latin typeface="微软雅黑" panose="020B0503020204020204" pitchFamily="34" charset="-122"/>
                <a:ea typeface="微软雅黑" panose="020B0503020204020204" pitchFamily="34" charset="-122"/>
              </a:rPr>
              <a:t>年成立，前身为</a:t>
            </a:r>
            <a:r>
              <a:rPr lang="en-US" altLang="zh-CN" sz="2800" dirty="0">
                <a:solidFill>
                  <a:schemeClr val="bg1"/>
                </a:solidFill>
                <a:latin typeface="微软雅黑" panose="020B0503020204020204" pitchFamily="34" charset="-122"/>
                <a:ea typeface="微软雅黑" panose="020B0503020204020204" pitchFamily="34" charset="-122"/>
              </a:rPr>
              <a:t>Asian Source</a:t>
            </a:r>
            <a:r>
              <a:rPr lang="zh-CN" altLang="zh-CN" sz="2800" dirty="0">
                <a:solidFill>
                  <a:schemeClr val="bg1"/>
                </a:solidFill>
                <a:latin typeface="微软雅黑" panose="020B0503020204020204" pitchFamily="34" charset="-122"/>
                <a:ea typeface="微软雅黑" panose="020B0503020204020204" pitchFamily="34" charset="-122"/>
              </a:rPr>
              <a:t>，是亚洲较早的提供贸易市场资讯者，并于</a:t>
            </a:r>
            <a:r>
              <a:rPr lang="en-US" altLang="zh-CN" sz="2800" dirty="0">
                <a:solidFill>
                  <a:schemeClr val="bg1"/>
                </a:solidFill>
                <a:latin typeface="微软雅黑" panose="020B0503020204020204" pitchFamily="34" charset="-122"/>
                <a:ea typeface="微软雅黑" panose="020B0503020204020204" pitchFamily="34" charset="-122"/>
              </a:rPr>
              <a:t>2000</a:t>
            </a:r>
            <a:r>
              <a:rPr lang="zh-CN" altLang="zh-CN" sz="2800" dirty="0">
                <a:solidFill>
                  <a:schemeClr val="bg1"/>
                </a:solidFill>
                <a:latin typeface="微软雅黑" panose="020B0503020204020204" pitchFamily="34" charset="-122"/>
                <a:ea typeface="微软雅黑" panose="020B0503020204020204" pitchFamily="34" charset="-122"/>
              </a:rPr>
              <a:t>年</a:t>
            </a:r>
            <a:r>
              <a:rPr lang="en-US" altLang="zh-CN" sz="2800" dirty="0">
                <a:solidFill>
                  <a:schemeClr val="bg1"/>
                </a:solidFill>
                <a:latin typeface="微软雅黑" panose="020B0503020204020204" pitchFamily="34" charset="-122"/>
                <a:ea typeface="微软雅黑" panose="020B0503020204020204" pitchFamily="34" charset="-122"/>
              </a:rPr>
              <a:t>4</a:t>
            </a:r>
            <a:r>
              <a:rPr lang="zh-CN" altLang="zh-CN" sz="2800" dirty="0">
                <a:solidFill>
                  <a:schemeClr val="bg1"/>
                </a:solidFill>
                <a:latin typeface="微软雅黑" panose="020B0503020204020204" pitchFamily="34" charset="-122"/>
                <a:ea typeface="微软雅黑" panose="020B0503020204020204" pitchFamily="34" charset="-122"/>
              </a:rPr>
              <a:t>月</a:t>
            </a:r>
            <a:r>
              <a:rPr lang="en-US" altLang="zh-CN" sz="2800" dirty="0">
                <a:solidFill>
                  <a:schemeClr val="bg1"/>
                </a:solidFill>
                <a:latin typeface="微软雅黑" panose="020B0503020204020204" pitchFamily="34" charset="-122"/>
                <a:ea typeface="微软雅黑" panose="020B0503020204020204" pitchFamily="34" charset="-122"/>
              </a:rPr>
              <a:t>28</a:t>
            </a:r>
            <a:r>
              <a:rPr lang="zh-CN" altLang="zh-CN" sz="2800" dirty="0">
                <a:solidFill>
                  <a:schemeClr val="bg1"/>
                </a:solidFill>
                <a:latin typeface="微软雅黑" panose="020B0503020204020204" pitchFamily="34" charset="-122"/>
                <a:ea typeface="微软雅黑" panose="020B0503020204020204" pitchFamily="34" charset="-122"/>
              </a:rPr>
              <a:t>日在纳斯达克证券交易所上市，股权代码</a:t>
            </a:r>
            <a:r>
              <a:rPr lang="en-US" altLang="zh-CN" sz="2800" dirty="0">
                <a:solidFill>
                  <a:schemeClr val="bg1"/>
                </a:solidFill>
                <a:latin typeface="微软雅黑" panose="020B0503020204020204" pitchFamily="34" charset="-122"/>
                <a:ea typeface="微软雅黑" panose="020B0503020204020204" pitchFamily="34" charset="-122"/>
              </a:rPr>
              <a:t>GSOL</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269963" y="2475620"/>
            <a:ext cx="3001463" cy="369332"/>
          </a:xfrm>
          <a:prstGeom prst="rect">
            <a:avLst/>
          </a:prstGeom>
        </p:spPr>
        <p:txBody>
          <a:bodyPr wrap="none">
            <a:sp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www.globalsources.com</a:t>
            </a:r>
            <a:endParaRPr lang="en-US" altLang="zh-CN"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756061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1583499" y="1604798"/>
            <a:ext cx="8736971" cy="2494097"/>
            <a:chOff x="1644254" y="1759744"/>
            <a:chExt cx="4332684" cy="1277541"/>
          </a:xfrm>
        </p:grpSpPr>
        <p:sp>
          <p:nvSpPr>
            <p:cNvPr id="26" name="MH_Other_1"/>
            <p:cNvSpPr/>
            <p:nvPr>
              <p:custDataLst>
                <p:tags r:id="rId1"/>
              </p:custDataLst>
            </p:nvPr>
          </p:nvSpPr>
          <p:spPr>
            <a:xfrm>
              <a:off x="1919288" y="1759744"/>
              <a:ext cx="734616" cy="734616"/>
            </a:xfrm>
            <a:prstGeom prst="donut">
              <a:avLst>
                <a:gd name="adj" fmla="val 11431"/>
              </a:avLst>
            </a:prstGeom>
            <a:solidFill>
              <a:srgbClr val="F053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7" name="MH_SubTitle_1"/>
            <p:cNvSpPr/>
            <p:nvPr>
              <p:custDataLst>
                <p:tags r:id="rId2"/>
              </p:custDataLst>
            </p:nvPr>
          </p:nvSpPr>
          <p:spPr>
            <a:xfrm>
              <a:off x="1644254" y="2689622"/>
              <a:ext cx="1284684" cy="347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667" b="1" dirty="0">
                  <a:solidFill>
                    <a:srgbClr val="F05366"/>
                  </a:solidFill>
                  <a:ea typeface="微软雅黑" panose="020B0503020204020204" pitchFamily="34" charset="-122"/>
                </a:rPr>
                <a:t>特点</a:t>
              </a:r>
            </a:p>
          </p:txBody>
        </p:sp>
        <p:cxnSp>
          <p:nvCxnSpPr>
            <p:cNvPr id="29" name="MH_Other_2"/>
            <p:cNvCxnSpPr/>
            <p:nvPr>
              <p:custDataLst>
                <p:tags r:id="rId3"/>
              </p:custDataLst>
            </p:nvPr>
          </p:nvCxnSpPr>
          <p:spPr>
            <a:xfrm>
              <a:off x="2857500" y="2143125"/>
              <a:ext cx="386954" cy="0"/>
            </a:xfrm>
            <a:prstGeom prst="line">
              <a:avLst/>
            </a:prstGeom>
            <a:ln w="15875">
              <a:solidFill>
                <a:srgbClr val="DDDDDD"/>
              </a:solidFill>
              <a:prstDash val="sysDash"/>
            </a:ln>
          </p:spPr>
          <p:style>
            <a:lnRef idx="1">
              <a:schemeClr val="accent1"/>
            </a:lnRef>
            <a:fillRef idx="0">
              <a:schemeClr val="accent1"/>
            </a:fillRef>
            <a:effectRef idx="0">
              <a:schemeClr val="accent1"/>
            </a:effectRef>
            <a:fontRef idx="minor">
              <a:schemeClr val="tx1"/>
            </a:fontRef>
          </p:style>
        </p:cxnSp>
        <p:sp>
          <p:nvSpPr>
            <p:cNvPr id="30" name="MH_Other_3"/>
            <p:cNvSpPr/>
            <p:nvPr>
              <p:custDataLst>
                <p:tags r:id="rId4"/>
              </p:custDataLst>
            </p:nvPr>
          </p:nvSpPr>
          <p:spPr>
            <a:xfrm>
              <a:off x="3443288" y="1759744"/>
              <a:ext cx="734616" cy="734616"/>
            </a:xfrm>
            <a:prstGeom prst="donut">
              <a:avLst>
                <a:gd name="adj" fmla="val 11431"/>
              </a:avLst>
            </a:prstGeom>
            <a:solidFill>
              <a:srgbClr val="FF6FB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6FB5"/>
                </a:solidFill>
              </a:endParaRPr>
            </a:p>
          </p:txBody>
        </p:sp>
        <p:sp>
          <p:nvSpPr>
            <p:cNvPr id="31" name="MH_SubTitle_2"/>
            <p:cNvSpPr/>
            <p:nvPr>
              <p:custDataLst>
                <p:tags r:id="rId5"/>
              </p:custDataLst>
            </p:nvPr>
          </p:nvSpPr>
          <p:spPr>
            <a:xfrm>
              <a:off x="3168254" y="2689622"/>
              <a:ext cx="1284684" cy="347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667" b="1" dirty="0">
                  <a:solidFill>
                    <a:srgbClr val="FE7CBB"/>
                  </a:solidFill>
                  <a:ea typeface="微软雅黑" panose="020B0503020204020204" pitchFamily="34" charset="-122"/>
                </a:rPr>
                <a:t>盈利模式</a:t>
              </a:r>
            </a:p>
          </p:txBody>
        </p:sp>
        <p:cxnSp>
          <p:nvCxnSpPr>
            <p:cNvPr id="38" name="MH_Other_4"/>
            <p:cNvCxnSpPr/>
            <p:nvPr>
              <p:custDataLst>
                <p:tags r:id="rId6"/>
              </p:custDataLst>
            </p:nvPr>
          </p:nvCxnSpPr>
          <p:spPr>
            <a:xfrm>
              <a:off x="4381500" y="2143125"/>
              <a:ext cx="386954" cy="0"/>
            </a:xfrm>
            <a:prstGeom prst="line">
              <a:avLst/>
            </a:prstGeom>
            <a:ln w="15875">
              <a:solidFill>
                <a:srgbClr val="DDDDDD"/>
              </a:solidFill>
              <a:prstDash val="sysDash"/>
            </a:ln>
          </p:spPr>
          <p:style>
            <a:lnRef idx="1">
              <a:schemeClr val="accent1"/>
            </a:lnRef>
            <a:fillRef idx="0">
              <a:schemeClr val="accent1"/>
            </a:fillRef>
            <a:effectRef idx="0">
              <a:schemeClr val="accent1"/>
            </a:effectRef>
            <a:fontRef idx="minor">
              <a:schemeClr val="tx1"/>
            </a:fontRef>
          </p:style>
        </p:cxnSp>
        <p:sp>
          <p:nvSpPr>
            <p:cNvPr id="39" name="MH_Other_5"/>
            <p:cNvSpPr/>
            <p:nvPr>
              <p:custDataLst>
                <p:tags r:id="rId7"/>
              </p:custDataLst>
            </p:nvPr>
          </p:nvSpPr>
          <p:spPr>
            <a:xfrm>
              <a:off x="4967288" y="1759744"/>
              <a:ext cx="734616" cy="734616"/>
            </a:xfrm>
            <a:prstGeom prst="donut">
              <a:avLst>
                <a:gd name="adj" fmla="val 11431"/>
              </a:avLst>
            </a:prstGeom>
            <a:solidFill>
              <a:srgbClr val="F6D3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40" name="MH_SubTitle_3"/>
            <p:cNvSpPr/>
            <p:nvPr>
              <p:custDataLst>
                <p:tags r:id="rId8"/>
              </p:custDataLst>
            </p:nvPr>
          </p:nvSpPr>
          <p:spPr>
            <a:xfrm>
              <a:off x="4692254" y="2689622"/>
              <a:ext cx="1284684" cy="347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667" b="1" dirty="0">
                  <a:solidFill>
                    <a:srgbClr val="E8C30A"/>
                  </a:solidFill>
                  <a:ea typeface="微软雅黑" panose="020B0503020204020204" pitchFamily="34" charset="-122"/>
                </a:rPr>
                <a:t>典型企业</a:t>
              </a:r>
            </a:p>
          </p:txBody>
        </p:sp>
        <p:sp>
          <p:nvSpPr>
            <p:cNvPr id="46" name="MH_Other_8"/>
            <p:cNvSpPr>
              <a:spLocks noChangeAspect="1"/>
            </p:cNvSpPr>
            <p:nvPr>
              <p:custDataLst>
                <p:tags r:id="rId9"/>
              </p:custDataLst>
            </p:nvPr>
          </p:nvSpPr>
          <p:spPr bwMode="auto">
            <a:xfrm>
              <a:off x="2114550" y="1955006"/>
              <a:ext cx="344091" cy="342900"/>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05366"/>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47" name="MH_Other_9"/>
            <p:cNvSpPr>
              <a:spLocks noChangeAspect="1"/>
            </p:cNvSpPr>
            <p:nvPr>
              <p:custDataLst>
                <p:tags r:id="rId10"/>
              </p:custDataLst>
            </p:nvPr>
          </p:nvSpPr>
          <p:spPr bwMode="auto">
            <a:xfrm>
              <a:off x="3638550" y="1957387"/>
              <a:ext cx="344091" cy="339329"/>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FF6FB5"/>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6FB5"/>
                </a:solidFill>
              </a:endParaRPr>
            </a:p>
          </p:txBody>
        </p:sp>
        <p:sp>
          <p:nvSpPr>
            <p:cNvPr id="48" name="MH_Other_10"/>
            <p:cNvSpPr>
              <a:spLocks noChangeAspect="1"/>
            </p:cNvSpPr>
            <p:nvPr>
              <p:custDataLst>
                <p:tags r:id="rId11"/>
              </p:custDataLst>
            </p:nvPr>
          </p:nvSpPr>
          <p:spPr bwMode="auto">
            <a:xfrm>
              <a:off x="5162550" y="1971675"/>
              <a:ext cx="344091" cy="310754"/>
            </a:xfrm>
            <a:custGeom>
              <a:avLst/>
              <a:gdLst>
                <a:gd name="T0" fmla="*/ 489274 w 2228850"/>
                <a:gd name="T1" fmla="*/ 1171178 h 2019300"/>
                <a:gd name="T2" fmla="*/ 683136 w 2228850"/>
                <a:gd name="T3" fmla="*/ 1519238 h 2019300"/>
                <a:gd name="T4" fmla="*/ 1056587 w 2228850"/>
                <a:gd name="T5" fmla="*/ 1377950 h 2019300"/>
                <a:gd name="T6" fmla="*/ 970559 w 2228850"/>
                <a:gd name="T7" fmla="*/ 988219 h 2019300"/>
                <a:gd name="T8" fmla="*/ 1033990 w 2228850"/>
                <a:gd name="T9" fmla="*/ 962025 h 2019300"/>
                <a:gd name="T10" fmla="*/ 1091871 w 2228850"/>
                <a:gd name="T11" fmla="*/ 1437085 h 2019300"/>
                <a:gd name="T12" fmla="*/ 629616 w 2228850"/>
                <a:gd name="T13" fmla="*/ 1562498 h 2019300"/>
                <a:gd name="T14" fmla="*/ 438529 w 2228850"/>
                <a:gd name="T15" fmla="*/ 1123950 h 2019300"/>
                <a:gd name="T16" fmla="*/ 761603 w 2228850"/>
                <a:gd name="T17" fmla="*/ 832840 h 2019300"/>
                <a:gd name="T18" fmla="*/ 421481 w 2228850"/>
                <a:gd name="T19" fmla="*/ 1071482 h 2019300"/>
                <a:gd name="T20" fmla="*/ 410369 w 2228850"/>
                <a:gd name="T21" fmla="*/ 1364523 h 2019300"/>
                <a:gd name="T22" fmla="*/ 723503 w 2228850"/>
                <a:gd name="T23" fmla="*/ 1626196 h 2019300"/>
                <a:gd name="T24" fmla="*/ 1080294 w 2228850"/>
                <a:gd name="T25" fmla="*/ 1505088 h 2019300"/>
                <a:gd name="T26" fmla="*/ 1187053 w 2228850"/>
                <a:gd name="T27" fmla="*/ 1194972 h 2019300"/>
                <a:gd name="T28" fmla="*/ 939403 w 2228850"/>
                <a:gd name="T29" fmla="*/ 861826 h 2019300"/>
                <a:gd name="T30" fmla="*/ 989013 w 2228850"/>
                <a:gd name="T31" fmla="*/ 477060 h 2019300"/>
                <a:gd name="T32" fmla="*/ 1144985 w 2228850"/>
                <a:gd name="T33" fmla="*/ 702599 h 2019300"/>
                <a:gd name="T34" fmla="*/ 1411685 w 2228850"/>
                <a:gd name="T35" fmla="*/ 749454 h 2019300"/>
                <a:gd name="T36" fmla="*/ 1373188 w 2228850"/>
                <a:gd name="T37" fmla="*/ 975390 h 2019300"/>
                <a:gd name="T38" fmla="*/ 1560116 w 2228850"/>
                <a:gd name="T39" fmla="*/ 1219194 h 2019300"/>
                <a:gd name="T40" fmla="*/ 1448991 w 2228850"/>
                <a:gd name="T41" fmla="*/ 1425673 h 2019300"/>
                <a:gd name="T42" fmla="*/ 1267222 w 2228850"/>
                <a:gd name="T43" fmla="*/ 1667095 h 2019300"/>
                <a:gd name="T44" fmla="*/ 1175544 w 2228850"/>
                <a:gd name="T45" fmla="*/ 1906134 h 2019300"/>
                <a:gd name="T46" fmla="*/ 894953 w 2228850"/>
                <a:gd name="T47" fmla="*/ 1860470 h 2019300"/>
                <a:gd name="T48" fmla="*/ 731044 w 2228850"/>
                <a:gd name="T49" fmla="*/ 2017315 h 2019300"/>
                <a:gd name="T50" fmla="*/ 570309 w 2228850"/>
                <a:gd name="T51" fmla="*/ 1831881 h 2019300"/>
                <a:gd name="T52" fmla="*/ 246459 w 2228850"/>
                <a:gd name="T53" fmla="*/ 1787805 h 2019300"/>
                <a:gd name="T54" fmla="*/ 203994 w 2228850"/>
                <a:gd name="T55" fmla="*/ 1546781 h 2019300"/>
                <a:gd name="T56" fmla="*/ 137715 w 2228850"/>
                <a:gd name="T57" fmla="*/ 1259695 h 2019300"/>
                <a:gd name="T58" fmla="*/ 29369 w 2228850"/>
                <a:gd name="T59" fmla="*/ 1034157 h 2019300"/>
                <a:gd name="T60" fmla="*/ 249634 w 2228850"/>
                <a:gd name="T61" fmla="*/ 888430 h 2019300"/>
                <a:gd name="T62" fmla="*/ 288925 w 2228850"/>
                <a:gd name="T63" fmla="*/ 622390 h 2019300"/>
                <a:gd name="T64" fmla="*/ 517128 w 2228850"/>
                <a:gd name="T65" fmla="*/ 653759 h 2019300"/>
                <a:gd name="T66" fmla="*/ 775097 w 2228850"/>
                <a:gd name="T67" fmla="*/ 462766 h 2019300"/>
                <a:gd name="T68" fmla="*/ 1636253 w 2228850"/>
                <a:gd name="T69" fmla="*/ 339029 h 2019300"/>
                <a:gd name="T70" fmla="*/ 1653303 w 2228850"/>
                <a:gd name="T71" fmla="*/ 573804 h 2019300"/>
                <a:gd name="T72" fmla="*/ 1888031 w 2228850"/>
                <a:gd name="T73" fmla="*/ 591283 h 2019300"/>
                <a:gd name="T74" fmla="*/ 1938387 w 2228850"/>
                <a:gd name="T75" fmla="*/ 361275 h 2019300"/>
                <a:gd name="T76" fmla="*/ 1832918 w 2228850"/>
                <a:gd name="T77" fmla="*/ 242894 h 2019300"/>
                <a:gd name="T78" fmla="*/ 1989536 w 2228850"/>
                <a:gd name="T79" fmla="*/ 468135 h 2019300"/>
                <a:gd name="T80" fmla="*/ 1791285 w 2228850"/>
                <a:gd name="T81" fmla="*/ 656829 h 2019300"/>
                <a:gd name="T82" fmla="*/ 1574399 w 2228850"/>
                <a:gd name="T83" fmla="*/ 489587 h 2019300"/>
                <a:gd name="T84" fmla="*/ 1708020 w 2228850"/>
                <a:gd name="T85" fmla="*/ 248853 h 2019300"/>
                <a:gd name="T86" fmla="*/ 1575304 w 2228850"/>
                <a:gd name="T87" fmla="*/ 344885 h 2019300"/>
                <a:gd name="T88" fmla="*/ 1650744 w 2228850"/>
                <a:gd name="T89" fmla="*/ 635794 h 2019300"/>
                <a:gd name="T90" fmla="*/ 1949723 w 2228850"/>
                <a:gd name="T91" fmla="*/ 603250 h 2019300"/>
                <a:gd name="T92" fmla="*/ 1960841 w 2228850"/>
                <a:gd name="T93" fmla="*/ 303213 h 2019300"/>
                <a:gd name="T94" fmla="*/ 1737698 w 2228850"/>
                <a:gd name="T95" fmla="*/ 39687 h 2019300"/>
                <a:gd name="T96" fmla="*/ 1949326 w 2228850"/>
                <a:gd name="T97" fmla="*/ 34131 h 2019300"/>
                <a:gd name="T98" fmla="*/ 2021193 w 2228850"/>
                <a:gd name="T99" fmla="*/ 167481 h 2019300"/>
                <a:gd name="T100" fmla="*/ 2207807 w 2228850"/>
                <a:gd name="T101" fmla="*/ 295275 h 2019300"/>
                <a:gd name="T102" fmla="*/ 2145072 w 2228850"/>
                <a:gd name="T103" fmla="*/ 494904 h 2019300"/>
                <a:gd name="T104" fmla="*/ 2146661 w 2228850"/>
                <a:gd name="T105" fmla="*/ 713979 h 2019300"/>
                <a:gd name="T106" fmla="*/ 1938606 w 2228850"/>
                <a:gd name="T107" fmla="*/ 781447 h 2019300"/>
                <a:gd name="T108" fmla="*/ 1834182 w 2228850"/>
                <a:gd name="T109" fmla="*/ 887413 h 2019300"/>
                <a:gd name="T110" fmla="*/ 1618186 w 2228850"/>
                <a:gd name="T111" fmla="*/ 854076 h 2019300"/>
                <a:gd name="T112" fmla="*/ 1542349 w 2228850"/>
                <a:gd name="T113" fmla="*/ 733822 h 2019300"/>
                <a:gd name="T114" fmla="*/ 1362882 w 2228850"/>
                <a:gd name="T115" fmla="*/ 615157 h 2019300"/>
                <a:gd name="T116" fmla="*/ 1414895 w 2228850"/>
                <a:gd name="T117" fmla="*/ 452835 h 2019300"/>
                <a:gd name="T118" fmla="*/ 1395837 w 2228850"/>
                <a:gd name="T119" fmla="*/ 209947 h 2019300"/>
                <a:gd name="T120" fmla="*/ 1619377 w 2228850"/>
                <a:gd name="T121" fmla="*/ 118269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28850" h="2019300">
                  <a:moveTo>
                    <a:pt x="788194" y="927497"/>
                  </a:moveTo>
                  <a:lnTo>
                    <a:pt x="772732" y="927894"/>
                  </a:lnTo>
                  <a:lnTo>
                    <a:pt x="756875" y="929085"/>
                  </a:lnTo>
                  <a:lnTo>
                    <a:pt x="741810" y="931069"/>
                  </a:lnTo>
                  <a:lnTo>
                    <a:pt x="726745" y="933847"/>
                  </a:lnTo>
                  <a:lnTo>
                    <a:pt x="711680" y="937022"/>
                  </a:lnTo>
                  <a:lnTo>
                    <a:pt x="697408" y="940991"/>
                  </a:lnTo>
                  <a:lnTo>
                    <a:pt x="683136" y="945753"/>
                  </a:lnTo>
                  <a:lnTo>
                    <a:pt x="669260" y="951706"/>
                  </a:lnTo>
                  <a:lnTo>
                    <a:pt x="655781" y="957660"/>
                  </a:lnTo>
                  <a:lnTo>
                    <a:pt x="642698" y="964406"/>
                  </a:lnTo>
                  <a:lnTo>
                    <a:pt x="630012" y="971947"/>
                  </a:lnTo>
                  <a:lnTo>
                    <a:pt x="617326" y="979488"/>
                  </a:lnTo>
                  <a:lnTo>
                    <a:pt x="605432" y="988219"/>
                  </a:lnTo>
                  <a:lnTo>
                    <a:pt x="593936" y="997347"/>
                  </a:lnTo>
                  <a:lnTo>
                    <a:pt x="583232" y="1006872"/>
                  </a:lnTo>
                  <a:lnTo>
                    <a:pt x="572131" y="1016794"/>
                  </a:lnTo>
                  <a:lnTo>
                    <a:pt x="562220" y="1027510"/>
                  </a:lnTo>
                  <a:lnTo>
                    <a:pt x="552705" y="1038622"/>
                  </a:lnTo>
                  <a:lnTo>
                    <a:pt x="543587" y="1050132"/>
                  </a:lnTo>
                  <a:lnTo>
                    <a:pt x="535262" y="1062038"/>
                  </a:lnTo>
                  <a:lnTo>
                    <a:pt x="526936" y="1074341"/>
                  </a:lnTo>
                  <a:lnTo>
                    <a:pt x="519800" y="1087438"/>
                  </a:lnTo>
                  <a:lnTo>
                    <a:pt x="513061" y="1100535"/>
                  </a:lnTo>
                  <a:lnTo>
                    <a:pt x="507114" y="1114028"/>
                  </a:lnTo>
                  <a:lnTo>
                    <a:pt x="501564" y="1127522"/>
                  </a:lnTo>
                  <a:lnTo>
                    <a:pt x="496806" y="1142207"/>
                  </a:lnTo>
                  <a:lnTo>
                    <a:pt x="492842" y="1156494"/>
                  </a:lnTo>
                  <a:lnTo>
                    <a:pt x="489274" y="1171178"/>
                  </a:lnTo>
                  <a:lnTo>
                    <a:pt x="486499" y="1186260"/>
                  </a:lnTo>
                  <a:lnTo>
                    <a:pt x="484517" y="1201341"/>
                  </a:lnTo>
                  <a:lnTo>
                    <a:pt x="483327" y="1216819"/>
                  </a:lnTo>
                  <a:lnTo>
                    <a:pt x="482931" y="1232694"/>
                  </a:lnTo>
                  <a:lnTo>
                    <a:pt x="483327" y="1248172"/>
                  </a:lnTo>
                  <a:lnTo>
                    <a:pt x="484517" y="1263650"/>
                  </a:lnTo>
                  <a:lnTo>
                    <a:pt x="486499" y="1279129"/>
                  </a:lnTo>
                  <a:lnTo>
                    <a:pt x="489274" y="1294210"/>
                  </a:lnTo>
                  <a:lnTo>
                    <a:pt x="492842" y="1308894"/>
                  </a:lnTo>
                  <a:lnTo>
                    <a:pt x="496806" y="1323579"/>
                  </a:lnTo>
                  <a:lnTo>
                    <a:pt x="501564" y="1337469"/>
                  </a:lnTo>
                  <a:lnTo>
                    <a:pt x="507114" y="1351360"/>
                  </a:lnTo>
                  <a:lnTo>
                    <a:pt x="513061" y="1365250"/>
                  </a:lnTo>
                  <a:lnTo>
                    <a:pt x="519800" y="1377950"/>
                  </a:lnTo>
                  <a:lnTo>
                    <a:pt x="526936" y="1390650"/>
                  </a:lnTo>
                  <a:lnTo>
                    <a:pt x="535262" y="1402954"/>
                  </a:lnTo>
                  <a:lnTo>
                    <a:pt x="543587" y="1415257"/>
                  </a:lnTo>
                  <a:lnTo>
                    <a:pt x="552705" y="1426766"/>
                  </a:lnTo>
                  <a:lnTo>
                    <a:pt x="562220" y="1437879"/>
                  </a:lnTo>
                  <a:lnTo>
                    <a:pt x="572131" y="1448197"/>
                  </a:lnTo>
                  <a:lnTo>
                    <a:pt x="583232" y="1458516"/>
                  </a:lnTo>
                  <a:lnTo>
                    <a:pt x="593936" y="1468041"/>
                  </a:lnTo>
                  <a:lnTo>
                    <a:pt x="605432" y="1477169"/>
                  </a:lnTo>
                  <a:lnTo>
                    <a:pt x="617326" y="1485504"/>
                  </a:lnTo>
                  <a:lnTo>
                    <a:pt x="630012" y="1493441"/>
                  </a:lnTo>
                  <a:lnTo>
                    <a:pt x="642698" y="1500585"/>
                  </a:lnTo>
                  <a:lnTo>
                    <a:pt x="655781" y="1507729"/>
                  </a:lnTo>
                  <a:lnTo>
                    <a:pt x="669260" y="1513682"/>
                  </a:lnTo>
                  <a:lnTo>
                    <a:pt x="683136" y="1519238"/>
                  </a:lnTo>
                  <a:lnTo>
                    <a:pt x="697408" y="1524001"/>
                  </a:lnTo>
                  <a:lnTo>
                    <a:pt x="711680" y="1527969"/>
                  </a:lnTo>
                  <a:lnTo>
                    <a:pt x="726745" y="1531541"/>
                  </a:lnTo>
                  <a:lnTo>
                    <a:pt x="741810" y="1534319"/>
                  </a:lnTo>
                  <a:lnTo>
                    <a:pt x="756875" y="1536304"/>
                  </a:lnTo>
                  <a:lnTo>
                    <a:pt x="772732" y="1537494"/>
                  </a:lnTo>
                  <a:lnTo>
                    <a:pt x="788194" y="1537891"/>
                  </a:lnTo>
                  <a:lnTo>
                    <a:pt x="803655" y="1537494"/>
                  </a:lnTo>
                  <a:lnTo>
                    <a:pt x="819513" y="1536304"/>
                  </a:lnTo>
                  <a:lnTo>
                    <a:pt x="834578" y="1534319"/>
                  </a:lnTo>
                  <a:lnTo>
                    <a:pt x="849643" y="1531541"/>
                  </a:lnTo>
                  <a:lnTo>
                    <a:pt x="864708" y="1527969"/>
                  </a:lnTo>
                  <a:lnTo>
                    <a:pt x="878980" y="1524001"/>
                  </a:lnTo>
                  <a:lnTo>
                    <a:pt x="892855" y="1519238"/>
                  </a:lnTo>
                  <a:lnTo>
                    <a:pt x="907127" y="1513682"/>
                  </a:lnTo>
                  <a:lnTo>
                    <a:pt x="920606" y="1507729"/>
                  </a:lnTo>
                  <a:lnTo>
                    <a:pt x="933689" y="1500585"/>
                  </a:lnTo>
                  <a:lnTo>
                    <a:pt x="946772" y="1493441"/>
                  </a:lnTo>
                  <a:lnTo>
                    <a:pt x="958665" y="1485504"/>
                  </a:lnTo>
                  <a:lnTo>
                    <a:pt x="970559" y="1477169"/>
                  </a:lnTo>
                  <a:lnTo>
                    <a:pt x="982056" y="1468041"/>
                  </a:lnTo>
                  <a:lnTo>
                    <a:pt x="993552" y="1458516"/>
                  </a:lnTo>
                  <a:lnTo>
                    <a:pt x="1003860" y="1448197"/>
                  </a:lnTo>
                  <a:lnTo>
                    <a:pt x="1014168" y="1437879"/>
                  </a:lnTo>
                  <a:lnTo>
                    <a:pt x="1023682" y="1426766"/>
                  </a:lnTo>
                  <a:lnTo>
                    <a:pt x="1032404" y="1415257"/>
                  </a:lnTo>
                  <a:lnTo>
                    <a:pt x="1041522" y="1402954"/>
                  </a:lnTo>
                  <a:lnTo>
                    <a:pt x="1049055" y="1390650"/>
                  </a:lnTo>
                  <a:lnTo>
                    <a:pt x="1056587" y="1377950"/>
                  </a:lnTo>
                  <a:lnTo>
                    <a:pt x="1063327" y="1365250"/>
                  </a:lnTo>
                  <a:lnTo>
                    <a:pt x="1069273" y="1351360"/>
                  </a:lnTo>
                  <a:lnTo>
                    <a:pt x="1074824" y="1337469"/>
                  </a:lnTo>
                  <a:lnTo>
                    <a:pt x="1079581" y="1323579"/>
                  </a:lnTo>
                  <a:lnTo>
                    <a:pt x="1083942" y="1308894"/>
                  </a:lnTo>
                  <a:lnTo>
                    <a:pt x="1087510" y="1294210"/>
                  </a:lnTo>
                  <a:lnTo>
                    <a:pt x="1089889" y="1279129"/>
                  </a:lnTo>
                  <a:lnTo>
                    <a:pt x="1091871" y="1263650"/>
                  </a:lnTo>
                  <a:lnTo>
                    <a:pt x="1093060" y="1248172"/>
                  </a:lnTo>
                  <a:lnTo>
                    <a:pt x="1093457" y="1232694"/>
                  </a:lnTo>
                  <a:lnTo>
                    <a:pt x="1093060" y="1216819"/>
                  </a:lnTo>
                  <a:lnTo>
                    <a:pt x="1091871" y="1201341"/>
                  </a:lnTo>
                  <a:lnTo>
                    <a:pt x="1089889" y="1186260"/>
                  </a:lnTo>
                  <a:lnTo>
                    <a:pt x="1087510" y="1171178"/>
                  </a:lnTo>
                  <a:lnTo>
                    <a:pt x="1083942" y="1156494"/>
                  </a:lnTo>
                  <a:lnTo>
                    <a:pt x="1079581" y="1142207"/>
                  </a:lnTo>
                  <a:lnTo>
                    <a:pt x="1074824" y="1127522"/>
                  </a:lnTo>
                  <a:lnTo>
                    <a:pt x="1069273" y="1114028"/>
                  </a:lnTo>
                  <a:lnTo>
                    <a:pt x="1063327" y="1100535"/>
                  </a:lnTo>
                  <a:lnTo>
                    <a:pt x="1056587" y="1087438"/>
                  </a:lnTo>
                  <a:lnTo>
                    <a:pt x="1049055" y="1074341"/>
                  </a:lnTo>
                  <a:lnTo>
                    <a:pt x="1041522" y="1062038"/>
                  </a:lnTo>
                  <a:lnTo>
                    <a:pt x="1032404" y="1050132"/>
                  </a:lnTo>
                  <a:lnTo>
                    <a:pt x="1023682" y="1038622"/>
                  </a:lnTo>
                  <a:lnTo>
                    <a:pt x="1014168" y="1027510"/>
                  </a:lnTo>
                  <a:lnTo>
                    <a:pt x="1003860" y="1016794"/>
                  </a:lnTo>
                  <a:lnTo>
                    <a:pt x="993552" y="1006872"/>
                  </a:lnTo>
                  <a:lnTo>
                    <a:pt x="982056" y="997347"/>
                  </a:lnTo>
                  <a:lnTo>
                    <a:pt x="970559" y="988219"/>
                  </a:lnTo>
                  <a:lnTo>
                    <a:pt x="958665" y="979488"/>
                  </a:lnTo>
                  <a:lnTo>
                    <a:pt x="946772" y="971947"/>
                  </a:lnTo>
                  <a:lnTo>
                    <a:pt x="933689" y="964406"/>
                  </a:lnTo>
                  <a:lnTo>
                    <a:pt x="920606" y="957660"/>
                  </a:lnTo>
                  <a:lnTo>
                    <a:pt x="907127" y="951706"/>
                  </a:lnTo>
                  <a:lnTo>
                    <a:pt x="892855" y="945753"/>
                  </a:lnTo>
                  <a:lnTo>
                    <a:pt x="878980" y="940991"/>
                  </a:lnTo>
                  <a:lnTo>
                    <a:pt x="864708" y="937022"/>
                  </a:lnTo>
                  <a:lnTo>
                    <a:pt x="849643" y="933847"/>
                  </a:lnTo>
                  <a:lnTo>
                    <a:pt x="834578" y="931069"/>
                  </a:lnTo>
                  <a:lnTo>
                    <a:pt x="819513" y="929085"/>
                  </a:lnTo>
                  <a:lnTo>
                    <a:pt x="803655" y="927894"/>
                  </a:lnTo>
                  <a:lnTo>
                    <a:pt x="788194" y="927497"/>
                  </a:lnTo>
                  <a:close/>
                  <a:moveTo>
                    <a:pt x="788194" y="866775"/>
                  </a:moveTo>
                  <a:lnTo>
                    <a:pt x="806827" y="867569"/>
                  </a:lnTo>
                  <a:lnTo>
                    <a:pt x="825460" y="868760"/>
                  </a:lnTo>
                  <a:lnTo>
                    <a:pt x="843696" y="871141"/>
                  </a:lnTo>
                  <a:lnTo>
                    <a:pt x="861933" y="874316"/>
                  </a:lnTo>
                  <a:lnTo>
                    <a:pt x="879773" y="878285"/>
                  </a:lnTo>
                  <a:lnTo>
                    <a:pt x="896820" y="883444"/>
                  </a:lnTo>
                  <a:lnTo>
                    <a:pt x="913867" y="889000"/>
                  </a:lnTo>
                  <a:lnTo>
                    <a:pt x="930518" y="895350"/>
                  </a:lnTo>
                  <a:lnTo>
                    <a:pt x="947168" y="903288"/>
                  </a:lnTo>
                  <a:lnTo>
                    <a:pt x="962630" y="911225"/>
                  </a:lnTo>
                  <a:lnTo>
                    <a:pt x="977695" y="919956"/>
                  </a:lnTo>
                  <a:lnTo>
                    <a:pt x="992760" y="929481"/>
                  </a:lnTo>
                  <a:lnTo>
                    <a:pt x="1007032" y="939403"/>
                  </a:lnTo>
                  <a:lnTo>
                    <a:pt x="1020907" y="950516"/>
                  </a:lnTo>
                  <a:lnTo>
                    <a:pt x="1033990" y="962025"/>
                  </a:lnTo>
                  <a:lnTo>
                    <a:pt x="1047073" y="973931"/>
                  </a:lnTo>
                  <a:lnTo>
                    <a:pt x="1058966" y="986631"/>
                  </a:lnTo>
                  <a:lnTo>
                    <a:pt x="1070463" y="1000125"/>
                  </a:lnTo>
                  <a:lnTo>
                    <a:pt x="1081167" y="1014016"/>
                  </a:lnTo>
                  <a:lnTo>
                    <a:pt x="1091871" y="1027906"/>
                  </a:lnTo>
                  <a:lnTo>
                    <a:pt x="1100989" y="1042988"/>
                  </a:lnTo>
                  <a:lnTo>
                    <a:pt x="1109711" y="1058466"/>
                  </a:lnTo>
                  <a:lnTo>
                    <a:pt x="1118036" y="1073944"/>
                  </a:lnTo>
                  <a:lnTo>
                    <a:pt x="1125172" y="1090613"/>
                  </a:lnTo>
                  <a:lnTo>
                    <a:pt x="1131912" y="1106885"/>
                  </a:lnTo>
                  <a:lnTo>
                    <a:pt x="1137859" y="1123950"/>
                  </a:lnTo>
                  <a:lnTo>
                    <a:pt x="1142616" y="1141413"/>
                  </a:lnTo>
                  <a:lnTo>
                    <a:pt x="1146580" y="1158875"/>
                  </a:lnTo>
                  <a:lnTo>
                    <a:pt x="1149752" y="1176735"/>
                  </a:lnTo>
                  <a:lnTo>
                    <a:pt x="1152131" y="1195388"/>
                  </a:lnTo>
                  <a:lnTo>
                    <a:pt x="1153716" y="1213644"/>
                  </a:lnTo>
                  <a:lnTo>
                    <a:pt x="1154113" y="1232694"/>
                  </a:lnTo>
                  <a:lnTo>
                    <a:pt x="1153716" y="1251347"/>
                  </a:lnTo>
                  <a:lnTo>
                    <a:pt x="1152131" y="1270000"/>
                  </a:lnTo>
                  <a:lnTo>
                    <a:pt x="1149752" y="1288257"/>
                  </a:lnTo>
                  <a:lnTo>
                    <a:pt x="1146580" y="1306116"/>
                  </a:lnTo>
                  <a:lnTo>
                    <a:pt x="1142616" y="1324372"/>
                  </a:lnTo>
                  <a:lnTo>
                    <a:pt x="1137859" y="1341438"/>
                  </a:lnTo>
                  <a:lnTo>
                    <a:pt x="1131912" y="1358107"/>
                  </a:lnTo>
                  <a:lnTo>
                    <a:pt x="1125172" y="1375172"/>
                  </a:lnTo>
                  <a:lnTo>
                    <a:pt x="1118036" y="1391047"/>
                  </a:lnTo>
                  <a:lnTo>
                    <a:pt x="1109711" y="1406922"/>
                  </a:lnTo>
                  <a:lnTo>
                    <a:pt x="1100989" y="1422401"/>
                  </a:lnTo>
                  <a:lnTo>
                    <a:pt x="1091871" y="1437085"/>
                  </a:lnTo>
                  <a:lnTo>
                    <a:pt x="1081167" y="1451372"/>
                  </a:lnTo>
                  <a:lnTo>
                    <a:pt x="1070463" y="1465660"/>
                  </a:lnTo>
                  <a:lnTo>
                    <a:pt x="1058966" y="1478757"/>
                  </a:lnTo>
                  <a:lnTo>
                    <a:pt x="1047073" y="1491060"/>
                  </a:lnTo>
                  <a:lnTo>
                    <a:pt x="1033990" y="1503760"/>
                  </a:lnTo>
                  <a:lnTo>
                    <a:pt x="1020907" y="1514872"/>
                  </a:lnTo>
                  <a:lnTo>
                    <a:pt x="1007032" y="1525588"/>
                  </a:lnTo>
                  <a:lnTo>
                    <a:pt x="992760" y="1535907"/>
                  </a:lnTo>
                  <a:lnTo>
                    <a:pt x="977695" y="1545432"/>
                  </a:lnTo>
                  <a:lnTo>
                    <a:pt x="962630" y="1554560"/>
                  </a:lnTo>
                  <a:lnTo>
                    <a:pt x="947168" y="1562498"/>
                  </a:lnTo>
                  <a:lnTo>
                    <a:pt x="930518" y="1569641"/>
                  </a:lnTo>
                  <a:lnTo>
                    <a:pt x="913867" y="1576388"/>
                  </a:lnTo>
                  <a:lnTo>
                    <a:pt x="896820" y="1581944"/>
                  </a:lnTo>
                  <a:lnTo>
                    <a:pt x="879773" y="1586707"/>
                  </a:lnTo>
                  <a:lnTo>
                    <a:pt x="861933" y="1590676"/>
                  </a:lnTo>
                  <a:lnTo>
                    <a:pt x="843696" y="1594248"/>
                  </a:lnTo>
                  <a:lnTo>
                    <a:pt x="825460" y="1596629"/>
                  </a:lnTo>
                  <a:lnTo>
                    <a:pt x="806827" y="1598216"/>
                  </a:lnTo>
                  <a:lnTo>
                    <a:pt x="788194" y="1598613"/>
                  </a:lnTo>
                  <a:lnTo>
                    <a:pt x="769561" y="1598216"/>
                  </a:lnTo>
                  <a:lnTo>
                    <a:pt x="750531" y="1596629"/>
                  </a:lnTo>
                  <a:lnTo>
                    <a:pt x="732295" y="1594248"/>
                  </a:lnTo>
                  <a:lnTo>
                    <a:pt x="714058" y="1590676"/>
                  </a:lnTo>
                  <a:lnTo>
                    <a:pt x="696615" y="1586707"/>
                  </a:lnTo>
                  <a:lnTo>
                    <a:pt x="679568" y="1581944"/>
                  </a:lnTo>
                  <a:lnTo>
                    <a:pt x="662124" y="1576388"/>
                  </a:lnTo>
                  <a:lnTo>
                    <a:pt x="645870" y="1569641"/>
                  </a:lnTo>
                  <a:lnTo>
                    <a:pt x="629616" y="1562498"/>
                  </a:lnTo>
                  <a:lnTo>
                    <a:pt x="613758" y="1554560"/>
                  </a:lnTo>
                  <a:lnTo>
                    <a:pt x="598296" y="1545432"/>
                  </a:lnTo>
                  <a:lnTo>
                    <a:pt x="583628" y="1535907"/>
                  </a:lnTo>
                  <a:lnTo>
                    <a:pt x="568960" y="1525588"/>
                  </a:lnTo>
                  <a:lnTo>
                    <a:pt x="555480" y="1514872"/>
                  </a:lnTo>
                  <a:lnTo>
                    <a:pt x="542398" y="1503760"/>
                  </a:lnTo>
                  <a:lnTo>
                    <a:pt x="529315" y="1491060"/>
                  </a:lnTo>
                  <a:lnTo>
                    <a:pt x="517025" y="1478757"/>
                  </a:lnTo>
                  <a:lnTo>
                    <a:pt x="505925" y="1465660"/>
                  </a:lnTo>
                  <a:lnTo>
                    <a:pt x="494824" y="1451372"/>
                  </a:lnTo>
                  <a:lnTo>
                    <a:pt x="484517" y="1437085"/>
                  </a:lnTo>
                  <a:lnTo>
                    <a:pt x="475002" y="1422401"/>
                  </a:lnTo>
                  <a:lnTo>
                    <a:pt x="466280" y="1406922"/>
                  </a:lnTo>
                  <a:lnTo>
                    <a:pt x="458351" y="1391047"/>
                  </a:lnTo>
                  <a:lnTo>
                    <a:pt x="451215" y="1375172"/>
                  </a:lnTo>
                  <a:lnTo>
                    <a:pt x="444476" y="1358107"/>
                  </a:lnTo>
                  <a:lnTo>
                    <a:pt x="438529" y="1341438"/>
                  </a:lnTo>
                  <a:lnTo>
                    <a:pt x="433375" y="1324372"/>
                  </a:lnTo>
                  <a:lnTo>
                    <a:pt x="429411" y="1306116"/>
                  </a:lnTo>
                  <a:lnTo>
                    <a:pt x="426239" y="1288257"/>
                  </a:lnTo>
                  <a:lnTo>
                    <a:pt x="423861" y="1270000"/>
                  </a:lnTo>
                  <a:lnTo>
                    <a:pt x="422671" y="1251347"/>
                  </a:lnTo>
                  <a:lnTo>
                    <a:pt x="422275" y="1232694"/>
                  </a:lnTo>
                  <a:lnTo>
                    <a:pt x="422671" y="1213644"/>
                  </a:lnTo>
                  <a:lnTo>
                    <a:pt x="423861" y="1195388"/>
                  </a:lnTo>
                  <a:lnTo>
                    <a:pt x="426239" y="1176735"/>
                  </a:lnTo>
                  <a:lnTo>
                    <a:pt x="429411" y="1158875"/>
                  </a:lnTo>
                  <a:lnTo>
                    <a:pt x="433375" y="1141413"/>
                  </a:lnTo>
                  <a:lnTo>
                    <a:pt x="438529" y="1123950"/>
                  </a:lnTo>
                  <a:lnTo>
                    <a:pt x="444476" y="1106885"/>
                  </a:lnTo>
                  <a:lnTo>
                    <a:pt x="451215" y="1090613"/>
                  </a:lnTo>
                  <a:lnTo>
                    <a:pt x="458351" y="1073944"/>
                  </a:lnTo>
                  <a:lnTo>
                    <a:pt x="466280" y="1058466"/>
                  </a:lnTo>
                  <a:lnTo>
                    <a:pt x="475002" y="1042988"/>
                  </a:lnTo>
                  <a:lnTo>
                    <a:pt x="484517" y="1027906"/>
                  </a:lnTo>
                  <a:lnTo>
                    <a:pt x="494824" y="1014016"/>
                  </a:lnTo>
                  <a:lnTo>
                    <a:pt x="505925" y="1000125"/>
                  </a:lnTo>
                  <a:lnTo>
                    <a:pt x="517025" y="986631"/>
                  </a:lnTo>
                  <a:lnTo>
                    <a:pt x="529315" y="973931"/>
                  </a:lnTo>
                  <a:lnTo>
                    <a:pt x="542398" y="962025"/>
                  </a:lnTo>
                  <a:lnTo>
                    <a:pt x="555480" y="950516"/>
                  </a:lnTo>
                  <a:lnTo>
                    <a:pt x="568960" y="939403"/>
                  </a:lnTo>
                  <a:lnTo>
                    <a:pt x="583628" y="929481"/>
                  </a:lnTo>
                  <a:lnTo>
                    <a:pt x="598296" y="919956"/>
                  </a:lnTo>
                  <a:lnTo>
                    <a:pt x="613758" y="911225"/>
                  </a:lnTo>
                  <a:lnTo>
                    <a:pt x="629616" y="903288"/>
                  </a:lnTo>
                  <a:lnTo>
                    <a:pt x="645870" y="895350"/>
                  </a:lnTo>
                  <a:lnTo>
                    <a:pt x="662124" y="889000"/>
                  </a:lnTo>
                  <a:lnTo>
                    <a:pt x="679568" y="883444"/>
                  </a:lnTo>
                  <a:lnTo>
                    <a:pt x="696615" y="878285"/>
                  </a:lnTo>
                  <a:lnTo>
                    <a:pt x="714058" y="874316"/>
                  </a:lnTo>
                  <a:lnTo>
                    <a:pt x="732295" y="871141"/>
                  </a:lnTo>
                  <a:lnTo>
                    <a:pt x="750531" y="868760"/>
                  </a:lnTo>
                  <a:lnTo>
                    <a:pt x="769561" y="867569"/>
                  </a:lnTo>
                  <a:lnTo>
                    <a:pt x="788194" y="866775"/>
                  </a:lnTo>
                  <a:close/>
                  <a:moveTo>
                    <a:pt x="781447" y="832045"/>
                  </a:moveTo>
                  <a:lnTo>
                    <a:pt x="771525" y="832443"/>
                  </a:lnTo>
                  <a:lnTo>
                    <a:pt x="761603" y="832840"/>
                  </a:lnTo>
                  <a:lnTo>
                    <a:pt x="751284" y="833634"/>
                  </a:lnTo>
                  <a:lnTo>
                    <a:pt x="741363" y="834428"/>
                  </a:lnTo>
                  <a:lnTo>
                    <a:pt x="731838" y="836016"/>
                  </a:lnTo>
                  <a:lnTo>
                    <a:pt x="721916" y="837207"/>
                  </a:lnTo>
                  <a:lnTo>
                    <a:pt x="711994" y="839193"/>
                  </a:lnTo>
                  <a:lnTo>
                    <a:pt x="702469" y="841178"/>
                  </a:lnTo>
                  <a:lnTo>
                    <a:pt x="692944" y="843164"/>
                  </a:lnTo>
                  <a:lnTo>
                    <a:pt x="683419" y="845546"/>
                  </a:lnTo>
                  <a:lnTo>
                    <a:pt x="674291" y="848326"/>
                  </a:lnTo>
                  <a:lnTo>
                    <a:pt x="655637" y="854282"/>
                  </a:lnTo>
                  <a:lnTo>
                    <a:pt x="637381" y="861429"/>
                  </a:lnTo>
                  <a:lnTo>
                    <a:pt x="619522" y="868973"/>
                  </a:lnTo>
                  <a:lnTo>
                    <a:pt x="602456" y="877709"/>
                  </a:lnTo>
                  <a:lnTo>
                    <a:pt x="585787" y="886842"/>
                  </a:lnTo>
                  <a:lnTo>
                    <a:pt x="569119" y="896769"/>
                  </a:lnTo>
                  <a:lnTo>
                    <a:pt x="553641" y="908284"/>
                  </a:lnTo>
                  <a:lnTo>
                    <a:pt x="538162" y="919799"/>
                  </a:lnTo>
                  <a:lnTo>
                    <a:pt x="523478" y="931711"/>
                  </a:lnTo>
                  <a:lnTo>
                    <a:pt x="509587" y="944815"/>
                  </a:lnTo>
                  <a:lnTo>
                    <a:pt x="496094" y="958712"/>
                  </a:lnTo>
                  <a:lnTo>
                    <a:pt x="482997" y="973007"/>
                  </a:lnTo>
                  <a:lnTo>
                    <a:pt x="470694" y="987699"/>
                  </a:lnTo>
                  <a:lnTo>
                    <a:pt x="459581" y="1003582"/>
                  </a:lnTo>
                  <a:lnTo>
                    <a:pt x="448866" y="1019465"/>
                  </a:lnTo>
                  <a:lnTo>
                    <a:pt x="438547" y="1036142"/>
                  </a:lnTo>
                  <a:lnTo>
                    <a:pt x="434181" y="1045275"/>
                  </a:lnTo>
                  <a:lnTo>
                    <a:pt x="429816" y="1053613"/>
                  </a:lnTo>
                  <a:lnTo>
                    <a:pt x="425450" y="1062349"/>
                  </a:lnTo>
                  <a:lnTo>
                    <a:pt x="421481" y="1071482"/>
                  </a:lnTo>
                  <a:lnTo>
                    <a:pt x="417512" y="1080217"/>
                  </a:lnTo>
                  <a:lnTo>
                    <a:pt x="413941" y="1089747"/>
                  </a:lnTo>
                  <a:lnTo>
                    <a:pt x="410766" y="1098880"/>
                  </a:lnTo>
                  <a:lnTo>
                    <a:pt x="407591" y="1108410"/>
                  </a:lnTo>
                  <a:lnTo>
                    <a:pt x="404416" y="1117940"/>
                  </a:lnTo>
                  <a:lnTo>
                    <a:pt x="402034" y="1127469"/>
                  </a:lnTo>
                  <a:lnTo>
                    <a:pt x="399256" y="1137396"/>
                  </a:lnTo>
                  <a:lnTo>
                    <a:pt x="397272" y="1147323"/>
                  </a:lnTo>
                  <a:lnTo>
                    <a:pt x="395287" y="1157250"/>
                  </a:lnTo>
                  <a:lnTo>
                    <a:pt x="392906" y="1167177"/>
                  </a:lnTo>
                  <a:lnTo>
                    <a:pt x="391319" y="1177104"/>
                  </a:lnTo>
                  <a:lnTo>
                    <a:pt x="390128" y="1187825"/>
                  </a:lnTo>
                  <a:lnTo>
                    <a:pt x="389334" y="1197752"/>
                  </a:lnTo>
                  <a:lnTo>
                    <a:pt x="388541" y="1208076"/>
                  </a:lnTo>
                  <a:lnTo>
                    <a:pt x="388144" y="1218003"/>
                  </a:lnTo>
                  <a:lnTo>
                    <a:pt x="387747" y="1228724"/>
                  </a:lnTo>
                  <a:lnTo>
                    <a:pt x="387747" y="1238650"/>
                  </a:lnTo>
                  <a:lnTo>
                    <a:pt x="388144" y="1248577"/>
                  </a:lnTo>
                  <a:lnTo>
                    <a:pt x="388541" y="1258504"/>
                  </a:lnTo>
                  <a:lnTo>
                    <a:pt x="389334" y="1268431"/>
                  </a:lnTo>
                  <a:lnTo>
                    <a:pt x="390525" y="1278755"/>
                  </a:lnTo>
                  <a:lnTo>
                    <a:pt x="391716" y="1288285"/>
                  </a:lnTo>
                  <a:lnTo>
                    <a:pt x="393303" y="1297815"/>
                  </a:lnTo>
                  <a:lnTo>
                    <a:pt x="395287" y="1307742"/>
                  </a:lnTo>
                  <a:lnTo>
                    <a:pt x="397272" y="1317668"/>
                  </a:lnTo>
                  <a:lnTo>
                    <a:pt x="399653" y="1326801"/>
                  </a:lnTo>
                  <a:lnTo>
                    <a:pt x="402034" y="1336331"/>
                  </a:lnTo>
                  <a:lnTo>
                    <a:pt x="404416" y="1345464"/>
                  </a:lnTo>
                  <a:lnTo>
                    <a:pt x="410369" y="1364523"/>
                  </a:lnTo>
                  <a:lnTo>
                    <a:pt x="417512" y="1382392"/>
                  </a:lnTo>
                  <a:lnTo>
                    <a:pt x="425053" y="1399863"/>
                  </a:lnTo>
                  <a:lnTo>
                    <a:pt x="433387" y="1417334"/>
                  </a:lnTo>
                  <a:lnTo>
                    <a:pt x="443309" y="1434011"/>
                  </a:lnTo>
                  <a:lnTo>
                    <a:pt x="453231" y="1450291"/>
                  </a:lnTo>
                  <a:lnTo>
                    <a:pt x="463947" y="1466174"/>
                  </a:lnTo>
                  <a:lnTo>
                    <a:pt x="475456" y="1481660"/>
                  </a:lnTo>
                  <a:lnTo>
                    <a:pt x="488156" y="1495955"/>
                  </a:lnTo>
                  <a:lnTo>
                    <a:pt x="501253" y="1510250"/>
                  </a:lnTo>
                  <a:lnTo>
                    <a:pt x="514747" y="1523750"/>
                  </a:lnTo>
                  <a:lnTo>
                    <a:pt x="529034" y="1536457"/>
                  </a:lnTo>
                  <a:lnTo>
                    <a:pt x="544116" y="1548766"/>
                  </a:lnTo>
                  <a:lnTo>
                    <a:pt x="559594" y="1560281"/>
                  </a:lnTo>
                  <a:lnTo>
                    <a:pt x="575469" y="1571002"/>
                  </a:lnTo>
                  <a:lnTo>
                    <a:pt x="592534" y="1580532"/>
                  </a:lnTo>
                  <a:lnTo>
                    <a:pt x="601266" y="1585297"/>
                  </a:lnTo>
                  <a:lnTo>
                    <a:pt x="609600" y="1589665"/>
                  </a:lnTo>
                  <a:lnTo>
                    <a:pt x="618331" y="1594430"/>
                  </a:lnTo>
                  <a:lnTo>
                    <a:pt x="627856" y="1598401"/>
                  </a:lnTo>
                  <a:lnTo>
                    <a:pt x="636587" y="1601974"/>
                  </a:lnTo>
                  <a:lnTo>
                    <a:pt x="645716" y="1605548"/>
                  </a:lnTo>
                  <a:lnTo>
                    <a:pt x="655241" y="1609122"/>
                  </a:lnTo>
                  <a:lnTo>
                    <a:pt x="664369" y="1612298"/>
                  </a:lnTo>
                  <a:lnTo>
                    <a:pt x="674291" y="1615078"/>
                  </a:lnTo>
                  <a:lnTo>
                    <a:pt x="683816" y="1617857"/>
                  </a:lnTo>
                  <a:lnTo>
                    <a:pt x="693738" y="1620240"/>
                  </a:lnTo>
                  <a:lnTo>
                    <a:pt x="703263" y="1622622"/>
                  </a:lnTo>
                  <a:lnTo>
                    <a:pt x="713184" y="1624607"/>
                  </a:lnTo>
                  <a:lnTo>
                    <a:pt x="723503" y="1626196"/>
                  </a:lnTo>
                  <a:lnTo>
                    <a:pt x="733822" y="1627784"/>
                  </a:lnTo>
                  <a:lnTo>
                    <a:pt x="743744" y="1628975"/>
                  </a:lnTo>
                  <a:lnTo>
                    <a:pt x="754063" y="1630167"/>
                  </a:lnTo>
                  <a:lnTo>
                    <a:pt x="764778" y="1630961"/>
                  </a:lnTo>
                  <a:lnTo>
                    <a:pt x="774700" y="1631358"/>
                  </a:lnTo>
                  <a:lnTo>
                    <a:pt x="784622" y="1631755"/>
                  </a:lnTo>
                  <a:lnTo>
                    <a:pt x="794941" y="1631755"/>
                  </a:lnTo>
                  <a:lnTo>
                    <a:pt x="804863" y="1631358"/>
                  </a:lnTo>
                  <a:lnTo>
                    <a:pt x="815181" y="1630564"/>
                  </a:lnTo>
                  <a:lnTo>
                    <a:pt x="825103" y="1630167"/>
                  </a:lnTo>
                  <a:lnTo>
                    <a:pt x="834628" y="1628975"/>
                  </a:lnTo>
                  <a:lnTo>
                    <a:pt x="844550" y="1627784"/>
                  </a:lnTo>
                  <a:lnTo>
                    <a:pt x="854472" y="1626196"/>
                  </a:lnTo>
                  <a:lnTo>
                    <a:pt x="864394" y="1624607"/>
                  </a:lnTo>
                  <a:lnTo>
                    <a:pt x="873919" y="1622622"/>
                  </a:lnTo>
                  <a:lnTo>
                    <a:pt x="883444" y="1620240"/>
                  </a:lnTo>
                  <a:lnTo>
                    <a:pt x="892572" y="1617857"/>
                  </a:lnTo>
                  <a:lnTo>
                    <a:pt x="902494" y="1615078"/>
                  </a:lnTo>
                  <a:lnTo>
                    <a:pt x="920750" y="1609122"/>
                  </a:lnTo>
                  <a:lnTo>
                    <a:pt x="938609" y="1602371"/>
                  </a:lnTo>
                  <a:lnTo>
                    <a:pt x="956469" y="1594827"/>
                  </a:lnTo>
                  <a:lnTo>
                    <a:pt x="973931" y="1586091"/>
                  </a:lnTo>
                  <a:lnTo>
                    <a:pt x="990600" y="1576561"/>
                  </a:lnTo>
                  <a:lnTo>
                    <a:pt x="1006872" y="1566635"/>
                  </a:lnTo>
                  <a:lnTo>
                    <a:pt x="1022747" y="1555914"/>
                  </a:lnTo>
                  <a:lnTo>
                    <a:pt x="1038225" y="1544001"/>
                  </a:lnTo>
                  <a:lnTo>
                    <a:pt x="1052910" y="1531692"/>
                  </a:lnTo>
                  <a:lnTo>
                    <a:pt x="1066800" y="1518588"/>
                  </a:lnTo>
                  <a:lnTo>
                    <a:pt x="1080294" y="1505088"/>
                  </a:lnTo>
                  <a:lnTo>
                    <a:pt x="1093391" y="1490396"/>
                  </a:lnTo>
                  <a:lnTo>
                    <a:pt x="1105297" y="1475704"/>
                  </a:lnTo>
                  <a:lnTo>
                    <a:pt x="1116806" y="1460218"/>
                  </a:lnTo>
                  <a:lnTo>
                    <a:pt x="1127125" y="1443938"/>
                  </a:lnTo>
                  <a:lnTo>
                    <a:pt x="1137444" y="1427261"/>
                  </a:lnTo>
                  <a:lnTo>
                    <a:pt x="1142206" y="1418923"/>
                  </a:lnTo>
                  <a:lnTo>
                    <a:pt x="1146572" y="1410187"/>
                  </a:lnTo>
                  <a:lnTo>
                    <a:pt x="1150938" y="1401054"/>
                  </a:lnTo>
                  <a:lnTo>
                    <a:pt x="1154906" y="1392319"/>
                  </a:lnTo>
                  <a:lnTo>
                    <a:pt x="1158478" y="1383186"/>
                  </a:lnTo>
                  <a:lnTo>
                    <a:pt x="1162050" y="1374053"/>
                  </a:lnTo>
                  <a:lnTo>
                    <a:pt x="1165622" y="1364920"/>
                  </a:lnTo>
                  <a:lnTo>
                    <a:pt x="1168797" y="1354993"/>
                  </a:lnTo>
                  <a:lnTo>
                    <a:pt x="1171575" y="1345861"/>
                  </a:lnTo>
                  <a:lnTo>
                    <a:pt x="1174353" y="1335934"/>
                  </a:lnTo>
                  <a:lnTo>
                    <a:pt x="1177131" y="1326404"/>
                  </a:lnTo>
                  <a:lnTo>
                    <a:pt x="1179513" y="1316874"/>
                  </a:lnTo>
                  <a:lnTo>
                    <a:pt x="1181497" y="1306550"/>
                  </a:lnTo>
                  <a:lnTo>
                    <a:pt x="1183085" y="1296623"/>
                  </a:lnTo>
                  <a:lnTo>
                    <a:pt x="1184672" y="1286299"/>
                  </a:lnTo>
                  <a:lnTo>
                    <a:pt x="1185863" y="1276373"/>
                  </a:lnTo>
                  <a:lnTo>
                    <a:pt x="1187053" y="1265652"/>
                  </a:lnTo>
                  <a:lnTo>
                    <a:pt x="1187847" y="1255328"/>
                  </a:lnTo>
                  <a:lnTo>
                    <a:pt x="1188244" y="1245401"/>
                  </a:lnTo>
                  <a:lnTo>
                    <a:pt x="1188641" y="1235474"/>
                  </a:lnTo>
                  <a:lnTo>
                    <a:pt x="1188641" y="1225150"/>
                  </a:lnTo>
                  <a:lnTo>
                    <a:pt x="1188244" y="1214826"/>
                  </a:lnTo>
                  <a:lnTo>
                    <a:pt x="1187847" y="1204899"/>
                  </a:lnTo>
                  <a:lnTo>
                    <a:pt x="1187053" y="1194972"/>
                  </a:lnTo>
                  <a:lnTo>
                    <a:pt x="1185863" y="1185442"/>
                  </a:lnTo>
                  <a:lnTo>
                    <a:pt x="1184672" y="1175118"/>
                  </a:lnTo>
                  <a:lnTo>
                    <a:pt x="1183085" y="1165589"/>
                  </a:lnTo>
                  <a:lnTo>
                    <a:pt x="1181497" y="1156059"/>
                  </a:lnTo>
                  <a:lnTo>
                    <a:pt x="1179513" y="1146529"/>
                  </a:lnTo>
                  <a:lnTo>
                    <a:pt x="1177131" y="1136999"/>
                  </a:lnTo>
                  <a:lnTo>
                    <a:pt x="1174353" y="1127072"/>
                  </a:lnTo>
                  <a:lnTo>
                    <a:pt x="1171575" y="1117940"/>
                  </a:lnTo>
                  <a:lnTo>
                    <a:pt x="1165622" y="1099674"/>
                  </a:lnTo>
                  <a:lnTo>
                    <a:pt x="1158875" y="1081012"/>
                  </a:lnTo>
                  <a:lnTo>
                    <a:pt x="1151335" y="1063540"/>
                  </a:lnTo>
                  <a:lnTo>
                    <a:pt x="1143000" y="1046466"/>
                  </a:lnTo>
                  <a:lnTo>
                    <a:pt x="1133475" y="1029392"/>
                  </a:lnTo>
                  <a:lnTo>
                    <a:pt x="1123156" y="1013112"/>
                  </a:lnTo>
                  <a:lnTo>
                    <a:pt x="1112441" y="997626"/>
                  </a:lnTo>
                  <a:lnTo>
                    <a:pt x="1100931" y="982140"/>
                  </a:lnTo>
                  <a:lnTo>
                    <a:pt x="1088628" y="967448"/>
                  </a:lnTo>
                  <a:lnTo>
                    <a:pt x="1075135" y="953550"/>
                  </a:lnTo>
                  <a:lnTo>
                    <a:pt x="1061641" y="939653"/>
                  </a:lnTo>
                  <a:lnTo>
                    <a:pt x="1047353" y="926946"/>
                  </a:lnTo>
                  <a:lnTo>
                    <a:pt x="1032272" y="915034"/>
                  </a:lnTo>
                  <a:lnTo>
                    <a:pt x="1016794" y="903519"/>
                  </a:lnTo>
                  <a:lnTo>
                    <a:pt x="1000522" y="892798"/>
                  </a:lnTo>
                  <a:lnTo>
                    <a:pt x="983456" y="882871"/>
                  </a:lnTo>
                  <a:lnTo>
                    <a:pt x="975122" y="878106"/>
                  </a:lnTo>
                  <a:lnTo>
                    <a:pt x="966391" y="873738"/>
                  </a:lnTo>
                  <a:lnTo>
                    <a:pt x="957659" y="869371"/>
                  </a:lnTo>
                  <a:lnTo>
                    <a:pt x="948928" y="865400"/>
                  </a:lnTo>
                  <a:lnTo>
                    <a:pt x="939403" y="861826"/>
                  </a:lnTo>
                  <a:lnTo>
                    <a:pt x="930275" y="858252"/>
                  </a:lnTo>
                  <a:lnTo>
                    <a:pt x="921147" y="854282"/>
                  </a:lnTo>
                  <a:lnTo>
                    <a:pt x="911622" y="851105"/>
                  </a:lnTo>
                  <a:lnTo>
                    <a:pt x="902494" y="848326"/>
                  </a:lnTo>
                  <a:lnTo>
                    <a:pt x="892175" y="845546"/>
                  </a:lnTo>
                  <a:lnTo>
                    <a:pt x="882650" y="843164"/>
                  </a:lnTo>
                  <a:lnTo>
                    <a:pt x="872728" y="840781"/>
                  </a:lnTo>
                  <a:lnTo>
                    <a:pt x="863203" y="838796"/>
                  </a:lnTo>
                  <a:lnTo>
                    <a:pt x="852488" y="837207"/>
                  </a:lnTo>
                  <a:lnTo>
                    <a:pt x="842566" y="835619"/>
                  </a:lnTo>
                  <a:lnTo>
                    <a:pt x="832247" y="834428"/>
                  </a:lnTo>
                  <a:lnTo>
                    <a:pt x="822325" y="833237"/>
                  </a:lnTo>
                  <a:lnTo>
                    <a:pt x="812006" y="832840"/>
                  </a:lnTo>
                  <a:lnTo>
                    <a:pt x="801688" y="832045"/>
                  </a:lnTo>
                  <a:lnTo>
                    <a:pt x="791369" y="832045"/>
                  </a:lnTo>
                  <a:lnTo>
                    <a:pt x="781447" y="832045"/>
                  </a:lnTo>
                  <a:close/>
                  <a:moveTo>
                    <a:pt x="802481" y="444500"/>
                  </a:moveTo>
                  <a:lnTo>
                    <a:pt x="823913" y="445294"/>
                  </a:lnTo>
                  <a:lnTo>
                    <a:pt x="844947" y="446486"/>
                  </a:lnTo>
                  <a:lnTo>
                    <a:pt x="866775" y="448471"/>
                  </a:lnTo>
                  <a:lnTo>
                    <a:pt x="887413" y="450853"/>
                  </a:lnTo>
                  <a:lnTo>
                    <a:pt x="908844" y="453633"/>
                  </a:lnTo>
                  <a:lnTo>
                    <a:pt x="929878" y="457207"/>
                  </a:lnTo>
                  <a:lnTo>
                    <a:pt x="950913" y="461177"/>
                  </a:lnTo>
                  <a:lnTo>
                    <a:pt x="971550" y="465545"/>
                  </a:lnTo>
                  <a:lnTo>
                    <a:pt x="977106" y="467530"/>
                  </a:lnTo>
                  <a:lnTo>
                    <a:pt x="981869" y="470310"/>
                  </a:lnTo>
                  <a:lnTo>
                    <a:pt x="985838" y="473487"/>
                  </a:lnTo>
                  <a:lnTo>
                    <a:pt x="989013" y="477060"/>
                  </a:lnTo>
                  <a:lnTo>
                    <a:pt x="991791" y="481428"/>
                  </a:lnTo>
                  <a:lnTo>
                    <a:pt x="992981" y="483413"/>
                  </a:lnTo>
                  <a:lnTo>
                    <a:pt x="993378" y="485796"/>
                  </a:lnTo>
                  <a:lnTo>
                    <a:pt x="993775" y="488575"/>
                  </a:lnTo>
                  <a:lnTo>
                    <a:pt x="993775" y="490561"/>
                  </a:lnTo>
                  <a:lnTo>
                    <a:pt x="993775" y="492943"/>
                  </a:lnTo>
                  <a:lnTo>
                    <a:pt x="993378" y="495326"/>
                  </a:lnTo>
                  <a:lnTo>
                    <a:pt x="989409" y="520341"/>
                  </a:lnTo>
                  <a:lnTo>
                    <a:pt x="985838" y="546151"/>
                  </a:lnTo>
                  <a:lnTo>
                    <a:pt x="978297" y="596580"/>
                  </a:lnTo>
                  <a:lnTo>
                    <a:pt x="977503" y="600948"/>
                  </a:lnTo>
                  <a:lnTo>
                    <a:pt x="977106" y="605316"/>
                  </a:lnTo>
                  <a:lnTo>
                    <a:pt x="977900" y="609683"/>
                  </a:lnTo>
                  <a:lnTo>
                    <a:pt x="979488" y="613654"/>
                  </a:lnTo>
                  <a:lnTo>
                    <a:pt x="981472" y="617625"/>
                  </a:lnTo>
                  <a:lnTo>
                    <a:pt x="983853" y="620801"/>
                  </a:lnTo>
                  <a:lnTo>
                    <a:pt x="987028" y="623581"/>
                  </a:lnTo>
                  <a:lnTo>
                    <a:pt x="990600" y="626361"/>
                  </a:lnTo>
                  <a:lnTo>
                    <a:pt x="1005681" y="631920"/>
                  </a:lnTo>
                  <a:lnTo>
                    <a:pt x="1020366" y="637479"/>
                  </a:lnTo>
                  <a:lnTo>
                    <a:pt x="1034653" y="643435"/>
                  </a:lnTo>
                  <a:lnTo>
                    <a:pt x="1049338" y="649391"/>
                  </a:lnTo>
                  <a:lnTo>
                    <a:pt x="1063625" y="656141"/>
                  </a:lnTo>
                  <a:lnTo>
                    <a:pt x="1077516" y="662891"/>
                  </a:lnTo>
                  <a:lnTo>
                    <a:pt x="1091803" y="670039"/>
                  </a:lnTo>
                  <a:lnTo>
                    <a:pt x="1105297" y="677583"/>
                  </a:lnTo>
                  <a:lnTo>
                    <a:pt x="1118791" y="685525"/>
                  </a:lnTo>
                  <a:lnTo>
                    <a:pt x="1132285" y="693863"/>
                  </a:lnTo>
                  <a:lnTo>
                    <a:pt x="1144985" y="702599"/>
                  </a:lnTo>
                  <a:lnTo>
                    <a:pt x="1157685" y="711335"/>
                  </a:lnTo>
                  <a:lnTo>
                    <a:pt x="1170385" y="720864"/>
                  </a:lnTo>
                  <a:lnTo>
                    <a:pt x="1183085" y="730394"/>
                  </a:lnTo>
                  <a:lnTo>
                    <a:pt x="1195388" y="739924"/>
                  </a:lnTo>
                  <a:lnTo>
                    <a:pt x="1207294" y="749851"/>
                  </a:lnTo>
                  <a:lnTo>
                    <a:pt x="1211263" y="751836"/>
                  </a:lnTo>
                  <a:lnTo>
                    <a:pt x="1215231" y="753028"/>
                  </a:lnTo>
                  <a:lnTo>
                    <a:pt x="1219597" y="753425"/>
                  </a:lnTo>
                  <a:lnTo>
                    <a:pt x="1224360" y="753425"/>
                  </a:lnTo>
                  <a:lnTo>
                    <a:pt x="1228328" y="752630"/>
                  </a:lnTo>
                  <a:lnTo>
                    <a:pt x="1232297" y="751042"/>
                  </a:lnTo>
                  <a:lnTo>
                    <a:pt x="1236266" y="748660"/>
                  </a:lnTo>
                  <a:lnTo>
                    <a:pt x="1239441" y="745880"/>
                  </a:lnTo>
                  <a:lnTo>
                    <a:pt x="1320006" y="681554"/>
                  </a:lnTo>
                  <a:lnTo>
                    <a:pt x="1321594" y="679966"/>
                  </a:lnTo>
                  <a:lnTo>
                    <a:pt x="1323181" y="678774"/>
                  </a:lnTo>
                  <a:lnTo>
                    <a:pt x="1325166" y="677583"/>
                  </a:lnTo>
                  <a:lnTo>
                    <a:pt x="1327547" y="676789"/>
                  </a:lnTo>
                  <a:lnTo>
                    <a:pt x="1329531" y="676392"/>
                  </a:lnTo>
                  <a:lnTo>
                    <a:pt x="1331913" y="675995"/>
                  </a:lnTo>
                  <a:lnTo>
                    <a:pt x="1336675" y="675995"/>
                  </a:lnTo>
                  <a:lnTo>
                    <a:pt x="1341835" y="676789"/>
                  </a:lnTo>
                  <a:lnTo>
                    <a:pt x="1346597" y="678774"/>
                  </a:lnTo>
                  <a:lnTo>
                    <a:pt x="1351360" y="681554"/>
                  </a:lnTo>
                  <a:lnTo>
                    <a:pt x="1355725" y="685128"/>
                  </a:lnTo>
                  <a:lnTo>
                    <a:pt x="1370410" y="700614"/>
                  </a:lnTo>
                  <a:lnTo>
                    <a:pt x="1384300" y="716497"/>
                  </a:lnTo>
                  <a:lnTo>
                    <a:pt x="1397794" y="733174"/>
                  </a:lnTo>
                  <a:lnTo>
                    <a:pt x="1411685" y="749454"/>
                  </a:lnTo>
                  <a:lnTo>
                    <a:pt x="1424385" y="766925"/>
                  </a:lnTo>
                  <a:lnTo>
                    <a:pt x="1436688" y="783999"/>
                  </a:lnTo>
                  <a:lnTo>
                    <a:pt x="1448594" y="801471"/>
                  </a:lnTo>
                  <a:lnTo>
                    <a:pt x="1460103" y="819736"/>
                  </a:lnTo>
                  <a:lnTo>
                    <a:pt x="1462485" y="824898"/>
                  </a:lnTo>
                  <a:lnTo>
                    <a:pt x="1464072" y="830060"/>
                  </a:lnTo>
                  <a:lnTo>
                    <a:pt x="1464866" y="835619"/>
                  </a:lnTo>
                  <a:lnTo>
                    <a:pt x="1464469" y="840384"/>
                  </a:lnTo>
                  <a:lnTo>
                    <a:pt x="1463278" y="845149"/>
                  </a:lnTo>
                  <a:lnTo>
                    <a:pt x="1462485" y="847134"/>
                  </a:lnTo>
                  <a:lnTo>
                    <a:pt x="1461294" y="849120"/>
                  </a:lnTo>
                  <a:lnTo>
                    <a:pt x="1460103" y="851105"/>
                  </a:lnTo>
                  <a:lnTo>
                    <a:pt x="1458516" y="852693"/>
                  </a:lnTo>
                  <a:lnTo>
                    <a:pt x="1456532" y="853885"/>
                  </a:lnTo>
                  <a:lnTo>
                    <a:pt x="1454944" y="855076"/>
                  </a:lnTo>
                  <a:lnTo>
                    <a:pt x="1434307" y="871356"/>
                  </a:lnTo>
                  <a:lnTo>
                    <a:pt x="1413669" y="886445"/>
                  </a:lnTo>
                  <a:lnTo>
                    <a:pt x="1393032" y="901931"/>
                  </a:lnTo>
                  <a:lnTo>
                    <a:pt x="1372394" y="917020"/>
                  </a:lnTo>
                  <a:lnTo>
                    <a:pt x="1368822" y="919402"/>
                  </a:lnTo>
                  <a:lnTo>
                    <a:pt x="1365647" y="922579"/>
                  </a:lnTo>
                  <a:lnTo>
                    <a:pt x="1362869" y="925755"/>
                  </a:lnTo>
                  <a:lnTo>
                    <a:pt x="1361281" y="929726"/>
                  </a:lnTo>
                  <a:lnTo>
                    <a:pt x="1360091" y="933697"/>
                  </a:lnTo>
                  <a:lnTo>
                    <a:pt x="1359297" y="938065"/>
                  </a:lnTo>
                  <a:lnTo>
                    <a:pt x="1359694" y="942432"/>
                  </a:lnTo>
                  <a:lnTo>
                    <a:pt x="1360488" y="946800"/>
                  </a:lnTo>
                  <a:lnTo>
                    <a:pt x="1366838" y="961492"/>
                  </a:lnTo>
                  <a:lnTo>
                    <a:pt x="1373188" y="975390"/>
                  </a:lnTo>
                  <a:lnTo>
                    <a:pt x="1379141" y="989684"/>
                  </a:lnTo>
                  <a:lnTo>
                    <a:pt x="1384697" y="1004773"/>
                  </a:lnTo>
                  <a:lnTo>
                    <a:pt x="1390253" y="1019068"/>
                  </a:lnTo>
                  <a:lnTo>
                    <a:pt x="1395413" y="1033760"/>
                  </a:lnTo>
                  <a:lnTo>
                    <a:pt x="1400175" y="1048849"/>
                  </a:lnTo>
                  <a:lnTo>
                    <a:pt x="1404938" y="1063937"/>
                  </a:lnTo>
                  <a:lnTo>
                    <a:pt x="1408510" y="1079026"/>
                  </a:lnTo>
                  <a:lnTo>
                    <a:pt x="1412082" y="1094512"/>
                  </a:lnTo>
                  <a:lnTo>
                    <a:pt x="1415257" y="1109601"/>
                  </a:lnTo>
                  <a:lnTo>
                    <a:pt x="1418035" y="1125087"/>
                  </a:lnTo>
                  <a:lnTo>
                    <a:pt x="1420416" y="1140573"/>
                  </a:lnTo>
                  <a:lnTo>
                    <a:pt x="1422400" y="1156059"/>
                  </a:lnTo>
                  <a:lnTo>
                    <a:pt x="1424385" y="1171545"/>
                  </a:lnTo>
                  <a:lnTo>
                    <a:pt x="1425575" y="1187428"/>
                  </a:lnTo>
                  <a:lnTo>
                    <a:pt x="1427163" y="1191398"/>
                  </a:lnTo>
                  <a:lnTo>
                    <a:pt x="1429147" y="1195369"/>
                  </a:lnTo>
                  <a:lnTo>
                    <a:pt x="1431925" y="1198546"/>
                  </a:lnTo>
                  <a:lnTo>
                    <a:pt x="1435100" y="1201722"/>
                  </a:lnTo>
                  <a:lnTo>
                    <a:pt x="1438672" y="1204105"/>
                  </a:lnTo>
                  <a:lnTo>
                    <a:pt x="1442641" y="1205693"/>
                  </a:lnTo>
                  <a:lnTo>
                    <a:pt x="1446610" y="1206884"/>
                  </a:lnTo>
                  <a:lnTo>
                    <a:pt x="1451769" y="1206884"/>
                  </a:lnTo>
                  <a:lnTo>
                    <a:pt x="1476772" y="1209267"/>
                  </a:lnTo>
                  <a:lnTo>
                    <a:pt x="1502569" y="1212046"/>
                  </a:lnTo>
                  <a:lnTo>
                    <a:pt x="1527969" y="1214826"/>
                  </a:lnTo>
                  <a:lnTo>
                    <a:pt x="1553766" y="1218003"/>
                  </a:lnTo>
                  <a:lnTo>
                    <a:pt x="1555750" y="1218003"/>
                  </a:lnTo>
                  <a:lnTo>
                    <a:pt x="1558132" y="1218400"/>
                  </a:lnTo>
                  <a:lnTo>
                    <a:pt x="1560116" y="1219194"/>
                  </a:lnTo>
                  <a:lnTo>
                    <a:pt x="1562497" y="1219988"/>
                  </a:lnTo>
                  <a:lnTo>
                    <a:pt x="1564482" y="1221179"/>
                  </a:lnTo>
                  <a:lnTo>
                    <a:pt x="1566069" y="1222767"/>
                  </a:lnTo>
                  <a:lnTo>
                    <a:pt x="1569641" y="1226341"/>
                  </a:lnTo>
                  <a:lnTo>
                    <a:pt x="1572419" y="1230709"/>
                  </a:lnTo>
                  <a:lnTo>
                    <a:pt x="1574404" y="1235474"/>
                  </a:lnTo>
                  <a:lnTo>
                    <a:pt x="1575991" y="1240636"/>
                  </a:lnTo>
                  <a:lnTo>
                    <a:pt x="1576388" y="1246195"/>
                  </a:lnTo>
                  <a:lnTo>
                    <a:pt x="1575594" y="1267240"/>
                  </a:lnTo>
                  <a:lnTo>
                    <a:pt x="1574404" y="1289079"/>
                  </a:lnTo>
                  <a:lnTo>
                    <a:pt x="1572419" y="1310124"/>
                  </a:lnTo>
                  <a:lnTo>
                    <a:pt x="1570038" y="1331169"/>
                  </a:lnTo>
                  <a:lnTo>
                    <a:pt x="1567260" y="1352214"/>
                  </a:lnTo>
                  <a:lnTo>
                    <a:pt x="1563688" y="1373656"/>
                  </a:lnTo>
                  <a:lnTo>
                    <a:pt x="1559719" y="1394304"/>
                  </a:lnTo>
                  <a:lnTo>
                    <a:pt x="1555353" y="1415349"/>
                  </a:lnTo>
                  <a:lnTo>
                    <a:pt x="1553369" y="1420511"/>
                  </a:lnTo>
                  <a:lnTo>
                    <a:pt x="1550591" y="1425276"/>
                  </a:lnTo>
                  <a:lnTo>
                    <a:pt x="1547416" y="1429644"/>
                  </a:lnTo>
                  <a:lnTo>
                    <a:pt x="1543447" y="1432820"/>
                  </a:lnTo>
                  <a:lnTo>
                    <a:pt x="1539082" y="1435203"/>
                  </a:lnTo>
                  <a:lnTo>
                    <a:pt x="1536700" y="1435997"/>
                  </a:lnTo>
                  <a:lnTo>
                    <a:pt x="1534716" y="1436791"/>
                  </a:lnTo>
                  <a:lnTo>
                    <a:pt x="1532335" y="1437188"/>
                  </a:lnTo>
                  <a:lnTo>
                    <a:pt x="1530350" y="1437188"/>
                  </a:lnTo>
                  <a:lnTo>
                    <a:pt x="1527969" y="1436791"/>
                  </a:lnTo>
                  <a:lnTo>
                    <a:pt x="1525588" y="1436394"/>
                  </a:lnTo>
                  <a:lnTo>
                    <a:pt x="1474788" y="1429644"/>
                  </a:lnTo>
                  <a:lnTo>
                    <a:pt x="1448991" y="1425673"/>
                  </a:lnTo>
                  <a:lnTo>
                    <a:pt x="1423988" y="1421702"/>
                  </a:lnTo>
                  <a:lnTo>
                    <a:pt x="1419622" y="1420908"/>
                  </a:lnTo>
                  <a:lnTo>
                    <a:pt x="1415257" y="1420908"/>
                  </a:lnTo>
                  <a:lnTo>
                    <a:pt x="1410891" y="1421702"/>
                  </a:lnTo>
                  <a:lnTo>
                    <a:pt x="1406922" y="1422893"/>
                  </a:lnTo>
                  <a:lnTo>
                    <a:pt x="1402953" y="1424879"/>
                  </a:lnTo>
                  <a:lnTo>
                    <a:pt x="1399382" y="1427658"/>
                  </a:lnTo>
                  <a:lnTo>
                    <a:pt x="1396603" y="1430835"/>
                  </a:lnTo>
                  <a:lnTo>
                    <a:pt x="1394222" y="1434408"/>
                  </a:lnTo>
                  <a:lnTo>
                    <a:pt x="1388666" y="1449100"/>
                  </a:lnTo>
                  <a:lnTo>
                    <a:pt x="1383110" y="1464189"/>
                  </a:lnTo>
                  <a:lnTo>
                    <a:pt x="1377156" y="1478484"/>
                  </a:lnTo>
                  <a:lnTo>
                    <a:pt x="1371203" y="1492381"/>
                  </a:lnTo>
                  <a:lnTo>
                    <a:pt x="1364456" y="1507073"/>
                  </a:lnTo>
                  <a:lnTo>
                    <a:pt x="1357313" y="1520971"/>
                  </a:lnTo>
                  <a:lnTo>
                    <a:pt x="1350169" y="1534869"/>
                  </a:lnTo>
                  <a:lnTo>
                    <a:pt x="1343025" y="1548766"/>
                  </a:lnTo>
                  <a:lnTo>
                    <a:pt x="1335088" y="1561870"/>
                  </a:lnTo>
                  <a:lnTo>
                    <a:pt x="1326753" y="1574973"/>
                  </a:lnTo>
                  <a:lnTo>
                    <a:pt x="1318022" y="1588077"/>
                  </a:lnTo>
                  <a:lnTo>
                    <a:pt x="1308894" y="1601180"/>
                  </a:lnTo>
                  <a:lnTo>
                    <a:pt x="1299766" y="1613886"/>
                  </a:lnTo>
                  <a:lnTo>
                    <a:pt x="1290241" y="1626196"/>
                  </a:lnTo>
                  <a:lnTo>
                    <a:pt x="1280716" y="1638902"/>
                  </a:lnTo>
                  <a:lnTo>
                    <a:pt x="1270794" y="1650814"/>
                  </a:lnTo>
                  <a:lnTo>
                    <a:pt x="1268810" y="1654785"/>
                  </a:lnTo>
                  <a:lnTo>
                    <a:pt x="1267619" y="1658756"/>
                  </a:lnTo>
                  <a:lnTo>
                    <a:pt x="1266825" y="1663124"/>
                  </a:lnTo>
                  <a:lnTo>
                    <a:pt x="1267222" y="1667095"/>
                  </a:lnTo>
                  <a:lnTo>
                    <a:pt x="1268016" y="1671462"/>
                  </a:lnTo>
                  <a:lnTo>
                    <a:pt x="1269603" y="1675433"/>
                  </a:lnTo>
                  <a:lnTo>
                    <a:pt x="1271588" y="1679007"/>
                  </a:lnTo>
                  <a:lnTo>
                    <a:pt x="1274763" y="1682580"/>
                  </a:lnTo>
                  <a:lnTo>
                    <a:pt x="1339056" y="1762790"/>
                  </a:lnTo>
                  <a:lnTo>
                    <a:pt x="1340644" y="1764378"/>
                  </a:lnTo>
                  <a:lnTo>
                    <a:pt x="1341835" y="1766363"/>
                  </a:lnTo>
                  <a:lnTo>
                    <a:pt x="1343025" y="1768349"/>
                  </a:lnTo>
                  <a:lnTo>
                    <a:pt x="1343819" y="1770334"/>
                  </a:lnTo>
                  <a:lnTo>
                    <a:pt x="1344216" y="1772717"/>
                  </a:lnTo>
                  <a:lnTo>
                    <a:pt x="1344613" y="1774702"/>
                  </a:lnTo>
                  <a:lnTo>
                    <a:pt x="1344613" y="1779864"/>
                  </a:lnTo>
                  <a:lnTo>
                    <a:pt x="1343819" y="1785026"/>
                  </a:lnTo>
                  <a:lnTo>
                    <a:pt x="1341835" y="1789791"/>
                  </a:lnTo>
                  <a:lnTo>
                    <a:pt x="1339056" y="1794556"/>
                  </a:lnTo>
                  <a:lnTo>
                    <a:pt x="1335485" y="1798923"/>
                  </a:lnTo>
                  <a:lnTo>
                    <a:pt x="1320006" y="1813218"/>
                  </a:lnTo>
                  <a:lnTo>
                    <a:pt x="1303735" y="1827513"/>
                  </a:lnTo>
                  <a:lnTo>
                    <a:pt x="1287463" y="1841013"/>
                  </a:lnTo>
                  <a:lnTo>
                    <a:pt x="1271191" y="1854514"/>
                  </a:lnTo>
                  <a:lnTo>
                    <a:pt x="1253728" y="1867220"/>
                  </a:lnTo>
                  <a:lnTo>
                    <a:pt x="1236663" y="1879927"/>
                  </a:lnTo>
                  <a:lnTo>
                    <a:pt x="1218406" y="1891442"/>
                  </a:lnTo>
                  <a:lnTo>
                    <a:pt x="1200547" y="1902957"/>
                  </a:lnTo>
                  <a:lnTo>
                    <a:pt x="1195388" y="1905340"/>
                  </a:lnTo>
                  <a:lnTo>
                    <a:pt x="1190228" y="1906928"/>
                  </a:lnTo>
                  <a:lnTo>
                    <a:pt x="1185069" y="1907325"/>
                  </a:lnTo>
                  <a:lnTo>
                    <a:pt x="1179910" y="1906928"/>
                  </a:lnTo>
                  <a:lnTo>
                    <a:pt x="1175544" y="1906134"/>
                  </a:lnTo>
                  <a:lnTo>
                    <a:pt x="1172766" y="1904943"/>
                  </a:lnTo>
                  <a:lnTo>
                    <a:pt x="1170781" y="1903751"/>
                  </a:lnTo>
                  <a:lnTo>
                    <a:pt x="1169194" y="1902560"/>
                  </a:lnTo>
                  <a:lnTo>
                    <a:pt x="1167606" y="1900972"/>
                  </a:lnTo>
                  <a:lnTo>
                    <a:pt x="1166019" y="1899383"/>
                  </a:lnTo>
                  <a:lnTo>
                    <a:pt x="1164828" y="1897398"/>
                  </a:lnTo>
                  <a:lnTo>
                    <a:pt x="1149350" y="1877147"/>
                  </a:lnTo>
                  <a:lnTo>
                    <a:pt x="1133872" y="1856499"/>
                  </a:lnTo>
                  <a:lnTo>
                    <a:pt x="1103313" y="1815204"/>
                  </a:lnTo>
                  <a:lnTo>
                    <a:pt x="1100931" y="1811630"/>
                  </a:lnTo>
                  <a:lnTo>
                    <a:pt x="1097756" y="1808453"/>
                  </a:lnTo>
                  <a:lnTo>
                    <a:pt x="1094581" y="1806071"/>
                  </a:lnTo>
                  <a:lnTo>
                    <a:pt x="1090613" y="1804085"/>
                  </a:lnTo>
                  <a:lnTo>
                    <a:pt x="1086644" y="1802894"/>
                  </a:lnTo>
                  <a:lnTo>
                    <a:pt x="1081881" y="1802497"/>
                  </a:lnTo>
                  <a:lnTo>
                    <a:pt x="1077516" y="1802497"/>
                  </a:lnTo>
                  <a:lnTo>
                    <a:pt x="1073150" y="1803291"/>
                  </a:lnTo>
                  <a:lnTo>
                    <a:pt x="1058863" y="1810042"/>
                  </a:lnTo>
                  <a:lnTo>
                    <a:pt x="1044972" y="1815998"/>
                  </a:lnTo>
                  <a:lnTo>
                    <a:pt x="1029891" y="1821954"/>
                  </a:lnTo>
                  <a:lnTo>
                    <a:pt x="1015603" y="1828307"/>
                  </a:lnTo>
                  <a:lnTo>
                    <a:pt x="1000919" y="1833469"/>
                  </a:lnTo>
                  <a:lnTo>
                    <a:pt x="985838" y="1838631"/>
                  </a:lnTo>
                  <a:lnTo>
                    <a:pt x="971153" y="1843396"/>
                  </a:lnTo>
                  <a:lnTo>
                    <a:pt x="956469" y="1847764"/>
                  </a:lnTo>
                  <a:lnTo>
                    <a:pt x="940991" y="1851337"/>
                  </a:lnTo>
                  <a:lnTo>
                    <a:pt x="925909" y="1854911"/>
                  </a:lnTo>
                  <a:lnTo>
                    <a:pt x="910431" y="1857691"/>
                  </a:lnTo>
                  <a:lnTo>
                    <a:pt x="894953" y="1860470"/>
                  </a:lnTo>
                  <a:lnTo>
                    <a:pt x="879475" y="1863250"/>
                  </a:lnTo>
                  <a:lnTo>
                    <a:pt x="863997" y="1865235"/>
                  </a:lnTo>
                  <a:lnTo>
                    <a:pt x="848122" y="1867220"/>
                  </a:lnTo>
                  <a:lnTo>
                    <a:pt x="832644" y="1868412"/>
                  </a:lnTo>
                  <a:lnTo>
                    <a:pt x="828675" y="1870397"/>
                  </a:lnTo>
                  <a:lnTo>
                    <a:pt x="824706" y="1872382"/>
                  </a:lnTo>
                  <a:lnTo>
                    <a:pt x="821531" y="1875162"/>
                  </a:lnTo>
                  <a:lnTo>
                    <a:pt x="818753" y="1878339"/>
                  </a:lnTo>
                  <a:lnTo>
                    <a:pt x="816372" y="1881912"/>
                  </a:lnTo>
                  <a:lnTo>
                    <a:pt x="814388" y="1885883"/>
                  </a:lnTo>
                  <a:lnTo>
                    <a:pt x="813594" y="1889854"/>
                  </a:lnTo>
                  <a:lnTo>
                    <a:pt x="813197" y="1894222"/>
                  </a:lnTo>
                  <a:lnTo>
                    <a:pt x="810816" y="1920031"/>
                  </a:lnTo>
                  <a:lnTo>
                    <a:pt x="808038" y="1945444"/>
                  </a:lnTo>
                  <a:lnTo>
                    <a:pt x="804863" y="1970857"/>
                  </a:lnTo>
                  <a:lnTo>
                    <a:pt x="801688" y="1996270"/>
                  </a:lnTo>
                  <a:lnTo>
                    <a:pt x="801688" y="1998652"/>
                  </a:lnTo>
                  <a:lnTo>
                    <a:pt x="801291" y="2001035"/>
                  </a:lnTo>
                  <a:lnTo>
                    <a:pt x="800497" y="2003020"/>
                  </a:lnTo>
                  <a:lnTo>
                    <a:pt x="799703" y="2005005"/>
                  </a:lnTo>
                  <a:lnTo>
                    <a:pt x="798513" y="2007388"/>
                  </a:lnTo>
                  <a:lnTo>
                    <a:pt x="797322" y="2009373"/>
                  </a:lnTo>
                  <a:lnTo>
                    <a:pt x="793750" y="2012550"/>
                  </a:lnTo>
                  <a:lnTo>
                    <a:pt x="789384" y="2015329"/>
                  </a:lnTo>
                  <a:lnTo>
                    <a:pt x="784622" y="2017315"/>
                  </a:lnTo>
                  <a:lnTo>
                    <a:pt x="779463" y="2018903"/>
                  </a:lnTo>
                  <a:lnTo>
                    <a:pt x="773906" y="2019300"/>
                  </a:lnTo>
                  <a:lnTo>
                    <a:pt x="752078" y="2018506"/>
                  </a:lnTo>
                  <a:lnTo>
                    <a:pt x="731044" y="2017315"/>
                  </a:lnTo>
                  <a:lnTo>
                    <a:pt x="709613" y="2015727"/>
                  </a:lnTo>
                  <a:lnTo>
                    <a:pt x="688578" y="2013344"/>
                  </a:lnTo>
                  <a:lnTo>
                    <a:pt x="667147" y="2010167"/>
                  </a:lnTo>
                  <a:lnTo>
                    <a:pt x="646509" y="2006197"/>
                  </a:lnTo>
                  <a:lnTo>
                    <a:pt x="625475" y="2002226"/>
                  </a:lnTo>
                  <a:lnTo>
                    <a:pt x="604441" y="1997858"/>
                  </a:lnTo>
                  <a:lnTo>
                    <a:pt x="599281" y="1995873"/>
                  </a:lnTo>
                  <a:lnTo>
                    <a:pt x="594519" y="1993093"/>
                  </a:lnTo>
                  <a:lnTo>
                    <a:pt x="590550" y="1989917"/>
                  </a:lnTo>
                  <a:lnTo>
                    <a:pt x="586978" y="1986343"/>
                  </a:lnTo>
                  <a:lnTo>
                    <a:pt x="584597" y="1981975"/>
                  </a:lnTo>
                  <a:lnTo>
                    <a:pt x="583803" y="1979990"/>
                  </a:lnTo>
                  <a:lnTo>
                    <a:pt x="583009" y="1977607"/>
                  </a:lnTo>
                  <a:lnTo>
                    <a:pt x="583009" y="1975622"/>
                  </a:lnTo>
                  <a:lnTo>
                    <a:pt x="582612" y="1973239"/>
                  </a:lnTo>
                  <a:lnTo>
                    <a:pt x="583009" y="1970857"/>
                  </a:lnTo>
                  <a:lnTo>
                    <a:pt x="583406" y="1968872"/>
                  </a:lnTo>
                  <a:lnTo>
                    <a:pt x="586581" y="1943062"/>
                  </a:lnTo>
                  <a:lnTo>
                    <a:pt x="590153" y="1918046"/>
                  </a:lnTo>
                  <a:lnTo>
                    <a:pt x="598091" y="1866823"/>
                  </a:lnTo>
                  <a:lnTo>
                    <a:pt x="598884" y="1862456"/>
                  </a:lnTo>
                  <a:lnTo>
                    <a:pt x="598884" y="1858088"/>
                  </a:lnTo>
                  <a:lnTo>
                    <a:pt x="598487" y="1853720"/>
                  </a:lnTo>
                  <a:lnTo>
                    <a:pt x="596900" y="1849749"/>
                  </a:lnTo>
                  <a:lnTo>
                    <a:pt x="594916" y="1846175"/>
                  </a:lnTo>
                  <a:lnTo>
                    <a:pt x="592137" y="1842602"/>
                  </a:lnTo>
                  <a:lnTo>
                    <a:pt x="588962" y="1839822"/>
                  </a:lnTo>
                  <a:lnTo>
                    <a:pt x="585391" y="1837440"/>
                  </a:lnTo>
                  <a:lnTo>
                    <a:pt x="570309" y="1831881"/>
                  </a:lnTo>
                  <a:lnTo>
                    <a:pt x="556022" y="1826322"/>
                  </a:lnTo>
                  <a:lnTo>
                    <a:pt x="541734" y="1820366"/>
                  </a:lnTo>
                  <a:lnTo>
                    <a:pt x="527050" y="1814012"/>
                  </a:lnTo>
                  <a:lnTo>
                    <a:pt x="512762" y="1807659"/>
                  </a:lnTo>
                  <a:lnTo>
                    <a:pt x="498872" y="1800909"/>
                  </a:lnTo>
                  <a:lnTo>
                    <a:pt x="484584" y="1793762"/>
                  </a:lnTo>
                  <a:lnTo>
                    <a:pt x="471091" y="1786217"/>
                  </a:lnTo>
                  <a:lnTo>
                    <a:pt x="457597" y="1778276"/>
                  </a:lnTo>
                  <a:lnTo>
                    <a:pt x="444500" y="1769540"/>
                  </a:lnTo>
                  <a:lnTo>
                    <a:pt x="431006" y="1760804"/>
                  </a:lnTo>
                  <a:lnTo>
                    <a:pt x="418306" y="1752069"/>
                  </a:lnTo>
                  <a:lnTo>
                    <a:pt x="406003" y="1742936"/>
                  </a:lnTo>
                  <a:lnTo>
                    <a:pt x="392906" y="1733803"/>
                  </a:lnTo>
                  <a:lnTo>
                    <a:pt x="381000" y="1723479"/>
                  </a:lnTo>
                  <a:lnTo>
                    <a:pt x="369094" y="1713552"/>
                  </a:lnTo>
                  <a:lnTo>
                    <a:pt x="365125" y="1711567"/>
                  </a:lnTo>
                  <a:lnTo>
                    <a:pt x="360759" y="1710376"/>
                  </a:lnTo>
                  <a:lnTo>
                    <a:pt x="356791" y="1709979"/>
                  </a:lnTo>
                  <a:lnTo>
                    <a:pt x="352425" y="1709979"/>
                  </a:lnTo>
                  <a:lnTo>
                    <a:pt x="347662" y="1710773"/>
                  </a:lnTo>
                  <a:lnTo>
                    <a:pt x="343694" y="1712361"/>
                  </a:lnTo>
                  <a:lnTo>
                    <a:pt x="340122" y="1714744"/>
                  </a:lnTo>
                  <a:lnTo>
                    <a:pt x="336947" y="1717523"/>
                  </a:lnTo>
                  <a:lnTo>
                    <a:pt x="256778" y="1782246"/>
                  </a:lnTo>
                  <a:lnTo>
                    <a:pt x="254794" y="1783835"/>
                  </a:lnTo>
                  <a:lnTo>
                    <a:pt x="252809" y="1785026"/>
                  </a:lnTo>
                  <a:lnTo>
                    <a:pt x="250825" y="1786217"/>
                  </a:lnTo>
                  <a:lnTo>
                    <a:pt x="248840" y="1787011"/>
                  </a:lnTo>
                  <a:lnTo>
                    <a:pt x="246459" y="1787805"/>
                  </a:lnTo>
                  <a:lnTo>
                    <a:pt x="244475" y="1787805"/>
                  </a:lnTo>
                  <a:lnTo>
                    <a:pt x="239712" y="1788202"/>
                  </a:lnTo>
                  <a:lnTo>
                    <a:pt x="234553" y="1787011"/>
                  </a:lnTo>
                  <a:lnTo>
                    <a:pt x="229790" y="1785423"/>
                  </a:lnTo>
                  <a:lnTo>
                    <a:pt x="225028" y="1782643"/>
                  </a:lnTo>
                  <a:lnTo>
                    <a:pt x="222647" y="1780658"/>
                  </a:lnTo>
                  <a:lnTo>
                    <a:pt x="220662" y="1779070"/>
                  </a:lnTo>
                  <a:lnTo>
                    <a:pt x="205978" y="1762790"/>
                  </a:lnTo>
                  <a:lnTo>
                    <a:pt x="192087" y="1746907"/>
                  </a:lnTo>
                  <a:lnTo>
                    <a:pt x="178197" y="1731024"/>
                  </a:lnTo>
                  <a:lnTo>
                    <a:pt x="165100" y="1713949"/>
                  </a:lnTo>
                  <a:lnTo>
                    <a:pt x="152003" y="1696875"/>
                  </a:lnTo>
                  <a:lnTo>
                    <a:pt x="139700" y="1679404"/>
                  </a:lnTo>
                  <a:lnTo>
                    <a:pt x="127794" y="1661933"/>
                  </a:lnTo>
                  <a:lnTo>
                    <a:pt x="116284" y="1644064"/>
                  </a:lnTo>
                  <a:lnTo>
                    <a:pt x="113506" y="1638902"/>
                  </a:lnTo>
                  <a:lnTo>
                    <a:pt x="112315" y="1633343"/>
                  </a:lnTo>
                  <a:lnTo>
                    <a:pt x="111522" y="1628181"/>
                  </a:lnTo>
                  <a:lnTo>
                    <a:pt x="111919" y="1623019"/>
                  </a:lnTo>
                  <a:lnTo>
                    <a:pt x="113109" y="1618651"/>
                  </a:lnTo>
                  <a:lnTo>
                    <a:pt x="113903" y="1616269"/>
                  </a:lnTo>
                  <a:lnTo>
                    <a:pt x="115094" y="1614284"/>
                  </a:lnTo>
                  <a:lnTo>
                    <a:pt x="116284" y="1612695"/>
                  </a:lnTo>
                  <a:lnTo>
                    <a:pt x="117872" y="1610710"/>
                  </a:lnTo>
                  <a:lnTo>
                    <a:pt x="119856" y="1609519"/>
                  </a:lnTo>
                  <a:lnTo>
                    <a:pt x="121840" y="1608327"/>
                  </a:lnTo>
                  <a:lnTo>
                    <a:pt x="162322" y="1576958"/>
                  </a:lnTo>
                  <a:lnTo>
                    <a:pt x="183356" y="1561870"/>
                  </a:lnTo>
                  <a:lnTo>
                    <a:pt x="203994" y="1546781"/>
                  </a:lnTo>
                  <a:lnTo>
                    <a:pt x="207565" y="1544001"/>
                  </a:lnTo>
                  <a:lnTo>
                    <a:pt x="211137" y="1540825"/>
                  </a:lnTo>
                  <a:lnTo>
                    <a:pt x="213519" y="1537648"/>
                  </a:lnTo>
                  <a:lnTo>
                    <a:pt x="215503" y="1533677"/>
                  </a:lnTo>
                  <a:lnTo>
                    <a:pt x="216694" y="1529707"/>
                  </a:lnTo>
                  <a:lnTo>
                    <a:pt x="217090" y="1525339"/>
                  </a:lnTo>
                  <a:lnTo>
                    <a:pt x="217090" y="1520971"/>
                  </a:lnTo>
                  <a:lnTo>
                    <a:pt x="216297" y="1516603"/>
                  </a:lnTo>
                  <a:lnTo>
                    <a:pt x="209153" y="1502705"/>
                  </a:lnTo>
                  <a:lnTo>
                    <a:pt x="202803" y="1488014"/>
                  </a:lnTo>
                  <a:lnTo>
                    <a:pt x="196850" y="1473719"/>
                  </a:lnTo>
                  <a:lnTo>
                    <a:pt x="191294" y="1459027"/>
                  </a:lnTo>
                  <a:lnTo>
                    <a:pt x="186134" y="1444335"/>
                  </a:lnTo>
                  <a:lnTo>
                    <a:pt x="180975" y="1429644"/>
                  </a:lnTo>
                  <a:lnTo>
                    <a:pt x="176212" y="1414952"/>
                  </a:lnTo>
                  <a:lnTo>
                    <a:pt x="171847" y="1399466"/>
                  </a:lnTo>
                  <a:lnTo>
                    <a:pt x="167878" y="1384377"/>
                  </a:lnTo>
                  <a:lnTo>
                    <a:pt x="164703" y="1369288"/>
                  </a:lnTo>
                  <a:lnTo>
                    <a:pt x="161131" y="1353802"/>
                  </a:lnTo>
                  <a:lnTo>
                    <a:pt x="158353" y="1338713"/>
                  </a:lnTo>
                  <a:lnTo>
                    <a:pt x="155972" y="1323227"/>
                  </a:lnTo>
                  <a:lnTo>
                    <a:pt x="153987" y="1307344"/>
                  </a:lnTo>
                  <a:lnTo>
                    <a:pt x="152003" y="1291859"/>
                  </a:lnTo>
                  <a:lnTo>
                    <a:pt x="150812" y="1276373"/>
                  </a:lnTo>
                  <a:lnTo>
                    <a:pt x="149225" y="1272402"/>
                  </a:lnTo>
                  <a:lnTo>
                    <a:pt x="146844" y="1268034"/>
                  </a:lnTo>
                  <a:lnTo>
                    <a:pt x="144462" y="1264857"/>
                  </a:lnTo>
                  <a:lnTo>
                    <a:pt x="141287" y="1262078"/>
                  </a:lnTo>
                  <a:lnTo>
                    <a:pt x="137715" y="1259695"/>
                  </a:lnTo>
                  <a:lnTo>
                    <a:pt x="133747" y="1257710"/>
                  </a:lnTo>
                  <a:lnTo>
                    <a:pt x="129778" y="1256916"/>
                  </a:lnTo>
                  <a:lnTo>
                    <a:pt x="125015" y="1256519"/>
                  </a:lnTo>
                  <a:lnTo>
                    <a:pt x="99219" y="1254136"/>
                  </a:lnTo>
                  <a:lnTo>
                    <a:pt x="74215" y="1251357"/>
                  </a:lnTo>
                  <a:lnTo>
                    <a:pt x="22622" y="1245401"/>
                  </a:lnTo>
                  <a:lnTo>
                    <a:pt x="20240" y="1245401"/>
                  </a:lnTo>
                  <a:lnTo>
                    <a:pt x="18256" y="1245004"/>
                  </a:lnTo>
                  <a:lnTo>
                    <a:pt x="15875" y="1244209"/>
                  </a:lnTo>
                  <a:lnTo>
                    <a:pt x="13890" y="1243415"/>
                  </a:lnTo>
                  <a:lnTo>
                    <a:pt x="11906" y="1242224"/>
                  </a:lnTo>
                  <a:lnTo>
                    <a:pt x="9922" y="1241033"/>
                  </a:lnTo>
                  <a:lnTo>
                    <a:pt x="6747" y="1237459"/>
                  </a:lnTo>
                  <a:lnTo>
                    <a:pt x="3969" y="1233488"/>
                  </a:lnTo>
                  <a:lnTo>
                    <a:pt x="1984" y="1228724"/>
                  </a:lnTo>
                  <a:lnTo>
                    <a:pt x="397" y="1222767"/>
                  </a:lnTo>
                  <a:lnTo>
                    <a:pt x="0" y="1219988"/>
                  </a:lnTo>
                  <a:lnTo>
                    <a:pt x="0" y="1217208"/>
                  </a:lnTo>
                  <a:lnTo>
                    <a:pt x="794" y="1196163"/>
                  </a:lnTo>
                  <a:lnTo>
                    <a:pt x="1984" y="1174721"/>
                  </a:lnTo>
                  <a:lnTo>
                    <a:pt x="3572" y="1153676"/>
                  </a:lnTo>
                  <a:lnTo>
                    <a:pt x="6350" y="1132631"/>
                  </a:lnTo>
                  <a:lnTo>
                    <a:pt x="9128" y="1111189"/>
                  </a:lnTo>
                  <a:lnTo>
                    <a:pt x="12700" y="1090541"/>
                  </a:lnTo>
                  <a:lnTo>
                    <a:pt x="16669" y="1069099"/>
                  </a:lnTo>
                  <a:lnTo>
                    <a:pt x="21034" y="1048451"/>
                  </a:lnTo>
                  <a:lnTo>
                    <a:pt x="23019" y="1043289"/>
                  </a:lnTo>
                  <a:lnTo>
                    <a:pt x="25797" y="1038127"/>
                  </a:lnTo>
                  <a:lnTo>
                    <a:pt x="29369" y="1034157"/>
                  </a:lnTo>
                  <a:lnTo>
                    <a:pt x="32940" y="1030583"/>
                  </a:lnTo>
                  <a:lnTo>
                    <a:pt x="37306" y="1028201"/>
                  </a:lnTo>
                  <a:lnTo>
                    <a:pt x="39290" y="1027406"/>
                  </a:lnTo>
                  <a:lnTo>
                    <a:pt x="41672" y="1026612"/>
                  </a:lnTo>
                  <a:lnTo>
                    <a:pt x="44053" y="1026612"/>
                  </a:lnTo>
                  <a:lnTo>
                    <a:pt x="46037" y="1026215"/>
                  </a:lnTo>
                  <a:lnTo>
                    <a:pt x="48419" y="1026612"/>
                  </a:lnTo>
                  <a:lnTo>
                    <a:pt x="50800" y="1027009"/>
                  </a:lnTo>
                  <a:lnTo>
                    <a:pt x="101600" y="1033760"/>
                  </a:lnTo>
                  <a:lnTo>
                    <a:pt x="127000" y="1037730"/>
                  </a:lnTo>
                  <a:lnTo>
                    <a:pt x="152400" y="1042098"/>
                  </a:lnTo>
                  <a:lnTo>
                    <a:pt x="156765" y="1042892"/>
                  </a:lnTo>
                  <a:lnTo>
                    <a:pt x="161131" y="1042892"/>
                  </a:lnTo>
                  <a:lnTo>
                    <a:pt x="165497" y="1042495"/>
                  </a:lnTo>
                  <a:lnTo>
                    <a:pt x="169862" y="1040907"/>
                  </a:lnTo>
                  <a:lnTo>
                    <a:pt x="173434" y="1038525"/>
                  </a:lnTo>
                  <a:lnTo>
                    <a:pt x="177006" y="1035745"/>
                  </a:lnTo>
                  <a:lnTo>
                    <a:pt x="179784" y="1032568"/>
                  </a:lnTo>
                  <a:lnTo>
                    <a:pt x="182165" y="1028995"/>
                  </a:lnTo>
                  <a:lnTo>
                    <a:pt x="187325" y="1014303"/>
                  </a:lnTo>
                  <a:lnTo>
                    <a:pt x="192881" y="1000008"/>
                  </a:lnTo>
                  <a:lnTo>
                    <a:pt x="198834" y="985316"/>
                  </a:lnTo>
                  <a:lnTo>
                    <a:pt x="205184" y="971022"/>
                  </a:lnTo>
                  <a:lnTo>
                    <a:pt x="211931" y="957124"/>
                  </a:lnTo>
                  <a:lnTo>
                    <a:pt x="218678" y="942432"/>
                  </a:lnTo>
                  <a:lnTo>
                    <a:pt x="225822" y="928932"/>
                  </a:lnTo>
                  <a:lnTo>
                    <a:pt x="233362" y="915034"/>
                  </a:lnTo>
                  <a:lnTo>
                    <a:pt x="241300" y="901931"/>
                  </a:lnTo>
                  <a:lnTo>
                    <a:pt x="249634" y="888430"/>
                  </a:lnTo>
                  <a:lnTo>
                    <a:pt x="258762" y="875327"/>
                  </a:lnTo>
                  <a:lnTo>
                    <a:pt x="267494" y="862620"/>
                  </a:lnTo>
                  <a:lnTo>
                    <a:pt x="276622" y="849517"/>
                  </a:lnTo>
                  <a:lnTo>
                    <a:pt x="286147" y="837207"/>
                  </a:lnTo>
                  <a:lnTo>
                    <a:pt x="295672" y="825295"/>
                  </a:lnTo>
                  <a:lnTo>
                    <a:pt x="305990" y="812986"/>
                  </a:lnTo>
                  <a:lnTo>
                    <a:pt x="307975" y="809015"/>
                  </a:lnTo>
                  <a:lnTo>
                    <a:pt x="309165" y="804647"/>
                  </a:lnTo>
                  <a:lnTo>
                    <a:pt x="309562" y="800279"/>
                  </a:lnTo>
                  <a:lnTo>
                    <a:pt x="309562" y="796309"/>
                  </a:lnTo>
                  <a:lnTo>
                    <a:pt x="308769" y="791941"/>
                  </a:lnTo>
                  <a:lnTo>
                    <a:pt x="307181" y="787970"/>
                  </a:lnTo>
                  <a:lnTo>
                    <a:pt x="304800" y="784396"/>
                  </a:lnTo>
                  <a:lnTo>
                    <a:pt x="301625" y="780823"/>
                  </a:lnTo>
                  <a:lnTo>
                    <a:pt x="237331" y="700614"/>
                  </a:lnTo>
                  <a:lnTo>
                    <a:pt x="235744" y="699025"/>
                  </a:lnTo>
                  <a:lnTo>
                    <a:pt x="234553" y="697437"/>
                  </a:lnTo>
                  <a:lnTo>
                    <a:pt x="233362" y="695452"/>
                  </a:lnTo>
                  <a:lnTo>
                    <a:pt x="232569" y="693069"/>
                  </a:lnTo>
                  <a:lnTo>
                    <a:pt x="231775" y="691084"/>
                  </a:lnTo>
                  <a:lnTo>
                    <a:pt x="231775" y="688701"/>
                  </a:lnTo>
                  <a:lnTo>
                    <a:pt x="231775" y="683936"/>
                  </a:lnTo>
                  <a:lnTo>
                    <a:pt x="232569" y="678774"/>
                  </a:lnTo>
                  <a:lnTo>
                    <a:pt x="234156" y="674010"/>
                  </a:lnTo>
                  <a:lnTo>
                    <a:pt x="236934" y="668848"/>
                  </a:lnTo>
                  <a:lnTo>
                    <a:pt x="240506" y="664480"/>
                  </a:lnTo>
                  <a:lnTo>
                    <a:pt x="256778" y="650185"/>
                  </a:lnTo>
                  <a:lnTo>
                    <a:pt x="272653" y="636287"/>
                  </a:lnTo>
                  <a:lnTo>
                    <a:pt x="288925" y="622390"/>
                  </a:lnTo>
                  <a:lnTo>
                    <a:pt x="305594" y="609286"/>
                  </a:lnTo>
                  <a:lnTo>
                    <a:pt x="322659" y="596183"/>
                  </a:lnTo>
                  <a:lnTo>
                    <a:pt x="339725" y="583874"/>
                  </a:lnTo>
                  <a:lnTo>
                    <a:pt x="357584" y="571961"/>
                  </a:lnTo>
                  <a:lnTo>
                    <a:pt x="375841" y="560446"/>
                  </a:lnTo>
                  <a:lnTo>
                    <a:pt x="381000" y="558064"/>
                  </a:lnTo>
                  <a:lnTo>
                    <a:pt x="386159" y="556475"/>
                  </a:lnTo>
                  <a:lnTo>
                    <a:pt x="391319" y="556078"/>
                  </a:lnTo>
                  <a:lnTo>
                    <a:pt x="396478" y="556475"/>
                  </a:lnTo>
                  <a:lnTo>
                    <a:pt x="401241" y="557667"/>
                  </a:lnTo>
                  <a:lnTo>
                    <a:pt x="403225" y="558461"/>
                  </a:lnTo>
                  <a:lnTo>
                    <a:pt x="405606" y="559652"/>
                  </a:lnTo>
                  <a:lnTo>
                    <a:pt x="407194" y="560843"/>
                  </a:lnTo>
                  <a:lnTo>
                    <a:pt x="408781" y="562431"/>
                  </a:lnTo>
                  <a:lnTo>
                    <a:pt x="410369" y="564020"/>
                  </a:lnTo>
                  <a:lnTo>
                    <a:pt x="411559" y="566005"/>
                  </a:lnTo>
                  <a:lnTo>
                    <a:pt x="427037" y="586653"/>
                  </a:lnTo>
                  <a:lnTo>
                    <a:pt x="442912" y="606904"/>
                  </a:lnTo>
                  <a:lnTo>
                    <a:pt x="457994" y="627552"/>
                  </a:lnTo>
                  <a:lnTo>
                    <a:pt x="472678" y="648200"/>
                  </a:lnTo>
                  <a:lnTo>
                    <a:pt x="475456" y="652170"/>
                  </a:lnTo>
                  <a:lnTo>
                    <a:pt x="478234" y="654950"/>
                  </a:lnTo>
                  <a:lnTo>
                    <a:pt x="481806" y="657729"/>
                  </a:lnTo>
                  <a:lnTo>
                    <a:pt x="486172" y="659318"/>
                  </a:lnTo>
                  <a:lnTo>
                    <a:pt x="490141" y="660509"/>
                  </a:lnTo>
                  <a:lnTo>
                    <a:pt x="494506" y="661303"/>
                  </a:lnTo>
                  <a:lnTo>
                    <a:pt x="498872" y="660906"/>
                  </a:lnTo>
                  <a:lnTo>
                    <a:pt x="503237" y="660112"/>
                  </a:lnTo>
                  <a:lnTo>
                    <a:pt x="517128" y="653759"/>
                  </a:lnTo>
                  <a:lnTo>
                    <a:pt x="531416" y="647406"/>
                  </a:lnTo>
                  <a:lnTo>
                    <a:pt x="546100" y="641449"/>
                  </a:lnTo>
                  <a:lnTo>
                    <a:pt x="560387" y="635890"/>
                  </a:lnTo>
                  <a:lnTo>
                    <a:pt x="575072" y="630331"/>
                  </a:lnTo>
                  <a:lnTo>
                    <a:pt x="590153" y="625566"/>
                  </a:lnTo>
                  <a:lnTo>
                    <a:pt x="604837" y="620404"/>
                  </a:lnTo>
                  <a:lnTo>
                    <a:pt x="619919" y="615640"/>
                  </a:lnTo>
                  <a:lnTo>
                    <a:pt x="635397" y="612066"/>
                  </a:lnTo>
                  <a:lnTo>
                    <a:pt x="650478" y="608492"/>
                  </a:lnTo>
                  <a:lnTo>
                    <a:pt x="665956" y="605713"/>
                  </a:lnTo>
                  <a:lnTo>
                    <a:pt x="681434" y="602933"/>
                  </a:lnTo>
                  <a:lnTo>
                    <a:pt x="696913" y="600154"/>
                  </a:lnTo>
                  <a:lnTo>
                    <a:pt x="711994" y="598168"/>
                  </a:lnTo>
                  <a:lnTo>
                    <a:pt x="727869" y="596580"/>
                  </a:lnTo>
                  <a:lnTo>
                    <a:pt x="743347" y="594992"/>
                  </a:lnTo>
                  <a:lnTo>
                    <a:pt x="747713" y="593403"/>
                  </a:lnTo>
                  <a:lnTo>
                    <a:pt x="751284" y="591418"/>
                  </a:lnTo>
                  <a:lnTo>
                    <a:pt x="754856" y="588638"/>
                  </a:lnTo>
                  <a:lnTo>
                    <a:pt x="757634" y="585462"/>
                  </a:lnTo>
                  <a:lnTo>
                    <a:pt x="760016" y="582285"/>
                  </a:lnTo>
                  <a:lnTo>
                    <a:pt x="762397" y="577917"/>
                  </a:lnTo>
                  <a:lnTo>
                    <a:pt x="763191" y="573550"/>
                  </a:lnTo>
                  <a:lnTo>
                    <a:pt x="763588" y="569182"/>
                  </a:lnTo>
                  <a:lnTo>
                    <a:pt x="765969" y="543769"/>
                  </a:lnTo>
                  <a:lnTo>
                    <a:pt x="768747" y="517959"/>
                  </a:lnTo>
                  <a:lnTo>
                    <a:pt x="771525" y="492943"/>
                  </a:lnTo>
                  <a:lnTo>
                    <a:pt x="774700" y="467133"/>
                  </a:lnTo>
                  <a:lnTo>
                    <a:pt x="774700" y="464751"/>
                  </a:lnTo>
                  <a:lnTo>
                    <a:pt x="775097" y="462766"/>
                  </a:lnTo>
                  <a:lnTo>
                    <a:pt x="775891" y="460383"/>
                  </a:lnTo>
                  <a:lnTo>
                    <a:pt x="776684" y="458398"/>
                  </a:lnTo>
                  <a:lnTo>
                    <a:pt x="777875" y="456412"/>
                  </a:lnTo>
                  <a:lnTo>
                    <a:pt x="779066" y="454824"/>
                  </a:lnTo>
                  <a:lnTo>
                    <a:pt x="782638" y="451250"/>
                  </a:lnTo>
                  <a:lnTo>
                    <a:pt x="786606" y="448471"/>
                  </a:lnTo>
                  <a:lnTo>
                    <a:pt x="791369" y="446486"/>
                  </a:lnTo>
                  <a:lnTo>
                    <a:pt x="796925" y="444897"/>
                  </a:lnTo>
                  <a:lnTo>
                    <a:pt x="802481" y="444500"/>
                  </a:lnTo>
                  <a:close/>
                  <a:moveTo>
                    <a:pt x="1780579" y="266729"/>
                  </a:moveTo>
                  <a:lnTo>
                    <a:pt x="1770667" y="267126"/>
                  </a:lnTo>
                  <a:lnTo>
                    <a:pt x="1761944" y="267921"/>
                  </a:lnTo>
                  <a:lnTo>
                    <a:pt x="1752824" y="269113"/>
                  </a:lnTo>
                  <a:lnTo>
                    <a:pt x="1744101" y="270304"/>
                  </a:lnTo>
                  <a:lnTo>
                    <a:pt x="1735378" y="272688"/>
                  </a:lnTo>
                  <a:lnTo>
                    <a:pt x="1727052" y="275071"/>
                  </a:lnTo>
                  <a:lnTo>
                    <a:pt x="1718329" y="277852"/>
                  </a:lnTo>
                  <a:lnTo>
                    <a:pt x="1710399" y="281030"/>
                  </a:lnTo>
                  <a:lnTo>
                    <a:pt x="1702469" y="284605"/>
                  </a:lnTo>
                  <a:lnTo>
                    <a:pt x="1694539" y="288578"/>
                  </a:lnTo>
                  <a:lnTo>
                    <a:pt x="1687005" y="292550"/>
                  </a:lnTo>
                  <a:lnTo>
                    <a:pt x="1679472" y="297317"/>
                  </a:lnTo>
                  <a:lnTo>
                    <a:pt x="1672731" y="302482"/>
                  </a:lnTo>
                  <a:lnTo>
                    <a:pt x="1665991" y="308043"/>
                  </a:lnTo>
                  <a:lnTo>
                    <a:pt x="1659250" y="313605"/>
                  </a:lnTo>
                  <a:lnTo>
                    <a:pt x="1653303" y="319563"/>
                  </a:lnTo>
                  <a:lnTo>
                    <a:pt x="1647355" y="325919"/>
                  </a:lnTo>
                  <a:lnTo>
                    <a:pt x="1641804" y="332275"/>
                  </a:lnTo>
                  <a:lnTo>
                    <a:pt x="1636253" y="339029"/>
                  </a:lnTo>
                  <a:lnTo>
                    <a:pt x="1631098" y="346179"/>
                  </a:lnTo>
                  <a:lnTo>
                    <a:pt x="1626340" y="353727"/>
                  </a:lnTo>
                  <a:lnTo>
                    <a:pt x="1621979" y="361275"/>
                  </a:lnTo>
                  <a:lnTo>
                    <a:pt x="1618014" y="368822"/>
                  </a:lnTo>
                  <a:lnTo>
                    <a:pt x="1614445" y="376767"/>
                  </a:lnTo>
                  <a:lnTo>
                    <a:pt x="1611273" y="384712"/>
                  </a:lnTo>
                  <a:lnTo>
                    <a:pt x="1608498" y="393055"/>
                  </a:lnTo>
                  <a:lnTo>
                    <a:pt x="1606119" y="401794"/>
                  </a:lnTo>
                  <a:lnTo>
                    <a:pt x="1604136" y="410534"/>
                  </a:lnTo>
                  <a:lnTo>
                    <a:pt x="1602550" y="419273"/>
                  </a:lnTo>
                  <a:lnTo>
                    <a:pt x="1601361" y="428410"/>
                  </a:lnTo>
                  <a:lnTo>
                    <a:pt x="1600568" y="437547"/>
                  </a:lnTo>
                  <a:lnTo>
                    <a:pt x="1600171" y="447081"/>
                  </a:lnTo>
                  <a:lnTo>
                    <a:pt x="1600568" y="456218"/>
                  </a:lnTo>
                  <a:lnTo>
                    <a:pt x="1601361" y="465354"/>
                  </a:lnTo>
                  <a:lnTo>
                    <a:pt x="1602550" y="474094"/>
                  </a:lnTo>
                  <a:lnTo>
                    <a:pt x="1604136" y="482833"/>
                  </a:lnTo>
                  <a:lnTo>
                    <a:pt x="1606119" y="491970"/>
                  </a:lnTo>
                  <a:lnTo>
                    <a:pt x="1608498" y="500312"/>
                  </a:lnTo>
                  <a:lnTo>
                    <a:pt x="1611273" y="508655"/>
                  </a:lnTo>
                  <a:lnTo>
                    <a:pt x="1614445" y="516997"/>
                  </a:lnTo>
                  <a:lnTo>
                    <a:pt x="1618014" y="524545"/>
                  </a:lnTo>
                  <a:lnTo>
                    <a:pt x="1621979" y="532490"/>
                  </a:lnTo>
                  <a:lnTo>
                    <a:pt x="1626340" y="540435"/>
                  </a:lnTo>
                  <a:lnTo>
                    <a:pt x="1631098" y="547585"/>
                  </a:lnTo>
                  <a:lnTo>
                    <a:pt x="1636253" y="554338"/>
                  </a:lnTo>
                  <a:lnTo>
                    <a:pt x="1641804" y="561092"/>
                  </a:lnTo>
                  <a:lnTo>
                    <a:pt x="1647355" y="567845"/>
                  </a:lnTo>
                  <a:lnTo>
                    <a:pt x="1653303" y="573804"/>
                  </a:lnTo>
                  <a:lnTo>
                    <a:pt x="1659250" y="580160"/>
                  </a:lnTo>
                  <a:lnTo>
                    <a:pt x="1665991" y="585721"/>
                  </a:lnTo>
                  <a:lnTo>
                    <a:pt x="1672731" y="591283"/>
                  </a:lnTo>
                  <a:lnTo>
                    <a:pt x="1679472" y="596050"/>
                  </a:lnTo>
                  <a:lnTo>
                    <a:pt x="1687005" y="600817"/>
                  </a:lnTo>
                  <a:lnTo>
                    <a:pt x="1694539" y="605186"/>
                  </a:lnTo>
                  <a:lnTo>
                    <a:pt x="1702469" y="609159"/>
                  </a:lnTo>
                  <a:lnTo>
                    <a:pt x="1710399" y="612734"/>
                  </a:lnTo>
                  <a:lnTo>
                    <a:pt x="1718329" y="615912"/>
                  </a:lnTo>
                  <a:lnTo>
                    <a:pt x="1727052" y="618693"/>
                  </a:lnTo>
                  <a:lnTo>
                    <a:pt x="1735378" y="621076"/>
                  </a:lnTo>
                  <a:lnTo>
                    <a:pt x="1744101" y="623063"/>
                  </a:lnTo>
                  <a:lnTo>
                    <a:pt x="1752824" y="624652"/>
                  </a:lnTo>
                  <a:lnTo>
                    <a:pt x="1761944" y="626241"/>
                  </a:lnTo>
                  <a:lnTo>
                    <a:pt x="1770667" y="626638"/>
                  </a:lnTo>
                  <a:lnTo>
                    <a:pt x="1780579" y="627035"/>
                  </a:lnTo>
                  <a:lnTo>
                    <a:pt x="1789699" y="626638"/>
                  </a:lnTo>
                  <a:lnTo>
                    <a:pt x="1798819" y="626241"/>
                  </a:lnTo>
                  <a:lnTo>
                    <a:pt x="1807542" y="624652"/>
                  </a:lnTo>
                  <a:lnTo>
                    <a:pt x="1816265" y="623063"/>
                  </a:lnTo>
                  <a:lnTo>
                    <a:pt x="1825384" y="621076"/>
                  </a:lnTo>
                  <a:lnTo>
                    <a:pt x="1833711" y="618693"/>
                  </a:lnTo>
                  <a:lnTo>
                    <a:pt x="1842037" y="615912"/>
                  </a:lnTo>
                  <a:lnTo>
                    <a:pt x="1850364" y="612734"/>
                  </a:lnTo>
                  <a:lnTo>
                    <a:pt x="1858294" y="609159"/>
                  </a:lnTo>
                  <a:lnTo>
                    <a:pt x="1866224" y="605186"/>
                  </a:lnTo>
                  <a:lnTo>
                    <a:pt x="1873757" y="600817"/>
                  </a:lnTo>
                  <a:lnTo>
                    <a:pt x="1880894" y="596050"/>
                  </a:lnTo>
                  <a:lnTo>
                    <a:pt x="1888031" y="591283"/>
                  </a:lnTo>
                  <a:lnTo>
                    <a:pt x="1894772" y="585721"/>
                  </a:lnTo>
                  <a:lnTo>
                    <a:pt x="1901116" y="580160"/>
                  </a:lnTo>
                  <a:lnTo>
                    <a:pt x="1907460" y="573804"/>
                  </a:lnTo>
                  <a:lnTo>
                    <a:pt x="1913804" y="567845"/>
                  </a:lnTo>
                  <a:lnTo>
                    <a:pt x="1919355" y="561092"/>
                  </a:lnTo>
                  <a:lnTo>
                    <a:pt x="1924509" y="554338"/>
                  </a:lnTo>
                  <a:lnTo>
                    <a:pt x="1929664" y="547585"/>
                  </a:lnTo>
                  <a:lnTo>
                    <a:pt x="1934026" y="540435"/>
                  </a:lnTo>
                  <a:lnTo>
                    <a:pt x="1938387" y="532490"/>
                  </a:lnTo>
                  <a:lnTo>
                    <a:pt x="1942352" y="524545"/>
                  </a:lnTo>
                  <a:lnTo>
                    <a:pt x="1945921" y="516997"/>
                  </a:lnTo>
                  <a:lnTo>
                    <a:pt x="1949093" y="508655"/>
                  </a:lnTo>
                  <a:lnTo>
                    <a:pt x="1951868" y="500312"/>
                  </a:lnTo>
                  <a:lnTo>
                    <a:pt x="1954247" y="491970"/>
                  </a:lnTo>
                  <a:lnTo>
                    <a:pt x="1957023" y="482833"/>
                  </a:lnTo>
                  <a:lnTo>
                    <a:pt x="1958212" y="474094"/>
                  </a:lnTo>
                  <a:lnTo>
                    <a:pt x="1959402" y="465354"/>
                  </a:lnTo>
                  <a:lnTo>
                    <a:pt x="1960195" y="456218"/>
                  </a:lnTo>
                  <a:lnTo>
                    <a:pt x="1960591" y="447081"/>
                  </a:lnTo>
                  <a:lnTo>
                    <a:pt x="1960195" y="437547"/>
                  </a:lnTo>
                  <a:lnTo>
                    <a:pt x="1959402" y="428410"/>
                  </a:lnTo>
                  <a:lnTo>
                    <a:pt x="1958212" y="419273"/>
                  </a:lnTo>
                  <a:lnTo>
                    <a:pt x="1957023" y="410534"/>
                  </a:lnTo>
                  <a:lnTo>
                    <a:pt x="1954247" y="401794"/>
                  </a:lnTo>
                  <a:lnTo>
                    <a:pt x="1951868" y="393055"/>
                  </a:lnTo>
                  <a:lnTo>
                    <a:pt x="1949093" y="384712"/>
                  </a:lnTo>
                  <a:lnTo>
                    <a:pt x="1945921" y="376767"/>
                  </a:lnTo>
                  <a:lnTo>
                    <a:pt x="1942352" y="368822"/>
                  </a:lnTo>
                  <a:lnTo>
                    <a:pt x="1938387" y="361275"/>
                  </a:lnTo>
                  <a:lnTo>
                    <a:pt x="1934026" y="353727"/>
                  </a:lnTo>
                  <a:lnTo>
                    <a:pt x="1929664" y="346179"/>
                  </a:lnTo>
                  <a:lnTo>
                    <a:pt x="1924509" y="339029"/>
                  </a:lnTo>
                  <a:lnTo>
                    <a:pt x="1919355" y="332275"/>
                  </a:lnTo>
                  <a:lnTo>
                    <a:pt x="1913804" y="325919"/>
                  </a:lnTo>
                  <a:lnTo>
                    <a:pt x="1907460" y="319563"/>
                  </a:lnTo>
                  <a:lnTo>
                    <a:pt x="1901116" y="313605"/>
                  </a:lnTo>
                  <a:lnTo>
                    <a:pt x="1894772" y="308043"/>
                  </a:lnTo>
                  <a:lnTo>
                    <a:pt x="1888031" y="302482"/>
                  </a:lnTo>
                  <a:lnTo>
                    <a:pt x="1880894" y="297317"/>
                  </a:lnTo>
                  <a:lnTo>
                    <a:pt x="1873757" y="292550"/>
                  </a:lnTo>
                  <a:lnTo>
                    <a:pt x="1866224" y="288578"/>
                  </a:lnTo>
                  <a:lnTo>
                    <a:pt x="1858294" y="284605"/>
                  </a:lnTo>
                  <a:lnTo>
                    <a:pt x="1850364" y="281030"/>
                  </a:lnTo>
                  <a:lnTo>
                    <a:pt x="1842037" y="277852"/>
                  </a:lnTo>
                  <a:lnTo>
                    <a:pt x="1833711" y="275071"/>
                  </a:lnTo>
                  <a:lnTo>
                    <a:pt x="1825384" y="272688"/>
                  </a:lnTo>
                  <a:lnTo>
                    <a:pt x="1816265" y="270304"/>
                  </a:lnTo>
                  <a:lnTo>
                    <a:pt x="1807542" y="269113"/>
                  </a:lnTo>
                  <a:lnTo>
                    <a:pt x="1798819" y="267921"/>
                  </a:lnTo>
                  <a:lnTo>
                    <a:pt x="1789699" y="267126"/>
                  </a:lnTo>
                  <a:lnTo>
                    <a:pt x="1780579" y="266729"/>
                  </a:lnTo>
                  <a:close/>
                  <a:moveTo>
                    <a:pt x="1769477" y="236538"/>
                  </a:moveTo>
                  <a:lnTo>
                    <a:pt x="1780579" y="236538"/>
                  </a:lnTo>
                  <a:lnTo>
                    <a:pt x="1791285" y="236538"/>
                  </a:lnTo>
                  <a:lnTo>
                    <a:pt x="1801594" y="237333"/>
                  </a:lnTo>
                  <a:lnTo>
                    <a:pt x="1812300" y="238922"/>
                  </a:lnTo>
                  <a:lnTo>
                    <a:pt x="1823005" y="240511"/>
                  </a:lnTo>
                  <a:lnTo>
                    <a:pt x="1832918" y="242894"/>
                  </a:lnTo>
                  <a:lnTo>
                    <a:pt x="1842830" y="245675"/>
                  </a:lnTo>
                  <a:lnTo>
                    <a:pt x="1852346" y="248853"/>
                  </a:lnTo>
                  <a:lnTo>
                    <a:pt x="1861862" y="252825"/>
                  </a:lnTo>
                  <a:lnTo>
                    <a:pt x="1871775" y="256798"/>
                  </a:lnTo>
                  <a:lnTo>
                    <a:pt x="1880498" y="261962"/>
                  </a:lnTo>
                  <a:lnTo>
                    <a:pt x="1889221" y="267126"/>
                  </a:lnTo>
                  <a:lnTo>
                    <a:pt x="1897944" y="272291"/>
                  </a:lnTo>
                  <a:lnTo>
                    <a:pt x="1905874" y="278249"/>
                  </a:lnTo>
                  <a:lnTo>
                    <a:pt x="1914200" y="284208"/>
                  </a:lnTo>
                  <a:lnTo>
                    <a:pt x="1921734" y="290961"/>
                  </a:lnTo>
                  <a:lnTo>
                    <a:pt x="1929268" y="297715"/>
                  </a:lnTo>
                  <a:lnTo>
                    <a:pt x="1936008" y="305660"/>
                  </a:lnTo>
                  <a:lnTo>
                    <a:pt x="1942352" y="313207"/>
                  </a:lnTo>
                  <a:lnTo>
                    <a:pt x="1948696" y="320755"/>
                  </a:lnTo>
                  <a:lnTo>
                    <a:pt x="1954644" y="329097"/>
                  </a:lnTo>
                  <a:lnTo>
                    <a:pt x="1960195" y="337440"/>
                  </a:lnTo>
                  <a:lnTo>
                    <a:pt x="1965349" y="346179"/>
                  </a:lnTo>
                  <a:lnTo>
                    <a:pt x="1970107" y="355713"/>
                  </a:lnTo>
                  <a:lnTo>
                    <a:pt x="1974072" y="364850"/>
                  </a:lnTo>
                  <a:lnTo>
                    <a:pt x="1978037" y="374384"/>
                  </a:lnTo>
                  <a:lnTo>
                    <a:pt x="1981209" y="384315"/>
                  </a:lnTo>
                  <a:lnTo>
                    <a:pt x="1983985" y="393849"/>
                  </a:lnTo>
                  <a:lnTo>
                    <a:pt x="1986364" y="404575"/>
                  </a:lnTo>
                  <a:lnTo>
                    <a:pt x="1988346" y="414903"/>
                  </a:lnTo>
                  <a:lnTo>
                    <a:pt x="1989536" y="425232"/>
                  </a:lnTo>
                  <a:lnTo>
                    <a:pt x="1990329" y="435958"/>
                  </a:lnTo>
                  <a:lnTo>
                    <a:pt x="1990725" y="447081"/>
                  </a:lnTo>
                  <a:lnTo>
                    <a:pt x="1990329" y="457807"/>
                  </a:lnTo>
                  <a:lnTo>
                    <a:pt x="1989536" y="468135"/>
                  </a:lnTo>
                  <a:lnTo>
                    <a:pt x="1988346" y="478861"/>
                  </a:lnTo>
                  <a:lnTo>
                    <a:pt x="1986364" y="489587"/>
                  </a:lnTo>
                  <a:lnTo>
                    <a:pt x="1983985" y="499518"/>
                  </a:lnTo>
                  <a:lnTo>
                    <a:pt x="1981209" y="509449"/>
                  </a:lnTo>
                  <a:lnTo>
                    <a:pt x="1978037" y="518983"/>
                  </a:lnTo>
                  <a:lnTo>
                    <a:pt x="1974072" y="528517"/>
                  </a:lnTo>
                  <a:lnTo>
                    <a:pt x="1970107" y="538051"/>
                  </a:lnTo>
                  <a:lnTo>
                    <a:pt x="1965349" y="547188"/>
                  </a:lnTo>
                  <a:lnTo>
                    <a:pt x="1960195" y="555927"/>
                  </a:lnTo>
                  <a:lnTo>
                    <a:pt x="1954644" y="564270"/>
                  </a:lnTo>
                  <a:lnTo>
                    <a:pt x="1948696" y="572612"/>
                  </a:lnTo>
                  <a:lnTo>
                    <a:pt x="1942352" y="580954"/>
                  </a:lnTo>
                  <a:lnTo>
                    <a:pt x="1936008" y="588502"/>
                  </a:lnTo>
                  <a:lnTo>
                    <a:pt x="1929268" y="595652"/>
                  </a:lnTo>
                  <a:lnTo>
                    <a:pt x="1921734" y="602406"/>
                  </a:lnTo>
                  <a:lnTo>
                    <a:pt x="1914200" y="609159"/>
                  </a:lnTo>
                  <a:lnTo>
                    <a:pt x="1905874" y="615118"/>
                  </a:lnTo>
                  <a:lnTo>
                    <a:pt x="1897944" y="621076"/>
                  </a:lnTo>
                  <a:lnTo>
                    <a:pt x="1889221" y="627035"/>
                  </a:lnTo>
                  <a:lnTo>
                    <a:pt x="1880498" y="631802"/>
                  </a:lnTo>
                  <a:lnTo>
                    <a:pt x="1871775" y="636569"/>
                  </a:lnTo>
                  <a:lnTo>
                    <a:pt x="1861862" y="640542"/>
                  </a:lnTo>
                  <a:lnTo>
                    <a:pt x="1852346" y="644514"/>
                  </a:lnTo>
                  <a:lnTo>
                    <a:pt x="1842830" y="647692"/>
                  </a:lnTo>
                  <a:lnTo>
                    <a:pt x="1832918" y="650473"/>
                  </a:lnTo>
                  <a:lnTo>
                    <a:pt x="1823005" y="652856"/>
                  </a:lnTo>
                  <a:lnTo>
                    <a:pt x="1812300" y="654843"/>
                  </a:lnTo>
                  <a:lnTo>
                    <a:pt x="1801594" y="656034"/>
                  </a:lnTo>
                  <a:lnTo>
                    <a:pt x="1791285" y="656829"/>
                  </a:lnTo>
                  <a:lnTo>
                    <a:pt x="1780579" y="657226"/>
                  </a:lnTo>
                  <a:lnTo>
                    <a:pt x="1769477" y="656829"/>
                  </a:lnTo>
                  <a:lnTo>
                    <a:pt x="1758772" y="656034"/>
                  </a:lnTo>
                  <a:lnTo>
                    <a:pt x="1748463" y="654843"/>
                  </a:lnTo>
                  <a:lnTo>
                    <a:pt x="1738154" y="652856"/>
                  </a:lnTo>
                  <a:lnTo>
                    <a:pt x="1727845" y="650473"/>
                  </a:lnTo>
                  <a:lnTo>
                    <a:pt x="1717536" y="647692"/>
                  </a:lnTo>
                  <a:lnTo>
                    <a:pt x="1708020" y="644514"/>
                  </a:lnTo>
                  <a:lnTo>
                    <a:pt x="1698504" y="640542"/>
                  </a:lnTo>
                  <a:lnTo>
                    <a:pt x="1689384" y="636569"/>
                  </a:lnTo>
                  <a:lnTo>
                    <a:pt x="1680265" y="631802"/>
                  </a:lnTo>
                  <a:lnTo>
                    <a:pt x="1671145" y="627035"/>
                  </a:lnTo>
                  <a:lnTo>
                    <a:pt x="1662819" y="621076"/>
                  </a:lnTo>
                  <a:lnTo>
                    <a:pt x="1654492" y="615118"/>
                  </a:lnTo>
                  <a:lnTo>
                    <a:pt x="1646562" y="609159"/>
                  </a:lnTo>
                  <a:lnTo>
                    <a:pt x="1639028" y="602406"/>
                  </a:lnTo>
                  <a:lnTo>
                    <a:pt x="1631495" y="595652"/>
                  </a:lnTo>
                  <a:lnTo>
                    <a:pt x="1624358" y="588502"/>
                  </a:lnTo>
                  <a:lnTo>
                    <a:pt x="1618014" y="580954"/>
                  </a:lnTo>
                  <a:lnTo>
                    <a:pt x="1611670" y="572612"/>
                  </a:lnTo>
                  <a:lnTo>
                    <a:pt x="1606119" y="564270"/>
                  </a:lnTo>
                  <a:lnTo>
                    <a:pt x="1600568" y="555927"/>
                  </a:lnTo>
                  <a:lnTo>
                    <a:pt x="1595413" y="547188"/>
                  </a:lnTo>
                  <a:lnTo>
                    <a:pt x="1591052" y="538051"/>
                  </a:lnTo>
                  <a:lnTo>
                    <a:pt x="1586294" y="528517"/>
                  </a:lnTo>
                  <a:lnTo>
                    <a:pt x="1582725" y="518983"/>
                  </a:lnTo>
                  <a:lnTo>
                    <a:pt x="1579553" y="509449"/>
                  </a:lnTo>
                  <a:lnTo>
                    <a:pt x="1576381" y="499518"/>
                  </a:lnTo>
                  <a:lnTo>
                    <a:pt x="1574399" y="489587"/>
                  </a:lnTo>
                  <a:lnTo>
                    <a:pt x="1572416" y="478861"/>
                  </a:lnTo>
                  <a:lnTo>
                    <a:pt x="1571227" y="468135"/>
                  </a:lnTo>
                  <a:lnTo>
                    <a:pt x="1570434" y="457807"/>
                  </a:lnTo>
                  <a:lnTo>
                    <a:pt x="1570037" y="447081"/>
                  </a:lnTo>
                  <a:lnTo>
                    <a:pt x="1570434" y="435958"/>
                  </a:lnTo>
                  <a:lnTo>
                    <a:pt x="1571227" y="425232"/>
                  </a:lnTo>
                  <a:lnTo>
                    <a:pt x="1572416" y="414903"/>
                  </a:lnTo>
                  <a:lnTo>
                    <a:pt x="1574399" y="404575"/>
                  </a:lnTo>
                  <a:lnTo>
                    <a:pt x="1576381" y="393849"/>
                  </a:lnTo>
                  <a:lnTo>
                    <a:pt x="1579553" y="384315"/>
                  </a:lnTo>
                  <a:lnTo>
                    <a:pt x="1582725" y="374384"/>
                  </a:lnTo>
                  <a:lnTo>
                    <a:pt x="1586294" y="364850"/>
                  </a:lnTo>
                  <a:lnTo>
                    <a:pt x="1591052" y="355713"/>
                  </a:lnTo>
                  <a:lnTo>
                    <a:pt x="1595413" y="346179"/>
                  </a:lnTo>
                  <a:lnTo>
                    <a:pt x="1600568" y="337440"/>
                  </a:lnTo>
                  <a:lnTo>
                    <a:pt x="1606119" y="329097"/>
                  </a:lnTo>
                  <a:lnTo>
                    <a:pt x="1611670" y="320755"/>
                  </a:lnTo>
                  <a:lnTo>
                    <a:pt x="1618014" y="313207"/>
                  </a:lnTo>
                  <a:lnTo>
                    <a:pt x="1624358" y="305660"/>
                  </a:lnTo>
                  <a:lnTo>
                    <a:pt x="1631495" y="297715"/>
                  </a:lnTo>
                  <a:lnTo>
                    <a:pt x="1639028" y="290961"/>
                  </a:lnTo>
                  <a:lnTo>
                    <a:pt x="1646562" y="284208"/>
                  </a:lnTo>
                  <a:lnTo>
                    <a:pt x="1654492" y="278249"/>
                  </a:lnTo>
                  <a:lnTo>
                    <a:pt x="1662819" y="272291"/>
                  </a:lnTo>
                  <a:lnTo>
                    <a:pt x="1671145" y="267126"/>
                  </a:lnTo>
                  <a:lnTo>
                    <a:pt x="1680265" y="261962"/>
                  </a:lnTo>
                  <a:lnTo>
                    <a:pt x="1689384" y="256798"/>
                  </a:lnTo>
                  <a:lnTo>
                    <a:pt x="1698504" y="252825"/>
                  </a:lnTo>
                  <a:lnTo>
                    <a:pt x="1708020" y="248853"/>
                  </a:lnTo>
                  <a:lnTo>
                    <a:pt x="1717536" y="245675"/>
                  </a:lnTo>
                  <a:lnTo>
                    <a:pt x="1727845" y="242894"/>
                  </a:lnTo>
                  <a:lnTo>
                    <a:pt x="1738154" y="240511"/>
                  </a:lnTo>
                  <a:lnTo>
                    <a:pt x="1748463" y="238922"/>
                  </a:lnTo>
                  <a:lnTo>
                    <a:pt x="1758772" y="237333"/>
                  </a:lnTo>
                  <a:lnTo>
                    <a:pt x="1769477" y="236538"/>
                  </a:lnTo>
                  <a:close/>
                  <a:moveTo>
                    <a:pt x="1775815" y="217488"/>
                  </a:moveTo>
                  <a:lnTo>
                    <a:pt x="1764301" y="218281"/>
                  </a:lnTo>
                  <a:lnTo>
                    <a:pt x="1752786" y="219472"/>
                  </a:lnTo>
                  <a:lnTo>
                    <a:pt x="1741669" y="221059"/>
                  </a:lnTo>
                  <a:lnTo>
                    <a:pt x="1730154" y="223441"/>
                  </a:lnTo>
                  <a:lnTo>
                    <a:pt x="1718243" y="226219"/>
                  </a:lnTo>
                  <a:lnTo>
                    <a:pt x="1707125" y="229791"/>
                  </a:lnTo>
                  <a:lnTo>
                    <a:pt x="1696405" y="233759"/>
                  </a:lnTo>
                  <a:lnTo>
                    <a:pt x="1685684" y="238125"/>
                  </a:lnTo>
                  <a:lnTo>
                    <a:pt x="1674964" y="243285"/>
                  </a:lnTo>
                  <a:lnTo>
                    <a:pt x="1665038" y="248841"/>
                  </a:lnTo>
                  <a:lnTo>
                    <a:pt x="1655509" y="254794"/>
                  </a:lnTo>
                  <a:lnTo>
                    <a:pt x="1646376" y="261541"/>
                  </a:lnTo>
                  <a:lnTo>
                    <a:pt x="1637641" y="268288"/>
                  </a:lnTo>
                  <a:lnTo>
                    <a:pt x="1628906" y="275035"/>
                  </a:lnTo>
                  <a:lnTo>
                    <a:pt x="1620568" y="282575"/>
                  </a:lnTo>
                  <a:lnTo>
                    <a:pt x="1613024" y="290513"/>
                  </a:lnTo>
                  <a:lnTo>
                    <a:pt x="1605877" y="298847"/>
                  </a:lnTo>
                  <a:lnTo>
                    <a:pt x="1598730" y="307578"/>
                  </a:lnTo>
                  <a:lnTo>
                    <a:pt x="1592377" y="316707"/>
                  </a:lnTo>
                  <a:lnTo>
                    <a:pt x="1586025" y="325835"/>
                  </a:lnTo>
                  <a:lnTo>
                    <a:pt x="1580466" y="334963"/>
                  </a:lnTo>
                  <a:lnTo>
                    <a:pt x="1575304" y="344885"/>
                  </a:lnTo>
                  <a:lnTo>
                    <a:pt x="1570937" y="355203"/>
                  </a:lnTo>
                  <a:lnTo>
                    <a:pt x="1566569" y="365125"/>
                  </a:lnTo>
                  <a:lnTo>
                    <a:pt x="1562995" y="375444"/>
                  </a:lnTo>
                  <a:lnTo>
                    <a:pt x="1559819" y="385763"/>
                  </a:lnTo>
                  <a:lnTo>
                    <a:pt x="1557039" y="396875"/>
                  </a:lnTo>
                  <a:lnTo>
                    <a:pt x="1555054" y="407988"/>
                  </a:lnTo>
                  <a:lnTo>
                    <a:pt x="1553466" y="418703"/>
                  </a:lnTo>
                  <a:lnTo>
                    <a:pt x="1552275" y="429816"/>
                  </a:lnTo>
                  <a:lnTo>
                    <a:pt x="1551481" y="440929"/>
                  </a:lnTo>
                  <a:lnTo>
                    <a:pt x="1551481" y="452438"/>
                  </a:lnTo>
                  <a:lnTo>
                    <a:pt x="1552275" y="463947"/>
                  </a:lnTo>
                  <a:lnTo>
                    <a:pt x="1553466" y="475060"/>
                  </a:lnTo>
                  <a:lnTo>
                    <a:pt x="1555054" y="486569"/>
                  </a:lnTo>
                  <a:lnTo>
                    <a:pt x="1557437" y="498079"/>
                  </a:lnTo>
                  <a:lnTo>
                    <a:pt x="1560216" y="509588"/>
                  </a:lnTo>
                  <a:lnTo>
                    <a:pt x="1563789" y="520700"/>
                  </a:lnTo>
                  <a:lnTo>
                    <a:pt x="1567760" y="531416"/>
                  </a:lnTo>
                  <a:lnTo>
                    <a:pt x="1572525" y="542529"/>
                  </a:lnTo>
                  <a:lnTo>
                    <a:pt x="1577290" y="552847"/>
                  </a:lnTo>
                  <a:lnTo>
                    <a:pt x="1582848" y="562769"/>
                  </a:lnTo>
                  <a:lnTo>
                    <a:pt x="1589201" y="572294"/>
                  </a:lnTo>
                  <a:lnTo>
                    <a:pt x="1595554" y="581819"/>
                  </a:lnTo>
                  <a:lnTo>
                    <a:pt x="1602304" y="590550"/>
                  </a:lnTo>
                  <a:lnTo>
                    <a:pt x="1609451" y="598885"/>
                  </a:lnTo>
                  <a:lnTo>
                    <a:pt x="1616995" y="607219"/>
                  </a:lnTo>
                  <a:lnTo>
                    <a:pt x="1624936" y="614760"/>
                  </a:lnTo>
                  <a:lnTo>
                    <a:pt x="1632877" y="621904"/>
                  </a:lnTo>
                  <a:lnTo>
                    <a:pt x="1642009" y="629047"/>
                  </a:lnTo>
                  <a:lnTo>
                    <a:pt x="1650744" y="635794"/>
                  </a:lnTo>
                  <a:lnTo>
                    <a:pt x="1659876" y="641747"/>
                  </a:lnTo>
                  <a:lnTo>
                    <a:pt x="1669405" y="647304"/>
                  </a:lnTo>
                  <a:lnTo>
                    <a:pt x="1678935" y="652066"/>
                  </a:lnTo>
                  <a:lnTo>
                    <a:pt x="1689258" y="656829"/>
                  </a:lnTo>
                  <a:lnTo>
                    <a:pt x="1699581" y="661194"/>
                  </a:lnTo>
                  <a:lnTo>
                    <a:pt x="1709905" y="664766"/>
                  </a:lnTo>
                  <a:lnTo>
                    <a:pt x="1720228" y="667941"/>
                  </a:lnTo>
                  <a:lnTo>
                    <a:pt x="1731345" y="670719"/>
                  </a:lnTo>
                  <a:lnTo>
                    <a:pt x="1742066" y="673101"/>
                  </a:lnTo>
                  <a:lnTo>
                    <a:pt x="1753183" y="674688"/>
                  </a:lnTo>
                  <a:lnTo>
                    <a:pt x="1764301" y="675879"/>
                  </a:lnTo>
                  <a:lnTo>
                    <a:pt x="1775815" y="676276"/>
                  </a:lnTo>
                  <a:lnTo>
                    <a:pt x="1786932" y="676276"/>
                  </a:lnTo>
                  <a:lnTo>
                    <a:pt x="1798447" y="675879"/>
                  </a:lnTo>
                  <a:lnTo>
                    <a:pt x="1809564" y="674688"/>
                  </a:lnTo>
                  <a:lnTo>
                    <a:pt x="1821476" y="673101"/>
                  </a:lnTo>
                  <a:lnTo>
                    <a:pt x="1832593" y="670322"/>
                  </a:lnTo>
                  <a:lnTo>
                    <a:pt x="1844108" y="667544"/>
                  </a:lnTo>
                  <a:lnTo>
                    <a:pt x="1855225" y="663972"/>
                  </a:lnTo>
                  <a:lnTo>
                    <a:pt x="1866740" y="660004"/>
                  </a:lnTo>
                  <a:lnTo>
                    <a:pt x="1877063" y="655241"/>
                  </a:lnTo>
                  <a:lnTo>
                    <a:pt x="1887386" y="650479"/>
                  </a:lnTo>
                  <a:lnTo>
                    <a:pt x="1897313" y="644922"/>
                  </a:lnTo>
                  <a:lnTo>
                    <a:pt x="1906842" y="638969"/>
                  </a:lnTo>
                  <a:lnTo>
                    <a:pt x="1916371" y="632619"/>
                  </a:lnTo>
                  <a:lnTo>
                    <a:pt x="1925503" y="625872"/>
                  </a:lnTo>
                  <a:lnTo>
                    <a:pt x="1933841" y="618332"/>
                  </a:lnTo>
                  <a:lnTo>
                    <a:pt x="1941782" y="610791"/>
                  </a:lnTo>
                  <a:lnTo>
                    <a:pt x="1949723" y="603250"/>
                  </a:lnTo>
                  <a:lnTo>
                    <a:pt x="1957267" y="594916"/>
                  </a:lnTo>
                  <a:lnTo>
                    <a:pt x="1964017" y="586185"/>
                  </a:lnTo>
                  <a:lnTo>
                    <a:pt x="1970370" y="577057"/>
                  </a:lnTo>
                  <a:lnTo>
                    <a:pt x="1976326" y="567929"/>
                  </a:lnTo>
                  <a:lnTo>
                    <a:pt x="1981884" y="558404"/>
                  </a:lnTo>
                  <a:lnTo>
                    <a:pt x="1987046" y="548879"/>
                  </a:lnTo>
                  <a:lnTo>
                    <a:pt x="1991811" y="538957"/>
                  </a:lnTo>
                  <a:lnTo>
                    <a:pt x="1995781" y="528638"/>
                  </a:lnTo>
                  <a:lnTo>
                    <a:pt x="1999752" y="518319"/>
                  </a:lnTo>
                  <a:lnTo>
                    <a:pt x="2003325" y="507604"/>
                  </a:lnTo>
                  <a:lnTo>
                    <a:pt x="2005708" y="496888"/>
                  </a:lnTo>
                  <a:lnTo>
                    <a:pt x="2008090" y="485775"/>
                  </a:lnTo>
                  <a:lnTo>
                    <a:pt x="2009678" y="475060"/>
                  </a:lnTo>
                  <a:lnTo>
                    <a:pt x="2010869" y="463947"/>
                  </a:lnTo>
                  <a:lnTo>
                    <a:pt x="2011266" y="452835"/>
                  </a:lnTo>
                  <a:lnTo>
                    <a:pt x="2011266" y="441325"/>
                  </a:lnTo>
                  <a:lnTo>
                    <a:pt x="2010869" y="429816"/>
                  </a:lnTo>
                  <a:lnTo>
                    <a:pt x="2009678" y="418703"/>
                  </a:lnTo>
                  <a:lnTo>
                    <a:pt x="2007693" y="407194"/>
                  </a:lnTo>
                  <a:lnTo>
                    <a:pt x="2005311" y="395288"/>
                  </a:lnTo>
                  <a:lnTo>
                    <a:pt x="2002531" y="384175"/>
                  </a:lnTo>
                  <a:lnTo>
                    <a:pt x="1998561" y="373063"/>
                  </a:lnTo>
                  <a:lnTo>
                    <a:pt x="1994590" y="361950"/>
                  </a:lnTo>
                  <a:lnTo>
                    <a:pt x="1990223" y="351632"/>
                  </a:lnTo>
                  <a:lnTo>
                    <a:pt x="1985061" y="340916"/>
                  </a:lnTo>
                  <a:lnTo>
                    <a:pt x="1979899" y="330994"/>
                  </a:lnTo>
                  <a:lnTo>
                    <a:pt x="1973943" y="321469"/>
                  </a:lnTo>
                  <a:lnTo>
                    <a:pt x="1967591" y="312341"/>
                  </a:lnTo>
                  <a:lnTo>
                    <a:pt x="1960841" y="303213"/>
                  </a:lnTo>
                  <a:lnTo>
                    <a:pt x="1953297" y="294482"/>
                  </a:lnTo>
                  <a:lnTo>
                    <a:pt x="1945753" y="286544"/>
                  </a:lnTo>
                  <a:lnTo>
                    <a:pt x="1937812" y="279003"/>
                  </a:lnTo>
                  <a:lnTo>
                    <a:pt x="1929474" y="271860"/>
                  </a:lnTo>
                  <a:lnTo>
                    <a:pt x="1921136" y="264716"/>
                  </a:lnTo>
                  <a:lnTo>
                    <a:pt x="1912004" y="258366"/>
                  </a:lnTo>
                  <a:lnTo>
                    <a:pt x="1902474" y="252016"/>
                  </a:lnTo>
                  <a:lnTo>
                    <a:pt x="1893342" y="246460"/>
                  </a:lnTo>
                  <a:lnTo>
                    <a:pt x="1883416" y="241300"/>
                  </a:lnTo>
                  <a:lnTo>
                    <a:pt x="1873490" y="236935"/>
                  </a:lnTo>
                  <a:lnTo>
                    <a:pt x="1863166" y="232569"/>
                  </a:lnTo>
                  <a:lnTo>
                    <a:pt x="1852843" y="228997"/>
                  </a:lnTo>
                  <a:lnTo>
                    <a:pt x="1842123" y="225822"/>
                  </a:lnTo>
                  <a:lnTo>
                    <a:pt x="1831402" y="223044"/>
                  </a:lnTo>
                  <a:lnTo>
                    <a:pt x="1820682" y="221059"/>
                  </a:lnTo>
                  <a:lnTo>
                    <a:pt x="1809564" y="219472"/>
                  </a:lnTo>
                  <a:lnTo>
                    <a:pt x="1798447" y="218281"/>
                  </a:lnTo>
                  <a:lnTo>
                    <a:pt x="1787330" y="217488"/>
                  </a:lnTo>
                  <a:lnTo>
                    <a:pt x="1775815" y="217488"/>
                  </a:lnTo>
                  <a:close/>
                  <a:moveTo>
                    <a:pt x="1712287" y="0"/>
                  </a:moveTo>
                  <a:lnTo>
                    <a:pt x="1715860" y="0"/>
                  </a:lnTo>
                  <a:lnTo>
                    <a:pt x="1718640" y="397"/>
                  </a:lnTo>
                  <a:lnTo>
                    <a:pt x="1721816" y="1191"/>
                  </a:lnTo>
                  <a:lnTo>
                    <a:pt x="1724198" y="2778"/>
                  </a:lnTo>
                  <a:lnTo>
                    <a:pt x="1726978" y="4366"/>
                  </a:lnTo>
                  <a:lnTo>
                    <a:pt x="1728566" y="6350"/>
                  </a:lnTo>
                  <a:lnTo>
                    <a:pt x="1729757" y="8731"/>
                  </a:lnTo>
                  <a:lnTo>
                    <a:pt x="1730551" y="11112"/>
                  </a:lnTo>
                  <a:lnTo>
                    <a:pt x="1737698" y="39687"/>
                  </a:lnTo>
                  <a:lnTo>
                    <a:pt x="1744448" y="68262"/>
                  </a:lnTo>
                  <a:lnTo>
                    <a:pt x="1744845" y="70644"/>
                  </a:lnTo>
                  <a:lnTo>
                    <a:pt x="1746036" y="73025"/>
                  </a:lnTo>
                  <a:lnTo>
                    <a:pt x="1747227" y="75406"/>
                  </a:lnTo>
                  <a:lnTo>
                    <a:pt x="1748816" y="77391"/>
                  </a:lnTo>
                  <a:lnTo>
                    <a:pt x="1750801" y="78978"/>
                  </a:lnTo>
                  <a:lnTo>
                    <a:pt x="1752786" y="80169"/>
                  </a:lnTo>
                  <a:lnTo>
                    <a:pt x="1755168" y="80962"/>
                  </a:lnTo>
                  <a:lnTo>
                    <a:pt x="1757551" y="81756"/>
                  </a:lnTo>
                  <a:lnTo>
                    <a:pt x="1775815" y="80962"/>
                  </a:lnTo>
                  <a:lnTo>
                    <a:pt x="1793682" y="81359"/>
                  </a:lnTo>
                  <a:lnTo>
                    <a:pt x="1811550" y="82153"/>
                  </a:lnTo>
                  <a:lnTo>
                    <a:pt x="1829814" y="84137"/>
                  </a:lnTo>
                  <a:lnTo>
                    <a:pt x="1847284" y="86916"/>
                  </a:lnTo>
                  <a:lnTo>
                    <a:pt x="1865152" y="90487"/>
                  </a:lnTo>
                  <a:lnTo>
                    <a:pt x="1882225" y="94853"/>
                  </a:lnTo>
                  <a:lnTo>
                    <a:pt x="1899298" y="100012"/>
                  </a:lnTo>
                  <a:lnTo>
                    <a:pt x="1902077" y="100409"/>
                  </a:lnTo>
                  <a:lnTo>
                    <a:pt x="1904460" y="100012"/>
                  </a:lnTo>
                  <a:lnTo>
                    <a:pt x="1906842" y="99616"/>
                  </a:lnTo>
                  <a:lnTo>
                    <a:pt x="1908827" y="98425"/>
                  </a:lnTo>
                  <a:lnTo>
                    <a:pt x="1911606" y="97234"/>
                  </a:lnTo>
                  <a:lnTo>
                    <a:pt x="1913195" y="95250"/>
                  </a:lnTo>
                  <a:lnTo>
                    <a:pt x="1914783" y="93266"/>
                  </a:lnTo>
                  <a:lnTo>
                    <a:pt x="1915974" y="91281"/>
                  </a:lnTo>
                  <a:lnTo>
                    <a:pt x="1944165" y="39687"/>
                  </a:lnTo>
                  <a:lnTo>
                    <a:pt x="1945356" y="37306"/>
                  </a:lnTo>
                  <a:lnTo>
                    <a:pt x="1947341" y="35322"/>
                  </a:lnTo>
                  <a:lnTo>
                    <a:pt x="1949326" y="34131"/>
                  </a:lnTo>
                  <a:lnTo>
                    <a:pt x="1952106" y="32941"/>
                  </a:lnTo>
                  <a:lnTo>
                    <a:pt x="1954885" y="32147"/>
                  </a:lnTo>
                  <a:lnTo>
                    <a:pt x="1958061" y="32147"/>
                  </a:lnTo>
                  <a:lnTo>
                    <a:pt x="1961238" y="32544"/>
                  </a:lnTo>
                  <a:lnTo>
                    <a:pt x="1964414" y="33734"/>
                  </a:lnTo>
                  <a:lnTo>
                    <a:pt x="1975532" y="38894"/>
                  </a:lnTo>
                  <a:lnTo>
                    <a:pt x="1986252" y="44053"/>
                  </a:lnTo>
                  <a:lnTo>
                    <a:pt x="1996972" y="50006"/>
                  </a:lnTo>
                  <a:lnTo>
                    <a:pt x="2008090" y="55959"/>
                  </a:lnTo>
                  <a:lnTo>
                    <a:pt x="2018413" y="61912"/>
                  </a:lnTo>
                  <a:lnTo>
                    <a:pt x="2028737" y="68659"/>
                  </a:lnTo>
                  <a:lnTo>
                    <a:pt x="2039060" y="75803"/>
                  </a:lnTo>
                  <a:lnTo>
                    <a:pt x="2049383" y="82550"/>
                  </a:lnTo>
                  <a:lnTo>
                    <a:pt x="2051765" y="84931"/>
                  </a:lnTo>
                  <a:lnTo>
                    <a:pt x="2053751" y="87312"/>
                  </a:lnTo>
                  <a:lnTo>
                    <a:pt x="2054942" y="90091"/>
                  </a:lnTo>
                  <a:lnTo>
                    <a:pt x="2055736" y="92472"/>
                  </a:lnTo>
                  <a:lnTo>
                    <a:pt x="2056133" y="95250"/>
                  </a:lnTo>
                  <a:lnTo>
                    <a:pt x="2056133" y="98028"/>
                  </a:lnTo>
                  <a:lnTo>
                    <a:pt x="2055339" y="100409"/>
                  </a:lnTo>
                  <a:lnTo>
                    <a:pt x="2054148" y="102791"/>
                  </a:lnTo>
                  <a:lnTo>
                    <a:pt x="2038663" y="128191"/>
                  </a:lnTo>
                  <a:lnTo>
                    <a:pt x="2023575" y="153194"/>
                  </a:lnTo>
                  <a:lnTo>
                    <a:pt x="2021987" y="155178"/>
                  </a:lnTo>
                  <a:lnTo>
                    <a:pt x="2021193" y="157559"/>
                  </a:lnTo>
                  <a:lnTo>
                    <a:pt x="2020398" y="159941"/>
                  </a:lnTo>
                  <a:lnTo>
                    <a:pt x="2020398" y="162322"/>
                  </a:lnTo>
                  <a:lnTo>
                    <a:pt x="2020398" y="164703"/>
                  </a:lnTo>
                  <a:lnTo>
                    <a:pt x="2021193" y="167481"/>
                  </a:lnTo>
                  <a:lnTo>
                    <a:pt x="2022384" y="169863"/>
                  </a:lnTo>
                  <a:lnTo>
                    <a:pt x="2023575" y="171847"/>
                  </a:lnTo>
                  <a:lnTo>
                    <a:pt x="2036678" y="184150"/>
                  </a:lnTo>
                  <a:lnTo>
                    <a:pt x="2049383" y="196850"/>
                  </a:lnTo>
                  <a:lnTo>
                    <a:pt x="2061295" y="210344"/>
                  </a:lnTo>
                  <a:lnTo>
                    <a:pt x="2072809" y="224234"/>
                  </a:lnTo>
                  <a:lnTo>
                    <a:pt x="2083133" y="238919"/>
                  </a:lnTo>
                  <a:lnTo>
                    <a:pt x="2092662" y="253603"/>
                  </a:lnTo>
                  <a:lnTo>
                    <a:pt x="2102191" y="269478"/>
                  </a:lnTo>
                  <a:lnTo>
                    <a:pt x="2110529" y="284956"/>
                  </a:lnTo>
                  <a:lnTo>
                    <a:pt x="2112514" y="286941"/>
                  </a:lnTo>
                  <a:lnTo>
                    <a:pt x="2114102" y="288528"/>
                  </a:lnTo>
                  <a:lnTo>
                    <a:pt x="2116485" y="289719"/>
                  </a:lnTo>
                  <a:lnTo>
                    <a:pt x="2118867" y="290513"/>
                  </a:lnTo>
                  <a:lnTo>
                    <a:pt x="2121249" y="290910"/>
                  </a:lnTo>
                  <a:lnTo>
                    <a:pt x="2123632" y="291307"/>
                  </a:lnTo>
                  <a:lnTo>
                    <a:pt x="2126014" y="290910"/>
                  </a:lnTo>
                  <a:lnTo>
                    <a:pt x="2128396" y="290116"/>
                  </a:lnTo>
                  <a:lnTo>
                    <a:pt x="2156984" y="281781"/>
                  </a:lnTo>
                  <a:lnTo>
                    <a:pt x="2185572" y="273844"/>
                  </a:lnTo>
                  <a:lnTo>
                    <a:pt x="2187954" y="273447"/>
                  </a:lnTo>
                  <a:lnTo>
                    <a:pt x="2190733" y="273050"/>
                  </a:lnTo>
                  <a:lnTo>
                    <a:pt x="2193116" y="273844"/>
                  </a:lnTo>
                  <a:lnTo>
                    <a:pt x="2195498" y="274638"/>
                  </a:lnTo>
                  <a:lnTo>
                    <a:pt x="2197880" y="276225"/>
                  </a:lnTo>
                  <a:lnTo>
                    <a:pt x="2200263" y="278210"/>
                  </a:lnTo>
                  <a:lnTo>
                    <a:pt x="2202248" y="280988"/>
                  </a:lnTo>
                  <a:lnTo>
                    <a:pt x="2203439" y="283766"/>
                  </a:lnTo>
                  <a:lnTo>
                    <a:pt x="2207807" y="295275"/>
                  </a:lnTo>
                  <a:lnTo>
                    <a:pt x="2211777" y="307182"/>
                  </a:lnTo>
                  <a:lnTo>
                    <a:pt x="2215350" y="318691"/>
                  </a:lnTo>
                  <a:lnTo>
                    <a:pt x="2218527" y="330200"/>
                  </a:lnTo>
                  <a:lnTo>
                    <a:pt x="2221703" y="342107"/>
                  </a:lnTo>
                  <a:lnTo>
                    <a:pt x="2224086" y="354410"/>
                  </a:lnTo>
                  <a:lnTo>
                    <a:pt x="2226468" y="366316"/>
                  </a:lnTo>
                  <a:lnTo>
                    <a:pt x="2228850" y="378222"/>
                  </a:lnTo>
                  <a:lnTo>
                    <a:pt x="2228850" y="381397"/>
                  </a:lnTo>
                  <a:lnTo>
                    <a:pt x="2228453" y="384572"/>
                  </a:lnTo>
                  <a:lnTo>
                    <a:pt x="2227659" y="387350"/>
                  </a:lnTo>
                  <a:lnTo>
                    <a:pt x="2226468" y="390128"/>
                  </a:lnTo>
                  <a:lnTo>
                    <a:pt x="2224880" y="392113"/>
                  </a:lnTo>
                  <a:lnTo>
                    <a:pt x="2222894" y="393700"/>
                  </a:lnTo>
                  <a:lnTo>
                    <a:pt x="2220512" y="394891"/>
                  </a:lnTo>
                  <a:lnTo>
                    <a:pt x="2217733" y="396082"/>
                  </a:lnTo>
                  <a:lnTo>
                    <a:pt x="2189542" y="403225"/>
                  </a:lnTo>
                  <a:lnTo>
                    <a:pt x="2160557" y="409972"/>
                  </a:lnTo>
                  <a:lnTo>
                    <a:pt x="2158175" y="410766"/>
                  </a:lnTo>
                  <a:lnTo>
                    <a:pt x="2155793" y="411560"/>
                  </a:lnTo>
                  <a:lnTo>
                    <a:pt x="2153808" y="412750"/>
                  </a:lnTo>
                  <a:lnTo>
                    <a:pt x="2151822" y="414338"/>
                  </a:lnTo>
                  <a:lnTo>
                    <a:pt x="2150234" y="416322"/>
                  </a:lnTo>
                  <a:lnTo>
                    <a:pt x="2149043" y="418307"/>
                  </a:lnTo>
                  <a:lnTo>
                    <a:pt x="2148249" y="420688"/>
                  </a:lnTo>
                  <a:lnTo>
                    <a:pt x="2147852" y="423069"/>
                  </a:lnTo>
                  <a:lnTo>
                    <a:pt x="2148249" y="440929"/>
                  </a:lnTo>
                  <a:lnTo>
                    <a:pt x="2147852" y="459185"/>
                  </a:lnTo>
                  <a:lnTo>
                    <a:pt x="2147058" y="477044"/>
                  </a:lnTo>
                  <a:lnTo>
                    <a:pt x="2145072" y="494904"/>
                  </a:lnTo>
                  <a:lnTo>
                    <a:pt x="2142293" y="512763"/>
                  </a:lnTo>
                  <a:lnTo>
                    <a:pt x="2138323" y="530225"/>
                  </a:lnTo>
                  <a:lnTo>
                    <a:pt x="2133955" y="547688"/>
                  </a:lnTo>
                  <a:lnTo>
                    <a:pt x="2128793" y="564754"/>
                  </a:lnTo>
                  <a:lnTo>
                    <a:pt x="2128396" y="567135"/>
                  </a:lnTo>
                  <a:lnTo>
                    <a:pt x="2128793" y="569913"/>
                  </a:lnTo>
                  <a:lnTo>
                    <a:pt x="2129190" y="572294"/>
                  </a:lnTo>
                  <a:lnTo>
                    <a:pt x="2130382" y="574279"/>
                  </a:lnTo>
                  <a:lnTo>
                    <a:pt x="2131573" y="576263"/>
                  </a:lnTo>
                  <a:lnTo>
                    <a:pt x="2133558" y="578247"/>
                  </a:lnTo>
                  <a:lnTo>
                    <a:pt x="2135543" y="580232"/>
                  </a:lnTo>
                  <a:lnTo>
                    <a:pt x="2137926" y="581025"/>
                  </a:lnTo>
                  <a:lnTo>
                    <a:pt x="2189542" y="609600"/>
                  </a:lnTo>
                  <a:lnTo>
                    <a:pt x="2191924" y="610791"/>
                  </a:lnTo>
                  <a:lnTo>
                    <a:pt x="2193910" y="612379"/>
                  </a:lnTo>
                  <a:lnTo>
                    <a:pt x="2195498" y="614760"/>
                  </a:lnTo>
                  <a:lnTo>
                    <a:pt x="2196292" y="617141"/>
                  </a:lnTo>
                  <a:lnTo>
                    <a:pt x="2197086" y="619919"/>
                  </a:lnTo>
                  <a:lnTo>
                    <a:pt x="2197086" y="623094"/>
                  </a:lnTo>
                  <a:lnTo>
                    <a:pt x="2196689" y="626666"/>
                  </a:lnTo>
                  <a:lnTo>
                    <a:pt x="2195498" y="629841"/>
                  </a:lnTo>
                  <a:lnTo>
                    <a:pt x="2190336" y="640557"/>
                  </a:lnTo>
                  <a:lnTo>
                    <a:pt x="2184778" y="651669"/>
                  </a:lnTo>
                  <a:lnTo>
                    <a:pt x="2178822" y="662385"/>
                  </a:lnTo>
                  <a:lnTo>
                    <a:pt x="2173263" y="673101"/>
                  </a:lnTo>
                  <a:lnTo>
                    <a:pt x="2166910" y="683816"/>
                  </a:lnTo>
                  <a:lnTo>
                    <a:pt x="2160557" y="693738"/>
                  </a:lnTo>
                  <a:lnTo>
                    <a:pt x="2153808" y="704057"/>
                  </a:lnTo>
                  <a:lnTo>
                    <a:pt x="2146661" y="713979"/>
                  </a:lnTo>
                  <a:lnTo>
                    <a:pt x="2144278" y="716360"/>
                  </a:lnTo>
                  <a:lnTo>
                    <a:pt x="2141896" y="718741"/>
                  </a:lnTo>
                  <a:lnTo>
                    <a:pt x="2138720" y="719932"/>
                  </a:lnTo>
                  <a:lnTo>
                    <a:pt x="2136337" y="721122"/>
                  </a:lnTo>
                  <a:lnTo>
                    <a:pt x="2133558" y="721519"/>
                  </a:lnTo>
                  <a:lnTo>
                    <a:pt x="2130779" y="721122"/>
                  </a:lnTo>
                  <a:lnTo>
                    <a:pt x="2128396" y="720329"/>
                  </a:lnTo>
                  <a:lnTo>
                    <a:pt x="2126014" y="719138"/>
                  </a:lnTo>
                  <a:lnTo>
                    <a:pt x="2101000" y="703660"/>
                  </a:lnTo>
                  <a:lnTo>
                    <a:pt x="2075589" y="688579"/>
                  </a:lnTo>
                  <a:lnTo>
                    <a:pt x="2073603" y="686991"/>
                  </a:lnTo>
                  <a:lnTo>
                    <a:pt x="2071221" y="686197"/>
                  </a:lnTo>
                  <a:lnTo>
                    <a:pt x="2068839" y="685801"/>
                  </a:lnTo>
                  <a:lnTo>
                    <a:pt x="2066456" y="685404"/>
                  </a:lnTo>
                  <a:lnTo>
                    <a:pt x="2064074" y="685801"/>
                  </a:lnTo>
                  <a:lnTo>
                    <a:pt x="2061692" y="686197"/>
                  </a:lnTo>
                  <a:lnTo>
                    <a:pt x="2059309" y="687388"/>
                  </a:lnTo>
                  <a:lnTo>
                    <a:pt x="2057324" y="688579"/>
                  </a:lnTo>
                  <a:lnTo>
                    <a:pt x="2044619" y="701676"/>
                  </a:lnTo>
                  <a:lnTo>
                    <a:pt x="2031913" y="713979"/>
                  </a:lnTo>
                  <a:lnTo>
                    <a:pt x="2018413" y="726282"/>
                  </a:lnTo>
                  <a:lnTo>
                    <a:pt x="2004913" y="737791"/>
                  </a:lnTo>
                  <a:lnTo>
                    <a:pt x="1989826" y="748110"/>
                  </a:lnTo>
                  <a:lnTo>
                    <a:pt x="1974738" y="757635"/>
                  </a:lnTo>
                  <a:lnTo>
                    <a:pt x="1959650" y="767160"/>
                  </a:lnTo>
                  <a:lnTo>
                    <a:pt x="1943371" y="775494"/>
                  </a:lnTo>
                  <a:lnTo>
                    <a:pt x="1941385" y="777082"/>
                  </a:lnTo>
                  <a:lnTo>
                    <a:pt x="1939797" y="779066"/>
                  </a:lnTo>
                  <a:lnTo>
                    <a:pt x="1938606" y="781447"/>
                  </a:lnTo>
                  <a:lnTo>
                    <a:pt x="1937812" y="783432"/>
                  </a:lnTo>
                  <a:lnTo>
                    <a:pt x="1937415" y="785813"/>
                  </a:lnTo>
                  <a:lnTo>
                    <a:pt x="1937018" y="788591"/>
                  </a:lnTo>
                  <a:lnTo>
                    <a:pt x="1937415" y="790972"/>
                  </a:lnTo>
                  <a:lnTo>
                    <a:pt x="1938209" y="793354"/>
                  </a:lnTo>
                  <a:lnTo>
                    <a:pt x="1946547" y="821532"/>
                  </a:lnTo>
                  <a:lnTo>
                    <a:pt x="1954488" y="849710"/>
                  </a:lnTo>
                  <a:lnTo>
                    <a:pt x="1955282" y="852488"/>
                  </a:lnTo>
                  <a:lnTo>
                    <a:pt x="1955282" y="854869"/>
                  </a:lnTo>
                  <a:lnTo>
                    <a:pt x="1954885" y="858044"/>
                  </a:lnTo>
                  <a:lnTo>
                    <a:pt x="1953694" y="860426"/>
                  </a:lnTo>
                  <a:lnTo>
                    <a:pt x="1952106" y="862807"/>
                  </a:lnTo>
                  <a:lnTo>
                    <a:pt x="1950120" y="864791"/>
                  </a:lnTo>
                  <a:lnTo>
                    <a:pt x="1947341" y="866776"/>
                  </a:lnTo>
                  <a:lnTo>
                    <a:pt x="1944562" y="868363"/>
                  </a:lnTo>
                  <a:lnTo>
                    <a:pt x="1933047" y="872332"/>
                  </a:lnTo>
                  <a:lnTo>
                    <a:pt x="1921533" y="876301"/>
                  </a:lnTo>
                  <a:lnTo>
                    <a:pt x="1910018" y="879873"/>
                  </a:lnTo>
                  <a:lnTo>
                    <a:pt x="1898107" y="883444"/>
                  </a:lnTo>
                  <a:lnTo>
                    <a:pt x="1886195" y="886223"/>
                  </a:lnTo>
                  <a:lnTo>
                    <a:pt x="1874284" y="889001"/>
                  </a:lnTo>
                  <a:lnTo>
                    <a:pt x="1861975" y="891382"/>
                  </a:lnTo>
                  <a:lnTo>
                    <a:pt x="1850064" y="893366"/>
                  </a:lnTo>
                  <a:lnTo>
                    <a:pt x="1846887" y="893763"/>
                  </a:lnTo>
                  <a:lnTo>
                    <a:pt x="1843711" y="893366"/>
                  </a:lnTo>
                  <a:lnTo>
                    <a:pt x="1840931" y="892176"/>
                  </a:lnTo>
                  <a:lnTo>
                    <a:pt x="1838152" y="890985"/>
                  </a:lnTo>
                  <a:lnTo>
                    <a:pt x="1836167" y="889398"/>
                  </a:lnTo>
                  <a:lnTo>
                    <a:pt x="1834182" y="887413"/>
                  </a:lnTo>
                  <a:lnTo>
                    <a:pt x="1832990" y="885032"/>
                  </a:lnTo>
                  <a:lnTo>
                    <a:pt x="1832593" y="882651"/>
                  </a:lnTo>
                  <a:lnTo>
                    <a:pt x="1825049" y="853679"/>
                  </a:lnTo>
                  <a:lnTo>
                    <a:pt x="1818300" y="825501"/>
                  </a:lnTo>
                  <a:lnTo>
                    <a:pt x="1817902" y="823119"/>
                  </a:lnTo>
                  <a:lnTo>
                    <a:pt x="1816711" y="820738"/>
                  </a:lnTo>
                  <a:lnTo>
                    <a:pt x="1815520" y="818357"/>
                  </a:lnTo>
                  <a:lnTo>
                    <a:pt x="1813535" y="816769"/>
                  </a:lnTo>
                  <a:lnTo>
                    <a:pt x="1811947" y="815182"/>
                  </a:lnTo>
                  <a:lnTo>
                    <a:pt x="1809564" y="813991"/>
                  </a:lnTo>
                  <a:lnTo>
                    <a:pt x="1807182" y="812801"/>
                  </a:lnTo>
                  <a:lnTo>
                    <a:pt x="1804800" y="812404"/>
                  </a:lnTo>
                  <a:lnTo>
                    <a:pt x="1786932" y="813197"/>
                  </a:lnTo>
                  <a:lnTo>
                    <a:pt x="1769065" y="812801"/>
                  </a:lnTo>
                  <a:lnTo>
                    <a:pt x="1751198" y="812007"/>
                  </a:lnTo>
                  <a:lnTo>
                    <a:pt x="1733331" y="810022"/>
                  </a:lnTo>
                  <a:lnTo>
                    <a:pt x="1715463" y="806847"/>
                  </a:lnTo>
                  <a:lnTo>
                    <a:pt x="1697993" y="803276"/>
                  </a:lnTo>
                  <a:lnTo>
                    <a:pt x="1680523" y="798513"/>
                  </a:lnTo>
                  <a:lnTo>
                    <a:pt x="1663053" y="793354"/>
                  </a:lnTo>
                  <a:lnTo>
                    <a:pt x="1660670" y="793354"/>
                  </a:lnTo>
                  <a:lnTo>
                    <a:pt x="1658288" y="793751"/>
                  </a:lnTo>
                  <a:lnTo>
                    <a:pt x="1655906" y="794147"/>
                  </a:lnTo>
                  <a:lnTo>
                    <a:pt x="1653523" y="795338"/>
                  </a:lnTo>
                  <a:lnTo>
                    <a:pt x="1651538" y="796529"/>
                  </a:lnTo>
                  <a:lnTo>
                    <a:pt x="1649553" y="798116"/>
                  </a:lnTo>
                  <a:lnTo>
                    <a:pt x="1648362" y="800101"/>
                  </a:lnTo>
                  <a:lnTo>
                    <a:pt x="1647171" y="802482"/>
                  </a:lnTo>
                  <a:lnTo>
                    <a:pt x="1618186" y="854076"/>
                  </a:lnTo>
                  <a:lnTo>
                    <a:pt x="1616995" y="856854"/>
                  </a:lnTo>
                  <a:lnTo>
                    <a:pt x="1615406" y="858838"/>
                  </a:lnTo>
                  <a:lnTo>
                    <a:pt x="1613024" y="860029"/>
                  </a:lnTo>
                  <a:lnTo>
                    <a:pt x="1610642" y="861219"/>
                  </a:lnTo>
                  <a:lnTo>
                    <a:pt x="1607862" y="861616"/>
                  </a:lnTo>
                  <a:lnTo>
                    <a:pt x="1604686" y="861616"/>
                  </a:lnTo>
                  <a:lnTo>
                    <a:pt x="1601510" y="861219"/>
                  </a:lnTo>
                  <a:lnTo>
                    <a:pt x="1598333" y="860426"/>
                  </a:lnTo>
                  <a:lnTo>
                    <a:pt x="1587216" y="854869"/>
                  </a:lnTo>
                  <a:lnTo>
                    <a:pt x="1576098" y="849313"/>
                  </a:lnTo>
                  <a:lnTo>
                    <a:pt x="1565378" y="843757"/>
                  </a:lnTo>
                  <a:lnTo>
                    <a:pt x="1555054" y="837804"/>
                  </a:lnTo>
                  <a:lnTo>
                    <a:pt x="1544334" y="831454"/>
                  </a:lnTo>
                  <a:lnTo>
                    <a:pt x="1533613" y="825104"/>
                  </a:lnTo>
                  <a:lnTo>
                    <a:pt x="1523687" y="818357"/>
                  </a:lnTo>
                  <a:lnTo>
                    <a:pt x="1513761" y="811213"/>
                  </a:lnTo>
                  <a:lnTo>
                    <a:pt x="1511379" y="808832"/>
                  </a:lnTo>
                  <a:lnTo>
                    <a:pt x="1509393" y="806451"/>
                  </a:lnTo>
                  <a:lnTo>
                    <a:pt x="1507805" y="803672"/>
                  </a:lnTo>
                  <a:lnTo>
                    <a:pt x="1507011" y="800894"/>
                  </a:lnTo>
                  <a:lnTo>
                    <a:pt x="1506614" y="798116"/>
                  </a:lnTo>
                  <a:lnTo>
                    <a:pt x="1507011" y="795735"/>
                  </a:lnTo>
                  <a:lnTo>
                    <a:pt x="1507408" y="793354"/>
                  </a:lnTo>
                  <a:lnTo>
                    <a:pt x="1508996" y="790972"/>
                  </a:lnTo>
                  <a:lnTo>
                    <a:pt x="1523687" y="765969"/>
                  </a:lnTo>
                  <a:lnTo>
                    <a:pt x="1539172" y="740569"/>
                  </a:lnTo>
                  <a:lnTo>
                    <a:pt x="1540363" y="738585"/>
                  </a:lnTo>
                  <a:lnTo>
                    <a:pt x="1541554" y="736204"/>
                  </a:lnTo>
                  <a:lnTo>
                    <a:pt x="1542349" y="733822"/>
                  </a:lnTo>
                  <a:lnTo>
                    <a:pt x="1542746" y="731441"/>
                  </a:lnTo>
                  <a:lnTo>
                    <a:pt x="1542349" y="729060"/>
                  </a:lnTo>
                  <a:lnTo>
                    <a:pt x="1541554" y="726679"/>
                  </a:lnTo>
                  <a:lnTo>
                    <a:pt x="1540363" y="724297"/>
                  </a:lnTo>
                  <a:lnTo>
                    <a:pt x="1539172" y="722313"/>
                  </a:lnTo>
                  <a:lnTo>
                    <a:pt x="1526069" y="709613"/>
                  </a:lnTo>
                  <a:lnTo>
                    <a:pt x="1513364" y="696913"/>
                  </a:lnTo>
                  <a:lnTo>
                    <a:pt x="1501849" y="683419"/>
                  </a:lnTo>
                  <a:lnTo>
                    <a:pt x="1489938" y="669529"/>
                  </a:lnTo>
                  <a:lnTo>
                    <a:pt x="1479615" y="654844"/>
                  </a:lnTo>
                  <a:lnTo>
                    <a:pt x="1470085" y="640160"/>
                  </a:lnTo>
                  <a:lnTo>
                    <a:pt x="1460953" y="624285"/>
                  </a:lnTo>
                  <a:lnTo>
                    <a:pt x="1452218" y="608410"/>
                  </a:lnTo>
                  <a:lnTo>
                    <a:pt x="1450630" y="606822"/>
                  </a:lnTo>
                  <a:lnTo>
                    <a:pt x="1448247" y="605235"/>
                  </a:lnTo>
                  <a:lnTo>
                    <a:pt x="1446262" y="604044"/>
                  </a:lnTo>
                  <a:lnTo>
                    <a:pt x="1443880" y="602854"/>
                  </a:lnTo>
                  <a:lnTo>
                    <a:pt x="1441498" y="602457"/>
                  </a:lnTo>
                  <a:lnTo>
                    <a:pt x="1439115" y="602457"/>
                  </a:lnTo>
                  <a:lnTo>
                    <a:pt x="1436733" y="602854"/>
                  </a:lnTo>
                  <a:lnTo>
                    <a:pt x="1433954" y="603647"/>
                  </a:lnTo>
                  <a:lnTo>
                    <a:pt x="1406160" y="611982"/>
                  </a:lnTo>
                  <a:lnTo>
                    <a:pt x="1377572" y="619522"/>
                  </a:lnTo>
                  <a:lnTo>
                    <a:pt x="1375190" y="620316"/>
                  </a:lnTo>
                  <a:lnTo>
                    <a:pt x="1372411" y="620713"/>
                  </a:lnTo>
                  <a:lnTo>
                    <a:pt x="1369631" y="619919"/>
                  </a:lnTo>
                  <a:lnTo>
                    <a:pt x="1367249" y="619126"/>
                  </a:lnTo>
                  <a:lnTo>
                    <a:pt x="1364867" y="617538"/>
                  </a:lnTo>
                  <a:lnTo>
                    <a:pt x="1362882" y="615157"/>
                  </a:lnTo>
                  <a:lnTo>
                    <a:pt x="1360896" y="612775"/>
                  </a:lnTo>
                  <a:lnTo>
                    <a:pt x="1359308" y="609600"/>
                  </a:lnTo>
                  <a:lnTo>
                    <a:pt x="1354941" y="598488"/>
                  </a:lnTo>
                  <a:lnTo>
                    <a:pt x="1350970" y="586979"/>
                  </a:lnTo>
                  <a:lnTo>
                    <a:pt x="1347397" y="575072"/>
                  </a:lnTo>
                  <a:lnTo>
                    <a:pt x="1343823" y="563166"/>
                  </a:lnTo>
                  <a:lnTo>
                    <a:pt x="1341044" y="551657"/>
                  </a:lnTo>
                  <a:lnTo>
                    <a:pt x="1338264" y="539750"/>
                  </a:lnTo>
                  <a:lnTo>
                    <a:pt x="1335882" y="527447"/>
                  </a:lnTo>
                  <a:lnTo>
                    <a:pt x="1333897" y="515541"/>
                  </a:lnTo>
                  <a:lnTo>
                    <a:pt x="1333500" y="512366"/>
                  </a:lnTo>
                  <a:lnTo>
                    <a:pt x="1333897" y="509191"/>
                  </a:lnTo>
                  <a:lnTo>
                    <a:pt x="1335088" y="506413"/>
                  </a:lnTo>
                  <a:lnTo>
                    <a:pt x="1336279" y="503635"/>
                  </a:lnTo>
                  <a:lnTo>
                    <a:pt x="1337867" y="501650"/>
                  </a:lnTo>
                  <a:lnTo>
                    <a:pt x="1339853" y="499666"/>
                  </a:lnTo>
                  <a:lnTo>
                    <a:pt x="1342235" y="498475"/>
                  </a:lnTo>
                  <a:lnTo>
                    <a:pt x="1345014" y="498079"/>
                  </a:lnTo>
                  <a:lnTo>
                    <a:pt x="1373602" y="490538"/>
                  </a:lnTo>
                  <a:lnTo>
                    <a:pt x="1401793" y="483394"/>
                  </a:lnTo>
                  <a:lnTo>
                    <a:pt x="1404969" y="482997"/>
                  </a:lnTo>
                  <a:lnTo>
                    <a:pt x="1407351" y="482204"/>
                  </a:lnTo>
                  <a:lnTo>
                    <a:pt x="1409336" y="481013"/>
                  </a:lnTo>
                  <a:lnTo>
                    <a:pt x="1411322" y="479029"/>
                  </a:lnTo>
                  <a:lnTo>
                    <a:pt x="1412513" y="477441"/>
                  </a:lnTo>
                  <a:lnTo>
                    <a:pt x="1414101" y="475060"/>
                  </a:lnTo>
                  <a:lnTo>
                    <a:pt x="1414895" y="473075"/>
                  </a:lnTo>
                  <a:lnTo>
                    <a:pt x="1415292" y="470297"/>
                  </a:lnTo>
                  <a:lnTo>
                    <a:pt x="1414895" y="452835"/>
                  </a:lnTo>
                  <a:lnTo>
                    <a:pt x="1414895" y="434579"/>
                  </a:lnTo>
                  <a:lnTo>
                    <a:pt x="1416086" y="416719"/>
                  </a:lnTo>
                  <a:lnTo>
                    <a:pt x="1417675" y="398860"/>
                  </a:lnTo>
                  <a:lnTo>
                    <a:pt x="1420454" y="381000"/>
                  </a:lnTo>
                  <a:lnTo>
                    <a:pt x="1424424" y="363538"/>
                  </a:lnTo>
                  <a:lnTo>
                    <a:pt x="1428792" y="346075"/>
                  </a:lnTo>
                  <a:lnTo>
                    <a:pt x="1433954" y="329010"/>
                  </a:lnTo>
                  <a:lnTo>
                    <a:pt x="1434351" y="326232"/>
                  </a:lnTo>
                  <a:lnTo>
                    <a:pt x="1433954" y="323850"/>
                  </a:lnTo>
                  <a:lnTo>
                    <a:pt x="1433160" y="321469"/>
                  </a:lnTo>
                  <a:lnTo>
                    <a:pt x="1432365" y="319485"/>
                  </a:lnTo>
                  <a:lnTo>
                    <a:pt x="1430777" y="317103"/>
                  </a:lnTo>
                  <a:lnTo>
                    <a:pt x="1429189" y="315516"/>
                  </a:lnTo>
                  <a:lnTo>
                    <a:pt x="1427204" y="313928"/>
                  </a:lnTo>
                  <a:lnTo>
                    <a:pt x="1424821" y="312738"/>
                  </a:lnTo>
                  <a:lnTo>
                    <a:pt x="1373205" y="284163"/>
                  </a:lnTo>
                  <a:lnTo>
                    <a:pt x="1370823" y="282972"/>
                  </a:lnTo>
                  <a:lnTo>
                    <a:pt x="1369234" y="280988"/>
                  </a:lnTo>
                  <a:lnTo>
                    <a:pt x="1367646" y="279003"/>
                  </a:lnTo>
                  <a:lnTo>
                    <a:pt x="1366455" y="276225"/>
                  </a:lnTo>
                  <a:lnTo>
                    <a:pt x="1366058" y="273447"/>
                  </a:lnTo>
                  <a:lnTo>
                    <a:pt x="1366058" y="270669"/>
                  </a:lnTo>
                  <a:lnTo>
                    <a:pt x="1366455" y="267494"/>
                  </a:lnTo>
                  <a:lnTo>
                    <a:pt x="1367249" y="264319"/>
                  </a:lnTo>
                  <a:lnTo>
                    <a:pt x="1372411" y="252810"/>
                  </a:lnTo>
                  <a:lnTo>
                    <a:pt x="1377969" y="242094"/>
                  </a:lnTo>
                  <a:lnTo>
                    <a:pt x="1383528" y="231378"/>
                  </a:lnTo>
                  <a:lnTo>
                    <a:pt x="1389484" y="220663"/>
                  </a:lnTo>
                  <a:lnTo>
                    <a:pt x="1395837" y="209947"/>
                  </a:lnTo>
                  <a:lnTo>
                    <a:pt x="1402190" y="199628"/>
                  </a:lnTo>
                  <a:lnTo>
                    <a:pt x="1409336" y="189706"/>
                  </a:lnTo>
                  <a:lnTo>
                    <a:pt x="1416483" y="179784"/>
                  </a:lnTo>
                  <a:lnTo>
                    <a:pt x="1418469" y="177403"/>
                  </a:lnTo>
                  <a:lnTo>
                    <a:pt x="1421248" y="175419"/>
                  </a:lnTo>
                  <a:lnTo>
                    <a:pt x="1423630" y="173831"/>
                  </a:lnTo>
                  <a:lnTo>
                    <a:pt x="1426410" y="173038"/>
                  </a:lnTo>
                  <a:lnTo>
                    <a:pt x="1429189" y="172641"/>
                  </a:lnTo>
                  <a:lnTo>
                    <a:pt x="1431571" y="173038"/>
                  </a:lnTo>
                  <a:lnTo>
                    <a:pt x="1434351" y="173831"/>
                  </a:lnTo>
                  <a:lnTo>
                    <a:pt x="1436336" y="175022"/>
                  </a:lnTo>
                  <a:lnTo>
                    <a:pt x="1462144" y="189706"/>
                  </a:lnTo>
                  <a:lnTo>
                    <a:pt x="1486761" y="205184"/>
                  </a:lnTo>
                  <a:lnTo>
                    <a:pt x="1489144" y="206375"/>
                  </a:lnTo>
                  <a:lnTo>
                    <a:pt x="1491526" y="207566"/>
                  </a:lnTo>
                  <a:lnTo>
                    <a:pt x="1493908" y="207963"/>
                  </a:lnTo>
                  <a:lnTo>
                    <a:pt x="1496688" y="208359"/>
                  </a:lnTo>
                  <a:lnTo>
                    <a:pt x="1499070" y="207963"/>
                  </a:lnTo>
                  <a:lnTo>
                    <a:pt x="1501452" y="207169"/>
                  </a:lnTo>
                  <a:lnTo>
                    <a:pt x="1503835" y="206375"/>
                  </a:lnTo>
                  <a:lnTo>
                    <a:pt x="1505820" y="205184"/>
                  </a:lnTo>
                  <a:lnTo>
                    <a:pt x="1518128" y="192088"/>
                  </a:lnTo>
                  <a:lnTo>
                    <a:pt x="1530834" y="179784"/>
                  </a:lnTo>
                  <a:lnTo>
                    <a:pt x="1544731" y="167878"/>
                  </a:lnTo>
                  <a:lnTo>
                    <a:pt x="1558231" y="155972"/>
                  </a:lnTo>
                  <a:lnTo>
                    <a:pt x="1572922" y="145653"/>
                  </a:lnTo>
                  <a:lnTo>
                    <a:pt x="1587613" y="136128"/>
                  </a:lnTo>
                  <a:lnTo>
                    <a:pt x="1603495" y="127000"/>
                  </a:lnTo>
                  <a:lnTo>
                    <a:pt x="1619377" y="118269"/>
                  </a:lnTo>
                  <a:lnTo>
                    <a:pt x="1620965" y="116284"/>
                  </a:lnTo>
                  <a:lnTo>
                    <a:pt x="1622553" y="114300"/>
                  </a:lnTo>
                  <a:lnTo>
                    <a:pt x="1623745" y="112316"/>
                  </a:lnTo>
                  <a:lnTo>
                    <a:pt x="1624936" y="109934"/>
                  </a:lnTo>
                  <a:lnTo>
                    <a:pt x="1625333" y="107553"/>
                  </a:lnTo>
                  <a:lnTo>
                    <a:pt x="1625333" y="105172"/>
                  </a:lnTo>
                  <a:lnTo>
                    <a:pt x="1624936" y="102791"/>
                  </a:lnTo>
                  <a:lnTo>
                    <a:pt x="1624142" y="100409"/>
                  </a:lnTo>
                  <a:lnTo>
                    <a:pt x="1615803" y="71834"/>
                  </a:lnTo>
                  <a:lnTo>
                    <a:pt x="1608260" y="44053"/>
                  </a:lnTo>
                  <a:lnTo>
                    <a:pt x="1607465" y="41275"/>
                  </a:lnTo>
                  <a:lnTo>
                    <a:pt x="1607465" y="38894"/>
                  </a:lnTo>
                  <a:lnTo>
                    <a:pt x="1607862" y="36116"/>
                  </a:lnTo>
                  <a:lnTo>
                    <a:pt x="1609054" y="33734"/>
                  </a:lnTo>
                  <a:lnTo>
                    <a:pt x="1610245" y="31353"/>
                  </a:lnTo>
                  <a:lnTo>
                    <a:pt x="1612627" y="28972"/>
                  </a:lnTo>
                  <a:lnTo>
                    <a:pt x="1615009" y="26987"/>
                  </a:lnTo>
                  <a:lnTo>
                    <a:pt x="1617789" y="25400"/>
                  </a:lnTo>
                  <a:lnTo>
                    <a:pt x="1629303" y="21034"/>
                  </a:lnTo>
                  <a:lnTo>
                    <a:pt x="1641215" y="17066"/>
                  </a:lnTo>
                  <a:lnTo>
                    <a:pt x="1652729" y="13494"/>
                  </a:lnTo>
                  <a:lnTo>
                    <a:pt x="1664641" y="10319"/>
                  </a:lnTo>
                  <a:lnTo>
                    <a:pt x="1676155" y="7541"/>
                  </a:lnTo>
                  <a:lnTo>
                    <a:pt x="1688464" y="4762"/>
                  </a:lnTo>
                  <a:lnTo>
                    <a:pt x="1700375" y="2381"/>
                  </a:lnTo>
                  <a:lnTo>
                    <a:pt x="1712287" y="0"/>
                  </a:lnTo>
                  <a:close/>
                </a:path>
              </a:pathLst>
            </a:custGeom>
            <a:solidFill>
              <a:srgbClr val="F6D32C"/>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
        <p:nvSpPr>
          <p:cNvPr id="5" name="矩形 4"/>
          <p:cNvSpPr/>
          <p:nvPr/>
        </p:nvSpPr>
        <p:spPr>
          <a:xfrm>
            <a:off x="1494798" y="4380460"/>
            <a:ext cx="3185001" cy="1827552"/>
          </a:xfrm>
          <a:prstGeom prst="rect">
            <a:avLst/>
          </a:prstGeom>
        </p:spPr>
        <p:txBody>
          <a:bodyPr wrap="square">
            <a:spAutoFit/>
          </a:bodyPr>
          <a:lstStyle/>
          <a:p>
            <a:pPr>
              <a:lnSpc>
                <a:spcPct val="120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将线下交易、支付、物流等流程实现电子化，逐步实现在线交易平台</a:t>
            </a:r>
          </a:p>
        </p:txBody>
      </p:sp>
      <p:sp>
        <p:nvSpPr>
          <p:cNvPr id="6" name="矩形 5"/>
          <p:cNvSpPr/>
          <p:nvPr/>
        </p:nvSpPr>
        <p:spPr>
          <a:xfrm>
            <a:off x="5052836" y="4333601"/>
            <a:ext cx="2717045" cy="1827552"/>
          </a:xfrm>
          <a:prstGeom prst="rect">
            <a:avLst/>
          </a:prstGeom>
        </p:spPr>
        <p:txBody>
          <a:bodyPr wrap="square">
            <a:spAutoFit/>
          </a:bodyPr>
          <a:lstStyle/>
          <a:p>
            <a:pPr>
              <a:lnSpc>
                <a:spcPct val="120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交易佣金、营销推广、支付服务、物流服务等获得增值收益</a:t>
            </a:r>
          </a:p>
        </p:txBody>
      </p:sp>
      <p:sp>
        <p:nvSpPr>
          <p:cNvPr id="7" name="矩形 6"/>
          <p:cNvSpPr/>
          <p:nvPr/>
        </p:nvSpPr>
        <p:spPr>
          <a:xfrm>
            <a:off x="8549294" y="4380460"/>
            <a:ext cx="1107996" cy="535531"/>
          </a:xfrm>
          <a:prstGeom prst="rect">
            <a:avLst/>
          </a:prstGeom>
        </p:spPr>
        <p:txBody>
          <a:bodyPr wrap="square">
            <a:spAutoFit/>
          </a:bodyPr>
          <a:lstStyle/>
          <a:p>
            <a:pPr>
              <a:lnSpc>
                <a:spcPct val="120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敦煌网</a:t>
            </a:r>
          </a:p>
        </p:txBody>
      </p:sp>
      <p:sp>
        <p:nvSpPr>
          <p:cNvPr id="2" name="矩形 1"/>
          <p:cNvSpPr/>
          <p:nvPr/>
        </p:nvSpPr>
        <p:spPr>
          <a:xfrm>
            <a:off x="740457" y="462497"/>
            <a:ext cx="6989414"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zh-CN" sz="3200" b="1" dirty="0">
                <a:solidFill>
                  <a:srgbClr val="524F6A"/>
                </a:solidFill>
                <a:latin typeface="微软雅黑" panose="020B0503020204020204" pitchFamily="34" charset="-122"/>
                <a:ea typeface="微软雅黑" panose="020B0503020204020204" pitchFamily="34" charset="-122"/>
              </a:rPr>
              <a:t>跨境电商</a:t>
            </a:r>
            <a:r>
              <a:rPr lang="en-US" altLang="zh-CN" sz="3200" b="1" dirty="0">
                <a:solidFill>
                  <a:srgbClr val="524F6A"/>
                </a:solidFill>
                <a:latin typeface="微软雅黑" panose="020B0503020204020204" pitchFamily="34" charset="-122"/>
                <a:ea typeface="微软雅黑" panose="020B0503020204020204" pitchFamily="34" charset="-122"/>
              </a:rPr>
              <a:t>2.0</a:t>
            </a:r>
            <a:r>
              <a:rPr lang="zh-CN" altLang="zh-CN" sz="3200" b="1" dirty="0">
                <a:solidFill>
                  <a:srgbClr val="524F6A"/>
                </a:solidFill>
                <a:latin typeface="微软雅黑" panose="020B0503020204020204" pitchFamily="34" charset="-122"/>
                <a:ea typeface="微软雅黑" panose="020B0503020204020204" pitchFamily="34" charset="-122"/>
              </a:rPr>
              <a:t>阶段（</a:t>
            </a:r>
            <a:r>
              <a:rPr lang="en-US" altLang="zh-CN" sz="3200" b="1" dirty="0">
                <a:solidFill>
                  <a:srgbClr val="524F6A"/>
                </a:solidFill>
                <a:latin typeface="微软雅黑" panose="020B0503020204020204" pitchFamily="34" charset="-122"/>
                <a:ea typeface="微软雅黑" panose="020B0503020204020204" pitchFamily="34" charset="-122"/>
              </a:rPr>
              <a:t>2004</a:t>
            </a:r>
            <a:r>
              <a:rPr lang="zh-CN" altLang="zh-CN" sz="3200" b="1" dirty="0">
                <a:solidFill>
                  <a:srgbClr val="524F6A"/>
                </a:solidFill>
                <a:latin typeface="微软雅黑" panose="020B0503020204020204" pitchFamily="34" charset="-122"/>
                <a:ea typeface="微软雅黑" panose="020B0503020204020204" pitchFamily="34" charset="-122"/>
              </a:rPr>
              <a:t>～</a:t>
            </a:r>
            <a:r>
              <a:rPr lang="en-US" altLang="zh-CN" sz="3200" b="1" dirty="0">
                <a:solidFill>
                  <a:srgbClr val="524F6A"/>
                </a:solidFill>
                <a:latin typeface="微软雅黑" panose="020B0503020204020204" pitchFamily="34" charset="-122"/>
                <a:ea typeface="微软雅黑" panose="020B0503020204020204" pitchFamily="34" charset="-122"/>
              </a:rPr>
              <a:t>2012</a:t>
            </a:r>
            <a:r>
              <a:rPr lang="zh-CN" altLang="zh-CN" sz="3200" b="1" dirty="0">
                <a:solidFill>
                  <a:srgbClr val="524F6A"/>
                </a:solidFill>
                <a:latin typeface="微软雅黑" panose="020B0503020204020204" pitchFamily="34" charset="-122"/>
                <a:ea typeface="微软雅黑" panose="020B0503020204020204" pitchFamily="34" charset="-122"/>
              </a:rPr>
              <a:t>）</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pic>
        <p:nvPicPr>
          <p:cNvPr id="23" name="图片 22"/>
          <p:cNvPicPr/>
          <p:nvPr/>
        </p:nvPicPr>
        <p:blipFill>
          <a:blip r:embed="rId14">
            <a:extLst>
              <a:ext uri="{28A0092B-C50C-407E-A947-70E740481C1C}">
                <a14:useLocalDpi xmlns:a14="http://schemas.microsoft.com/office/drawing/2010/main" val="0"/>
              </a:ext>
            </a:extLst>
          </a:blip>
          <a:srcRect/>
          <a:stretch>
            <a:fillRect/>
          </a:stretch>
        </p:blipFill>
        <p:spPr bwMode="auto">
          <a:xfrm>
            <a:off x="8545329" y="5517307"/>
            <a:ext cx="2990850" cy="771525"/>
          </a:xfrm>
          <a:prstGeom prst="rect">
            <a:avLst/>
          </a:prstGeom>
          <a:noFill/>
          <a:ln>
            <a:noFill/>
          </a:ln>
        </p:spPr>
      </p:pic>
    </p:spTree>
    <p:extLst>
      <p:ext uri="{BB962C8B-B14F-4D97-AF65-F5344CB8AC3E}">
        <p14:creationId xmlns:p14="http://schemas.microsoft.com/office/powerpoint/2010/main" val="311144583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3445" y="2852936"/>
            <a:ext cx="92456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487488" y="1124744"/>
            <a:ext cx="6096000" cy="1323696"/>
          </a:xfrm>
          <a:prstGeom prst="rect">
            <a:avLst/>
          </a:prstGeom>
        </p:spPr>
        <p:txBody>
          <a:bodyPr>
            <a:spAutoFit/>
          </a:bodyPr>
          <a:lstStyle/>
          <a:p>
            <a:pPr marL="380990" indent="-380990">
              <a:lnSpc>
                <a:spcPct val="150000"/>
              </a:lnSpc>
              <a:buFont typeface="Wingdings" panose="05000000000000000000" pitchFamily="2" charset="2"/>
              <a:buChar char="p"/>
            </a:pPr>
            <a:r>
              <a:rPr lang="zh-CN" altLang="en-US" sz="2400" dirty="0">
                <a:latin typeface="微软雅黑" panose="020B0503020204020204" pitchFamily="34" charset="-122"/>
                <a:ea typeface="微软雅黑" panose="020B0503020204020204" pitchFamily="34" charset="-122"/>
              </a:rPr>
              <a:t>  </a:t>
            </a:r>
            <a:r>
              <a:rPr lang="zh-CN" altLang="en-US" sz="2667" dirty="0">
                <a:latin typeface="微软雅黑" panose="020B0503020204020204" pitchFamily="34" charset="-122"/>
                <a:ea typeface="微软雅黑" panose="020B0503020204020204" pitchFamily="34" charset="-122"/>
              </a:rPr>
              <a:t>跨境零售</a:t>
            </a:r>
          </a:p>
          <a:p>
            <a:pPr>
              <a:lnSpc>
                <a:spcPct val="150000"/>
              </a:lnSpc>
            </a:pPr>
            <a:r>
              <a:rPr lang="en-US" altLang="zh-CN" sz="2667" dirty="0">
                <a:latin typeface="微软雅黑" panose="020B0503020204020204" pitchFamily="34" charset="-122"/>
                <a:ea typeface="微软雅黑" panose="020B0503020204020204" pitchFamily="34" charset="-122"/>
              </a:rPr>
              <a:t>      2005</a:t>
            </a:r>
            <a:r>
              <a:rPr lang="zh-CN" altLang="en-US" sz="2667" dirty="0">
                <a:latin typeface="微软雅黑" panose="020B0503020204020204" pitchFamily="34" charset="-122"/>
                <a:ea typeface="微软雅黑" panose="020B0503020204020204" pitchFamily="34" charset="-122"/>
              </a:rPr>
              <a:t>年：代购出现   </a:t>
            </a:r>
          </a:p>
        </p:txBody>
      </p:sp>
      <p:sp>
        <p:nvSpPr>
          <p:cNvPr id="9" name="矩形 8"/>
          <p:cNvSpPr/>
          <p:nvPr/>
        </p:nvSpPr>
        <p:spPr>
          <a:xfrm>
            <a:off x="740457" y="462497"/>
            <a:ext cx="6989414"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zh-CN" sz="3200" b="1" dirty="0">
                <a:solidFill>
                  <a:srgbClr val="524F6A"/>
                </a:solidFill>
                <a:latin typeface="微软雅黑" panose="020B0503020204020204" pitchFamily="34" charset="-122"/>
                <a:ea typeface="微软雅黑" panose="020B0503020204020204" pitchFamily="34" charset="-122"/>
              </a:rPr>
              <a:t>跨境电商</a:t>
            </a:r>
            <a:r>
              <a:rPr lang="en-US" altLang="zh-CN" sz="3200" b="1" dirty="0">
                <a:solidFill>
                  <a:srgbClr val="524F6A"/>
                </a:solidFill>
                <a:latin typeface="微软雅黑" panose="020B0503020204020204" pitchFamily="34" charset="-122"/>
                <a:ea typeface="微软雅黑" panose="020B0503020204020204" pitchFamily="34" charset="-122"/>
              </a:rPr>
              <a:t>2.0</a:t>
            </a:r>
            <a:r>
              <a:rPr lang="zh-CN" altLang="zh-CN" sz="3200" b="1" dirty="0">
                <a:solidFill>
                  <a:srgbClr val="524F6A"/>
                </a:solidFill>
                <a:latin typeface="微软雅黑" panose="020B0503020204020204" pitchFamily="34" charset="-122"/>
                <a:ea typeface="微软雅黑" panose="020B0503020204020204" pitchFamily="34" charset="-122"/>
              </a:rPr>
              <a:t>阶段（</a:t>
            </a:r>
            <a:r>
              <a:rPr lang="en-US" altLang="zh-CN" sz="3200" b="1" dirty="0">
                <a:solidFill>
                  <a:srgbClr val="524F6A"/>
                </a:solidFill>
                <a:latin typeface="微软雅黑" panose="020B0503020204020204" pitchFamily="34" charset="-122"/>
                <a:ea typeface="微软雅黑" panose="020B0503020204020204" pitchFamily="34" charset="-122"/>
              </a:rPr>
              <a:t>2004</a:t>
            </a:r>
            <a:r>
              <a:rPr lang="zh-CN" altLang="zh-CN" sz="3200" b="1" dirty="0">
                <a:solidFill>
                  <a:srgbClr val="524F6A"/>
                </a:solidFill>
                <a:latin typeface="微软雅黑" panose="020B0503020204020204" pitchFamily="34" charset="-122"/>
                <a:ea typeface="微软雅黑" panose="020B0503020204020204" pitchFamily="34" charset="-122"/>
              </a:rPr>
              <a:t>～</a:t>
            </a:r>
            <a:r>
              <a:rPr lang="en-US" altLang="zh-CN" sz="3200" b="1" dirty="0">
                <a:solidFill>
                  <a:srgbClr val="524F6A"/>
                </a:solidFill>
                <a:latin typeface="微软雅黑" panose="020B0503020204020204" pitchFamily="34" charset="-122"/>
                <a:ea typeface="微软雅黑" panose="020B0503020204020204" pitchFamily="34" charset="-122"/>
              </a:rPr>
              <a:t>2012</a:t>
            </a:r>
            <a:r>
              <a:rPr lang="zh-CN" altLang="zh-CN" sz="3200" b="1" dirty="0">
                <a:solidFill>
                  <a:srgbClr val="524F6A"/>
                </a:solidFill>
                <a:latin typeface="微软雅黑" panose="020B0503020204020204" pitchFamily="34" charset="-122"/>
                <a:ea typeface="微软雅黑" panose="020B0503020204020204" pitchFamily="34" charset="-122"/>
              </a:rPr>
              <a:t>）</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8722412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9295" y="2505289"/>
            <a:ext cx="9255275" cy="4008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p:cNvSpPr/>
          <p:nvPr/>
        </p:nvSpPr>
        <p:spPr>
          <a:xfrm>
            <a:off x="1339295" y="1659368"/>
            <a:ext cx="5203669" cy="502766"/>
          </a:xfrm>
          <a:prstGeom prst="rect">
            <a:avLst/>
          </a:prstGeom>
        </p:spPr>
        <p:txBody>
          <a:bodyPr wrap="none">
            <a:spAutoFit/>
          </a:bodyPr>
          <a:lstStyle/>
          <a:p>
            <a:pPr marL="457200" indent="-457200">
              <a:buFont typeface="Wingdings" panose="05000000000000000000" pitchFamily="2" charset="2"/>
              <a:buChar char="p"/>
            </a:pPr>
            <a:r>
              <a:rPr lang="en-US" altLang="zh-CN" sz="2667" dirty="0">
                <a:latin typeface="微软雅黑" panose="020B0503020204020204" pitchFamily="34" charset="-122"/>
                <a:ea typeface="微软雅黑" panose="020B0503020204020204" pitchFamily="34" charset="-122"/>
              </a:rPr>
              <a:t>2007</a:t>
            </a:r>
            <a:r>
              <a:rPr lang="zh-CN" altLang="en-US" sz="2667" dirty="0">
                <a:latin typeface="微软雅黑" panose="020B0503020204020204" pitchFamily="34" charset="-122"/>
                <a:ea typeface="微软雅黑" panose="020B0503020204020204" pitchFamily="34" charset="-122"/>
              </a:rPr>
              <a:t>年，淘宝全球购平台上线</a:t>
            </a:r>
          </a:p>
        </p:txBody>
      </p:sp>
      <p:sp>
        <p:nvSpPr>
          <p:cNvPr id="10" name="矩形 9"/>
          <p:cNvSpPr/>
          <p:nvPr/>
        </p:nvSpPr>
        <p:spPr>
          <a:xfrm>
            <a:off x="740457" y="462497"/>
            <a:ext cx="6989414"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zh-CN" sz="3200" b="1" dirty="0">
                <a:solidFill>
                  <a:srgbClr val="524F6A"/>
                </a:solidFill>
                <a:latin typeface="微软雅黑" panose="020B0503020204020204" pitchFamily="34" charset="-122"/>
                <a:ea typeface="微软雅黑" panose="020B0503020204020204" pitchFamily="34" charset="-122"/>
              </a:rPr>
              <a:t>跨境电商</a:t>
            </a:r>
            <a:r>
              <a:rPr lang="en-US" altLang="zh-CN" sz="3200" b="1" dirty="0">
                <a:solidFill>
                  <a:srgbClr val="524F6A"/>
                </a:solidFill>
                <a:latin typeface="微软雅黑" panose="020B0503020204020204" pitchFamily="34" charset="-122"/>
                <a:ea typeface="微软雅黑" panose="020B0503020204020204" pitchFamily="34" charset="-122"/>
              </a:rPr>
              <a:t>2.0</a:t>
            </a:r>
            <a:r>
              <a:rPr lang="zh-CN" altLang="zh-CN" sz="3200" b="1" dirty="0">
                <a:solidFill>
                  <a:srgbClr val="524F6A"/>
                </a:solidFill>
                <a:latin typeface="微软雅黑" panose="020B0503020204020204" pitchFamily="34" charset="-122"/>
                <a:ea typeface="微软雅黑" panose="020B0503020204020204" pitchFamily="34" charset="-122"/>
              </a:rPr>
              <a:t>阶段（</a:t>
            </a:r>
            <a:r>
              <a:rPr lang="en-US" altLang="zh-CN" sz="3200" b="1" dirty="0">
                <a:solidFill>
                  <a:srgbClr val="524F6A"/>
                </a:solidFill>
                <a:latin typeface="微软雅黑" panose="020B0503020204020204" pitchFamily="34" charset="-122"/>
                <a:ea typeface="微软雅黑" panose="020B0503020204020204" pitchFamily="34" charset="-122"/>
              </a:rPr>
              <a:t>2004</a:t>
            </a:r>
            <a:r>
              <a:rPr lang="zh-CN" altLang="zh-CN" sz="3200" b="1" dirty="0">
                <a:solidFill>
                  <a:srgbClr val="524F6A"/>
                </a:solidFill>
                <a:latin typeface="微软雅黑" panose="020B0503020204020204" pitchFamily="34" charset="-122"/>
                <a:ea typeface="微软雅黑" panose="020B0503020204020204" pitchFamily="34" charset="-122"/>
              </a:rPr>
              <a:t>～</a:t>
            </a:r>
            <a:r>
              <a:rPr lang="en-US" altLang="zh-CN" sz="3200" b="1" dirty="0">
                <a:solidFill>
                  <a:srgbClr val="524F6A"/>
                </a:solidFill>
                <a:latin typeface="微软雅黑" panose="020B0503020204020204" pitchFamily="34" charset="-122"/>
                <a:ea typeface="微软雅黑" panose="020B0503020204020204" pitchFamily="34" charset="-122"/>
              </a:rPr>
              <a:t>2012</a:t>
            </a:r>
            <a:r>
              <a:rPr lang="zh-CN" altLang="zh-CN" sz="3200" b="1" dirty="0">
                <a:solidFill>
                  <a:srgbClr val="524F6A"/>
                </a:solidFill>
                <a:latin typeface="微软雅黑" panose="020B0503020204020204" pitchFamily="34" charset="-122"/>
                <a:ea typeface="微软雅黑" panose="020B0503020204020204" pitchFamily="34" charset="-122"/>
              </a:rPr>
              <a:t>）</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1845987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87488" y="1229509"/>
            <a:ext cx="7296811" cy="497957"/>
          </a:xfrm>
          <a:prstGeom prst="rect">
            <a:avLst/>
          </a:prstGeom>
        </p:spPr>
        <p:txBody>
          <a:bodyPr wrap="square">
            <a:spAutoFit/>
          </a:bodyPr>
          <a:lstStyle/>
          <a:p>
            <a:pPr marL="800089" indent="-342900">
              <a:lnSpc>
                <a:spcPct val="120000"/>
              </a:lnSpc>
              <a:buFont typeface="Wingdings" panose="05000000000000000000" pitchFamily="2" charset="2"/>
              <a:buChar char="p"/>
            </a:pPr>
            <a:r>
              <a:rPr lang="en-US" altLang="zh-CN" sz="2400" dirty="0">
                <a:latin typeface="微软雅黑" panose="020B0503020204020204" pitchFamily="34" charset="-122"/>
                <a:ea typeface="微软雅黑" panose="020B0503020204020204" pitchFamily="34" charset="-122"/>
              </a:rPr>
              <a:t>  2008</a:t>
            </a:r>
            <a:r>
              <a:rPr lang="zh-CN" altLang="en-US" sz="2400" dirty="0">
                <a:latin typeface="微软雅黑" panose="020B0503020204020204" pitchFamily="34" charset="-122"/>
                <a:ea typeface="微软雅黑" panose="020B0503020204020204" pitchFamily="34" charset="-122"/>
              </a:rPr>
              <a:t>年：三鹿奶粉事件加速了代购的发展</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1532" y="2119761"/>
            <a:ext cx="8418017" cy="4735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矩形 8"/>
          <p:cNvSpPr/>
          <p:nvPr/>
        </p:nvSpPr>
        <p:spPr>
          <a:xfrm>
            <a:off x="740457" y="462497"/>
            <a:ext cx="6989414"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zh-CN" sz="3200" b="1" dirty="0">
                <a:solidFill>
                  <a:srgbClr val="524F6A"/>
                </a:solidFill>
                <a:latin typeface="微软雅黑" panose="020B0503020204020204" pitchFamily="34" charset="-122"/>
                <a:ea typeface="微软雅黑" panose="020B0503020204020204" pitchFamily="34" charset="-122"/>
              </a:rPr>
              <a:t>跨境电商</a:t>
            </a:r>
            <a:r>
              <a:rPr lang="en-US" altLang="zh-CN" sz="3200" b="1" dirty="0">
                <a:solidFill>
                  <a:srgbClr val="524F6A"/>
                </a:solidFill>
                <a:latin typeface="微软雅黑" panose="020B0503020204020204" pitchFamily="34" charset="-122"/>
                <a:ea typeface="微软雅黑" panose="020B0503020204020204" pitchFamily="34" charset="-122"/>
              </a:rPr>
              <a:t>2.0</a:t>
            </a:r>
            <a:r>
              <a:rPr lang="zh-CN" altLang="zh-CN" sz="3200" b="1" dirty="0">
                <a:solidFill>
                  <a:srgbClr val="524F6A"/>
                </a:solidFill>
                <a:latin typeface="微软雅黑" panose="020B0503020204020204" pitchFamily="34" charset="-122"/>
                <a:ea typeface="微软雅黑" panose="020B0503020204020204" pitchFamily="34" charset="-122"/>
              </a:rPr>
              <a:t>阶段（</a:t>
            </a:r>
            <a:r>
              <a:rPr lang="en-US" altLang="zh-CN" sz="3200" b="1" dirty="0">
                <a:solidFill>
                  <a:srgbClr val="524F6A"/>
                </a:solidFill>
                <a:latin typeface="微软雅黑" panose="020B0503020204020204" pitchFamily="34" charset="-122"/>
                <a:ea typeface="微软雅黑" panose="020B0503020204020204" pitchFamily="34" charset="-122"/>
              </a:rPr>
              <a:t>2004</a:t>
            </a:r>
            <a:r>
              <a:rPr lang="zh-CN" altLang="zh-CN" sz="3200" b="1" dirty="0">
                <a:solidFill>
                  <a:srgbClr val="524F6A"/>
                </a:solidFill>
                <a:latin typeface="微软雅黑" panose="020B0503020204020204" pitchFamily="34" charset="-122"/>
                <a:ea typeface="微软雅黑" panose="020B0503020204020204" pitchFamily="34" charset="-122"/>
              </a:rPr>
              <a:t>～</a:t>
            </a:r>
            <a:r>
              <a:rPr lang="en-US" altLang="zh-CN" sz="3200" b="1" dirty="0">
                <a:solidFill>
                  <a:srgbClr val="524F6A"/>
                </a:solidFill>
                <a:latin typeface="微软雅黑" panose="020B0503020204020204" pitchFamily="34" charset="-122"/>
                <a:ea typeface="微软雅黑" panose="020B0503020204020204" pitchFamily="34" charset="-122"/>
              </a:rPr>
              <a:t>2012</a:t>
            </a:r>
            <a:r>
              <a:rPr lang="zh-CN" altLang="zh-CN" sz="3200" b="1" dirty="0">
                <a:solidFill>
                  <a:srgbClr val="524F6A"/>
                </a:solidFill>
                <a:latin typeface="微软雅黑" panose="020B0503020204020204" pitchFamily="34" charset="-122"/>
                <a:ea typeface="微软雅黑" panose="020B0503020204020204" pitchFamily="34" charset="-122"/>
              </a:rPr>
              <a:t>）</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7426236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152117" y="1831370"/>
            <a:ext cx="4592379" cy="4043543"/>
          </a:xfrm>
          <a:prstGeom prst="rect">
            <a:avLst/>
          </a:prstGeom>
        </p:spPr>
        <p:txBody>
          <a:bodyPr wrap="square">
            <a:spAutoFit/>
          </a:bodyPr>
          <a:lstStyle/>
          <a:p>
            <a:pPr marL="800089" indent="-342900">
              <a:lnSpc>
                <a:spcPct val="120000"/>
              </a:lnSpc>
              <a:buFont typeface="Wingdings" panose="05000000000000000000" pitchFamily="2" charset="2"/>
              <a:buChar char="p"/>
            </a:pPr>
            <a:r>
              <a:rPr lang="en-US" altLang="zh-CN" sz="2400" dirty="0">
                <a:latin typeface="微软雅黑" panose="020B0503020204020204" pitchFamily="34" charset="-122"/>
                <a:ea typeface="微软雅黑" panose="020B0503020204020204" pitchFamily="34" charset="-122"/>
              </a:rPr>
              <a:t> 2008 </a:t>
            </a:r>
            <a:r>
              <a:rPr lang="zh-CN" altLang="en-US" sz="2400" dirty="0">
                <a:latin typeface="微软雅黑" panose="020B0503020204020204" pitchFamily="34" charset="-122"/>
                <a:ea typeface="微软雅黑" panose="020B0503020204020204" pitchFamily="34" charset="-122"/>
              </a:rPr>
              <a:t>年前后，懂</a:t>
            </a:r>
            <a:r>
              <a:rPr lang="zh-CN" altLang="en-US" sz="2400" dirty="0">
                <a:latin typeface="微软雅黑" panose="020B0503020204020204" pitchFamily="34" charset="-122"/>
                <a:ea typeface="微软雅黑" panose="020B0503020204020204" pitchFamily="34" charset="-122"/>
              </a:rPr>
              <a:t>英文的海淘族出现</a:t>
            </a:r>
            <a:r>
              <a:rPr lang="zh-CN" altLang="en-US" sz="2400" dirty="0">
                <a:latin typeface="微软雅黑" panose="020B0503020204020204" pitchFamily="34" charset="-122"/>
                <a:ea typeface="微软雅黑" panose="020B0503020204020204" pitchFamily="34" charset="-122"/>
              </a:rPr>
              <a:t>，面向</a:t>
            </a:r>
            <a:r>
              <a:rPr lang="zh-CN" altLang="en-US" sz="2400" dirty="0">
                <a:latin typeface="微软雅黑" panose="020B0503020204020204" pitchFamily="34" charset="-122"/>
                <a:ea typeface="微软雅黑" panose="020B0503020204020204" pitchFamily="34" charset="-122"/>
              </a:rPr>
              <a:t>海外个人消费者的中国跨境零售出口业务（</a:t>
            </a:r>
            <a:r>
              <a:rPr lang="en-US" altLang="zh-CN" sz="2400" dirty="0">
                <a:latin typeface="微软雅黑" panose="020B0503020204020204" pitchFamily="34" charset="-122"/>
                <a:ea typeface="微软雅黑" panose="020B0503020204020204" pitchFamily="34" charset="-122"/>
              </a:rPr>
              <a:t>B2C/C2C</a:t>
            </a:r>
            <a:r>
              <a:rPr lang="zh-CN" altLang="en-US" sz="2400" dirty="0">
                <a:latin typeface="微软雅黑" panose="020B0503020204020204" pitchFamily="34" charset="-122"/>
                <a:ea typeface="微软雅黑" panose="020B0503020204020204" pitchFamily="34" charset="-122"/>
              </a:rPr>
              <a:t>）蓬勃发展起来，</a:t>
            </a:r>
            <a:r>
              <a:rPr lang="en-US" altLang="zh-CN" sz="2400" dirty="0">
                <a:latin typeface="微软雅黑" panose="020B0503020204020204" pitchFamily="34" charset="-122"/>
                <a:ea typeface="微软雅黑" panose="020B0503020204020204" pitchFamily="34" charset="-122"/>
              </a:rPr>
              <a:t>DX</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2006 </a:t>
            </a:r>
            <a:r>
              <a:rPr lang="zh-CN" altLang="en-US" sz="2400" dirty="0">
                <a:latin typeface="微软雅黑" panose="020B0503020204020204" pitchFamily="34" charset="-122"/>
                <a:ea typeface="微软雅黑" panose="020B0503020204020204" pitchFamily="34" charset="-122"/>
              </a:rPr>
              <a:t>年）、兰亭集势（</a:t>
            </a:r>
            <a:r>
              <a:rPr lang="en-US" altLang="zh-CN" sz="2400" dirty="0">
                <a:latin typeface="微软雅黑" panose="020B0503020204020204" pitchFamily="34" charset="-122"/>
                <a:ea typeface="微软雅黑" panose="020B0503020204020204" pitchFamily="34" charset="-122"/>
              </a:rPr>
              <a:t>2007 </a:t>
            </a:r>
            <a:r>
              <a:rPr lang="zh-CN" altLang="en-US" sz="2400" dirty="0">
                <a:latin typeface="微软雅黑" panose="020B0503020204020204" pitchFamily="34" charset="-122"/>
                <a:ea typeface="微软雅黑" panose="020B0503020204020204" pitchFamily="34" charset="-122"/>
              </a:rPr>
              <a:t>年）、阿里速卖通（</a:t>
            </a:r>
            <a:r>
              <a:rPr lang="en-US" altLang="zh-CN" sz="2400" dirty="0">
                <a:latin typeface="微软雅黑" panose="020B0503020204020204" pitchFamily="34" charset="-122"/>
                <a:ea typeface="微软雅黑" panose="020B0503020204020204" pitchFamily="34" charset="-122"/>
              </a:rPr>
              <a:t>2009 </a:t>
            </a:r>
            <a:r>
              <a:rPr lang="zh-CN" altLang="en-US" sz="2400" dirty="0">
                <a:latin typeface="微软雅黑" panose="020B0503020204020204" pitchFamily="34" charset="-122"/>
                <a:ea typeface="微软雅黑" panose="020B0503020204020204" pitchFamily="34" charset="-122"/>
              </a:rPr>
              <a:t>年）相继出现 </a:t>
            </a:r>
          </a:p>
          <a:p>
            <a:pPr marL="800089" indent="-342900">
              <a:lnSpc>
                <a:spcPct val="120000"/>
              </a:lnSpc>
              <a:buFont typeface="Wingdings" panose="05000000000000000000" pitchFamily="2" charset="2"/>
              <a:buChar char="p"/>
            </a:pPr>
            <a:endParaRPr lang="zh-CN" altLang="en-US" sz="2400" dirty="0">
              <a:latin typeface="微软雅黑" panose="020B0503020204020204" pitchFamily="34" charset="-122"/>
              <a:ea typeface="微软雅黑" panose="020B0503020204020204" pitchFamily="34" charset="-122"/>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621" y="1831370"/>
            <a:ext cx="6651496" cy="397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矩形 8"/>
          <p:cNvSpPr/>
          <p:nvPr/>
        </p:nvSpPr>
        <p:spPr>
          <a:xfrm>
            <a:off x="740457" y="462497"/>
            <a:ext cx="6989414"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zh-CN" sz="3200" b="1" dirty="0">
                <a:solidFill>
                  <a:srgbClr val="524F6A"/>
                </a:solidFill>
                <a:latin typeface="微软雅黑" panose="020B0503020204020204" pitchFamily="34" charset="-122"/>
                <a:ea typeface="微软雅黑" panose="020B0503020204020204" pitchFamily="34" charset="-122"/>
              </a:rPr>
              <a:t>跨境电商</a:t>
            </a:r>
            <a:r>
              <a:rPr lang="en-US" altLang="zh-CN" sz="3200" b="1" dirty="0">
                <a:solidFill>
                  <a:srgbClr val="524F6A"/>
                </a:solidFill>
                <a:latin typeface="微软雅黑" panose="020B0503020204020204" pitchFamily="34" charset="-122"/>
                <a:ea typeface="微软雅黑" panose="020B0503020204020204" pitchFamily="34" charset="-122"/>
              </a:rPr>
              <a:t>2.0</a:t>
            </a:r>
            <a:r>
              <a:rPr lang="zh-CN" altLang="zh-CN" sz="3200" b="1" dirty="0">
                <a:solidFill>
                  <a:srgbClr val="524F6A"/>
                </a:solidFill>
                <a:latin typeface="微软雅黑" panose="020B0503020204020204" pitchFamily="34" charset="-122"/>
                <a:ea typeface="微软雅黑" panose="020B0503020204020204" pitchFamily="34" charset="-122"/>
              </a:rPr>
              <a:t>阶段（</a:t>
            </a:r>
            <a:r>
              <a:rPr lang="en-US" altLang="zh-CN" sz="3200" b="1" dirty="0">
                <a:solidFill>
                  <a:srgbClr val="524F6A"/>
                </a:solidFill>
                <a:latin typeface="微软雅黑" panose="020B0503020204020204" pitchFamily="34" charset="-122"/>
                <a:ea typeface="微软雅黑" panose="020B0503020204020204" pitchFamily="34" charset="-122"/>
              </a:rPr>
              <a:t>2004</a:t>
            </a:r>
            <a:r>
              <a:rPr lang="zh-CN" altLang="zh-CN" sz="3200" b="1" dirty="0">
                <a:solidFill>
                  <a:srgbClr val="524F6A"/>
                </a:solidFill>
                <a:latin typeface="微软雅黑" panose="020B0503020204020204" pitchFamily="34" charset="-122"/>
                <a:ea typeface="微软雅黑" panose="020B0503020204020204" pitchFamily="34" charset="-122"/>
              </a:rPr>
              <a:t>～</a:t>
            </a:r>
            <a:r>
              <a:rPr lang="en-US" altLang="zh-CN" sz="3200" b="1" dirty="0">
                <a:solidFill>
                  <a:srgbClr val="524F6A"/>
                </a:solidFill>
                <a:latin typeface="微软雅黑" panose="020B0503020204020204" pitchFamily="34" charset="-122"/>
                <a:ea typeface="微软雅黑" panose="020B0503020204020204" pitchFamily="34" charset="-122"/>
              </a:rPr>
              <a:t>2012</a:t>
            </a:r>
            <a:r>
              <a:rPr lang="zh-CN" altLang="zh-CN" sz="3200" b="1" dirty="0">
                <a:solidFill>
                  <a:srgbClr val="524F6A"/>
                </a:solidFill>
                <a:latin typeface="微软雅黑" panose="020B0503020204020204" pitchFamily="34" charset="-122"/>
                <a:ea typeface="微软雅黑" panose="020B0503020204020204" pitchFamily="34" charset="-122"/>
              </a:rPr>
              <a:t>）</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4335989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0694" y="1140120"/>
            <a:ext cx="6937748" cy="526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矩形 9"/>
          <p:cNvSpPr/>
          <p:nvPr/>
        </p:nvSpPr>
        <p:spPr>
          <a:xfrm>
            <a:off x="605987" y="205721"/>
            <a:ext cx="6989414"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zh-CN" sz="3200" b="1" dirty="0">
                <a:solidFill>
                  <a:srgbClr val="524F6A"/>
                </a:solidFill>
                <a:latin typeface="微软雅黑" panose="020B0503020204020204" pitchFamily="34" charset="-122"/>
                <a:ea typeface="微软雅黑" panose="020B0503020204020204" pitchFamily="34" charset="-122"/>
              </a:rPr>
              <a:t>跨境电商</a:t>
            </a:r>
            <a:r>
              <a:rPr lang="en-US" altLang="zh-CN" sz="3200" b="1" dirty="0">
                <a:solidFill>
                  <a:srgbClr val="524F6A"/>
                </a:solidFill>
                <a:latin typeface="微软雅黑" panose="020B0503020204020204" pitchFamily="34" charset="-122"/>
                <a:ea typeface="微软雅黑" panose="020B0503020204020204" pitchFamily="34" charset="-122"/>
              </a:rPr>
              <a:t>2.0</a:t>
            </a:r>
            <a:r>
              <a:rPr lang="zh-CN" altLang="zh-CN" sz="3200" b="1" dirty="0">
                <a:solidFill>
                  <a:srgbClr val="524F6A"/>
                </a:solidFill>
                <a:latin typeface="微软雅黑" panose="020B0503020204020204" pitchFamily="34" charset="-122"/>
                <a:ea typeface="微软雅黑" panose="020B0503020204020204" pitchFamily="34" charset="-122"/>
              </a:rPr>
              <a:t>阶段（</a:t>
            </a:r>
            <a:r>
              <a:rPr lang="en-US" altLang="zh-CN" sz="3200" b="1" dirty="0">
                <a:solidFill>
                  <a:srgbClr val="524F6A"/>
                </a:solidFill>
                <a:latin typeface="微软雅黑" panose="020B0503020204020204" pitchFamily="34" charset="-122"/>
                <a:ea typeface="微软雅黑" panose="020B0503020204020204" pitchFamily="34" charset="-122"/>
              </a:rPr>
              <a:t>2004</a:t>
            </a:r>
            <a:r>
              <a:rPr lang="zh-CN" altLang="zh-CN" sz="3200" b="1" dirty="0">
                <a:solidFill>
                  <a:srgbClr val="524F6A"/>
                </a:solidFill>
                <a:latin typeface="微软雅黑" panose="020B0503020204020204" pitchFamily="34" charset="-122"/>
                <a:ea typeface="微软雅黑" panose="020B0503020204020204" pitchFamily="34" charset="-122"/>
              </a:rPr>
              <a:t>～</a:t>
            </a:r>
            <a:r>
              <a:rPr lang="en-US" altLang="zh-CN" sz="3200" b="1" dirty="0">
                <a:solidFill>
                  <a:srgbClr val="524F6A"/>
                </a:solidFill>
                <a:latin typeface="微软雅黑" panose="020B0503020204020204" pitchFamily="34" charset="-122"/>
                <a:ea typeface="微软雅黑" panose="020B0503020204020204" pitchFamily="34" charset="-122"/>
              </a:rPr>
              <a:t>2012</a:t>
            </a:r>
            <a:r>
              <a:rPr lang="zh-CN" altLang="zh-CN" sz="3200" b="1" dirty="0">
                <a:solidFill>
                  <a:srgbClr val="524F6A"/>
                </a:solidFill>
                <a:latin typeface="微软雅黑" panose="020B0503020204020204" pitchFamily="34" charset="-122"/>
                <a:ea typeface="微软雅黑" panose="020B0503020204020204" pitchFamily="34" charset="-122"/>
              </a:rPr>
              <a:t>）</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
        <p:nvSpPr>
          <p:cNvPr id="3" name="矩形 2"/>
          <p:cNvSpPr/>
          <p:nvPr/>
        </p:nvSpPr>
        <p:spPr>
          <a:xfrm>
            <a:off x="0" y="1527089"/>
            <a:ext cx="4276165" cy="4486741"/>
          </a:xfrm>
          <a:prstGeom prst="rect">
            <a:avLst/>
          </a:prstGeom>
        </p:spPr>
        <p:txBody>
          <a:bodyPr wrap="square">
            <a:spAutoFit/>
          </a:bodyPr>
          <a:lstStyle/>
          <a:p>
            <a:pPr marL="800089" indent="-342900">
              <a:lnSpc>
                <a:spcPct val="120000"/>
              </a:lnSpc>
              <a:buFont typeface="Wingdings" panose="05000000000000000000" pitchFamily="2" charset="2"/>
              <a:buChar char="p"/>
            </a:pPr>
            <a:r>
              <a:rPr lang="zh-CN" altLang="zh-CN" sz="2400" dirty="0" smtClean="0">
                <a:latin typeface="微软雅黑" panose="020B0503020204020204" pitchFamily="34" charset="-122"/>
                <a:ea typeface="微软雅黑" panose="020B0503020204020204" pitchFamily="34" charset="-122"/>
              </a:rPr>
              <a:t>在</a:t>
            </a:r>
            <a:r>
              <a:rPr lang="zh-CN" altLang="zh-CN" sz="2400" dirty="0">
                <a:latin typeface="微软雅黑" panose="020B0503020204020204" pitchFamily="34" charset="-122"/>
                <a:ea typeface="微软雅黑" panose="020B0503020204020204" pitchFamily="34" charset="-122"/>
              </a:rPr>
              <a:t>跨境电商</a:t>
            </a:r>
            <a:r>
              <a:rPr lang="en-US" altLang="zh-CN" sz="2400" dirty="0">
                <a:latin typeface="微软雅黑" panose="020B0503020204020204" pitchFamily="34" charset="-122"/>
                <a:ea typeface="微软雅黑" panose="020B0503020204020204" pitchFamily="34" charset="-122"/>
              </a:rPr>
              <a:t>2.0</a:t>
            </a:r>
            <a:r>
              <a:rPr lang="zh-CN" altLang="zh-CN" sz="2400" dirty="0">
                <a:latin typeface="微软雅黑" panose="020B0503020204020204" pitchFamily="34" charset="-122"/>
                <a:ea typeface="微软雅黑" panose="020B0503020204020204" pitchFamily="34" charset="-122"/>
              </a:rPr>
              <a:t>阶段，第三方平台实现了营收的多元化，同时实现后向收费模式，将“会员收费”改以收取“交易佣金”为主，即按成交效果来收取百分点佣金。同时还通过平台上营销推广、支付服务、物流服务等获得增值收益</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9503209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5987" y="4768903"/>
            <a:ext cx="4547401" cy="535531"/>
          </a:xfrm>
          <a:prstGeom prst="rect">
            <a:avLst/>
          </a:prstGeom>
        </p:spPr>
        <p:txBody>
          <a:bodyPr wrap="square">
            <a:spAutoFit/>
          </a:bodyPr>
          <a:lstStyle/>
          <a:p>
            <a:pPr marL="800089" indent="-342900">
              <a:lnSpc>
                <a:spcPct val="120000"/>
              </a:lnSpc>
              <a:buFont typeface="Wingdings" panose="05000000000000000000" pitchFamily="2" charset="2"/>
              <a:buChar char="p"/>
            </a:pPr>
            <a:r>
              <a:rPr lang="en-US" altLang="zh-CN" sz="2400" dirty="0" smtClean="0">
                <a:latin typeface="微软雅黑" panose="020B0503020204020204" pitchFamily="34" charset="-122"/>
                <a:ea typeface="微软雅黑" panose="020B0503020204020204" pitchFamily="34" charset="-122"/>
              </a:rPr>
              <a:t>2014</a:t>
            </a:r>
            <a:r>
              <a:rPr lang="zh-CN" altLang="en-US" sz="2400" dirty="0" smtClean="0">
                <a:latin typeface="微软雅黑" panose="020B0503020204020204" pitchFamily="34" charset="-122"/>
                <a:ea typeface="微软雅黑" panose="020B0503020204020204" pitchFamily="34" charset="-122"/>
              </a:rPr>
              <a:t>年</a:t>
            </a:r>
            <a:r>
              <a:rPr lang="zh-CN" altLang="en-US" sz="2400" dirty="0">
                <a:latin typeface="微软雅黑" panose="020B0503020204020204" pitchFamily="34" charset="-122"/>
                <a:ea typeface="微软雅黑" panose="020B0503020204020204" pitchFamily="34" charset="-122"/>
              </a:rPr>
              <a:t>，</a:t>
            </a:r>
            <a:r>
              <a:rPr lang="zh-CN" altLang="en-US" sz="2400" dirty="0" smtClean="0">
                <a:latin typeface="微软雅黑" panose="020B0503020204020204" pitchFamily="34" charset="-122"/>
                <a:ea typeface="微软雅黑" panose="020B0503020204020204" pitchFamily="34" charset="-122"/>
              </a:rPr>
              <a:t>跨</a:t>
            </a:r>
            <a:r>
              <a:rPr lang="zh-CN" altLang="en-US" sz="2400" dirty="0">
                <a:latin typeface="微软雅黑" panose="020B0503020204020204" pitchFamily="34" charset="-122"/>
                <a:ea typeface="微软雅黑" panose="020B0503020204020204" pitchFamily="34" charset="-122"/>
              </a:rPr>
              <a:t>境电商元年</a:t>
            </a:r>
          </a:p>
        </p:txBody>
      </p:sp>
      <p:sp>
        <p:nvSpPr>
          <p:cNvPr id="10" name="矩形 9"/>
          <p:cNvSpPr/>
          <p:nvPr/>
        </p:nvSpPr>
        <p:spPr>
          <a:xfrm>
            <a:off x="605986" y="528450"/>
            <a:ext cx="6989414"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zh-CN" sz="3200" b="1" dirty="0">
                <a:solidFill>
                  <a:srgbClr val="524F6A"/>
                </a:solidFill>
                <a:latin typeface="微软雅黑" panose="020B0503020204020204" pitchFamily="34" charset="-122"/>
                <a:ea typeface="微软雅黑" panose="020B0503020204020204" pitchFamily="34" charset="-122"/>
              </a:rPr>
              <a:t>跨境电</a:t>
            </a:r>
            <a:r>
              <a:rPr lang="zh-CN" altLang="zh-CN" sz="3200" b="1" dirty="0" smtClean="0">
                <a:solidFill>
                  <a:srgbClr val="524F6A"/>
                </a:solidFill>
                <a:latin typeface="微软雅黑" panose="020B0503020204020204" pitchFamily="34" charset="-122"/>
                <a:ea typeface="微软雅黑" panose="020B0503020204020204" pitchFamily="34" charset="-122"/>
              </a:rPr>
              <a:t>商</a:t>
            </a:r>
            <a:r>
              <a:rPr lang="en-US" altLang="zh-CN" sz="3200" b="1" dirty="0" smtClean="0">
                <a:solidFill>
                  <a:srgbClr val="524F6A"/>
                </a:solidFill>
                <a:latin typeface="微软雅黑" panose="020B0503020204020204" pitchFamily="34" charset="-122"/>
                <a:ea typeface="微软雅黑" panose="020B0503020204020204" pitchFamily="34" charset="-122"/>
              </a:rPr>
              <a:t>3.0</a:t>
            </a:r>
            <a:r>
              <a:rPr lang="zh-CN" altLang="zh-CN" sz="3200" b="1" dirty="0">
                <a:solidFill>
                  <a:srgbClr val="524F6A"/>
                </a:solidFill>
                <a:latin typeface="微软雅黑" panose="020B0503020204020204" pitchFamily="34" charset="-122"/>
                <a:ea typeface="微软雅黑" panose="020B0503020204020204" pitchFamily="34" charset="-122"/>
              </a:rPr>
              <a:t>阶段（</a:t>
            </a:r>
            <a:r>
              <a:rPr lang="en-US" altLang="zh-CN" sz="3200" b="1" dirty="0" smtClean="0">
                <a:solidFill>
                  <a:srgbClr val="524F6A"/>
                </a:solidFill>
                <a:latin typeface="微软雅黑" panose="020B0503020204020204" pitchFamily="34" charset="-122"/>
                <a:ea typeface="微软雅黑" panose="020B0503020204020204" pitchFamily="34" charset="-122"/>
              </a:rPr>
              <a:t>2013</a:t>
            </a:r>
            <a:r>
              <a:rPr lang="zh-CN" altLang="zh-CN" sz="3200" b="1" dirty="0" smtClean="0">
                <a:solidFill>
                  <a:srgbClr val="524F6A"/>
                </a:solidFill>
                <a:latin typeface="微软雅黑" panose="020B0503020204020204" pitchFamily="34" charset="-122"/>
                <a:ea typeface="微软雅黑" panose="020B0503020204020204" pitchFamily="34" charset="-122"/>
              </a:rPr>
              <a:t>～</a:t>
            </a:r>
            <a:r>
              <a:rPr lang="zh-CN" altLang="en-US" sz="3200" b="1" dirty="0" smtClean="0">
                <a:solidFill>
                  <a:srgbClr val="524F6A"/>
                </a:solidFill>
                <a:latin typeface="微软雅黑" panose="020B0503020204020204" pitchFamily="34" charset="-122"/>
                <a:ea typeface="微软雅黑" panose="020B0503020204020204" pitchFamily="34" charset="-122"/>
              </a:rPr>
              <a:t>至今</a:t>
            </a:r>
            <a:r>
              <a:rPr lang="zh-CN" altLang="zh-CN" sz="3200" b="1" dirty="0" smtClean="0">
                <a:solidFill>
                  <a:srgbClr val="524F6A"/>
                </a:solidFill>
                <a:latin typeface="微软雅黑" panose="020B0503020204020204" pitchFamily="34" charset="-122"/>
                <a:ea typeface="微软雅黑" panose="020B0503020204020204" pitchFamily="34" charset="-122"/>
              </a:rPr>
              <a:t>）</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
        <p:nvSpPr>
          <p:cNvPr id="3" name="矩形 2"/>
          <p:cNvSpPr/>
          <p:nvPr/>
        </p:nvSpPr>
        <p:spPr>
          <a:xfrm>
            <a:off x="605986" y="1885371"/>
            <a:ext cx="4547401" cy="2713948"/>
          </a:xfrm>
          <a:prstGeom prst="rect">
            <a:avLst/>
          </a:prstGeom>
        </p:spPr>
        <p:txBody>
          <a:bodyPr wrap="square">
            <a:spAutoFit/>
          </a:bodyPr>
          <a:lstStyle/>
          <a:p>
            <a:pPr marL="800089" indent="-342900">
              <a:lnSpc>
                <a:spcPct val="120000"/>
              </a:lnSpc>
              <a:buFont typeface="Wingdings" panose="05000000000000000000" pitchFamily="2" charset="2"/>
              <a:buChar char="p"/>
            </a:pPr>
            <a:r>
              <a:rPr lang="en-US" altLang="zh-CN" sz="2400" dirty="0">
                <a:latin typeface="微软雅黑" panose="020B0503020204020204" pitchFamily="34" charset="-122"/>
                <a:ea typeface="微软雅黑" panose="020B0503020204020204" pitchFamily="34" charset="-122"/>
              </a:rPr>
              <a:t>2013</a:t>
            </a:r>
            <a:r>
              <a:rPr lang="zh-CN" altLang="zh-CN" sz="2400" dirty="0">
                <a:latin typeface="微软雅黑" panose="020B0503020204020204" pitchFamily="34" charset="-122"/>
                <a:ea typeface="微软雅黑" panose="020B0503020204020204" pitchFamily="34" charset="-122"/>
              </a:rPr>
              <a:t>年成为跨境电商重要转型年，跨境电商全产业链都出现了商业模式的变化。随着跨境电商的转型，跨境电商</a:t>
            </a:r>
            <a:r>
              <a:rPr lang="en-US" altLang="zh-CN" sz="2400" dirty="0">
                <a:latin typeface="微软雅黑" panose="020B0503020204020204" pitchFamily="34" charset="-122"/>
                <a:ea typeface="微软雅黑" panose="020B0503020204020204" pitchFamily="34" charset="-122"/>
              </a:rPr>
              <a:t>3.0</a:t>
            </a:r>
            <a:r>
              <a:rPr lang="zh-CN" altLang="zh-CN" sz="2400" dirty="0">
                <a:latin typeface="微软雅黑" panose="020B0503020204020204" pitchFamily="34" charset="-122"/>
                <a:ea typeface="微软雅黑" panose="020B0503020204020204" pitchFamily="34" charset="-122"/>
              </a:rPr>
              <a:t>“大时代”随之到来</a:t>
            </a:r>
            <a:endParaRPr lang="zh-CN" altLang="en-US" sz="2400" dirty="0">
              <a:latin typeface="微软雅黑" panose="020B0503020204020204" pitchFamily="34" charset="-122"/>
              <a:ea typeface="微软雅黑" panose="020B0503020204020204" pitchFamily="34" charset="-122"/>
            </a:endParaRPr>
          </a:p>
        </p:txBody>
      </p:sp>
      <p:pic>
        <p:nvPicPr>
          <p:cNvPr id="6" name="图片 5"/>
          <p:cNvPicPr/>
          <p:nvPr/>
        </p:nvPicPr>
        <p:blipFill>
          <a:blip r:embed="rId3">
            <a:extLst>
              <a:ext uri="{28A0092B-C50C-407E-A947-70E740481C1C}">
                <a14:useLocalDpi xmlns:a14="http://schemas.microsoft.com/office/drawing/2010/main" val="0"/>
              </a:ext>
            </a:extLst>
          </a:blip>
          <a:srcRect/>
          <a:stretch>
            <a:fillRect/>
          </a:stretch>
        </p:blipFill>
        <p:spPr bwMode="auto">
          <a:xfrm>
            <a:off x="5698706" y="1885371"/>
            <a:ext cx="6078351" cy="3861828"/>
          </a:xfrm>
          <a:prstGeom prst="rect">
            <a:avLst/>
          </a:prstGeom>
          <a:noFill/>
          <a:ln>
            <a:noFill/>
          </a:ln>
        </p:spPr>
      </p:pic>
    </p:spTree>
    <p:extLst>
      <p:ext uri="{BB962C8B-B14F-4D97-AF65-F5344CB8AC3E}">
        <p14:creationId xmlns:p14="http://schemas.microsoft.com/office/powerpoint/2010/main" val="415949126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5" name="MH_Other_1"/>
          <p:cNvSpPr>
            <a:spLocks noChangeArrowheads="1"/>
          </p:cNvSpPr>
          <p:nvPr>
            <p:custDataLst>
              <p:tags r:id="rId2"/>
            </p:custDataLst>
          </p:nvPr>
        </p:nvSpPr>
        <p:spPr bwMode="auto">
          <a:xfrm>
            <a:off x="2784475" y="1800225"/>
            <a:ext cx="357188" cy="355600"/>
          </a:xfrm>
          <a:prstGeom prst="diamond">
            <a:avLst/>
          </a:prstGeom>
          <a:solidFill>
            <a:srgbClr val="CFEDE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3076" name="MH_Other_2"/>
          <p:cNvSpPr>
            <a:spLocks noChangeArrowheads="1"/>
          </p:cNvSpPr>
          <p:nvPr>
            <p:custDataLst>
              <p:tags r:id="rId3"/>
            </p:custDataLst>
          </p:nvPr>
        </p:nvSpPr>
        <p:spPr bwMode="auto">
          <a:xfrm>
            <a:off x="2784475" y="2205039"/>
            <a:ext cx="357188" cy="357187"/>
          </a:xfrm>
          <a:prstGeom prst="diamond">
            <a:avLst/>
          </a:prstGeom>
          <a:solidFill>
            <a:srgbClr val="CFEDE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3077" name="MH_Other_3"/>
          <p:cNvSpPr>
            <a:spLocks noChangeArrowheads="1"/>
          </p:cNvSpPr>
          <p:nvPr>
            <p:custDataLst>
              <p:tags r:id="rId4"/>
            </p:custDataLst>
          </p:nvPr>
        </p:nvSpPr>
        <p:spPr bwMode="auto">
          <a:xfrm>
            <a:off x="2990850" y="2003425"/>
            <a:ext cx="355600" cy="355600"/>
          </a:xfrm>
          <a:prstGeom prst="diamond">
            <a:avLst/>
          </a:prstGeom>
          <a:solidFill>
            <a:srgbClr val="95D7B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8" name="MH_Other_4"/>
          <p:cNvSpPr/>
          <p:nvPr>
            <p:custDataLst>
              <p:tags r:id="rId5"/>
            </p:custDataLst>
          </p:nvPr>
        </p:nvSpPr>
        <p:spPr>
          <a:xfrm>
            <a:off x="2400300" y="1671639"/>
            <a:ext cx="534988" cy="1019175"/>
          </a:xfrm>
          <a:custGeom>
            <a:avLst/>
            <a:gdLst>
              <a:gd name="connsiteX0" fmla="*/ 96494 w 1902905"/>
              <a:gd name="connsiteY0" fmla="*/ 0 h 3612822"/>
              <a:gd name="connsiteX1" fmla="*/ 1902905 w 1902905"/>
              <a:gd name="connsiteY1" fmla="*/ 1806411 h 3612822"/>
              <a:gd name="connsiteX2" fmla="*/ 96494 w 1902905"/>
              <a:gd name="connsiteY2" fmla="*/ 3612822 h 3612822"/>
              <a:gd name="connsiteX3" fmla="*/ 0 w 1902905"/>
              <a:gd name="connsiteY3" fmla="*/ 3516328 h 3612822"/>
              <a:gd name="connsiteX4" fmla="*/ 1709917 w 1902905"/>
              <a:gd name="connsiteY4" fmla="*/ 1806411 h 3612822"/>
              <a:gd name="connsiteX5" fmla="*/ 0 w 1902905"/>
              <a:gd name="connsiteY5" fmla="*/ 96494 h 361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2905" h="3612822">
                <a:moveTo>
                  <a:pt x="96494" y="0"/>
                </a:moveTo>
                <a:lnTo>
                  <a:pt x="1902905" y="1806411"/>
                </a:lnTo>
                <a:lnTo>
                  <a:pt x="96494" y="3612822"/>
                </a:lnTo>
                <a:lnTo>
                  <a:pt x="0" y="3516328"/>
                </a:lnTo>
                <a:lnTo>
                  <a:pt x="1709917" y="1806411"/>
                </a:lnTo>
                <a:lnTo>
                  <a:pt x="0" y="96494"/>
                </a:lnTo>
                <a:close/>
              </a:path>
            </a:pathLst>
          </a:custGeom>
          <a:solidFill>
            <a:schemeClr val="accent3">
              <a:lumMod val="20000"/>
              <a:lumOff val="80000"/>
            </a:schemeClr>
          </a:solidFill>
        </p:spPr>
        <p:txBody>
          <a:bodyPr anchor="ctr"/>
          <a:lstStyle/>
          <a:p>
            <a:pPr algn="just">
              <a:lnSpc>
                <a:spcPct val="130000"/>
              </a:lnSpc>
              <a:defRPr/>
            </a:pPr>
            <a:endParaRPr lang="zh-CN" altLang="en-US" dirty="0" err="1">
              <a:solidFill>
                <a:srgbClr val="FFFFFF"/>
              </a:solidFill>
              <a:ea typeface="微软雅黑" panose="020B0503020204020204" pitchFamily="34" charset="-122"/>
            </a:endParaRPr>
          </a:p>
        </p:txBody>
      </p:sp>
      <p:sp>
        <p:nvSpPr>
          <p:cNvPr id="3079" name="MH_Other_5"/>
          <p:cNvSpPr>
            <a:spLocks/>
          </p:cNvSpPr>
          <p:nvPr>
            <p:custDataLst>
              <p:tags r:id="rId6"/>
            </p:custDataLst>
          </p:nvPr>
        </p:nvSpPr>
        <p:spPr bwMode="auto">
          <a:xfrm>
            <a:off x="2371725" y="1671639"/>
            <a:ext cx="509588" cy="1019175"/>
          </a:xfrm>
          <a:custGeom>
            <a:avLst/>
            <a:gdLst>
              <a:gd name="T0" fmla="*/ 36 w 1806862"/>
              <a:gd name="T1" fmla="*/ 0 h 3612822"/>
              <a:gd name="T2" fmla="*/ 143580 w 1806862"/>
              <a:gd name="T3" fmla="*/ 143580 h 3612822"/>
              <a:gd name="T4" fmla="*/ 36 w 1806862"/>
              <a:gd name="T5" fmla="*/ 287160 h 3612822"/>
              <a:gd name="T6" fmla="*/ 0 w 1806862"/>
              <a:gd name="T7" fmla="*/ 287124 h 3612822"/>
              <a:gd name="T8" fmla="*/ 0 w 1806862"/>
              <a:gd name="T9" fmla="*/ 36 h 3612822"/>
              <a:gd name="T10" fmla="*/ 0 60000 65536"/>
              <a:gd name="T11" fmla="*/ 0 60000 65536"/>
              <a:gd name="T12" fmla="*/ 0 60000 65536"/>
              <a:gd name="T13" fmla="*/ 0 60000 65536"/>
              <a:gd name="T14" fmla="*/ 0 60000 65536"/>
              <a:gd name="T15" fmla="*/ 0 w 1806862"/>
              <a:gd name="T16" fmla="*/ 0 h 3612822"/>
              <a:gd name="T17" fmla="*/ 1806862 w 1806862"/>
              <a:gd name="T18" fmla="*/ 3612822 h 3612822"/>
            </a:gdLst>
            <a:ahLst/>
            <a:cxnLst>
              <a:cxn ang="T10">
                <a:pos x="T0" y="T1"/>
              </a:cxn>
              <a:cxn ang="T11">
                <a:pos x="T2" y="T3"/>
              </a:cxn>
              <a:cxn ang="T12">
                <a:pos x="T4" y="T5"/>
              </a:cxn>
              <a:cxn ang="T13">
                <a:pos x="T6" y="T7"/>
              </a:cxn>
              <a:cxn ang="T14">
                <a:pos x="T8" y="T9"/>
              </a:cxn>
            </a:cxnLst>
            <a:rect l="T15" t="T16" r="T17" b="T18"/>
            <a:pathLst>
              <a:path w="1806862" h="3612822">
                <a:moveTo>
                  <a:pt x="451" y="0"/>
                </a:moveTo>
                <a:lnTo>
                  <a:pt x="1806862" y="1806411"/>
                </a:lnTo>
                <a:lnTo>
                  <a:pt x="451" y="3612822"/>
                </a:lnTo>
                <a:lnTo>
                  <a:pt x="0" y="3612371"/>
                </a:lnTo>
                <a:lnTo>
                  <a:pt x="0" y="451"/>
                </a:lnTo>
                <a:lnTo>
                  <a:pt x="451" y="0"/>
                </a:lnTo>
                <a:close/>
              </a:path>
            </a:pathLst>
          </a:custGeom>
          <a:solidFill>
            <a:srgbClr val="76CBA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14400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b="1">
                <a:solidFill>
                  <a:srgbClr val="FFFFFF"/>
                </a:solidFill>
                <a:ea typeface="微软雅黑" panose="020B0503020204020204" pitchFamily="34" charset="-122"/>
              </a:rPr>
              <a:t>A</a:t>
            </a:r>
            <a:endParaRPr lang="zh-CN" altLang="en-US" sz="2400" b="1">
              <a:solidFill>
                <a:srgbClr val="FFFFFF"/>
              </a:solidFill>
              <a:ea typeface="微软雅黑" panose="020B0503020204020204" pitchFamily="34" charset="-122"/>
            </a:endParaRPr>
          </a:p>
        </p:txBody>
      </p:sp>
      <p:sp>
        <p:nvSpPr>
          <p:cNvPr id="10" name="MH_Text_1"/>
          <p:cNvSpPr/>
          <p:nvPr>
            <p:custDataLst>
              <p:tags r:id="rId7"/>
            </p:custDataLst>
          </p:nvPr>
        </p:nvSpPr>
        <p:spPr>
          <a:xfrm>
            <a:off x="3261381" y="1800246"/>
            <a:ext cx="8458294" cy="728982"/>
          </a:xfrm>
          <a:prstGeom prst="rect">
            <a:avLst/>
          </a:prstGeom>
        </p:spPr>
        <p:txBody>
          <a:bodyPr wrap="square">
            <a:spAutoFit/>
          </a:bodyPr>
          <a:lstStyle/>
          <a:p>
            <a:pPr marL="457189">
              <a:lnSpc>
                <a:spcPct val="120000"/>
              </a:lnSpc>
            </a:pPr>
            <a:r>
              <a:rPr lang="zh-CN" altLang="zh-CN" dirty="0">
                <a:latin typeface="微软雅黑" panose="020B0503020204020204" pitchFamily="34" charset="-122"/>
                <a:ea typeface="微软雅黑" panose="020B0503020204020204" pitchFamily="34" charset="-122"/>
              </a:rPr>
              <a:t>跨境电商</a:t>
            </a:r>
            <a:r>
              <a:rPr lang="en-US" altLang="zh-CN" dirty="0">
                <a:latin typeface="微软雅黑" panose="020B0503020204020204" pitchFamily="34" charset="-122"/>
                <a:ea typeface="微软雅黑" panose="020B0503020204020204" pitchFamily="34" charset="-122"/>
              </a:rPr>
              <a:t>3.0</a:t>
            </a:r>
            <a:r>
              <a:rPr lang="zh-CN" altLang="zh-CN" dirty="0">
                <a:latin typeface="微软雅黑" panose="020B0503020204020204" pitchFamily="34" charset="-122"/>
                <a:ea typeface="微软雅黑" panose="020B0503020204020204" pitchFamily="34" charset="-122"/>
              </a:rPr>
              <a:t>具有大型工厂上线、</a:t>
            </a:r>
            <a:r>
              <a:rPr lang="en-US" altLang="zh-CN" dirty="0">
                <a:latin typeface="微软雅黑" panose="020B0503020204020204" pitchFamily="34" charset="-122"/>
                <a:ea typeface="微软雅黑" panose="020B0503020204020204" pitchFamily="34" charset="-122"/>
              </a:rPr>
              <a:t>B</a:t>
            </a:r>
            <a:r>
              <a:rPr lang="zh-CN" altLang="zh-CN" dirty="0">
                <a:latin typeface="微软雅黑" panose="020B0503020204020204" pitchFamily="34" charset="-122"/>
                <a:ea typeface="微软雅黑" panose="020B0503020204020204" pitchFamily="34" charset="-122"/>
              </a:rPr>
              <a:t>类买家成规模、中大额订单比例提升、大型服务商加入和移动用户量爆发五方面</a:t>
            </a:r>
            <a:r>
              <a:rPr lang="zh-CN" altLang="zh-CN" dirty="0" smtClean="0">
                <a:latin typeface="微软雅黑" panose="020B0503020204020204" pitchFamily="34" charset="-122"/>
                <a:ea typeface="微软雅黑" panose="020B0503020204020204" pitchFamily="34" charset="-122"/>
              </a:rPr>
              <a:t>特征</a:t>
            </a:r>
            <a:endParaRPr lang="zh-CN" altLang="en-US" dirty="0">
              <a:latin typeface="微软雅黑" panose="020B0503020204020204" pitchFamily="34" charset="-122"/>
              <a:ea typeface="微软雅黑" panose="020B0503020204020204" pitchFamily="34" charset="-122"/>
            </a:endParaRPr>
          </a:p>
        </p:txBody>
      </p:sp>
      <p:sp>
        <p:nvSpPr>
          <p:cNvPr id="3082" name="MH_Other_6"/>
          <p:cNvSpPr>
            <a:spLocks noChangeArrowheads="1"/>
          </p:cNvSpPr>
          <p:nvPr>
            <p:custDataLst>
              <p:tags r:id="rId8"/>
            </p:custDataLst>
          </p:nvPr>
        </p:nvSpPr>
        <p:spPr bwMode="auto">
          <a:xfrm>
            <a:off x="2784474" y="5354869"/>
            <a:ext cx="355600" cy="355600"/>
          </a:xfrm>
          <a:prstGeom prst="diamond">
            <a:avLst/>
          </a:prstGeom>
          <a:solidFill>
            <a:srgbClr val="D0EDF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3083" name="MH_Other_7"/>
          <p:cNvSpPr>
            <a:spLocks noChangeArrowheads="1"/>
          </p:cNvSpPr>
          <p:nvPr>
            <p:custDataLst>
              <p:tags r:id="rId9"/>
            </p:custDataLst>
          </p:nvPr>
        </p:nvSpPr>
        <p:spPr bwMode="auto">
          <a:xfrm>
            <a:off x="2784474" y="5761269"/>
            <a:ext cx="355600" cy="355600"/>
          </a:xfrm>
          <a:prstGeom prst="diamond">
            <a:avLst/>
          </a:prstGeom>
          <a:solidFill>
            <a:srgbClr val="D0EDF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3084" name="MH_Other_8"/>
          <p:cNvSpPr>
            <a:spLocks noChangeArrowheads="1"/>
          </p:cNvSpPr>
          <p:nvPr>
            <p:custDataLst>
              <p:tags r:id="rId10"/>
            </p:custDataLst>
          </p:nvPr>
        </p:nvSpPr>
        <p:spPr bwMode="auto">
          <a:xfrm>
            <a:off x="2989261" y="5558069"/>
            <a:ext cx="355600" cy="355600"/>
          </a:xfrm>
          <a:prstGeom prst="diamond">
            <a:avLst/>
          </a:prstGeom>
          <a:solidFill>
            <a:srgbClr val="9AD7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16" name="MH_Other_9"/>
          <p:cNvSpPr/>
          <p:nvPr>
            <p:custDataLst>
              <p:tags r:id="rId11"/>
            </p:custDataLst>
          </p:nvPr>
        </p:nvSpPr>
        <p:spPr>
          <a:xfrm>
            <a:off x="2398712" y="5227869"/>
            <a:ext cx="536575" cy="1017588"/>
          </a:xfrm>
          <a:custGeom>
            <a:avLst/>
            <a:gdLst>
              <a:gd name="connsiteX0" fmla="*/ 96494 w 1902905"/>
              <a:gd name="connsiteY0" fmla="*/ 0 h 3612822"/>
              <a:gd name="connsiteX1" fmla="*/ 1902905 w 1902905"/>
              <a:gd name="connsiteY1" fmla="*/ 1806411 h 3612822"/>
              <a:gd name="connsiteX2" fmla="*/ 96494 w 1902905"/>
              <a:gd name="connsiteY2" fmla="*/ 3612822 h 3612822"/>
              <a:gd name="connsiteX3" fmla="*/ 0 w 1902905"/>
              <a:gd name="connsiteY3" fmla="*/ 3516328 h 3612822"/>
              <a:gd name="connsiteX4" fmla="*/ 1709917 w 1902905"/>
              <a:gd name="connsiteY4" fmla="*/ 1806411 h 3612822"/>
              <a:gd name="connsiteX5" fmla="*/ 0 w 1902905"/>
              <a:gd name="connsiteY5" fmla="*/ 96494 h 361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2905" h="3612822">
                <a:moveTo>
                  <a:pt x="96494" y="0"/>
                </a:moveTo>
                <a:lnTo>
                  <a:pt x="1902905" y="1806411"/>
                </a:lnTo>
                <a:lnTo>
                  <a:pt x="96494" y="3612822"/>
                </a:lnTo>
                <a:lnTo>
                  <a:pt x="0" y="3516328"/>
                </a:lnTo>
                <a:lnTo>
                  <a:pt x="1709917" y="1806411"/>
                </a:lnTo>
                <a:lnTo>
                  <a:pt x="0" y="96494"/>
                </a:lnTo>
                <a:close/>
              </a:path>
            </a:pathLst>
          </a:custGeom>
          <a:solidFill>
            <a:schemeClr val="accent3">
              <a:lumMod val="20000"/>
              <a:lumOff val="80000"/>
            </a:schemeClr>
          </a:solidFill>
        </p:spPr>
        <p:txBody>
          <a:bodyPr anchor="ctr"/>
          <a:lstStyle/>
          <a:p>
            <a:pPr algn="just">
              <a:lnSpc>
                <a:spcPct val="130000"/>
              </a:lnSpc>
              <a:defRPr/>
            </a:pPr>
            <a:endParaRPr lang="zh-CN" altLang="en-US" dirty="0" err="1">
              <a:solidFill>
                <a:srgbClr val="FFFFFF"/>
              </a:solidFill>
              <a:ea typeface="微软雅黑" panose="020B0503020204020204" pitchFamily="34" charset="-122"/>
            </a:endParaRPr>
          </a:p>
        </p:txBody>
      </p:sp>
      <p:sp>
        <p:nvSpPr>
          <p:cNvPr id="3086" name="MH_Other_10"/>
          <p:cNvSpPr>
            <a:spLocks/>
          </p:cNvSpPr>
          <p:nvPr>
            <p:custDataLst>
              <p:tags r:id="rId12"/>
            </p:custDataLst>
          </p:nvPr>
        </p:nvSpPr>
        <p:spPr bwMode="auto">
          <a:xfrm>
            <a:off x="2371725" y="5227869"/>
            <a:ext cx="509587" cy="1017588"/>
          </a:xfrm>
          <a:custGeom>
            <a:avLst/>
            <a:gdLst>
              <a:gd name="T0" fmla="*/ 36 w 1806862"/>
              <a:gd name="T1" fmla="*/ 0 h 3612822"/>
              <a:gd name="T2" fmla="*/ 143580 w 1806862"/>
              <a:gd name="T3" fmla="*/ 143357 h 3612822"/>
              <a:gd name="T4" fmla="*/ 36 w 1806862"/>
              <a:gd name="T5" fmla="*/ 286713 h 3612822"/>
              <a:gd name="T6" fmla="*/ 0 w 1806862"/>
              <a:gd name="T7" fmla="*/ 286677 h 3612822"/>
              <a:gd name="T8" fmla="*/ 0 w 1806862"/>
              <a:gd name="T9" fmla="*/ 36 h 3612822"/>
              <a:gd name="T10" fmla="*/ 0 60000 65536"/>
              <a:gd name="T11" fmla="*/ 0 60000 65536"/>
              <a:gd name="T12" fmla="*/ 0 60000 65536"/>
              <a:gd name="T13" fmla="*/ 0 60000 65536"/>
              <a:gd name="T14" fmla="*/ 0 60000 65536"/>
              <a:gd name="T15" fmla="*/ 0 w 1806862"/>
              <a:gd name="T16" fmla="*/ 0 h 3612822"/>
              <a:gd name="T17" fmla="*/ 1806862 w 1806862"/>
              <a:gd name="T18" fmla="*/ 3612822 h 3612822"/>
            </a:gdLst>
            <a:ahLst/>
            <a:cxnLst>
              <a:cxn ang="T10">
                <a:pos x="T0" y="T1"/>
              </a:cxn>
              <a:cxn ang="T11">
                <a:pos x="T2" y="T3"/>
              </a:cxn>
              <a:cxn ang="T12">
                <a:pos x="T4" y="T5"/>
              </a:cxn>
              <a:cxn ang="T13">
                <a:pos x="T6" y="T7"/>
              </a:cxn>
              <a:cxn ang="T14">
                <a:pos x="T8" y="T9"/>
              </a:cxn>
            </a:cxnLst>
            <a:rect l="T15" t="T16" r="T17" b="T18"/>
            <a:pathLst>
              <a:path w="1806862" h="3612822">
                <a:moveTo>
                  <a:pt x="451" y="0"/>
                </a:moveTo>
                <a:lnTo>
                  <a:pt x="1806862" y="1806411"/>
                </a:lnTo>
                <a:lnTo>
                  <a:pt x="451" y="3612822"/>
                </a:lnTo>
                <a:lnTo>
                  <a:pt x="0" y="3612371"/>
                </a:lnTo>
                <a:lnTo>
                  <a:pt x="0" y="451"/>
                </a:lnTo>
                <a:lnTo>
                  <a:pt x="451" y="0"/>
                </a:lnTo>
                <a:close/>
              </a:path>
            </a:pathLst>
          </a:custGeom>
          <a:solidFill>
            <a:srgbClr val="68C6E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14400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b="1">
                <a:solidFill>
                  <a:srgbClr val="FFFFFF"/>
                </a:solidFill>
                <a:ea typeface="微软雅黑" panose="020B0503020204020204" pitchFamily="34" charset="-122"/>
              </a:rPr>
              <a:t>C</a:t>
            </a:r>
            <a:endParaRPr lang="zh-CN" altLang="en-US" sz="2400" b="1">
              <a:solidFill>
                <a:srgbClr val="FFFFFF"/>
              </a:solidFill>
              <a:ea typeface="微软雅黑" panose="020B0503020204020204" pitchFamily="34" charset="-122"/>
            </a:endParaRPr>
          </a:p>
        </p:txBody>
      </p:sp>
      <p:sp>
        <p:nvSpPr>
          <p:cNvPr id="3089" name="MH_Other_11"/>
          <p:cNvSpPr>
            <a:spLocks noChangeArrowheads="1"/>
          </p:cNvSpPr>
          <p:nvPr>
            <p:custDataLst>
              <p:tags r:id="rId13"/>
            </p:custDataLst>
          </p:nvPr>
        </p:nvSpPr>
        <p:spPr bwMode="auto">
          <a:xfrm>
            <a:off x="4379913" y="3414713"/>
            <a:ext cx="355600" cy="355600"/>
          </a:xfrm>
          <a:prstGeom prst="diamond">
            <a:avLst/>
          </a:prstGeom>
          <a:solidFill>
            <a:srgbClr val="FFDAD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3090" name="MH_Other_12"/>
          <p:cNvSpPr>
            <a:spLocks noChangeArrowheads="1"/>
          </p:cNvSpPr>
          <p:nvPr>
            <p:custDataLst>
              <p:tags r:id="rId14"/>
            </p:custDataLst>
          </p:nvPr>
        </p:nvSpPr>
        <p:spPr bwMode="auto">
          <a:xfrm>
            <a:off x="4379913" y="3821113"/>
            <a:ext cx="355600" cy="355600"/>
          </a:xfrm>
          <a:prstGeom prst="diamond">
            <a:avLst/>
          </a:prstGeom>
          <a:solidFill>
            <a:srgbClr val="FFDAD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3091" name="MH_Other_13"/>
          <p:cNvSpPr>
            <a:spLocks noChangeArrowheads="1"/>
          </p:cNvSpPr>
          <p:nvPr>
            <p:custDataLst>
              <p:tags r:id="rId15"/>
            </p:custDataLst>
          </p:nvPr>
        </p:nvSpPr>
        <p:spPr bwMode="auto">
          <a:xfrm>
            <a:off x="4584700" y="3617913"/>
            <a:ext cx="355600" cy="355600"/>
          </a:xfrm>
          <a:prstGeom prst="diamond">
            <a:avLst/>
          </a:prstGeom>
          <a:solidFill>
            <a:srgbClr val="FFA09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24" name="MH_Other_14"/>
          <p:cNvSpPr/>
          <p:nvPr>
            <p:custDataLst>
              <p:tags r:id="rId16"/>
            </p:custDataLst>
          </p:nvPr>
        </p:nvSpPr>
        <p:spPr>
          <a:xfrm>
            <a:off x="3994151" y="3287714"/>
            <a:ext cx="536575" cy="1017587"/>
          </a:xfrm>
          <a:custGeom>
            <a:avLst/>
            <a:gdLst>
              <a:gd name="connsiteX0" fmla="*/ 96494 w 1902905"/>
              <a:gd name="connsiteY0" fmla="*/ 0 h 3612822"/>
              <a:gd name="connsiteX1" fmla="*/ 1902905 w 1902905"/>
              <a:gd name="connsiteY1" fmla="*/ 1806411 h 3612822"/>
              <a:gd name="connsiteX2" fmla="*/ 96494 w 1902905"/>
              <a:gd name="connsiteY2" fmla="*/ 3612822 h 3612822"/>
              <a:gd name="connsiteX3" fmla="*/ 0 w 1902905"/>
              <a:gd name="connsiteY3" fmla="*/ 3516328 h 3612822"/>
              <a:gd name="connsiteX4" fmla="*/ 1709917 w 1902905"/>
              <a:gd name="connsiteY4" fmla="*/ 1806411 h 3612822"/>
              <a:gd name="connsiteX5" fmla="*/ 0 w 1902905"/>
              <a:gd name="connsiteY5" fmla="*/ 96494 h 361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2905" h="3612822">
                <a:moveTo>
                  <a:pt x="96494" y="0"/>
                </a:moveTo>
                <a:lnTo>
                  <a:pt x="1902905" y="1806411"/>
                </a:lnTo>
                <a:lnTo>
                  <a:pt x="96494" y="3612822"/>
                </a:lnTo>
                <a:lnTo>
                  <a:pt x="0" y="3516328"/>
                </a:lnTo>
                <a:lnTo>
                  <a:pt x="1709917" y="1806411"/>
                </a:lnTo>
                <a:lnTo>
                  <a:pt x="0" y="96494"/>
                </a:lnTo>
                <a:close/>
              </a:path>
            </a:pathLst>
          </a:custGeom>
          <a:solidFill>
            <a:schemeClr val="accent2">
              <a:lumMod val="20000"/>
              <a:lumOff val="80000"/>
            </a:schemeClr>
          </a:solidFill>
        </p:spPr>
        <p:txBody>
          <a:bodyPr anchor="ctr"/>
          <a:lstStyle/>
          <a:p>
            <a:pPr algn="just">
              <a:lnSpc>
                <a:spcPct val="130000"/>
              </a:lnSpc>
              <a:defRPr/>
            </a:pPr>
            <a:endParaRPr lang="zh-CN" altLang="en-US" dirty="0" err="1">
              <a:solidFill>
                <a:srgbClr val="FFFFFF"/>
              </a:solidFill>
              <a:ea typeface="微软雅黑" panose="020B0503020204020204" pitchFamily="34" charset="-122"/>
            </a:endParaRPr>
          </a:p>
        </p:txBody>
      </p:sp>
      <p:sp>
        <p:nvSpPr>
          <p:cNvPr id="3093" name="MH_Other_15"/>
          <p:cNvSpPr>
            <a:spLocks/>
          </p:cNvSpPr>
          <p:nvPr>
            <p:custDataLst>
              <p:tags r:id="rId17"/>
            </p:custDataLst>
          </p:nvPr>
        </p:nvSpPr>
        <p:spPr bwMode="auto">
          <a:xfrm>
            <a:off x="3967163" y="3287714"/>
            <a:ext cx="508000" cy="1017587"/>
          </a:xfrm>
          <a:custGeom>
            <a:avLst/>
            <a:gdLst>
              <a:gd name="T0" fmla="*/ 36 w 1806862"/>
              <a:gd name="T1" fmla="*/ 0 h 3612822"/>
              <a:gd name="T2" fmla="*/ 143133 w 1806862"/>
              <a:gd name="T3" fmla="*/ 143356 h 3612822"/>
              <a:gd name="T4" fmla="*/ 36 w 1806862"/>
              <a:gd name="T5" fmla="*/ 286713 h 3612822"/>
              <a:gd name="T6" fmla="*/ 0 w 1806862"/>
              <a:gd name="T7" fmla="*/ 286677 h 3612822"/>
              <a:gd name="T8" fmla="*/ 0 w 1806862"/>
              <a:gd name="T9" fmla="*/ 36 h 3612822"/>
              <a:gd name="T10" fmla="*/ 0 60000 65536"/>
              <a:gd name="T11" fmla="*/ 0 60000 65536"/>
              <a:gd name="T12" fmla="*/ 0 60000 65536"/>
              <a:gd name="T13" fmla="*/ 0 60000 65536"/>
              <a:gd name="T14" fmla="*/ 0 60000 65536"/>
              <a:gd name="T15" fmla="*/ 0 w 1806862"/>
              <a:gd name="T16" fmla="*/ 0 h 3612822"/>
              <a:gd name="T17" fmla="*/ 1806862 w 1806862"/>
              <a:gd name="T18" fmla="*/ 3612822 h 3612822"/>
            </a:gdLst>
            <a:ahLst/>
            <a:cxnLst>
              <a:cxn ang="T10">
                <a:pos x="T0" y="T1"/>
              </a:cxn>
              <a:cxn ang="T11">
                <a:pos x="T2" y="T3"/>
              </a:cxn>
              <a:cxn ang="T12">
                <a:pos x="T4" y="T5"/>
              </a:cxn>
              <a:cxn ang="T13">
                <a:pos x="T6" y="T7"/>
              </a:cxn>
              <a:cxn ang="T14">
                <a:pos x="T8" y="T9"/>
              </a:cxn>
            </a:cxnLst>
            <a:rect l="T15" t="T16" r="T17" b="T18"/>
            <a:pathLst>
              <a:path w="1806862" h="3612822">
                <a:moveTo>
                  <a:pt x="451" y="0"/>
                </a:moveTo>
                <a:lnTo>
                  <a:pt x="1806862" y="1806411"/>
                </a:lnTo>
                <a:lnTo>
                  <a:pt x="451" y="3612822"/>
                </a:lnTo>
                <a:lnTo>
                  <a:pt x="0" y="3612371"/>
                </a:lnTo>
                <a:lnTo>
                  <a:pt x="0" y="451"/>
                </a:lnTo>
                <a:lnTo>
                  <a:pt x="451" y="0"/>
                </a:lnTo>
                <a:close/>
              </a:path>
            </a:pathLst>
          </a:custGeom>
          <a:solidFill>
            <a:srgbClr val="FF6B5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14400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b="1">
                <a:solidFill>
                  <a:srgbClr val="FFFFFF"/>
                </a:solidFill>
                <a:ea typeface="微软雅黑" panose="020B0503020204020204" pitchFamily="34" charset="-122"/>
              </a:rPr>
              <a:t>B</a:t>
            </a:r>
            <a:endParaRPr lang="zh-CN" altLang="en-US" sz="2400" b="1">
              <a:solidFill>
                <a:srgbClr val="FFFFFF"/>
              </a:solidFill>
              <a:ea typeface="微软雅黑" panose="020B0503020204020204" pitchFamily="34" charset="-122"/>
            </a:endParaRPr>
          </a:p>
        </p:txBody>
      </p:sp>
      <p:sp>
        <p:nvSpPr>
          <p:cNvPr id="25" name="矩形 24"/>
          <p:cNvSpPr/>
          <p:nvPr/>
        </p:nvSpPr>
        <p:spPr>
          <a:xfrm>
            <a:off x="605986" y="528450"/>
            <a:ext cx="6989414"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zh-CN" sz="3200" b="1" dirty="0">
                <a:solidFill>
                  <a:srgbClr val="524F6A"/>
                </a:solidFill>
                <a:latin typeface="微软雅黑" panose="020B0503020204020204" pitchFamily="34" charset="-122"/>
                <a:ea typeface="微软雅黑" panose="020B0503020204020204" pitchFamily="34" charset="-122"/>
              </a:rPr>
              <a:t>跨境电</a:t>
            </a:r>
            <a:r>
              <a:rPr lang="zh-CN" altLang="zh-CN" sz="3200" b="1" dirty="0" smtClean="0">
                <a:solidFill>
                  <a:srgbClr val="524F6A"/>
                </a:solidFill>
                <a:latin typeface="微软雅黑" panose="020B0503020204020204" pitchFamily="34" charset="-122"/>
                <a:ea typeface="微软雅黑" panose="020B0503020204020204" pitchFamily="34" charset="-122"/>
              </a:rPr>
              <a:t>商</a:t>
            </a:r>
            <a:r>
              <a:rPr lang="en-US" altLang="zh-CN" sz="3200" b="1" dirty="0" smtClean="0">
                <a:solidFill>
                  <a:srgbClr val="524F6A"/>
                </a:solidFill>
                <a:latin typeface="微软雅黑" panose="020B0503020204020204" pitchFamily="34" charset="-122"/>
                <a:ea typeface="微软雅黑" panose="020B0503020204020204" pitchFamily="34" charset="-122"/>
              </a:rPr>
              <a:t>3.0</a:t>
            </a:r>
            <a:r>
              <a:rPr lang="zh-CN" altLang="zh-CN" sz="3200" b="1" dirty="0">
                <a:solidFill>
                  <a:srgbClr val="524F6A"/>
                </a:solidFill>
                <a:latin typeface="微软雅黑" panose="020B0503020204020204" pitchFamily="34" charset="-122"/>
                <a:ea typeface="微软雅黑" panose="020B0503020204020204" pitchFamily="34" charset="-122"/>
              </a:rPr>
              <a:t>阶段（</a:t>
            </a:r>
            <a:r>
              <a:rPr lang="en-US" altLang="zh-CN" sz="3200" b="1" dirty="0" smtClean="0">
                <a:solidFill>
                  <a:srgbClr val="524F6A"/>
                </a:solidFill>
                <a:latin typeface="微软雅黑" panose="020B0503020204020204" pitchFamily="34" charset="-122"/>
                <a:ea typeface="微软雅黑" panose="020B0503020204020204" pitchFamily="34" charset="-122"/>
              </a:rPr>
              <a:t>2013</a:t>
            </a:r>
            <a:r>
              <a:rPr lang="zh-CN" altLang="zh-CN" sz="3200" b="1" dirty="0" smtClean="0">
                <a:solidFill>
                  <a:srgbClr val="524F6A"/>
                </a:solidFill>
                <a:latin typeface="微软雅黑" panose="020B0503020204020204" pitchFamily="34" charset="-122"/>
                <a:ea typeface="微软雅黑" panose="020B0503020204020204" pitchFamily="34" charset="-122"/>
              </a:rPr>
              <a:t>～</a:t>
            </a:r>
            <a:r>
              <a:rPr lang="zh-CN" altLang="en-US" sz="3200" b="1" dirty="0" smtClean="0">
                <a:solidFill>
                  <a:srgbClr val="524F6A"/>
                </a:solidFill>
                <a:latin typeface="微软雅黑" panose="020B0503020204020204" pitchFamily="34" charset="-122"/>
                <a:ea typeface="微软雅黑" panose="020B0503020204020204" pitchFamily="34" charset="-122"/>
              </a:rPr>
              <a:t>至今</a:t>
            </a:r>
            <a:r>
              <a:rPr lang="zh-CN" altLang="zh-CN" sz="3200" b="1" dirty="0" smtClean="0">
                <a:solidFill>
                  <a:srgbClr val="524F6A"/>
                </a:solidFill>
                <a:latin typeface="微软雅黑" panose="020B0503020204020204" pitchFamily="34" charset="-122"/>
                <a:ea typeface="微软雅黑" panose="020B0503020204020204" pitchFamily="34" charset="-122"/>
              </a:rPr>
              <a:t>）</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
        <p:nvSpPr>
          <p:cNvPr id="3" name="矩形 2"/>
          <p:cNvSpPr/>
          <p:nvPr/>
        </p:nvSpPr>
        <p:spPr>
          <a:xfrm>
            <a:off x="4691063" y="3152466"/>
            <a:ext cx="7070820" cy="1061381"/>
          </a:xfrm>
          <a:prstGeom prst="rect">
            <a:avLst/>
          </a:prstGeom>
        </p:spPr>
        <p:txBody>
          <a:bodyPr wrap="square">
            <a:spAutoFit/>
          </a:bodyPr>
          <a:lstStyle/>
          <a:p>
            <a:pPr marL="457189">
              <a:lnSpc>
                <a:spcPct val="120000"/>
              </a:lnSpc>
            </a:pPr>
            <a:r>
              <a:rPr lang="zh-CN" altLang="zh-CN" dirty="0">
                <a:latin typeface="微软雅黑" panose="020B0503020204020204" pitchFamily="34" charset="-122"/>
                <a:ea typeface="微软雅黑" panose="020B0503020204020204" pitchFamily="34" charset="-122"/>
              </a:rPr>
              <a:t>在跨境电商</a:t>
            </a:r>
            <a:r>
              <a:rPr lang="en-US" altLang="zh-CN" dirty="0">
                <a:latin typeface="微软雅黑" panose="020B0503020204020204" pitchFamily="34" charset="-122"/>
                <a:ea typeface="微软雅黑" panose="020B0503020204020204" pitchFamily="34" charset="-122"/>
              </a:rPr>
              <a:t>3.0</a:t>
            </a:r>
            <a:r>
              <a:rPr lang="zh-CN" altLang="zh-CN" dirty="0">
                <a:latin typeface="微软雅黑" panose="020B0503020204020204" pitchFamily="34" charset="-122"/>
                <a:ea typeface="微软雅黑" panose="020B0503020204020204" pitchFamily="34" charset="-122"/>
              </a:rPr>
              <a:t>阶段，用户群体由草根创业向工厂、外贸公司转变，且具有极强的生产设计管理能力。平台销售产品由网商、二手货源向一手货源好产品转变</a:t>
            </a:r>
            <a:endParaRPr lang="zh-CN" altLang="en-US" dirty="0">
              <a:latin typeface="微软雅黑" panose="020B0503020204020204" pitchFamily="34" charset="-122"/>
              <a:ea typeface="微软雅黑" panose="020B0503020204020204" pitchFamily="34" charset="-122"/>
            </a:endParaRPr>
          </a:p>
        </p:txBody>
      </p:sp>
      <p:sp>
        <p:nvSpPr>
          <p:cNvPr id="4" name="矩形 3"/>
          <p:cNvSpPr/>
          <p:nvPr/>
        </p:nvSpPr>
        <p:spPr>
          <a:xfrm>
            <a:off x="3261381" y="5063787"/>
            <a:ext cx="8625729" cy="1421928"/>
          </a:xfrm>
          <a:prstGeom prst="rect">
            <a:avLst/>
          </a:prstGeom>
        </p:spPr>
        <p:txBody>
          <a:bodyPr wrap="square">
            <a:spAutoFit/>
          </a:bodyPr>
          <a:lstStyle/>
          <a:p>
            <a:pPr marL="457189">
              <a:lnSpc>
                <a:spcPct val="120000"/>
              </a:lnSpc>
            </a:pPr>
            <a:r>
              <a:rPr lang="en-US" altLang="zh-CN" dirty="0">
                <a:latin typeface="微软雅黑" panose="020B0503020204020204" pitchFamily="34" charset="-122"/>
                <a:ea typeface="微软雅黑" panose="020B0503020204020204" pitchFamily="34" charset="-122"/>
              </a:rPr>
              <a:t>3.0</a:t>
            </a:r>
            <a:r>
              <a:rPr lang="zh-CN" altLang="zh-CN" dirty="0">
                <a:latin typeface="微软雅黑" panose="020B0503020204020204" pitchFamily="34" charset="-122"/>
                <a:ea typeface="微软雅黑" panose="020B0503020204020204" pitchFamily="34" charset="-122"/>
              </a:rPr>
              <a:t>阶段的主要卖家群体正处于从传统外贸业务向跨境电商业务艰难转型期，生产模式由大生产线向柔性制造转变，对代运营和产业链配套服务需求较高</a:t>
            </a:r>
            <a:endParaRPr lang="en-US" altLang="zh-CN" dirty="0">
              <a:latin typeface="微软雅黑" panose="020B0503020204020204" pitchFamily="34" charset="-122"/>
              <a:ea typeface="微软雅黑" panose="020B0503020204020204" pitchFamily="34" charset="-122"/>
            </a:endParaRPr>
          </a:p>
          <a:p>
            <a:pPr marL="457189">
              <a:lnSpc>
                <a:spcPct val="120000"/>
              </a:lnSpc>
            </a:pPr>
            <a:r>
              <a:rPr lang="en-US" altLang="zh-CN" dirty="0">
                <a:latin typeface="微软雅黑" panose="020B0503020204020204" pitchFamily="34" charset="-122"/>
                <a:ea typeface="微软雅黑" panose="020B0503020204020204" pitchFamily="34" charset="-122"/>
              </a:rPr>
              <a:t>3.0</a:t>
            </a:r>
            <a:r>
              <a:rPr lang="zh-CN" altLang="zh-CN" dirty="0">
                <a:latin typeface="微软雅黑" panose="020B0503020204020204" pitchFamily="34" charset="-122"/>
                <a:ea typeface="微软雅黑" panose="020B0503020204020204" pitchFamily="34" charset="-122"/>
              </a:rPr>
              <a:t>阶段的主要平台模式也由</a:t>
            </a:r>
            <a:r>
              <a:rPr lang="en-US" altLang="zh-CN" dirty="0">
                <a:latin typeface="微软雅黑" panose="020B0503020204020204" pitchFamily="34" charset="-122"/>
                <a:ea typeface="微软雅黑" panose="020B0503020204020204" pitchFamily="34" charset="-122"/>
              </a:rPr>
              <a:t>C2C</a:t>
            </a:r>
            <a:r>
              <a:rPr lang="zh-CN" altLang="zh-CN"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B2C</a:t>
            </a:r>
            <a:r>
              <a:rPr lang="zh-CN" altLang="zh-CN" dirty="0">
                <a:latin typeface="微软雅黑" panose="020B0503020204020204" pitchFamily="34" charset="-122"/>
                <a:ea typeface="微软雅黑" panose="020B0503020204020204" pitchFamily="34" charset="-122"/>
              </a:rPr>
              <a:t>向</a:t>
            </a:r>
            <a:r>
              <a:rPr lang="en-US" altLang="zh-CN" dirty="0">
                <a:latin typeface="微软雅黑" panose="020B0503020204020204" pitchFamily="34" charset="-122"/>
                <a:ea typeface="微软雅黑" panose="020B0503020204020204" pitchFamily="34" charset="-122"/>
              </a:rPr>
              <a:t>B2B</a:t>
            </a:r>
            <a:r>
              <a:rPr lang="zh-CN" altLang="zh-CN"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M2B</a:t>
            </a:r>
            <a:r>
              <a:rPr lang="zh-CN" altLang="zh-CN" dirty="0">
                <a:latin typeface="微软雅黑" panose="020B0503020204020204" pitchFamily="34" charset="-122"/>
                <a:ea typeface="微软雅黑" panose="020B0503020204020204" pitchFamily="34" charset="-122"/>
              </a:rPr>
              <a:t>模式转变，批发商买家的中大额交易成为平台主要订单</a:t>
            </a:r>
            <a:endParaRPr lang="zh-CN" altLang="en-US" dirty="0">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12162439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192002" cy="6858002"/>
          </a:xfrm>
          <a:prstGeom prst="rect">
            <a:avLst/>
          </a:prstGeom>
          <a:noFill/>
          <a:ln>
            <a:noFill/>
          </a:ln>
        </p:spPr>
      </p:pic>
    </p:spTree>
    <p:extLst>
      <p:ext uri="{BB962C8B-B14F-4D97-AF65-F5344CB8AC3E}">
        <p14:creationId xmlns:p14="http://schemas.microsoft.com/office/powerpoint/2010/main" val="12341312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151874" y="3030120"/>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NO.3</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3496381" y="3038912"/>
            <a:ext cx="7073004" cy="780176"/>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跨境电子商务带来的机会与调整</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2628196" y="3136611"/>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12033608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 name="MH_Other_1"/>
          <p:cNvSpPr>
            <a:spLocks noChangeArrowheads="1"/>
          </p:cNvSpPr>
          <p:nvPr>
            <p:custDataLst>
              <p:tags r:id="rId2"/>
            </p:custDataLst>
          </p:nvPr>
        </p:nvSpPr>
        <p:spPr bwMode="auto">
          <a:xfrm rot="10800000">
            <a:off x="6003896" y="6163984"/>
            <a:ext cx="4138137" cy="391760"/>
          </a:xfrm>
          <a:prstGeom prst="ellipse">
            <a:avLst/>
          </a:prstGeom>
          <a:gradFill rotWithShape="1">
            <a:gsLst>
              <a:gs pos="16000">
                <a:schemeClr val="bg1">
                  <a:lumMod val="85000"/>
                </a:schemeClr>
              </a:gs>
              <a:gs pos="78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kern="0">
              <a:solidFill>
                <a:sysClr val="windowText" lastClr="000000"/>
              </a:solidFill>
              <a:latin typeface="Arial" pitchFamily="34" charset="0"/>
              <a:ea typeface="宋体"/>
            </a:endParaRPr>
          </a:p>
        </p:txBody>
      </p:sp>
      <p:sp>
        <p:nvSpPr>
          <p:cNvPr id="82" name="MH_Other_2"/>
          <p:cNvSpPr>
            <a:spLocks noChangeArrowheads="1"/>
          </p:cNvSpPr>
          <p:nvPr>
            <p:custDataLst>
              <p:tags r:id="rId3"/>
            </p:custDataLst>
          </p:nvPr>
        </p:nvSpPr>
        <p:spPr bwMode="auto">
          <a:xfrm rot="10800000">
            <a:off x="1865759" y="5487389"/>
            <a:ext cx="4138137" cy="391760"/>
          </a:xfrm>
          <a:prstGeom prst="ellipse">
            <a:avLst/>
          </a:prstGeom>
          <a:gradFill rotWithShape="1">
            <a:gsLst>
              <a:gs pos="16000">
                <a:schemeClr val="bg1">
                  <a:lumMod val="85000"/>
                </a:schemeClr>
              </a:gs>
              <a:gs pos="78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kern="0">
              <a:solidFill>
                <a:sysClr val="windowText" lastClr="000000"/>
              </a:solidFill>
              <a:latin typeface="Arial" pitchFamily="34" charset="0"/>
              <a:ea typeface="宋体"/>
            </a:endParaRPr>
          </a:p>
        </p:txBody>
      </p:sp>
      <p:cxnSp>
        <p:nvCxnSpPr>
          <p:cNvPr id="3080" name="MH_Other_3"/>
          <p:cNvCxnSpPr>
            <a:cxnSpLocks noChangeShapeType="1"/>
          </p:cNvCxnSpPr>
          <p:nvPr>
            <p:custDataLst>
              <p:tags r:id="rId4"/>
            </p:custDataLst>
          </p:nvPr>
        </p:nvCxnSpPr>
        <p:spPr bwMode="auto">
          <a:xfrm>
            <a:off x="3361278" y="5635944"/>
            <a:ext cx="5111750" cy="0"/>
          </a:xfrm>
          <a:prstGeom prst="line">
            <a:avLst/>
          </a:prstGeom>
          <a:noFill/>
          <a:ln w="57150" algn="ctr">
            <a:solidFill>
              <a:srgbClr val="DCDCDC"/>
            </a:solidFill>
            <a:round/>
            <a:headEnd/>
            <a:tailEnd/>
          </a:ln>
          <a:extLst>
            <a:ext uri="{909E8E84-426E-40DD-AFC4-6F175D3DCCD1}">
              <a14:hiddenFill xmlns:a14="http://schemas.microsoft.com/office/drawing/2010/main">
                <a:noFill/>
              </a14:hiddenFill>
            </a:ext>
          </a:extLst>
        </p:spPr>
      </p:cxnSp>
      <p:sp>
        <p:nvSpPr>
          <p:cNvPr id="55" name="MH_Other_4"/>
          <p:cNvSpPr/>
          <p:nvPr>
            <p:custDataLst>
              <p:tags r:id="rId5"/>
            </p:custDataLst>
          </p:nvPr>
        </p:nvSpPr>
        <p:spPr bwMode="auto">
          <a:xfrm>
            <a:off x="2904078" y="5597844"/>
            <a:ext cx="342900" cy="725488"/>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1">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sp>
        <p:nvSpPr>
          <p:cNvPr id="56" name="MH_Other_5"/>
          <p:cNvSpPr/>
          <p:nvPr>
            <p:custDataLst>
              <p:tags r:id="rId6"/>
            </p:custDataLst>
          </p:nvPr>
        </p:nvSpPr>
        <p:spPr bwMode="auto">
          <a:xfrm>
            <a:off x="3208879" y="5864544"/>
            <a:ext cx="523875" cy="458788"/>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1">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cxnSp>
        <p:nvCxnSpPr>
          <p:cNvPr id="57" name="MH_Other_6"/>
          <p:cNvCxnSpPr>
            <a:stCxn id="55" idx="0"/>
          </p:cNvCxnSpPr>
          <p:nvPr>
            <p:custDataLst>
              <p:tags r:id="rId7"/>
            </p:custDataLst>
          </p:nvPr>
        </p:nvCxnSpPr>
        <p:spPr bwMode="auto">
          <a:xfrm>
            <a:off x="2904078" y="5597844"/>
            <a:ext cx="496888" cy="38100"/>
          </a:xfrm>
          <a:prstGeom prst="line">
            <a:avLst/>
          </a:prstGeom>
          <a:noFill/>
          <a:ln w="127000" cap="flat" cmpd="sng" algn="ctr">
            <a:solidFill>
              <a:schemeClr val="accent1">
                <a:lumMod val="60000"/>
                <a:lumOff val="40000"/>
              </a:schemeClr>
            </a:solidFill>
            <a:prstDash val="solid"/>
          </a:ln>
          <a:effectLst/>
        </p:spPr>
      </p:cxnSp>
      <p:sp>
        <p:nvSpPr>
          <p:cNvPr id="58" name="MH_Other_7"/>
          <p:cNvSpPr/>
          <p:nvPr>
            <p:custDataLst>
              <p:tags r:id="rId8"/>
            </p:custDataLst>
          </p:nvPr>
        </p:nvSpPr>
        <p:spPr>
          <a:xfrm>
            <a:off x="2608804" y="5340670"/>
            <a:ext cx="258763" cy="257175"/>
          </a:xfrm>
          <a:prstGeom prst="ellipse">
            <a:avLst/>
          </a:prstGeom>
          <a:solidFill>
            <a:schemeClr val="accent1">
              <a:lumMod val="60000"/>
              <a:lumOff val="40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51" name="MH_Other_8"/>
          <p:cNvSpPr/>
          <p:nvPr>
            <p:custDataLst>
              <p:tags r:id="rId9"/>
            </p:custDataLst>
          </p:nvPr>
        </p:nvSpPr>
        <p:spPr bwMode="auto">
          <a:xfrm>
            <a:off x="3478753" y="5597844"/>
            <a:ext cx="342900" cy="725488"/>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1">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sp>
        <p:nvSpPr>
          <p:cNvPr id="52" name="MH_Other_9"/>
          <p:cNvSpPr/>
          <p:nvPr>
            <p:custDataLst>
              <p:tags r:id="rId10"/>
            </p:custDataLst>
          </p:nvPr>
        </p:nvSpPr>
        <p:spPr bwMode="auto">
          <a:xfrm>
            <a:off x="3783554" y="5864544"/>
            <a:ext cx="523875" cy="458788"/>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1">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cxnSp>
        <p:nvCxnSpPr>
          <p:cNvPr id="53" name="MH_Other_10"/>
          <p:cNvCxnSpPr>
            <a:stCxn id="51" idx="0"/>
          </p:cNvCxnSpPr>
          <p:nvPr>
            <p:custDataLst>
              <p:tags r:id="rId11"/>
            </p:custDataLst>
          </p:nvPr>
        </p:nvCxnSpPr>
        <p:spPr bwMode="auto">
          <a:xfrm>
            <a:off x="3478753" y="5597844"/>
            <a:ext cx="496888" cy="38100"/>
          </a:xfrm>
          <a:prstGeom prst="line">
            <a:avLst/>
          </a:prstGeom>
          <a:noFill/>
          <a:ln w="127000" cap="flat" cmpd="sng" algn="ctr">
            <a:solidFill>
              <a:schemeClr val="accent1">
                <a:lumMod val="60000"/>
                <a:lumOff val="40000"/>
              </a:schemeClr>
            </a:solidFill>
            <a:prstDash val="solid"/>
          </a:ln>
          <a:effectLst/>
        </p:spPr>
      </p:cxnSp>
      <p:sp>
        <p:nvSpPr>
          <p:cNvPr id="54" name="MH_Other_11"/>
          <p:cNvSpPr/>
          <p:nvPr>
            <p:custDataLst>
              <p:tags r:id="rId12"/>
            </p:custDataLst>
          </p:nvPr>
        </p:nvSpPr>
        <p:spPr>
          <a:xfrm>
            <a:off x="3183479" y="5340670"/>
            <a:ext cx="258763" cy="257175"/>
          </a:xfrm>
          <a:prstGeom prst="ellipse">
            <a:avLst/>
          </a:prstGeom>
          <a:solidFill>
            <a:schemeClr val="accent1">
              <a:lumMod val="60000"/>
              <a:lumOff val="40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47" name="MH_Other_12"/>
          <p:cNvSpPr/>
          <p:nvPr>
            <p:custDataLst>
              <p:tags r:id="rId13"/>
            </p:custDataLst>
          </p:nvPr>
        </p:nvSpPr>
        <p:spPr bwMode="auto">
          <a:xfrm>
            <a:off x="4029616" y="5597844"/>
            <a:ext cx="342900" cy="725488"/>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1">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sp>
        <p:nvSpPr>
          <p:cNvPr id="48" name="MH_Other_13"/>
          <p:cNvSpPr/>
          <p:nvPr>
            <p:custDataLst>
              <p:tags r:id="rId14"/>
            </p:custDataLst>
          </p:nvPr>
        </p:nvSpPr>
        <p:spPr bwMode="auto">
          <a:xfrm>
            <a:off x="4334417" y="5864544"/>
            <a:ext cx="523875" cy="458788"/>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1">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cxnSp>
        <p:nvCxnSpPr>
          <p:cNvPr id="49" name="MH_Other_14"/>
          <p:cNvCxnSpPr>
            <a:stCxn id="47" idx="0"/>
          </p:cNvCxnSpPr>
          <p:nvPr>
            <p:custDataLst>
              <p:tags r:id="rId15"/>
            </p:custDataLst>
          </p:nvPr>
        </p:nvCxnSpPr>
        <p:spPr bwMode="auto">
          <a:xfrm>
            <a:off x="4029617" y="5597844"/>
            <a:ext cx="496887" cy="38100"/>
          </a:xfrm>
          <a:prstGeom prst="line">
            <a:avLst/>
          </a:prstGeom>
          <a:noFill/>
          <a:ln w="127000" cap="flat" cmpd="sng" algn="ctr">
            <a:solidFill>
              <a:schemeClr val="accent1">
                <a:lumMod val="60000"/>
                <a:lumOff val="40000"/>
              </a:schemeClr>
            </a:solidFill>
            <a:prstDash val="solid"/>
          </a:ln>
          <a:effectLst/>
        </p:spPr>
      </p:cxnSp>
      <p:sp>
        <p:nvSpPr>
          <p:cNvPr id="50" name="MH_Other_15"/>
          <p:cNvSpPr/>
          <p:nvPr>
            <p:custDataLst>
              <p:tags r:id="rId16"/>
            </p:custDataLst>
          </p:nvPr>
        </p:nvSpPr>
        <p:spPr>
          <a:xfrm>
            <a:off x="3732754" y="5340670"/>
            <a:ext cx="258763" cy="257175"/>
          </a:xfrm>
          <a:prstGeom prst="ellipse">
            <a:avLst/>
          </a:prstGeom>
          <a:solidFill>
            <a:schemeClr val="accent1">
              <a:lumMod val="60000"/>
              <a:lumOff val="40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71" name="MH_Other_16"/>
          <p:cNvSpPr/>
          <p:nvPr>
            <p:custDataLst>
              <p:tags r:id="rId17"/>
            </p:custDataLst>
          </p:nvPr>
        </p:nvSpPr>
        <p:spPr bwMode="auto">
          <a:xfrm flipH="1">
            <a:off x="8587328" y="5597844"/>
            <a:ext cx="342900" cy="725488"/>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2">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sp>
        <p:nvSpPr>
          <p:cNvPr id="72" name="MH_Other_17"/>
          <p:cNvSpPr/>
          <p:nvPr>
            <p:custDataLst>
              <p:tags r:id="rId18"/>
            </p:custDataLst>
          </p:nvPr>
        </p:nvSpPr>
        <p:spPr bwMode="auto">
          <a:xfrm flipH="1">
            <a:off x="8101554" y="5864544"/>
            <a:ext cx="523875" cy="458788"/>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2">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cxnSp>
        <p:nvCxnSpPr>
          <p:cNvPr id="73" name="MH_Other_18"/>
          <p:cNvCxnSpPr>
            <a:stCxn id="71" idx="0"/>
          </p:cNvCxnSpPr>
          <p:nvPr>
            <p:custDataLst>
              <p:tags r:id="rId19"/>
            </p:custDataLst>
          </p:nvPr>
        </p:nvCxnSpPr>
        <p:spPr bwMode="auto">
          <a:xfrm flipH="1">
            <a:off x="8433342" y="5597844"/>
            <a:ext cx="496887" cy="38100"/>
          </a:xfrm>
          <a:prstGeom prst="line">
            <a:avLst/>
          </a:prstGeom>
          <a:noFill/>
          <a:ln w="127000" cap="flat" cmpd="sng" algn="ctr">
            <a:solidFill>
              <a:schemeClr val="accent2">
                <a:lumMod val="60000"/>
                <a:lumOff val="40000"/>
              </a:schemeClr>
            </a:solidFill>
            <a:prstDash val="solid"/>
          </a:ln>
          <a:effectLst/>
        </p:spPr>
      </p:cxnSp>
      <p:sp>
        <p:nvSpPr>
          <p:cNvPr id="74" name="MH_Other_19"/>
          <p:cNvSpPr/>
          <p:nvPr>
            <p:custDataLst>
              <p:tags r:id="rId20"/>
            </p:custDataLst>
          </p:nvPr>
        </p:nvSpPr>
        <p:spPr>
          <a:xfrm flipH="1">
            <a:off x="8968329" y="5340670"/>
            <a:ext cx="258763" cy="257175"/>
          </a:xfrm>
          <a:prstGeom prst="ellipse">
            <a:avLst/>
          </a:prstGeom>
          <a:solidFill>
            <a:schemeClr val="accent2">
              <a:lumMod val="60000"/>
              <a:lumOff val="40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67" name="MH_Other_20"/>
          <p:cNvSpPr/>
          <p:nvPr>
            <p:custDataLst>
              <p:tags r:id="rId21"/>
            </p:custDataLst>
          </p:nvPr>
        </p:nvSpPr>
        <p:spPr bwMode="auto">
          <a:xfrm flipH="1">
            <a:off x="8012653" y="5597844"/>
            <a:ext cx="342900" cy="725488"/>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2">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sp>
        <p:nvSpPr>
          <p:cNvPr id="68" name="MH_Other_21"/>
          <p:cNvSpPr/>
          <p:nvPr>
            <p:custDataLst>
              <p:tags r:id="rId22"/>
            </p:custDataLst>
          </p:nvPr>
        </p:nvSpPr>
        <p:spPr bwMode="auto">
          <a:xfrm flipH="1">
            <a:off x="7526879" y="5864544"/>
            <a:ext cx="523875" cy="458788"/>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2">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cxnSp>
        <p:nvCxnSpPr>
          <p:cNvPr id="69" name="MH_Other_22"/>
          <p:cNvCxnSpPr>
            <a:stCxn id="67" idx="0"/>
          </p:cNvCxnSpPr>
          <p:nvPr>
            <p:custDataLst>
              <p:tags r:id="rId23"/>
            </p:custDataLst>
          </p:nvPr>
        </p:nvCxnSpPr>
        <p:spPr bwMode="auto">
          <a:xfrm flipH="1">
            <a:off x="7858667" y="5597844"/>
            <a:ext cx="496887" cy="38100"/>
          </a:xfrm>
          <a:prstGeom prst="line">
            <a:avLst/>
          </a:prstGeom>
          <a:noFill/>
          <a:ln w="127000" cap="flat" cmpd="sng" algn="ctr">
            <a:solidFill>
              <a:schemeClr val="accent2">
                <a:lumMod val="60000"/>
                <a:lumOff val="40000"/>
              </a:schemeClr>
            </a:solidFill>
            <a:prstDash val="solid"/>
          </a:ln>
          <a:effectLst/>
        </p:spPr>
      </p:cxnSp>
      <p:sp>
        <p:nvSpPr>
          <p:cNvPr id="70" name="MH_Other_23"/>
          <p:cNvSpPr/>
          <p:nvPr>
            <p:custDataLst>
              <p:tags r:id="rId24"/>
            </p:custDataLst>
          </p:nvPr>
        </p:nvSpPr>
        <p:spPr>
          <a:xfrm flipH="1">
            <a:off x="8393654" y="5340670"/>
            <a:ext cx="258763" cy="257175"/>
          </a:xfrm>
          <a:prstGeom prst="ellipse">
            <a:avLst/>
          </a:prstGeom>
          <a:solidFill>
            <a:schemeClr val="accent2">
              <a:lumMod val="60000"/>
              <a:lumOff val="40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63" name="MH_Other_24"/>
          <p:cNvSpPr/>
          <p:nvPr>
            <p:custDataLst>
              <p:tags r:id="rId25"/>
            </p:custDataLst>
          </p:nvPr>
        </p:nvSpPr>
        <p:spPr bwMode="auto">
          <a:xfrm flipH="1">
            <a:off x="7463378" y="5597844"/>
            <a:ext cx="342900" cy="725488"/>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2">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sp>
        <p:nvSpPr>
          <p:cNvPr id="64" name="MH_Other_25"/>
          <p:cNvSpPr/>
          <p:nvPr>
            <p:custDataLst>
              <p:tags r:id="rId26"/>
            </p:custDataLst>
          </p:nvPr>
        </p:nvSpPr>
        <p:spPr bwMode="auto">
          <a:xfrm flipH="1">
            <a:off x="6977604" y="5864544"/>
            <a:ext cx="523875" cy="458788"/>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2">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cxnSp>
        <p:nvCxnSpPr>
          <p:cNvPr id="65" name="MH_Other_26"/>
          <p:cNvCxnSpPr>
            <a:stCxn id="63" idx="0"/>
          </p:cNvCxnSpPr>
          <p:nvPr>
            <p:custDataLst>
              <p:tags r:id="rId27"/>
            </p:custDataLst>
          </p:nvPr>
        </p:nvCxnSpPr>
        <p:spPr bwMode="auto">
          <a:xfrm flipH="1">
            <a:off x="7309392" y="5597844"/>
            <a:ext cx="496887" cy="38100"/>
          </a:xfrm>
          <a:prstGeom prst="line">
            <a:avLst/>
          </a:prstGeom>
          <a:noFill/>
          <a:ln w="127000" cap="flat" cmpd="sng" algn="ctr">
            <a:solidFill>
              <a:schemeClr val="accent2">
                <a:lumMod val="60000"/>
                <a:lumOff val="40000"/>
              </a:schemeClr>
            </a:solidFill>
            <a:prstDash val="solid"/>
          </a:ln>
          <a:effectLst/>
        </p:spPr>
      </p:cxnSp>
      <p:sp>
        <p:nvSpPr>
          <p:cNvPr id="66" name="MH_Other_27"/>
          <p:cNvSpPr/>
          <p:nvPr>
            <p:custDataLst>
              <p:tags r:id="rId28"/>
            </p:custDataLst>
          </p:nvPr>
        </p:nvSpPr>
        <p:spPr>
          <a:xfrm flipH="1">
            <a:off x="7842791" y="5340670"/>
            <a:ext cx="258762" cy="257175"/>
          </a:xfrm>
          <a:prstGeom prst="ellipse">
            <a:avLst/>
          </a:prstGeom>
          <a:solidFill>
            <a:schemeClr val="accent2">
              <a:lumMod val="60000"/>
              <a:lumOff val="40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3107" name="MH_PageTitle"/>
          <p:cNvSpPr>
            <a:spLocks noGrp="1"/>
          </p:cNvSpPr>
          <p:nvPr>
            <p:ph type="title"/>
            <p:custDataLst>
              <p:tags r:id="rId29"/>
            </p:custDataLst>
          </p:nvPr>
        </p:nvSpPr>
        <p:spPr>
          <a:xfrm>
            <a:off x="746096" y="609057"/>
            <a:ext cx="10515600" cy="535531"/>
          </a:xfrm>
          <a:noFill/>
        </p:spPr>
        <p:txBody>
          <a:bodyPr wrap="square" rtlCol="0">
            <a:spAutoFit/>
          </a:bodyPr>
          <a:lstStyle/>
          <a:p>
            <a:pPr marL="457200" indent="-457200">
              <a:buFont typeface="Wingdings" panose="05000000000000000000" pitchFamily="2" charset="2"/>
              <a:buChar char="l"/>
            </a:pPr>
            <a:r>
              <a:rPr lang="zh-CN" altLang="zh-CN" sz="3200" b="1" dirty="0">
                <a:solidFill>
                  <a:srgbClr val="524F6A"/>
                </a:solidFill>
                <a:latin typeface="微软雅黑" panose="020B0503020204020204" pitchFamily="34" charset="-122"/>
                <a:ea typeface="微软雅黑" panose="020B0503020204020204" pitchFamily="34" charset="-122"/>
                <a:cs typeface="+mn-cs"/>
              </a:rPr>
              <a:t>跨境电商给传统外贸业务带来的机会</a:t>
            </a:r>
            <a:endParaRPr lang="zh-CN" altLang="en-US" sz="3200" b="1" dirty="0">
              <a:solidFill>
                <a:srgbClr val="524F6A"/>
              </a:solidFill>
              <a:latin typeface="微软雅黑" panose="020B0503020204020204" pitchFamily="34" charset="-122"/>
              <a:ea typeface="微软雅黑" panose="020B0503020204020204" pitchFamily="34" charset="-122"/>
              <a:cs typeface="+mn-cs"/>
            </a:endParaRPr>
          </a:p>
        </p:txBody>
      </p:sp>
      <p:sp>
        <p:nvSpPr>
          <p:cNvPr id="2" name="矩形 1"/>
          <p:cNvSpPr/>
          <p:nvPr/>
        </p:nvSpPr>
        <p:spPr>
          <a:xfrm>
            <a:off x="746096" y="1254233"/>
            <a:ext cx="9873714" cy="362792"/>
          </a:xfrm>
          <a:prstGeom prst="rect">
            <a:avLst/>
          </a:prstGeom>
        </p:spPr>
        <p:txBody>
          <a:bodyPr wrap="square">
            <a:spAutoFit/>
          </a:bodyPr>
          <a:lstStyle/>
          <a:p>
            <a:pPr marL="457189">
              <a:lnSpc>
                <a:spcPct val="120000"/>
              </a:lnSpc>
            </a:pPr>
            <a:r>
              <a:rPr lang="zh-CN" altLang="zh-CN" sz="1600" dirty="0">
                <a:latin typeface="微软雅黑" panose="020B0503020204020204" pitchFamily="34" charset="-122"/>
                <a:ea typeface="微软雅黑" panose="020B0503020204020204" pitchFamily="34" charset="-122"/>
              </a:rPr>
              <a:t>跨境电商缩短了对外贸易的中间环节，提高了进出口贸易的效率，为小微企业提供了新的机会</a:t>
            </a:r>
            <a:endParaRPr lang="zh-CN" altLang="en-US" sz="1600" dirty="0">
              <a:latin typeface="微软雅黑" panose="020B0503020204020204" pitchFamily="34" charset="-122"/>
              <a:ea typeface="微软雅黑" panose="020B0503020204020204" pitchFamily="34" charset="-122"/>
            </a:endParaRPr>
          </a:p>
        </p:txBody>
      </p:sp>
      <p:pic>
        <p:nvPicPr>
          <p:cNvPr id="33" name="图片 32"/>
          <p:cNvPicPr/>
          <p:nvPr/>
        </p:nvPicPr>
        <p:blipFill>
          <a:blip r:embed="rId32">
            <a:extLst>
              <a:ext uri="{BEBA8EAE-BF5A-486C-A8C5-ECC9F3942E4B}">
                <a14:imgProps xmlns:a14="http://schemas.microsoft.com/office/drawing/2010/main">
                  <a14:imgLayer r:embed="rId3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941752" y="1763744"/>
            <a:ext cx="3236258" cy="2904965"/>
          </a:xfrm>
          <a:prstGeom prst="rect">
            <a:avLst/>
          </a:prstGeom>
        </p:spPr>
      </p:pic>
      <p:pic>
        <p:nvPicPr>
          <p:cNvPr id="34" name="图片 33"/>
          <p:cNvPicPr/>
          <p:nvPr/>
        </p:nvPicPr>
        <p:blipFill>
          <a:blip r:embed="rId34">
            <a:extLst>
              <a:ext uri="{BEBA8EAE-BF5A-486C-A8C5-ECC9F3942E4B}">
                <a14:imgProps xmlns:a14="http://schemas.microsoft.com/office/drawing/2010/main">
                  <a14:imgLayer r:embed="rId35">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3772" y="1787473"/>
            <a:ext cx="3337289" cy="3106517"/>
          </a:xfrm>
          <a:prstGeom prst="rect">
            <a:avLst/>
          </a:prstGeom>
        </p:spPr>
      </p:pic>
      <p:sp>
        <p:nvSpPr>
          <p:cNvPr id="3" name="文本框 2"/>
          <p:cNvSpPr txBox="1"/>
          <p:nvPr/>
        </p:nvSpPr>
        <p:spPr>
          <a:xfrm>
            <a:off x="4620003" y="3017983"/>
            <a:ext cx="2937832" cy="923330"/>
          </a:xfrm>
          <a:prstGeom prst="rect">
            <a:avLst/>
          </a:prstGeom>
          <a:noFill/>
        </p:spPr>
        <p:txBody>
          <a:bodyPr wrap="square" rtlCol="0">
            <a:spAutoFit/>
          </a:bodyPr>
          <a:lstStyle/>
          <a:p>
            <a:pPr algn="ctr"/>
            <a:r>
              <a:rPr lang="en-US" altLang="zh-CN" sz="5400" b="1" dirty="0" smtClean="0">
                <a:solidFill>
                  <a:schemeClr val="accent2">
                    <a:lumMod val="50000"/>
                  </a:schemeClr>
                </a:solidFill>
                <a:latin typeface="微软雅黑" panose="020B0503020204020204" pitchFamily="34" charset="-122"/>
                <a:ea typeface="微软雅黑" panose="020B0503020204020204" pitchFamily="34" charset="-122"/>
              </a:rPr>
              <a:t>VS</a:t>
            </a:r>
            <a:endParaRPr lang="zh-CN" altLang="en-US" sz="5400" b="1" dirty="0">
              <a:solidFill>
                <a:schemeClr val="accent2">
                  <a:lumMod val="50000"/>
                </a:schemeClr>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31498918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f82c4c53-79dd-4090-a9b4-8cc8e84121fd"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5202C486-2EEB-44CF-A93D-56870249CF9B}"/>
              </a:ext>
            </a:extLst>
          </p:cNvPr>
          <p:cNvGrpSpPr>
            <a:grpSpLocks noChangeAspect="1"/>
          </p:cNvGrpSpPr>
          <p:nvPr>
            <p:custDataLst>
              <p:tags r:id="rId1"/>
            </p:custDataLst>
          </p:nvPr>
        </p:nvGrpSpPr>
        <p:grpSpPr>
          <a:xfrm>
            <a:off x="970796" y="1486188"/>
            <a:ext cx="10177384" cy="4697161"/>
            <a:chOff x="-234667" y="1924085"/>
            <a:chExt cx="10538836" cy="4863984"/>
          </a:xfrm>
        </p:grpSpPr>
        <p:grpSp>
          <p:nvGrpSpPr>
            <p:cNvPr id="4" name="îṥliḋé">
              <a:extLst>
                <a:ext uri="{FF2B5EF4-FFF2-40B4-BE49-F238E27FC236}">
                  <a16:creationId xmlns:a16="http://schemas.microsoft.com/office/drawing/2014/main" id="{DC2DAA6A-B6D8-4C96-9F01-9BD0561F4C61}"/>
                </a:ext>
              </a:extLst>
            </p:cNvPr>
            <p:cNvGrpSpPr/>
            <p:nvPr/>
          </p:nvGrpSpPr>
          <p:grpSpPr>
            <a:xfrm>
              <a:off x="-234667" y="4275766"/>
              <a:ext cx="2595379" cy="2512303"/>
              <a:chOff x="-234667" y="4192647"/>
              <a:chExt cx="2595379" cy="2512303"/>
            </a:xfrm>
          </p:grpSpPr>
          <p:sp>
            <p:nvSpPr>
              <p:cNvPr id="33" name="ïślide">
                <a:extLst>
                  <a:ext uri="{FF2B5EF4-FFF2-40B4-BE49-F238E27FC236}">
                    <a16:creationId xmlns:a16="http://schemas.microsoft.com/office/drawing/2014/main" id="{6553FD67-DBBA-460B-BC76-DF1B1548DF88}"/>
                  </a:ext>
                </a:extLst>
              </p:cNvPr>
              <p:cNvSpPr txBox="1"/>
              <p:nvPr/>
            </p:nvSpPr>
            <p:spPr>
              <a:xfrm>
                <a:off x="-97716" y="4192647"/>
                <a:ext cx="2211002" cy="288869"/>
              </a:xfrm>
              <a:prstGeom prst="rect">
                <a:avLst/>
              </a:prstGeom>
              <a:ln w="12700">
                <a:miter lim="400000"/>
              </a:ln>
            </p:spPr>
            <p:txBody>
              <a:bodyPr wrap="none" lIns="90000" tIns="46800" rIns="90000" bIns="46800" anchor="ctr">
                <a:noAutofit/>
              </a:bodyPr>
              <a:lstStyle/>
              <a:p>
                <a:pPr algn="ctr"/>
                <a:r>
                  <a:rPr lang="zh-CN" altLang="en-US" sz="2400" b="1" dirty="0" smtClean="0">
                    <a:latin typeface="微软雅黑" panose="020B0503020204020204" pitchFamily="34" charset="-122"/>
                    <a:ea typeface="微软雅黑" panose="020B0503020204020204" pitchFamily="34" charset="-122"/>
                  </a:rPr>
                  <a:t>能力建设</a:t>
                </a:r>
                <a:endParaRPr lang="en-US" sz="2400" b="1" dirty="0">
                  <a:latin typeface="微软雅黑" panose="020B0503020204020204" pitchFamily="34" charset="-122"/>
                  <a:ea typeface="微软雅黑" panose="020B0503020204020204" pitchFamily="34" charset="-122"/>
                </a:endParaRPr>
              </a:p>
            </p:txBody>
          </p:sp>
          <p:sp>
            <p:nvSpPr>
              <p:cNvPr id="34" name="îṡḷíḑé">
                <a:extLst>
                  <a:ext uri="{FF2B5EF4-FFF2-40B4-BE49-F238E27FC236}">
                    <a16:creationId xmlns:a16="http://schemas.microsoft.com/office/drawing/2014/main" id="{BD2E14D3-0B46-4090-863B-20090B54D19A}"/>
                  </a:ext>
                </a:extLst>
              </p:cNvPr>
              <p:cNvSpPr txBox="1"/>
              <p:nvPr/>
            </p:nvSpPr>
            <p:spPr>
              <a:xfrm>
                <a:off x="-234667" y="4756266"/>
                <a:ext cx="2595379" cy="1948684"/>
              </a:xfrm>
              <a:prstGeom prst="rect">
                <a:avLst/>
              </a:prstGeom>
              <a:ln w="12700">
                <a:miter lim="400000"/>
              </a:ln>
            </p:spPr>
            <p:txBody>
              <a:bodyPr wrap="square" lIns="90000" tIns="46800" rIns="90000" bIns="46800" anchor="t">
                <a:noAutofit/>
              </a:bodyPr>
              <a:lstStyle>
                <a:defPPr>
                  <a:defRPr lang="zh-CN"/>
                </a:defPPr>
                <a:lvl1pPr marL="285750" indent="-285750">
                  <a:lnSpc>
                    <a:spcPct val="120000"/>
                  </a:lnSpc>
                  <a:buFont typeface="Wingdings" panose="05000000000000000000" pitchFamily="2" charset="2"/>
                  <a:buChar char="u"/>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zh-CN" dirty="0"/>
                  <a:t>数字化转型是对每个人、每个企业的转型。技术和商业模式的不断迭代创新，甚至颠覆性的发展变化，都对企业管理者和员工的认识和能力，提出了较高的要求</a:t>
                </a:r>
                <a:endParaRPr lang="zh-CN" altLang="en-US" dirty="0"/>
              </a:p>
            </p:txBody>
          </p:sp>
        </p:grpSp>
        <p:grpSp>
          <p:nvGrpSpPr>
            <p:cNvPr id="5" name="isḷiḑè">
              <a:extLst>
                <a:ext uri="{FF2B5EF4-FFF2-40B4-BE49-F238E27FC236}">
                  <a16:creationId xmlns:a16="http://schemas.microsoft.com/office/drawing/2014/main" id="{B860B5A7-0945-41C1-A2AA-93B7154C81CD}"/>
                </a:ext>
              </a:extLst>
            </p:cNvPr>
            <p:cNvGrpSpPr/>
            <p:nvPr/>
          </p:nvGrpSpPr>
          <p:grpSpPr>
            <a:xfrm>
              <a:off x="2343278" y="4275766"/>
              <a:ext cx="2491945" cy="2339443"/>
              <a:chOff x="2287282" y="4192647"/>
              <a:chExt cx="2491945" cy="2339443"/>
            </a:xfrm>
          </p:grpSpPr>
          <p:sp>
            <p:nvSpPr>
              <p:cNvPr id="31" name="íŝľíḋè">
                <a:extLst>
                  <a:ext uri="{FF2B5EF4-FFF2-40B4-BE49-F238E27FC236}">
                    <a16:creationId xmlns:a16="http://schemas.microsoft.com/office/drawing/2014/main" id="{34C43138-A6C4-41E4-8FE7-AF9D8AD409CC}"/>
                  </a:ext>
                </a:extLst>
              </p:cNvPr>
              <p:cNvSpPr/>
              <p:nvPr/>
            </p:nvSpPr>
            <p:spPr>
              <a:xfrm>
                <a:off x="2287282" y="4661196"/>
                <a:ext cx="2491945" cy="1870894"/>
              </a:xfrm>
              <a:prstGeom prst="rect">
                <a:avLst/>
              </a:prstGeom>
              <a:ln w="12700">
                <a:miter lim="400000"/>
              </a:ln>
              <a:extLst>
                <a:ext uri="{C572A759-6A51-4108-AA02-DFA0A04FC94B}">
                  <ma14:wrappingTextBoxFlag xmlns="" xmlns:lc="http://schemas.openxmlformats.org/drawingml/2006/lockedCanvas" xmlns:ma14="http://schemas.microsoft.com/office/mac/drawingml/2011/main" xmlns:p14="http://schemas.microsoft.com/office/powerpoint/2010/main" val="1"/>
                </a:ext>
              </a:extLst>
            </p:spPr>
            <p:txBody>
              <a:bodyPr wrap="square" lIns="90000" tIns="46800" rIns="90000" bIns="46800" anchor="t">
                <a:noAutofit/>
              </a:bodyPr>
              <a:lstStyle/>
              <a:p>
                <a:pPr marL="285750" indent="-285750">
                  <a:lnSpc>
                    <a:spcPct val="120000"/>
                  </a:lnSpc>
                  <a:buFont typeface="Wingdings" panose="05000000000000000000" pitchFamily="2" charset="2"/>
                  <a:buChar char="u"/>
                </a:pPr>
                <a:r>
                  <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rPr>
                  <a:t>现在跨境电商的目标市场，正在从欧美发达国家扩大到更多的发展中国家，而当地物流、支付体系，包括互联网和电信基础设施的不完善，都会对电商企业的业务拓展形成障碍和瓶颈</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i$ļïďé">
                <a:extLst>
                  <a:ext uri="{FF2B5EF4-FFF2-40B4-BE49-F238E27FC236}">
                    <a16:creationId xmlns:a16="http://schemas.microsoft.com/office/drawing/2014/main" id="{017064B2-A017-47F7-AA9F-7BB45F30057A}"/>
                  </a:ext>
                </a:extLst>
              </p:cNvPr>
              <p:cNvSpPr/>
              <p:nvPr/>
            </p:nvSpPr>
            <p:spPr>
              <a:xfrm>
                <a:off x="2304717" y="4192647"/>
                <a:ext cx="2211002" cy="275128"/>
              </a:xfrm>
              <a:prstGeom prst="rect">
                <a:avLst/>
              </a:prstGeom>
              <a:ln w="12700">
                <a:miter lim="400000"/>
              </a:ln>
              <a:extLst>
                <a:ext uri="{C572A759-6A51-4108-AA02-DFA0A04FC94B}">
                  <ma14:wrappingTextBoxFlag xmlns="" xmlns:lc="http://schemas.openxmlformats.org/drawingml/2006/lockedCanvas" xmlns:ma14="http://schemas.microsoft.com/office/mac/drawingml/2011/main" xmlns:p14="http://schemas.microsoft.com/office/powerpoint/2010/main" val="1"/>
                </a:ext>
              </a:extLst>
            </p:spPr>
            <p:txBody>
              <a:bodyPr wrap="none" lIns="90000" tIns="46800" rIns="90000" bIns="46800" anchor="ctr">
                <a:noAutofit/>
              </a:bodyPr>
              <a:lstStyle/>
              <a:p>
                <a:pPr algn="ctr"/>
                <a:r>
                  <a:rPr lang="zh-CN" altLang="en-US" sz="2400" b="1" dirty="0" smtClean="0">
                    <a:latin typeface="微软雅黑" panose="020B0503020204020204" pitchFamily="34" charset="-122"/>
                    <a:ea typeface="微软雅黑" panose="020B0503020204020204" pitchFamily="34" charset="-122"/>
                  </a:rPr>
                  <a:t>基础设施</a:t>
                </a:r>
                <a:endParaRPr lang="en-US" sz="2400" b="1" dirty="0">
                  <a:latin typeface="微软雅黑" panose="020B0503020204020204" pitchFamily="34" charset="-122"/>
                  <a:ea typeface="微软雅黑" panose="020B0503020204020204" pitchFamily="34" charset="-122"/>
                </a:endParaRPr>
              </a:p>
            </p:txBody>
          </p:sp>
        </p:grpSp>
        <p:grpSp>
          <p:nvGrpSpPr>
            <p:cNvPr id="6" name="íşļïḑé">
              <a:extLst>
                <a:ext uri="{FF2B5EF4-FFF2-40B4-BE49-F238E27FC236}">
                  <a16:creationId xmlns:a16="http://schemas.microsoft.com/office/drawing/2014/main" id="{5752547C-1C01-40D6-A30F-0BAACCD03ED8}"/>
                </a:ext>
              </a:extLst>
            </p:cNvPr>
            <p:cNvGrpSpPr/>
            <p:nvPr/>
          </p:nvGrpSpPr>
          <p:grpSpPr>
            <a:xfrm>
              <a:off x="4851338" y="4275766"/>
              <a:ext cx="2350130" cy="2512303"/>
              <a:chOff x="4815880" y="4192647"/>
              <a:chExt cx="2350130" cy="2512303"/>
            </a:xfrm>
          </p:grpSpPr>
          <p:sp>
            <p:nvSpPr>
              <p:cNvPr id="29" name="işḻîḋè">
                <a:extLst>
                  <a:ext uri="{FF2B5EF4-FFF2-40B4-BE49-F238E27FC236}">
                    <a16:creationId xmlns:a16="http://schemas.microsoft.com/office/drawing/2014/main" id="{1FAF2265-1F5F-49FA-B403-080EDF20E784}"/>
                  </a:ext>
                </a:extLst>
              </p:cNvPr>
              <p:cNvSpPr/>
              <p:nvPr/>
            </p:nvSpPr>
            <p:spPr>
              <a:xfrm>
                <a:off x="4955008" y="4834056"/>
                <a:ext cx="2211002" cy="1870894"/>
              </a:xfrm>
              <a:prstGeom prst="rect">
                <a:avLst/>
              </a:prstGeom>
              <a:ln w="12700">
                <a:miter lim="400000"/>
              </a:ln>
              <a:extLst>
                <a:ext uri="{C572A759-6A51-4108-AA02-DFA0A04FC94B}">
                  <ma14:wrappingTextBoxFlag xmlns="" xmlns:lc="http://schemas.openxmlformats.org/drawingml/2006/lockedCanvas" xmlns:ma14="http://schemas.microsoft.com/office/mac/drawingml/2011/main" xmlns:p14="http://schemas.microsoft.com/office/powerpoint/2010/main" val="1"/>
                </a:ext>
              </a:extLst>
            </p:spPr>
            <p:txBody>
              <a:bodyPr wrap="square" lIns="90000" tIns="46800" rIns="90000" bIns="46800" anchor="t">
                <a:noAutofit/>
              </a:bodyPr>
              <a:lstStyle/>
              <a:p>
                <a:pPr marL="285750" indent="-285750">
                  <a:lnSpc>
                    <a:spcPct val="120000"/>
                  </a:lnSpc>
                  <a:buFont typeface="Wingdings" panose="05000000000000000000" pitchFamily="2" charset="2"/>
                  <a:buChar char="u"/>
                </a:pPr>
                <a:r>
                  <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rPr>
                  <a:t>目前很多国家都在准备调整跨境电商政策，包括一些重要市场如俄罗斯、欧盟、澳大利亚等，都需要积极关注这些国家政策的发展变化</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ísļiḋè">
                <a:extLst>
                  <a:ext uri="{FF2B5EF4-FFF2-40B4-BE49-F238E27FC236}">
                    <a16:creationId xmlns:a16="http://schemas.microsoft.com/office/drawing/2014/main" id="{537091D1-6371-418D-94A7-B6F55627E531}"/>
                  </a:ext>
                </a:extLst>
              </p:cNvPr>
              <p:cNvSpPr/>
              <p:nvPr/>
            </p:nvSpPr>
            <p:spPr>
              <a:xfrm>
                <a:off x="4815880" y="4192647"/>
                <a:ext cx="2211002" cy="275128"/>
              </a:xfrm>
              <a:prstGeom prst="rect">
                <a:avLst/>
              </a:prstGeom>
              <a:ln w="12700">
                <a:miter lim="400000"/>
              </a:ln>
              <a:extLst>
                <a:ext uri="{C572A759-6A51-4108-AA02-DFA0A04FC94B}">
                  <ma14:wrappingTextBoxFlag xmlns="" xmlns:lc="http://schemas.openxmlformats.org/drawingml/2006/lockedCanvas" xmlns:ma14="http://schemas.microsoft.com/office/mac/drawingml/2011/main" xmlns:p14="http://schemas.microsoft.com/office/powerpoint/2010/main" val="1"/>
                </a:ext>
              </a:extLst>
            </p:spPr>
            <p:txBody>
              <a:bodyPr wrap="none" lIns="90000" tIns="46800" rIns="90000" bIns="46800" anchor="ctr">
                <a:noAutofit/>
              </a:bodyPr>
              <a:lstStyle/>
              <a:p>
                <a:pPr algn="ctr"/>
                <a:r>
                  <a:rPr lang="zh-CN" altLang="en-US" sz="2400" b="1" dirty="0" smtClean="0">
                    <a:latin typeface="微软雅黑" panose="020B0503020204020204" pitchFamily="34" charset="-122"/>
                    <a:ea typeface="微软雅黑" panose="020B0503020204020204" pitchFamily="34" charset="-122"/>
                  </a:rPr>
                  <a:t>政策变化</a:t>
                </a:r>
                <a:endParaRPr lang="en-US" sz="2400" b="1" dirty="0">
                  <a:latin typeface="微软雅黑" panose="020B0503020204020204" pitchFamily="34" charset="-122"/>
                  <a:ea typeface="微软雅黑" panose="020B0503020204020204" pitchFamily="34" charset="-122"/>
                </a:endParaRPr>
              </a:p>
            </p:txBody>
          </p:sp>
        </p:grpSp>
        <p:grpSp>
          <p:nvGrpSpPr>
            <p:cNvPr id="7" name="î$ļíde">
              <a:extLst>
                <a:ext uri="{FF2B5EF4-FFF2-40B4-BE49-F238E27FC236}">
                  <a16:creationId xmlns:a16="http://schemas.microsoft.com/office/drawing/2014/main" id="{97889B10-8B75-4F78-8340-FA313BBE441E}"/>
                </a:ext>
              </a:extLst>
            </p:cNvPr>
            <p:cNvGrpSpPr/>
            <p:nvPr/>
          </p:nvGrpSpPr>
          <p:grpSpPr>
            <a:xfrm>
              <a:off x="7309735" y="4275766"/>
              <a:ext cx="2994434" cy="2159763"/>
              <a:chOff x="7293836" y="4192647"/>
              <a:chExt cx="2994434" cy="2159763"/>
            </a:xfrm>
          </p:grpSpPr>
          <p:sp>
            <p:nvSpPr>
              <p:cNvPr id="27" name="islídé">
                <a:extLst>
                  <a:ext uri="{FF2B5EF4-FFF2-40B4-BE49-F238E27FC236}">
                    <a16:creationId xmlns:a16="http://schemas.microsoft.com/office/drawing/2014/main" id="{4EBA88E2-26B5-4C2D-9E7E-BF5016EA929B}"/>
                  </a:ext>
                </a:extLst>
              </p:cNvPr>
              <p:cNvSpPr/>
              <p:nvPr/>
            </p:nvSpPr>
            <p:spPr>
              <a:xfrm>
                <a:off x="7293836" y="4481516"/>
                <a:ext cx="2994434" cy="1870894"/>
              </a:xfrm>
              <a:prstGeom prst="rect">
                <a:avLst/>
              </a:prstGeom>
              <a:ln w="12700">
                <a:miter lim="400000"/>
              </a:ln>
              <a:extLst>
                <a:ext uri="{C572A759-6A51-4108-AA02-DFA0A04FC94B}">
                  <ma14:wrappingTextBoxFlag xmlns="" xmlns:lc="http://schemas.openxmlformats.org/drawingml/2006/lockedCanvas" xmlns:ma14="http://schemas.microsoft.com/office/mac/drawingml/2011/main" xmlns:p14="http://schemas.microsoft.com/office/powerpoint/2010/main" val="1"/>
                </a:ext>
              </a:extLst>
            </p:spPr>
            <p:txBody>
              <a:bodyPr wrap="square" lIns="90000" tIns="46800" rIns="90000" bIns="46800" anchor="t">
                <a:noAutofit/>
              </a:bodyPr>
              <a:lstStyle/>
              <a:p>
                <a:pPr marL="285750" indent="-285750">
                  <a:lnSpc>
                    <a:spcPct val="120000"/>
                  </a:lnSpc>
                  <a:buFont typeface="Wingdings" panose="05000000000000000000" pitchFamily="2" charset="2"/>
                  <a:buChar char="u"/>
                </a:pPr>
                <a:r>
                  <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rPr>
                  <a:t>随着越来越多的企业从事跨境电商，企业一定要以消费者为核心，通过数据积累和分析，在提升产品、服务和企业自身的国际竞争力下功夫，努力增加产品附加值，包括在产品的“差异化、个性化、国际化、品牌化”几个方面找方向，同时一定要注重保护知识产权</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îŝ1ïḓè">
                <a:extLst>
                  <a:ext uri="{FF2B5EF4-FFF2-40B4-BE49-F238E27FC236}">
                    <a16:creationId xmlns:a16="http://schemas.microsoft.com/office/drawing/2014/main" id="{16B42D4C-17E8-4FD4-BF8D-AA0997023F08}"/>
                  </a:ext>
                </a:extLst>
              </p:cNvPr>
              <p:cNvSpPr/>
              <p:nvPr/>
            </p:nvSpPr>
            <p:spPr>
              <a:xfrm>
                <a:off x="7293836" y="4192647"/>
                <a:ext cx="2211003" cy="275128"/>
              </a:xfrm>
              <a:prstGeom prst="rect">
                <a:avLst/>
              </a:prstGeom>
              <a:ln w="12700">
                <a:miter lim="400000"/>
              </a:ln>
              <a:extLst>
                <a:ext uri="{C572A759-6A51-4108-AA02-DFA0A04FC94B}">
                  <ma14:wrappingTextBoxFlag xmlns="" xmlns:lc="http://schemas.openxmlformats.org/drawingml/2006/lockedCanvas" xmlns:ma14="http://schemas.microsoft.com/office/mac/drawingml/2011/main" xmlns:p14="http://schemas.microsoft.com/office/powerpoint/2010/main" val="1"/>
                </a:ext>
              </a:extLst>
            </p:spPr>
            <p:txBody>
              <a:bodyPr wrap="none" lIns="90000" tIns="46800" rIns="90000" bIns="46800" anchor="ctr">
                <a:noAutofit/>
              </a:bodyPr>
              <a:lstStyle/>
              <a:p>
                <a:pPr algn="ctr"/>
                <a:r>
                  <a:rPr lang="zh-CN" altLang="en-US" sz="2400" b="1" dirty="0" smtClean="0">
                    <a:latin typeface="微软雅黑" panose="020B0503020204020204" pitchFamily="34" charset="-122"/>
                    <a:ea typeface="微软雅黑" panose="020B0503020204020204" pitchFamily="34" charset="-122"/>
                  </a:rPr>
                  <a:t>市场竞争</a:t>
                </a:r>
                <a:endParaRPr lang="en-US" sz="2400" b="1" dirty="0">
                  <a:latin typeface="微软雅黑" panose="020B0503020204020204" pitchFamily="34" charset="-122"/>
                  <a:ea typeface="微软雅黑" panose="020B0503020204020204" pitchFamily="34" charset="-122"/>
                </a:endParaRPr>
              </a:p>
            </p:txBody>
          </p:sp>
        </p:grpSp>
        <p:grpSp>
          <p:nvGrpSpPr>
            <p:cNvPr id="8" name="îṣḷïḋé">
              <a:extLst>
                <a:ext uri="{FF2B5EF4-FFF2-40B4-BE49-F238E27FC236}">
                  <a16:creationId xmlns:a16="http://schemas.microsoft.com/office/drawing/2014/main" id="{91BC3DD5-7116-4276-AC63-72BC68525722}"/>
                </a:ext>
              </a:extLst>
            </p:cNvPr>
            <p:cNvGrpSpPr/>
            <p:nvPr/>
          </p:nvGrpSpPr>
          <p:grpSpPr>
            <a:xfrm>
              <a:off x="-110409" y="1924085"/>
              <a:ext cx="9916461" cy="2152109"/>
              <a:chOff x="-104822" y="1924085"/>
              <a:chExt cx="9916461" cy="2152109"/>
            </a:xfrm>
          </p:grpSpPr>
          <p:grpSp>
            <p:nvGrpSpPr>
              <p:cNvPr id="12" name="íṧlïďe">
                <a:extLst>
                  <a:ext uri="{FF2B5EF4-FFF2-40B4-BE49-F238E27FC236}">
                    <a16:creationId xmlns:a16="http://schemas.microsoft.com/office/drawing/2014/main" id="{D26CD9E9-4C15-42CF-890C-BB289DAFFB9E}"/>
                  </a:ext>
                </a:extLst>
              </p:cNvPr>
              <p:cNvGrpSpPr/>
              <p:nvPr/>
            </p:nvGrpSpPr>
            <p:grpSpPr>
              <a:xfrm>
                <a:off x="7319658" y="1924086"/>
                <a:ext cx="2491981" cy="2152108"/>
                <a:chOff x="8619597" y="1924086"/>
                <a:chExt cx="2491981" cy="2152108"/>
              </a:xfrm>
            </p:grpSpPr>
            <p:sp>
              <p:nvSpPr>
                <p:cNvPr id="25" name="işļïḋê">
                  <a:extLst>
                    <a:ext uri="{FF2B5EF4-FFF2-40B4-BE49-F238E27FC236}">
                      <a16:creationId xmlns:a16="http://schemas.microsoft.com/office/drawing/2014/main" id="{764A7A4C-36D5-4958-B511-2209F38C7FF7}"/>
                    </a:ext>
                  </a:extLst>
                </p:cNvPr>
                <p:cNvSpPr/>
                <p:nvPr/>
              </p:nvSpPr>
              <p:spPr>
                <a:xfrm>
                  <a:off x="8619597" y="1924086"/>
                  <a:ext cx="2491981" cy="215210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8781" y="8915"/>
                      </a:lnTo>
                      <a:lnTo>
                        <a:pt x="18479" y="8714"/>
                      </a:lnTo>
                      <a:cubicBezTo>
                        <a:pt x="17640" y="3748"/>
                        <a:pt x="13862" y="0"/>
                        <a:pt x="9327" y="0"/>
                      </a:cubicBezTo>
                      <a:cubicBezTo>
                        <a:pt x="4176" y="0"/>
                        <a:pt x="0" y="4835"/>
                        <a:pt x="0" y="10800"/>
                      </a:cubicBezTo>
                      <a:cubicBezTo>
                        <a:pt x="0" y="16765"/>
                        <a:pt x="4176" y="21600"/>
                        <a:pt x="9327" y="21600"/>
                      </a:cubicBezTo>
                      <a:cubicBezTo>
                        <a:pt x="13862" y="21600"/>
                        <a:pt x="17640" y="17852"/>
                        <a:pt x="18479" y="12886"/>
                      </a:cubicBezTo>
                      <a:lnTo>
                        <a:pt x="18781" y="12685"/>
                      </a:lnTo>
                      <a:cubicBezTo>
                        <a:pt x="18781" y="12685"/>
                        <a:pt x="21600" y="10800"/>
                        <a:pt x="21600" y="10800"/>
                      </a:cubicBezTo>
                      <a:close/>
                    </a:path>
                  </a:pathLst>
                </a:custGeom>
                <a:solidFill>
                  <a:srgbClr val="FF6E55"/>
                </a:solidFill>
                <a:ln w="12700">
                  <a:miter lim="400000"/>
                </a:ln>
              </p:spPr>
              <p:txBody>
                <a:bodyPr anchor="ctr"/>
                <a:lstStyle/>
                <a:p>
                  <a:pPr algn="ctr"/>
                  <a:endParaRPr>
                    <a:ea typeface="微软雅黑" panose="020B0503020204020204" pitchFamily="34" charset="-122"/>
                  </a:endParaRPr>
                </a:p>
              </p:txBody>
            </p:sp>
            <p:sp>
              <p:nvSpPr>
                <p:cNvPr id="26" name="ïSľíde">
                  <a:extLst>
                    <a:ext uri="{FF2B5EF4-FFF2-40B4-BE49-F238E27FC236}">
                      <a16:creationId xmlns:a16="http://schemas.microsoft.com/office/drawing/2014/main" id="{E0AB4393-3C46-4E7F-99A9-A60850B1EB9F}"/>
                    </a:ext>
                  </a:extLst>
                </p:cNvPr>
                <p:cNvSpPr/>
                <p:nvPr/>
              </p:nvSpPr>
              <p:spPr>
                <a:xfrm>
                  <a:off x="9373554" y="2652915"/>
                  <a:ext cx="694416" cy="694448"/>
                </a:xfrm>
                <a:custGeom>
                  <a:avLst/>
                  <a:gdLst/>
                  <a:ahLst/>
                  <a:cxnLst>
                    <a:cxn ang="0">
                      <a:pos x="wd2" y="hd2"/>
                    </a:cxn>
                    <a:cxn ang="5400000">
                      <a:pos x="wd2" y="hd2"/>
                    </a:cxn>
                    <a:cxn ang="10800000">
                      <a:pos x="wd2" y="hd2"/>
                    </a:cxn>
                    <a:cxn ang="16200000">
                      <a:pos x="wd2" y="hd2"/>
                    </a:cxn>
                  </a:cxnLst>
                  <a:rect l="0" t="0" r="r" b="b"/>
                  <a:pathLst>
                    <a:path w="21600" h="21600" extrusionOk="0">
                      <a:moveTo>
                        <a:pt x="11550" y="8431"/>
                      </a:moveTo>
                      <a:lnTo>
                        <a:pt x="11550" y="13479"/>
                      </a:lnTo>
                      <a:cubicBezTo>
                        <a:pt x="11511" y="13514"/>
                        <a:pt x="11472" y="13538"/>
                        <a:pt x="11439" y="13540"/>
                      </a:cubicBezTo>
                      <a:cubicBezTo>
                        <a:pt x="11342" y="13548"/>
                        <a:pt x="11249" y="13405"/>
                        <a:pt x="11161" y="13367"/>
                      </a:cubicBezTo>
                      <a:cubicBezTo>
                        <a:pt x="10895" y="13252"/>
                        <a:pt x="10766" y="13468"/>
                        <a:pt x="10546" y="13471"/>
                      </a:cubicBezTo>
                      <a:cubicBezTo>
                        <a:pt x="10341" y="13473"/>
                        <a:pt x="10048" y="13142"/>
                        <a:pt x="10058" y="12950"/>
                      </a:cubicBezTo>
                      <a:cubicBezTo>
                        <a:pt x="10065" y="12833"/>
                        <a:pt x="10126" y="12655"/>
                        <a:pt x="10139" y="12510"/>
                      </a:cubicBezTo>
                      <a:cubicBezTo>
                        <a:pt x="10151" y="12394"/>
                        <a:pt x="10231" y="12326"/>
                        <a:pt x="10233" y="12220"/>
                      </a:cubicBezTo>
                      <a:cubicBezTo>
                        <a:pt x="10234" y="12079"/>
                        <a:pt x="10045" y="11970"/>
                        <a:pt x="9954" y="11954"/>
                      </a:cubicBezTo>
                      <a:cubicBezTo>
                        <a:pt x="9737" y="11914"/>
                        <a:pt x="9437" y="12041"/>
                        <a:pt x="9188" y="11942"/>
                      </a:cubicBezTo>
                      <a:cubicBezTo>
                        <a:pt x="9141" y="11864"/>
                        <a:pt x="9243" y="11810"/>
                        <a:pt x="9270" y="11733"/>
                      </a:cubicBezTo>
                      <a:cubicBezTo>
                        <a:pt x="9284" y="11690"/>
                        <a:pt x="9275" y="11631"/>
                        <a:pt x="9293" y="11583"/>
                      </a:cubicBezTo>
                      <a:cubicBezTo>
                        <a:pt x="9320" y="11510"/>
                        <a:pt x="9397" y="11453"/>
                        <a:pt x="9433" y="11375"/>
                      </a:cubicBezTo>
                      <a:cubicBezTo>
                        <a:pt x="9458" y="11315"/>
                        <a:pt x="9463" y="11228"/>
                        <a:pt x="9490" y="11154"/>
                      </a:cubicBezTo>
                      <a:cubicBezTo>
                        <a:pt x="9520" y="11070"/>
                        <a:pt x="9576" y="11017"/>
                        <a:pt x="9583" y="10957"/>
                      </a:cubicBezTo>
                      <a:cubicBezTo>
                        <a:pt x="9592" y="10879"/>
                        <a:pt x="9563" y="10789"/>
                        <a:pt x="9501" y="10737"/>
                      </a:cubicBezTo>
                      <a:cubicBezTo>
                        <a:pt x="9309" y="10747"/>
                        <a:pt x="9181" y="10757"/>
                        <a:pt x="9072" y="10807"/>
                      </a:cubicBezTo>
                      <a:cubicBezTo>
                        <a:pt x="8821" y="10921"/>
                        <a:pt x="8870" y="11260"/>
                        <a:pt x="8620" y="11340"/>
                      </a:cubicBezTo>
                      <a:cubicBezTo>
                        <a:pt x="8533" y="11367"/>
                        <a:pt x="8413" y="11369"/>
                        <a:pt x="8318" y="11386"/>
                      </a:cubicBezTo>
                      <a:cubicBezTo>
                        <a:pt x="8235" y="11401"/>
                        <a:pt x="8135" y="11445"/>
                        <a:pt x="8050" y="11444"/>
                      </a:cubicBezTo>
                      <a:cubicBezTo>
                        <a:pt x="7950" y="11442"/>
                        <a:pt x="7774" y="11346"/>
                        <a:pt x="7715" y="11282"/>
                      </a:cubicBezTo>
                      <a:cubicBezTo>
                        <a:pt x="7661" y="11224"/>
                        <a:pt x="7532" y="10939"/>
                        <a:pt x="7517" y="10888"/>
                      </a:cubicBezTo>
                      <a:cubicBezTo>
                        <a:pt x="7418" y="10547"/>
                        <a:pt x="7526" y="10233"/>
                        <a:pt x="7656" y="9996"/>
                      </a:cubicBezTo>
                      <a:cubicBezTo>
                        <a:pt x="7684" y="9946"/>
                        <a:pt x="7729" y="9899"/>
                        <a:pt x="7749" y="9845"/>
                      </a:cubicBezTo>
                      <a:cubicBezTo>
                        <a:pt x="7780" y="9765"/>
                        <a:pt x="7760" y="9643"/>
                        <a:pt x="7784" y="9556"/>
                      </a:cubicBezTo>
                      <a:cubicBezTo>
                        <a:pt x="7828" y="9395"/>
                        <a:pt x="8041" y="9298"/>
                        <a:pt x="8191" y="9220"/>
                      </a:cubicBezTo>
                      <a:cubicBezTo>
                        <a:pt x="8360" y="9132"/>
                        <a:pt x="8503" y="8990"/>
                        <a:pt x="8701" y="8977"/>
                      </a:cubicBezTo>
                      <a:cubicBezTo>
                        <a:pt x="8799" y="8970"/>
                        <a:pt x="8943" y="9003"/>
                        <a:pt x="9038" y="9023"/>
                      </a:cubicBezTo>
                      <a:cubicBezTo>
                        <a:pt x="9125" y="9041"/>
                        <a:pt x="9194" y="9099"/>
                        <a:pt x="9270" y="9104"/>
                      </a:cubicBezTo>
                      <a:cubicBezTo>
                        <a:pt x="9484" y="9120"/>
                        <a:pt x="9535" y="8954"/>
                        <a:pt x="9710" y="8861"/>
                      </a:cubicBezTo>
                      <a:cubicBezTo>
                        <a:pt x="9890" y="8887"/>
                        <a:pt x="10011" y="8830"/>
                        <a:pt x="10174" y="8849"/>
                      </a:cubicBezTo>
                      <a:cubicBezTo>
                        <a:pt x="10286" y="8862"/>
                        <a:pt x="10366" y="8982"/>
                        <a:pt x="10453" y="8988"/>
                      </a:cubicBezTo>
                      <a:cubicBezTo>
                        <a:pt x="10526" y="8994"/>
                        <a:pt x="10591" y="8920"/>
                        <a:pt x="10662" y="8931"/>
                      </a:cubicBezTo>
                      <a:cubicBezTo>
                        <a:pt x="10730" y="8941"/>
                        <a:pt x="10848" y="9090"/>
                        <a:pt x="10859" y="9174"/>
                      </a:cubicBezTo>
                      <a:cubicBezTo>
                        <a:pt x="10873" y="9278"/>
                        <a:pt x="10782" y="9372"/>
                        <a:pt x="10813" y="9486"/>
                      </a:cubicBezTo>
                      <a:cubicBezTo>
                        <a:pt x="10922" y="9598"/>
                        <a:pt x="11121" y="9620"/>
                        <a:pt x="11277" y="9683"/>
                      </a:cubicBezTo>
                      <a:cubicBezTo>
                        <a:pt x="11378" y="9600"/>
                        <a:pt x="11291" y="9445"/>
                        <a:pt x="11277" y="9325"/>
                      </a:cubicBezTo>
                      <a:cubicBezTo>
                        <a:pt x="11271" y="9271"/>
                        <a:pt x="11282" y="9223"/>
                        <a:pt x="11277" y="9174"/>
                      </a:cubicBezTo>
                      <a:cubicBezTo>
                        <a:pt x="11268" y="9090"/>
                        <a:pt x="11231" y="9014"/>
                        <a:pt x="11231" y="8942"/>
                      </a:cubicBezTo>
                      <a:cubicBezTo>
                        <a:pt x="11229" y="8694"/>
                        <a:pt x="11380" y="8545"/>
                        <a:pt x="11550" y="8431"/>
                      </a:cubicBezTo>
                      <a:close/>
                      <a:moveTo>
                        <a:pt x="219" y="8623"/>
                      </a:moveTo>
                      <a:cubicBezTo>
                        <a:pt x="183" y="8799"/>
                        <a:pt x="151" y="8976"/>
                        <a:pt x="125" y="9155"/>
                      </a:cubicBezTo>
                      <a:cubicBezTo>
                        <a:pt x="97" y="9334"/>
                        <a:pt x="73" y="9514"/>
                        <a:pt x="55" y="9696"/>
                      </a:cubicBezTo>
                      <a:cubicBezTo>
                        <a:pt x="18" y="10058"/>
                        <a:pt x="0" y="10427"/>
                        <a:pt x="0" y="10800"/>
                      </a:cubicBezTo>
                      <a:cubicBezTo>
                        <a:pt x="0" y="11172"/>
                        <a:pt x="18" y="11541"/>
                        <a:pt x="55" y="11904"/>
                      </a:cubicBezTo>
                      <a:cubicBezTo>
                        <a:pt x="73" y="12085"/>
                        <a:pt x="97" y="12266"/>
                        <a:pt x="125" y="12444"/>
                      </a:cubicBezTo>
                      <a:cubicBezTo>
                        <a:pt x="151" y="12624"/>
                        <a:pt x="183" y="12801"/>
                        <a:pt x="219" y="12976"/>
                      </a:cubicBezTo>
                      <a:cubicBezTo>
                        <a:pt x="255" y="13152"/>
                        <a:pt x="295" y="13326"/>
                        <a:pt x="340" y="13499"/>
                      </a:cubicBezTo>
                      <a:cubicBezTo>
                        <a:pt x="428" y="13844"/>
                        <a:pt x="534" y="14182"/>
                        <a:pt x="655" y="14513"/>
                      </a:cubicBezTo>
                      <a:cubicBezTo>
                        <a:pt x="716" y="14678"/>
                        <a:pt x="780" y="14842"/>
                        <a:pt x="849" y="15004"/>
                      </a:cubicBezTo>
                      <a:cubicBezTo>
                        <a:pt x="917" y="15165"/>
                        <a:pt x="989" y="15325"/>
                        <a:pt x="1065" y="15482"/>
                      </a:cubicBezTo>
                      <a:cubicBezTo>
                        <a:pt x="1103" y="15561"/>
                        <a:pt x="1141" y="15639"/>
                        <a:pt x="1181" y="15716"/>
                      </a:cubicBezTo>
                      <a:cubicBezTo>
                        <a:pt x="1261" y="15872"/>
                        <a:pt x="1344" y="16025"/>
                        <a:pt x="1431" y="16176"/>
                      </a:cubicBezTo>
                      <a:cubicBezTo>
                        <a:pt x="1691" y="16628"/>
                        <a:pt x="1982" y="17060"/>
                        <a:pt x="2303" y="17468"/>
                      </a:cubicBezTo>
                      <a:cubicBezTo>
                        <a:pt x="2463" y="17671"/>
                        <a:pt x="2631" y="17870"/>
                        <a:pt x="2805" y="18061"/>
                      </a:cubicBezTo>
                      <a:cubicBezTo>
                        <a:pt x="2921" y="18189"/>
                        <a:pt x="3041" y="18315"/>
                        <a:pt x="3163" y="18437"/>
                      </a:cubicBezTo>
                      <a:cubicBezTo>
                        <a:pt x="3285" y="18558"/>
                        <a:pt x="3410" y="18678"/>
                        <a:pt x="3538" y="18794"/>
                      </a:cubicBezTo>
                      <a:cubicBezTo>
                        <a:pt x="4113" y="19317"/>
                        <a:pt x="4745" y="19779"/>
                        <a:pt x="5424" y="20169"/>
                      </a:cubicBezTo>
                      <a:cubicBezTo>
                        <a:pt x="5575" y="20256"/>
                        <a:pt x="5728" y="20339"/>
                        <a:pt x="5883" y="20418"/>
                      </a:cubicBezTo>
                      <a:cubicBezTo>
                        <a:pt x="6193" y="20577"/>
                        <a:pt x="6513" y="20722"/>
                        <a:pt x="6840" y="20851"/>
                      </a:cubicBezTo>
                      <a:cubicBezTo>
                        <a:pt x="7003" y="20915"/>
                        <a:pt x="7168" y="20976"/>
                        <a:pt x="7336" y="21032"/>
                      </a:cubicBezTo>
                      <a:cubicBezTo>
                        <a:pt x="8423" y="21400"/>
                        <a:pt x="9588" y="21600"/>
                        <a:pt x="10799" y="21600"/>
                      </a:cubicBezTo>
                      <a:cubicBezTo>
                        <a:pt x="11051" y="21600"/>
                        <a:pt x="11302" y="21591"/>
                        <a:pt x="11550" y="21574"/>
                      </a:cubicBezTo>
                      <a:lnTo>
                        <a:pt x="11550" y="18085"/>
                      </a:lnTo>
                      <a:cubicBezTo>
                        <a:pt x="11505" y="18026"/>
                        <a:pt x="11456" y="17968"/>
                        <a:pt x="11416" y="17907"/>
                      </a:cubicBezTo>
                      <a:cubicBezTo>
                        <a:pt x="11273" y="17689"/>
                        <a:pt x="11157" y="17414"/>
                        <a:pt x="11010" y="17189"/>
                      </a:cubicBezTo>
                      <a:cubicBezTo>
                        <a:pt x="10935" y="17074"/>
                        <a:pt x="10871" y="16944"/>
                        <a:pt x="10790" y="16853"/>
                      </a:cubicBezTo>
                      <a:cubicBezTo>
                        <a:pt x="10742" y="16799"/>
                        <a:pt x="10589" y="16749"/>
                        <a:pt x="10569" y="16668"/>
                      </a:cubicBezTo>
                      <a:cubicBezTo>
                        <a:pt x="10543" y="16561"/>
                        <a:pt x="10464" y="16414"/>
                        <a:pt x="10477" y="16331"/>
                      </a:cubicBezTo>
                      <a:cubicBezTo>
                        <a:pt x="10493" y="16221"/>
                        <a:pt x="10708" y="16132"/>
                        <a:pt x="10708" y="16031"/>
                      </a:cubicBezTo>
                      <a:cubicBezTo>
                        <a:pt x="10708" y="15945"/>
                        <a:pt x="10593" y="15895"/>
                        <a:pt x="10569" y="15822"/>
                      </a:cubicBezTo>
                      <a:cubicBezTo>
                        <a:pt x="10511" y="15645"/>
                        <a:pt x="10604" y="15541"/>
                        <a:pt x="10674" y="15394"/>
                      </a:cubicBezTo>
                      <a:cubicBezTo>
                        <a:pt x="10697" y="15345"/>
                        <a:pt x="10719" y="15267"/>
                        <a:pt x="10743" y="15231"/>
                      </a:cubicBezTo>
                      <a:cubicBezTo>
                        <a:pt x="10786" y="15168"/>
                        <a:pt x="10872" y="15150"/>
                        <a:pt x="10929" y="15081"/>
                      </a:cubicBezTo>
                      <a:cubicBezTo>
                        <a:pt x="10960" y="15043"/>
                        <a:pt x="10980" y="14962"/>
                        <a:pt x="11022" y="14907"/>
                      </a:cubicBezTo>
                      <a:cubicBezTo>
                        <a:pt x="11110" y="14790"/>
                        <a:pt x="11252" y="14746"/>
                        <a:pt x="11288" y="14641"/>
                      </a:cubicBezTo>
                      <a:cubicBezTo>
                        <a:pt x="11318" y="14555"/>
                        <a:pt x="11335" y="14124"/>
                        <a:pt x="11300" y="13981"/>
                      </a:cubicBezTo>
                      <a:cubicBezTo>
                        <a:pt x="11280" y="13897"/>
                        <a:pt x="11202" y="13828"/>
                        <a:pt x="11172" y="13749"/>
                      </a:cubicBezTo>
                      <a:cubicBezTo>
                        <a:pt x="11120" y="13609"/>
                        <a:pt x="11108" y="13457"/>
                        <a:pt x="10963" y="13460"/>
                      </a:cubicBezTo>
                      <a:cubicBezTo>
                        <a:pt x="10874" y="13461"/>
                        <a:pt x="10812" y="13560"/>
                        <a:pt x="10754" y="13621"/>
                      </a:cubicBezTo>
                      <a:cubicBezTo>
                        <a:pt x="10741" y="13704"/>
                        <a:pt x="10748" y="13793"/>
                        <a:pt x="10662" y="13818"/>
                      </a:cubicBezTo>
                      <a:cubicBezTo>
                        <a:pt x="10530" y="13857"/>
                        <a:pt x="10479" y="13680"/>
                        <a:pt x="10325" y="13633"/>
                      </a:cubicBezTo>
                      <a:cubicBezTo>
                        <a:pt x="10264" y="13615"/>
                        <a:pt x="10166" y="13616"/>
                        <a:pt x="10128" y="13598"/>
                      </a:cubicBezTo>
                      <a:cubicBezTo>
                        <a:pt x="10016" y="13548"/>
                        <a:pt x="9979" y="13384"/>
                        <a:pt x="9861" y="13320"/>
                      </a:cubicBezTo>
                      <a:cubicBezTo>
                        <a:pt x="9762" y="13267"/>
                        <a:pt x="9677" y="13286"/>
                        <a:pt x="9617" y="13204"/>
                      </a:cubicBezTo>
                      <a:cubicBezTo>
                        <a:pt x="9592" y="13148"/>
                        <a:pt x="9612" y="13048"/>
                        <a:pt x="9605" y="12973"/>
                      </a:cubicBezTo>
                      <a:cubicBezTo>
                        <a:pt x="9479" y="12899"/>
                        <a:pt x="9371" y="12622"/>
                        <a:pt x="9223" y="12556"/>
                      </a:cubicBezTo>
                      <a:cubicBezTo>
                        <a:pt x="9125" y="12513"/>
                        <a:pt x="8974" y="12517"/>
                        <a:pt x="8852" y="12475"/>
                      </a:cubicBezTo>
                      <a:cubicBezTo>
                        <a:pt x="8794" y="12456"/>
                        <a:pt x="8749" y="12430"/>
                        <a:pt x="8689" y="12417"/>
                      </a:cubicBezTo>
                      <a:cubicBezTo>
                        <a:pt x="8614" y="12400"/>
                        <a:pt x="8538" y="12400"/>
                        <a:pt x="8481" y="12371"/>
                      </a:cubicBezTo>
                      <a:cubicBezTo>
                        <a:pt x="8250" y="12257"/>
                        <a:pt x="8126" y="11888"/>
                        <a:pt x="7842" y="11896"/>
                      </a:cubicBezTo>
                      <a:cubicBezTo>
                        <a:pt x="7721" y="11899"/>
                        <a:pt x="7604" y="12012"/>
                        <a:pt x="7494" y="12012"/>
                      </a:cubicBezTo>
                      <a:cubicBezTo>
                        <a:pt x="7385" y="12011"/>
                        <a:pt x="7201" y="11924"/>
                        <a:pt x="7064" y="11861"/>
                      </a:cubicBezTo>
                      <a:cubicBezTo>
                        <a:pt x="6922" y="11795"/>
                        <a:pt x="6764" y="11759"/>
                        <a:pt x="6646" y="11699"/>
                      </a:cubicBezTo>
                      <a:cubicBezTo>
                        <a:pt x="6552" y="11650"/>
                        <a:pt x="6486" y="11562"/>
                        <a:pt x="6403" y="11525"/>
                      </a:cubicBezTo>
                      <a:cubicBezTo>
                        <a:pt x="6339" y="11497"/>
                        <a:pt x="6247" y="11492"/>
                        <a:pt x="6195" y="11468"/>
                      </a:cubicBezTo>
                      <a:cubicBezTo>
                        <a:pt x="6120" y="11432"/>
                        <a:pt x="6042" y="11358"/>
                        <a:pt x="5950" y="11293"/>
                      </a:cubicBezTo>
                      <a:cubicBezTo>
                        <a:pt x="5863" y="11233"/>
                        <a:pt x="5768" y="11140"/>
                        <a:pt x="5765" y="11062"/>
                      </a:cubicBezTo>
                      <a:cubicBezTo>
                        <a:pt x="5761" y="10971"/>
                        <a:pt x="5848" y="10894"/>
                        <a:pt x="5858" y="10807"/>
                      </a:cubicBezTo>
                      <a:cubicBezTo>
                        <a:pt x="5888" y="10531"/>
                        <a:pt x="5684" y="10333"/>
                        <a:pt x="5556" y="10170"/>
                      </a:cubicBezTo>
                      <a:cubicBezTo>
                        <a:pt x="5461" y="10049"/>
                        <a:pt x="5350" y="9947"/>
                        <a:pt x="5254" y="9834"/>
                      </a:cubicBezTo>
                      <a:cubicBezTo>
                        <a:pt x="5259" y="9760"/>
                        <a:pt x="5259" y="9747"/>
                        <a:pt x="5254" y="9672"/>
                      </a:cubicBezTo>
                      <a:cubicBezTo>
                        <a:pt x="5182" y="9602"/>
                        <a:pt x="5122" y="9498"/>
                        <a:pt x="5045" y="9394"/>
                      </a:cubicBezTo>
                      <a:cubicBezTo>
                        <a:pt x="4976" y="9299"/>
                        <a:pt x="4842" y="9199"/>
                        <a:pt x="4825" y="9093"/>
                      </a:cubicBezTo>
                      <a:cubicBezTo>
                        <a:pt x="4803" y="8963"/>
                        <a:pt x="4875" y="8848"/>
                        <a:pt x="4825" y="8722"/>
                      </a:cubicBezTo>
                      <a:cubicBezTo>
                        <a:pt x="4742" y="8513"/>
                        <a:pt x="4451" y="8607"/>
                        <a:pt x="4488" y="8884"/>
                      </a:cubicBezTo>
                      <a:cubicBezTo>
                        <a:pt x="4499" y="8961"/>
                        <a:pt x="4607" y="9063"/>
                        <a:pt x="4639" y="9139"/>
                      </a:cubicBezTo>
                      <a:cubicBezTo>
                        <a:pt x="4672" y="9217"/>
                        <a:pt x="4666" y="9313"/>
                        <a:pt x="4697" y="9406"/>
                      </a:cubicBezTo>
                      <a:cubicBezTo>
                        <a:pt x="4727" y="9495"/>
                        <a:pt x="4817" y="9572"/>
                        <a:pt x="4848" y="9672"/>
                      </a:cubicBezTo>
                      <a:cubicBezTo>
                        <a:pt x="4897" y="9831"/>
                        <a:pt x="4896" y="10001"/>
                        <a:pt x="4941" y="10101"/>
                      </a:cubicBezTo>
                      <a:cubicBezTo>
                        <a:pt x="4981" y="10189"/>
                        <a:pt x="5128" y="10272"/>
                        <a:pt x="5045" y="10379"/>
                      </a:cubicBezTo>
                      <a:cubicBezTo>
                        <a:pt x="4935" y="10401"/>
                        <a:pt x="4893" y="10292"/>
                        <a:pt x="4825" y="10228"/>
                      </a:cubicBezTo>
                      <a:cubicBezTo>
                        <a:pt x="4787" y="10193"/>
                        <a:pt x="4649" y="10125"/>
                        <a:pt x="4628" y="10043"/>
                      </a:cubicBezTo>
                      <a:cubicBezTo>
                        <a:pt x="4610" y="9974"/>
                        <a:pt x="4671" y="9883"/>
                        <a:pt x="4651" y="9799"/>
                      </a:cubicBezTo>
                      <a:cubicBezTo>
                        <a:pt x="4611" y="9636"/>
                        <a:pt x="4281" y="9632"/>
                        <a:pt x="4279" y="9464"/>
                      </a:cubicBezTo>
                      <a:cubicBezTo>
                        <a:pt x="4279" y="9358"/>
                        <a:pt x="4418" y="9346"/>
                        <a:pt x="4419" y="9243"/>
                      </a:cubicBezTo>
                      <a:cubicBezTo>
                        <a:pt x="4420" y="9132"/>
                        <a:pt x="4266" y="9037"/>
                        <a:pt x="4233" y="8943"/>
                      </a:cubicBezTo>
                      <a:cubicBezTo>
                        <a:pt x="4203" y="8855"/>
                        <a:pt x="4197" y="8717"/>
                        <a:pt x="4187" y="8595"/>
                      </a:cubicBezTo>
                      <a:cubicBezTo>
                        <a:pt x="4176" y="8480"/>
                        <a:pt x="4190" y="8347"/>
                        <a:pt x="4163" y="8259"/>
                      </a:cubicBezTo>
                      <a:cubicBezTo>
                        <a:pt x="4139" y="8179"/>
                        <a:pt x="4020" y="8070"/>
                        <a:pt x="3943" y="8027"/>
                      </a:cubicBezTo>
                      <a:cubicBezTo>
                        <a:pt x="3841" y="7971"/>
                        <a:pt x="3761" y="7994"/>
                        <a:pt x="3711" y="7911"/>
                      </a:cubicBezTo>
                      <a:cubicBezTo>
                        <a:pt x="3668" y="7839"/>
                        <a:pt x="3639" y="7689"/>
                        <a:pt x="3630" y="7610"/>
                      </a:cubicBezTo>
                      <a:cubicBezTo>
                        <a:pt x="3613" y="7471"/>
                        <a:pt x="3626" y="7319"/>
                        <a:pt x="3618" y="7170"/>
                      </a:cubicBezTo>
                      <a:cubicBezTo>
                        <a:pt x="3610" y="7021"/>
                        <a:pt x="3595" y="6878"/>
                        <a:pt x="3618" y="6719"/>
                      </a:cubicBezTo>
                      <a:cubicBezTo>
                        <a:pt x="3675" y="6606"/>
                        <a:pt x="3780" y="6551"/>
                        <a:pt x="3839" y="6441"/>
                      </a:cubicBezTo>
                      <a:cubicBezTo>
                        <a:pt x="3879" y="6363"/>
                        <a:pt x="3885" y="6268"/>
                        <a:pt x="3931" y="6186"/>
                      </a:cubicBezTo>
                      <a:cubicBezTo>
                        <a:pt x="4016" y="6034"/>
                        <a:pt x="4201" y="5895"/>
                        <a:pt x="4326" y="5746"/>
                      </a:cubicBezTo>
                      <a:cubicBezTo>
                        <a:pt x="4460" y="5585"/>
                        <a:pt x="4584" y="5431"/>
                        <a:pt x="4663" y="5247"/>
                      </a:cubicBezTo>
                      <a:cubicBezTo>
                        <a:pt x="4691" y="5182"/>
                        <a:pt x="4766" y="5038"/>
                        <a:pt x="4755" y="4958"/>
                      </a:cubicBezTo>
                      <a:cubicBezTo>
                        <a:pt x="4740" y="4846"/>
                        <a:pt x="4529" y="4755"/>
                        <a:pt x="4546" y="4622"/>
                      </a:cubicBezTo>
                      <a:cubicBezTo>
                        <a:pt x="4557" y="4540"/>
                        <a:pt x="4674" y="4541"/>
                        <a:pt x="4709" y="4460"/>
                      </a:cubicBezTo>
                      <a:cubicBezTo>
                        <a:pt x="4727" y="4418"/>
                        <a:pt x="4743" y="4301"/>
                        <a:pt x="4743" y="4251"/>
                      </a:cubicBezTo>
                      <a:cubicBezTo>
                        <a:pt x="4746" y="4140"/>
                        <a:pt x="4687" y="4023"/>
                        <a:pt x="4709" y="3904"/>
                      </a:cubicBezTo>
                      <a:cubicBezTo>
                        <a:pt x="4728" y="3802"/>
                        <a:pt x="4880" y="3761"/>
                        <a:pt x="4801" y="3649"/>
                      </a:cubicBezTo>
                      <a:cubicBezTo>
                        <a:pt x="4724" y="3538"/>
                        <a:pt x="4585" y="3709"/>
                        <a:pt x="4500" y="3637"/>
                      </a:cubicBezTo>
                      <a:cubicBezTo>
                        <a:pt x="4422" y="3571"/>
                        <a:pt x="4515" y="3492"/>
                        <a:pt x="4523" y="3371"/>
                      </a:cubicBezTo>
                      <a:cubicBezTo>
                        <a:pt x="4526" y="3323"/>
                        <a:pt x="4495" y="3268"/>
                        <a:pt x="4500" y="3232"/>
                      </a:cubicBezTo>
                      <a:cubicBezTo>
                        <a:pt x="4507" y="3180"/>
                        <a:pt x="4608" y="3093"/>
                        <a:pt x="4581" y="3058"/>
                      </a:cubicBezTo>
                      <a:cubicBezTo>
                        <a:pt x="4539" y="3005"/>
                        <a:pt x="4494" y="2898"/>
                        <a:pt x="4428" y="2813"/>
                      </a:cubicBezTo>
                      <a:cubicBezTo>
                        <a:pt x="5723" y="1778"/>
                        <a:pt x="7274" y="1049"/>
                        <a:pt x="8969" y="742"/>
                      </a:cubicBezTo>
                      <a:lnTo>
                        <a:pt x="8969" y="742"/>
                      </a:lnTo>
                      <a:cubicBezTo>
                        <a:pt x="8991" y="778"/>
                        <a:pt x="9008" y="819"/>
                        <a:pt x="9060" y="834"/>
                      </a:cubicBezTo>
                      <a:cubicBezTo>
                        <a:pt x="9161" y="782"/>
                        <a:pt x="9262" y="838"/>
                        <a:pt x="9373" y="834"/>
                      </a:cubicBezTo>
                      <a:cubicBezTo>
                        <a:pt x="9482" y="831"/>
                        <a:pt x="9579" y="781"/>
                        <a:pt x="9698" y="800"/>
                      </a:cubicBezTo>
                      <a:cubicBezTo>
                        <a:pt x="9909" y="833"/>
                        <a:pt x="10205" y="1039"/>
                        <a:pt x="10371" y="928"/>
                      </a:cubicBezTo>
                      <a:cubicBezTo>
                        <a:pt x="10413" y="899"/>
                        <a:pt x="10403" y="850"/>
                        <a:pt x="10441" y="777"/>
                      </a:cubicBezTo>
                      <a:cubicBezTo>
                        <a:pt x="10471" y="718"/>
                        <a:pt x="10518" y="653"/>
                        <a:pt x="10547" y="581"/>
                      </a:cubicBezTo>
                      <a:cubicBezTo>
                        <a:pt x="10631" y="579"/>
                        <a:pt x="10715" y="577"/>
                        <a:pt x="10799" y="577"/>
                      </a:cubicBezTo>
                      <a:cubicBezTo>
                        <a:pt x="11052" y="577"/>
                        <a:pt x="11302" y="587"/>
                        <a:pt x="11550" y="605"/>
                      </a:cubicBezTo>
                      <a:lnTo>
                        <a:pt x="11550" y="26"/>
                      </a:lnTo>
                      <a:cubicBezTo>
                        <a:pt x="11367" y="13"/>
                        <a:pt x="11182" y="6"/>
                        <a:pt x="10997" y="2"/>
                      </a:cubicBezTo>
                      <a:cubicBezTo>
                        <a:pt x="10931" y="1"/>
                        <a:pt x="10866" y="0"/>
                        <a:pt x="10799" y="0"/>
                      </a:cubicBezTo>
                      <a:cubicBezTo>
                        <a:pt x="10687" y="0"/>
                        <a:pt x="10576" y="2"/>
                        <a:pt x="10465" y="6"/>
                      </a:cubicBezTo>
                      <a:cubicBezTo>
                        <a:pt x="9373" y="39"/>
                        <a:pt x="8323" y="234"/>
                        <a:pt x="7335" y="568"/>
                      </a:cubicBezTo>
                      <a:cubicBezTo>
                        <a:pt x="7168" y="624"/>
                        <a:pt x="7002" y="685"/>
                        <a:pt x="6840" y="749"/>
                      </a:cubicBezTo>
                      <a:cubicBezTo>
                        <a:pt x="6789" y="769"/>
                        <a:pt x="6739" y="790"/>
                        <a:pt x="6688" y="811"/>
                      </a:cubicBezTo>
                      <a:cubicBezTo>
                        <a:pt x="6577" y="857"/>
                        <a:pt x="6465" y="904"/>
                        <a:pt x="6355" y="954"/>
                      </a:cubicBezTo>
                      <a:cubicBezTo>
                        <a:pt x="6195" y="1026"/>
                        <a:pt x="6038" y="1102"/>
                        <a:pt x="5882" y="1182"/>
                      </a:cubicBezTo>
                      <a:cubicBezTo>
                        <a:pt x="5727" y="1261"/>
                        <a:pt x="5574" y="1344"/>
                        <a:pt x="5424" y="1431"/>
                      </a:cubicBezTo>
                      <a:cubicBezTo>
                        <a:pt x="4817" y="1780"/>
                        <a:pt x="4247" y="2186"/>
                        <a:pt x="3723" y="2642"/>
                      </a:cubicBezTo>
                      <a:cubicBezTo>
                        <a:pt x="3660" y="2696"/>
                        <a:pt x="3599" y="2750"/>
                        <a:pt x="3538" y="2806"/>
                      </a:cubicBezTo>
                      <a:cubicBezTo>
                        <a:pt x="3410" y="2922"/>
                        <a:pt x="3285" y="3041"/>
                        <a:pt x="3163" y="3163"/>
                      </a:cubicBezTo>
                      <a:cubicBezTo>
                        <a:pt x="3040" y="3285"/>
                        <a:pt x="2921" y="3411"/>
                        <a:pt x="2805" y="3538"/>
                      </a:cubicBezTo>
                      <a:cubicBezTo>
                        <a:pt x="2631" y="3730"/>
                        <a:pt x="2463" y="3929"/>
                        <a:pt x="2303" y="4132"/>
                      </a:cubicBezTo>
                      <a:cubicBezTo>
                        <a:pt x="1982" y="4540"/>
                        <a:pt x="1691" y="4972"/>
                        <a:pt x="1430" y="5424"/>
                      </a:cubicBezTo>
                      <a:cubicBezTo>
                        <a:pt x="1343" y="5575"/>
                        <a:pt x="1261" y="5728"/>
                        <a:pt x="1181" y="5883"/>
                      </a:cubicBezTo>
                      <a:cubicBezTo>
                        <a:pt x="1141" y="5961"/>
                        <a:pt x="1102" y="6039"/>
                        <a:pt x="1064" y="6118"/>
                      </a:cubicBezTo>
                      <a:cubicBezTo>
                        <a:pt x="951" y="6354"/>
                        <a:pt x="845" y="6595"/>
                        <a:pt x="748" y="6840"/>
                      </a:cubicBezTo>
                      <a:cubicBezTo>
                        <a:pt x="716" y="6922"/>
                        <a:pt x="685" y="7004"/>
                        <a:pt x="655" y="7087"/>
                      </a:cubicBezTo>
                      <a:cubicBezTo>
                        <a:pt x="533" y="7417"/>
                        <a:pt x="428" y="7756"/>
                        <a:pt x="339" y="8101"/>
                      </a:cubicBezTo>
                      <a:cubicBezTo>
                        <a:pt x="295" y="8273"/>
                        <a:pt x="255" y="8448"/>
                        <a:pt x="219" y="8623"/>
                      </a:cubicBezTo>
                      <a:cubicBezTo>
                        <a:pt x="219" y="8623"/>
                        <a:pt x="219" y="8623"/>
                        <a:pt x="219" y="8623"/>
                      </a:cubicBezTo>
                      <a:close/>
                      <a:moveTo>
                        <a:pt x="11550" y="21574"/>
                      </a:moveTo>
                      <a:cubicBezTo>
                        <a:pt x="12114" y="21536"/>
                        <a:pt x="12666" y="21453"/>
                        <a:pt x="13203" y="21331"/>
                      </a:cubicBezTo>
                      <a:cubicBezTo>
                        <a:pt x="13564" y="21249"/>
                        <a:pt x="13918" y="21150"/>
                        <a:pt x="14264" y="21033"/>
                      </a:cubicBezTo>
                      <a:cubicBezTo>
                        <a:pt x="14431" y="20976"/>
                        <a:pt x="14596" y="20915"/>
                        <a:pt x="14760" y="20851"/>
                      </a:cubicBezTo>
                      <a:cubicBezTo>
                        <a:pt x="15087" y="20722"/>
                        <a:pt x="15406" y="20578"/>
                        <a:pt x="15717" y="20418"/>
                      </a:cubicBezTo>
                      <a:cubicBezTo>
                        <a:pt x="15872" y="20339"/>
                        <a:pt x="16025" y="20256"/>
                        <a:pt x="16176" y="20169"/>
                      </a:cubicBezTo>
                      <a:cubicBezTo>
                        <a:pt x="16854" y="19779"/>
                        <a:pt x="17486" y="19317"/>
                        <a:pt x="18062" y="18794"/>
                      </a:cubicBezTo>
                      <a:cubicBezTo>
                        <a:pt x="18190" y="18678"/>
                        <a:pt x="18315" y="18558"/>
                        <a:pt x="18437" y="18437"/>
                      </a:cubicBezTo>
                      <a:cubicBezTo>
                        <a:pt x="18559" y="18315"/>
                        <a:pt x="18678" y="18189"/>
                        <a:pt x="18795" y="18062"/>
                      </a:cubicBezTo>
                      <a:cubicBezTo>
                        <a:pt x="18969" y="17870"/>
                        <a:pt x="19136" y="17672"/>
                        <a:pt x="19296" y="17468"/>
                      </a:cubicBezTo>
                      <a:cubicBezTo>
                        <a:pt x="19550" y="17145"/>
                        <a:pt x="19785" y="16807"/>
                        <a:pt x="20001" y="16456"/>
                      </a:cubicBezTo>
                      <a:cubicBezTo>
                        <a:pt x="20058" y="16364"/>
                        <a:pt x="20115" y="16270"/>
                        <a:pt x="20169" y="16176"/>
                      </a:cubicBezTo>
                      <a:cubicBezTo>
                        <a:pt x="20256" y="16025"/>
                        <a:pt x="20339" y="15872"/>
                        <a:pt x="20418" y="15717"/>
                      </a:cubicBezTo>
                      <a:cubicBezTo>
                        <a:pt x="20458" y="15639"/>
                        <a:pt x="20497" y="15561"/>
                        <a:pt x="20536" y="15482"/>
                      </a:cubicBezTo>
                      <a:cubicBezTo>
                        <a:pt x="20611" y="15325"/>
                        <a:pt x="20683" y="15165"/>
                        <a:pt x="20752" y="15004"/>
                      </a:cubicBezTo>
                      <a:cubicBezTo>
                        <a:pt x="20820" y="14842"/>
                        <a:pt x="20884" y="14679"/>
                        <a:pt x="20945" y="14513"/>
                      </a:cubicBezTo>
                      <a:cubicBezTo>
                        <a:pt x="21066" y="14182"/>
                        <a:pt x="21172" y="13844"/>
                        <a:pt x="21260" y="13499"/>
                      </a:cubicBezTo>
                      <a:cubicBezTo>
                        <a:pt x="21305" y="13326"/>
                        <a:pt x="21345" y="13152"/>
                        <a:pt x="21381" y="12977"/>
                      </a:cubicBezTo>
                      <a:cubicBezTo>
                        <a:pt x="21416" y="12801"/>
                        <a:pt x="21448" y="12624"/>
                        <a:pt x="21476" y="12444"/>
                      </a:cubicBezTo>
                      <a:cubicBezTo>
                        <a:pt x="21503" y="12266"/>
                        <a:pt x="21526" y="12086"/>
                        <a:pt x="21545" y="11904"/>
                      </a:cubicBezTo>
                      <a:cubicBezTo>
                        <a:pt x="21581" y="11541"/>
                        <a:pt x="21600" y="11173"/>
                        <a:pt x="21600" y="10800"/>
                      </a:cubicBezTo>
                      <a:cubicBezTo>
                        <a:pt x="21600" y="10427"/>
                        <a:pt x="21581" y="10059"/>
                        <a:pt x="21545" y="9696"/>
                      </a:cubicBezTo>
                      <a:cubicBezTo>
                        <a:pt x="21526" y="9515"/>
                        <a:pt x="21503" y="9334"/>
                        <a:pt x="21476" y="9155"/>
                      </a:cubicBezTo>
                      <a:cubicBezTo>
                        <a:pt x="21448" y="8976"/>
                        <a:pt x="21416" y="8799"/>
                        <a:pt x="21381" y="8623"/>
                      </a:cubicBezTo>
                      <a:cubicBezTo>
                        <a:pt x="21345" y="8448"/>
                        <a:pt x="21305" y="8273"/>
                        <a:pt x="21260" y="8101"/>
                      </a:cubicBezTo>
                      <a:cubicBezTo>
                        <a:pt x="21172" y="7756"/>
                        <a:pt x="21066" y="7417"/>
                        <a:pt x="20945" y="7086"/>
                      </a:cubicBezTo>
                      <a:cubicBezTo>
                        <a:pt x="20915" y="7004"/>
                        <a:pt x="20884" y="6922"/>
                        <a:pt x="20851" y="6840"/>
                      </a:cubicBezTo>
                      <a:cubicBezTo>
                        <a:pt x="20754" y="6595"/>
                        <a:pt x="20649" y="6354"/>
                        <a:pt x="20535" y="6118"/>
                      </a:cubicBezTo>
                      <a:cubicBezTo>
                        <a:pt x="20497" y="6039"/>
                        <a:pt x="20458" y="5961"/>
                        <a:pt x="20418" y="5883"/>
                      </a:cubicBezTo>
                      <a:cubicBezTo>
                        <a:pt x="20339" y="5728"/>
                        <a:pt x="20255" y="5575"/>
                        <a:pt x="20169" y="5424"/>
                      </a:cubicBezTo>
                      <a:cubicBezTo>
                        <a:pt x="19909" y="4972"/>
                        <a:pt x="19617" y="4540"/>
                        <a:pt x="19296" y="4132"/>
                      </a:cubicBezTo>
                      <a:cubicBezTo>
                        <a:pt x="19136" y="3929"/>
                        <a:pt x="18968" y="3730"/>
                        <a:pt x="18795" y="3538"/>
                      </a:cubicBezTo>
                      <a:cubicBezTo>
                        <a:pt x="18678" y="3410"/>
                        <a:pt x="18559" y="3285"/>
                        <a:pt x="18437" y="3163"/>
                      </a:cubicBezTo>
                      <a:cubicBezTo>
                        <a:pt x="18315" y="3041"/>
                        <a:pt x="18189" y="2922"/>
                        <a:pt x="18062" y="2806"/>
                      </a:cubicBezTo>
                      <a:cubicBezTo>
                        <a:pt x="17814" y="2581"/>
                        <a:pt x="17556" y="2367"/>
                        <a:pt x="17288" y="2165"/>
                      </a:cubicBezTo>
                      <a:cubicBezTo>
                        <a:pt x="16934" y="1899"/>
                        <a:pt x="16562" y="1653"/>
                        <a:pt x="16176" y="1431"/>
                      </a:cubicBezTo>
                      <a:cubicBezTo>
                        <a:pt x="16025" y="1344"/>
                        <a:pt x="15872" y="1261"/>
                        <a:pt x="15717" y="1181"/>
                      </a:cubicBezTo>
                      <a:cubicBezTo>
                        <a:pt x="15646" y="1145"/>
                        <a:pt x="15575" y="1110"/>
                        <a:pt x="15503" y="1076"/>
                      </a:cubicBezTo>
                      <a:cubicBezTo>
                        <a:pt x="15418" y="1034"/>
                        <a:pt x="15331" y="993"/>
                        <a:pt x="15244" y="954"/>
                      </a:cubicBezTo>
                      <a:cubicBezTo>
                        <a:pt x="15208" y="938"/>
                        <a:pt x="15171" y="922"/>
                        <a:pt x="15135" y="906"/>
                      </a:cubicBezTo>
                      <a:cubicBezTo>
                        <a:pt x="15011" y="851"/>
                        <a:pt x="14887" y="799"/>
                        <a:pt x="14760" y="749"/>
                      </a:cubicBezTo>
                      <a:cubicBezTo>
                        <a:pt x="14758" y="748"/>
                        <a:pt x="14757" y="748"/>
                        <a:pt x="14755" y="747"/>
                      </a:cubicBezTo>
                      <a:cubicBezTo>
                        <a:pt x="14620" y="694"/>
                        <a:pt x="14484" y="645"/>
                        <a:pt x="14347" y="597"/>
                      </a:cubicBezTo>
                      <a:cubicBezTo>
                        <a:pt x="14319" y="587"/>
                        <a:pt x="14292" y="577"/>
                        <a:pt x="14263" y="567"/>
                      </a:cubicBezTo>
                      <a:cubicBezTo>
                        <a:pt x="13944" y="459"/>
                        <a:pt x="13617" y="366"/>
                        <a:pt x="13285" y="288"/>
                      </a:cubicBezTo>
                      <a:cubicBezTo>
                        <a:pt x="13181" y="263"/>
                        <a:pt x="13077" y="240"/>
                        <a:pt x="12972" y="218"/>
                      </a:cubicBezTo>
                      <a:cubicBezTo>
                        <a:pt x="12896" y="203"/>
                        <a:pt x="12820" y="189"/>
                        <a:pt x="12743" y="175"/>
                      </a:cubicBezTo>
                      <a:cubicBezTo>
                        <a:pt x="12353" y="104"/>
                        <a:pt x="11954" y="54"/>
                        <a:pt x="11550" y="26"/>
                      </a:cubicBezTo>
                      <a:lnTo>
                        <a:pt x="11550" y="605"/>
                      </a:lnTo>
                      <a:cubicBezTo>
                        <a:pt x="11988" y="637"/>
                        <a:pt x="12419" y="697"/>
                        <a:pt x="12841" y="782"/>
                      </a:cubicBezTo>
                      <a:cubicBezTo>
                        <a:pt x="12813" y="855"/>
                        <a:pt x="12721" y="822"/>
                        <a:pt x="12645" y="858"/>
                      </a:cubicBezTo>
                      <a:cubicBezTo>
                        <a:pt x="12574" y="891"/>
                        <a:pt x="12548" y="959"/>
                        <a:pt x="12472" y="974"/>
                      </a:cubicBezTo>
                      <a:cubicBezTo>
                        <a:pt x="12260" y="1014"/>
                        <a:pt x="12086" y="921"/>
                        <a:pt x="11903" y="928"/>
                      </a:cubicBezTo>
                      <a:cubicBezTo>
                        <a:pt x="11895" y="1007"/>
                        <a:pt x="11993" y="1053"/>
                        <a:pt x="12042" y="1078"/>
                      </a:cubicBezTo>
                      <a:cubicBezTo>
                        <a:pt x="12208" y="1165"/>
                        <a:pt x="12342" y="1153"/>
                        <a:pt x="12576" y="1147"/>
                      </a:cubicBezTo>
                      <a:cubicBezTo>
                        <a:pt x="12696" y="1145"/>
                        <a:pt x="12833" y="1183"/>
                        <a:pt x="12936" y="1112"/>
                      </a:cubicBezTo>
                      <a:cubicBezTo>
                        <a:pt x="13001" y="1068"/>
                        <a:pt x="12997" y="970"/>
                        <a:pt x="13052" y="916"/>
                      </a:cubicBezTo>
                      <a:cubicBezTo>
                        <a:pt x="13075" y="893"/>
                        <a:pt x="13109" y="870"/>
                        <a:pt x="13147" y="850"/>
                      </a:cubicBezTo>
                      <a:cubicBezTo>
                        <a:pt x="13262" y="877"/>
                        <a:pt x="13376" y="906"/>
                        <a:pt x="13489" y="937"/>
                      </a:cubicBezTo>
                      <a:cubicBezTo>
                        <a:pt x="13470" y="1016"/>
                        <a:pt x="13344" y="997"/>
                        <a:pt x="13342" y="1101"/>
                      </a:cubicBezTo>
                      <a:cubicBezTo>
                        <a:pt x="13423" y="1150"/>
                        <a:pt x="13611" y="1075"/>
                        <a:pt x="13683" y="992"/>
                      </a:cubicBezTo>
                      <a:cubicBezTo>
                        <a:pt x="13711" y="1000"/>
                        <a:pt x="13739" y="1009"/>
                        <a:pt x="13767" y="1017"/>
                      </a:cubicBezTo>
                      <a:cubicBezTo>
                        <a:pt x="13932" y="1067"/>
                        <a:pt x="14094" y="1121"/>
                        <a:pt x="14254" y="1179"/>
                      </a:cubicBezTo>
                      <a:cubicBezTo>
                        <a:pt x="14483" y="1261"/>
                        <a:pt x="14709" y="1351"/>
                        <a:pt x="14930" y="1449"/>
                      </a:cubicBezTo>
                      <a:cubicBezTo>
                        <a:pt x="14887" y="1475"/>
                        <a:pt x="14842" y="1506"/>
                        <a:pt x="14804" y="1506"/>
                      </a:cubicBezTo>
                      <a:cubicBezTo>
                        <a:pt x="14709" y="1506"/>
                        <a:pt x="14668" y="1378"/>
                        <a:pt x="14560" y="1425"/>
                      </a:cubicBezTo>
                      <a:cubicBezTo>
                        <a:pt x="14551" y="1549"/>
                        <a:pt x="14691" y="1600"/>
                        <a:pt x="14781" y="1657"/>
                      </a:cubicBezTo>
                      <a:cubicBezTo>
                        <a:pt x="14877" y="1719"/>
                        <a:pt x="14979" y="1780"/>
                        <a:pt x="15013" y="1888"/>
                      </a:cubicBezTo>
                      <a:cubicBezTo>
                        <a:pt x="14919" y="2089"/>
                        <a:pt x="14768" y="1878"/>
                        <a:pt x="14619" y="1877"/>
                      </a:cubicBezTo>
                      <a:cubicBezTo>
                        <a:pt x="14454" y="1876"/>
                        <a:pt x="14214" y="2190"/>
                        <a:pt x="14073" y="1935"/>
                      </a:cubicBezTo>
                      <a:cubicBezTo>
                        <a:pt x="14108" y="1800"/>
                        <a:pt x="14257" y="1779"/>
                        <a:pt x="14294" y="1645"/>
                      </a:cubicBezTo>
                      <a:cubicBezTo>
                        <a:pt x="14262" y="1651"/>
                        <a:pt x="14231" y="1661"/>
                        <a:pt x="14199" y="1674"/>
                      </a:cubicBezTo>
                      <a:cubicBezTo>
                        <a:pt x="14145" y="1696"/>
                        <a:pt x="14090" y="1725"/>
                        <a:pt x="14034" y="1755"/>
                      </a:cubicBezTo>
                      <a:cubicBezTo>
                        <a:pt x="13960" y="1795"/>
                        <a:pt x="13882" y="1834"/>
                        <a:pt x="13794" y="1854"/>
                      </a:cubicBezTo>
                      <a:cubicBezTo>
                        <a:pt x="13714" y="1872"/>
                        <a:pt x="13635" y="1867"/>
                        <a:pt x="13562" y="1888"/>
                      </a:cubicBezTo>
                      <a:cubicBezTo>
                        <a:pt x="13423" y="1929"/>
                        <a:pt x="13327" y="2031"/>
                        <a:pt x="13180" y="2086"/>
                      </a:cubicBezTo>
                      <a:cubicBezTo>
                        <a:pt x="13122" y="2107"/>
                        <a:pt x="13054" y="2100"/>
                        <a:pt x="12994" y="2120"/>
                      </a:cubicBezTo>
                      <a:cubicBezTo>
                        <a:pt x="12854" y="2167"/>
                        <a:pt x="12686" y="2251"/>
                        <a:pt x="12542" y="2329"/>
                      </a:cubicBezTo>
                      <a:cubicBezTo>
                        <a:pt x="12394" y="2409"/>
                        <a:pt x="12227" y="2493"/>
                        <a:pt x="12135" y="2572"/>
                      </a:cubicBezTo>
                      <a:cubicBezTo>
                        <a:pt x="12086" y="2615"/>
                        <a:pt x="11957" y="2767"/>
                        <a:pt x="11962" y="2815"/>
                      </a:cubicBezTo>
                      <a:cubicBezTo>
                        <a:pt x="11967" y="2884"/>
                        <a:pt x="12098" y="2907"/>
                        <a:pt x="12101" y="2977"/>
                      </a:cubicBezTo>
                      <a:cubicBezTo>
                        <a:pt x="12098" y="3020"/>
                        <a:pt x="12025" y="3112"/>
                        <a:pt x="12078" y="3174"/>
                      </a:cubicBezTo>
                      <a:cubicBezTo>
                        <a:pt x="12125" y="3231"/>
                        <a:pt x="12220" y="3185"/>
                        <a:pt x="12321" y="3198"/>
                      </a:cubicBezTo>
                      <a:cubicBezTo>
                        <a:pt x="12499" y="3219"/>
                        <a:pt x="12614" y="3365"/>
                        <a:pt x="12751" y="3441"/>
                      </a:cubicBezTo>
                      <a:cubicBezTo>
                        <a:pt x="12853" y="3497"/>
                        <a:pt x="13006" y="3565"/>
                        <a:pt x="13122" y="3579"/>
                      </a:cubicBezTo>
                      <a:cubicBezTo>
                        <a:pt x="13282" y="3600"/>
                        <a:pt x="13459" y="3533"/>
                        <a:pt x="13481" y="3661"/>
                      </a:cubicBezTo>
                      <a:cubicBezTo>
                        <a:pt x="13503" y="3783"/>
                        <a:pt x="13331" y="3827"/>
                        <a:pt x="13319" y="3904"/>
                      </a:cubicBezTo>
                      <a:cubicBezTo>
                        <a:pt x="13405" y="4017"/>
                        <a:pt x="13260" y="4071"/>
                        <a:pt x="13261" y="4171"/>
                      </a:cubicBezTo>
                      <a:cubicBezTo>
                        <a:pt x="13262" y="4251"/>
                        <a:pt x="13361" y="4371"/>
                        <a:pt x="13447" y="4379"/>
                      </a:cubicBezTo>
                      <a:cubicBezTo>
                        <a:pt x="13563" y="4388"/>
                        <a:pt x="13735" y="4264"/>
                        <a:pt x="13783" y="4147"/>
                      </a:cubicBezTo>
                      <a:cubicBezTo>
                        <a:pt x="13841" y="4008"/>
                        <a:pt x="13817" y="3820"/>
                        <a:pt x="13923" y="3719"/>
                      </a:cubicBezTo>
                      <a:cubicBezTo>
                        <a:pt x="14463" y="3733"/>
                        <a:pt x="14921" y="3474"/>
                        <a:pt x="14886" y="2919"/>
                      </a:cubicBezTo>
                      <a:cubicBezTo>
                        <a:pt x="14882" y="2865"/>
                        <a:pt x="14851" y="2794"/>
                        <a:pt x="14863" y="2734"/>
                      </a:cubicBezTo>
                      <a:cubicBezTo>
                        <a:pt x="14880" y="2645"/>
                        <a:pt x="15034" y="2569"/>
                        <a:pt x="15013" y="2456"/>
                      </a:cubicBezTo>
                      <a:cubicBezTo>
                        <a:pt x="15072" y="2438"/>
                        <a:pt x="15107" y="2391"/>
                        <a:pt x="15137" y="2338"/>
                      </a:cubicBezTo>
                      <a:cubicBezTo>
                        <a:pt x="15181" y="2259"/>
                        <a:pt x="15216" y="2169"/>
                        <a:pt x="15298" y="2139"/>
                      </a:cubicBezTo>
                      <a:cubicBezTo>
                        <a:pt x="15304" y="2137"/>
                        <a:pt x="15309" y="2133"/>
                        <a:pt x="15315" y="2132"/>
                      </a:cubicBezTo>
                      <a:cubicBezTo>
                        <a:pt x="15362" y="2121"/>
                        <a:pt x="15411" y="2130"/>
                        <a:pt x="15464" y="2146"/>
                      </a:cubicBezTo>
                      <a:cubicBezTo>
                        <a:pt x="15557" y="2173"/>
                        <a:pt x="15657" y="2220"/>
                        <a:pt x="15768" y="2213"/>
                      </a:cubicBezTo>
                      <a:cubicBezTo>
                        <a:pt x="15824" y="2209"/>
                        <a:pt x="15897" y="2159"/>
                        <a:pt x="15953" y="2167"/>
                      </a:cubicBezTo>
                      <a:cubicBezTo>
                        <a:pt x="16067" y="2182"/>
                        <a:pt x="16135" y="2322"/>
                        <a:pt x="16220" y="2387"/>
                      </a:cubicBezTo>
                      <a:cubicBezTo>
                        <a:pt x="16295" y="2444"/>
                        <a:pt x="16376" y="2426"/>
                        <a:pt x="16394" y="2502"/>
                      </a:cubicBezTo>
                      <a:cubicBezTo>
                        <a:pt x="16372" y="2631"/>
                        <a:pt x="16283" y="2636"/>
                        <a:pt x="16290" y="2754"/>
                      </a:cubicBezTo>
                      <a:cubicBezTo>
                        <a:pt x="16290" y="2755"/>
                        <a:pt x="16290" y="2756"/>
                        <a:pt x="16290" y="2757"/>
                      </a:cubicBezTo>
                      <a:cubicBezTo>
                        <a:pt x="16298" y="2863"/>
                        <a:pt x="16409" y="2944"/>
                        <a:pt x="16464" y="2954"/>
                      </a:cubicBezTo>
                      <a:cubicBezTo>
                        <a:pt x="16549" y="2970"/>
                        <a:pt x="16669" y="2925"/>
                        <a:pt x="16754" y="2885"/>
                      </a:cubicBezTo>
                      <a:cubicBezTo>
                        <a:pt x="16845" y="2842"/>
                        <a:pt x="16928" y="2749"/>
                        <a:pt x="17008" y="2684"/>
                      </a:cubicBezTo>
                      <a:cubicBezTo>
                        <a:pt x="17121" y="2771"/>
                        <a:pt x="17234" y="2861"/>
                        <a:pt x="17344" y="2952"/>
                      </a:cubicBezTo>
                      <a:cubicBezTo>
                        <a:pt x="17357" y="3004"/>
                        <a:pt x="17365" y="3050"/>
                        <a:pt x="17369" y="3081"/>
                      </a:cubicBezTo>
                      <a:cubicBezTo>
                        <a:pt x="17385" y="3207"/>
                        <a:pt x="17352" y="3303"/>
                        <a:pt x="17358" y="3418"/>
                      </a:cubicBezTo>
                      <a:cubicBezTo>
                        <a:pt x="17372" y="3613"/>
                        <a:pt x="17619" y="3593"/>
                        <a:pt x="17741" y="3696"/>
                      </a:cubicBezTo>
                      <a:cubicBezTo>
                        <a:pt x="17777" y="3727"/>
                        <a:pt x="17791" y="3806"/>
                        <a:pt x="17822" y="3846"/>
                      </a:cubicBezTo>
                      <a:cubicBezTo>
                        <a:pt x="17881" y="3925"/>
                        <a:pt x="17952" y="3925"/>
                        <a:pt x="17961" y="4008"/>
                      </a:cubicBezTo>
                      <a:cubicBezTo>
                        <a:pt x="17983" y="4208"/>
                        <a:pt x="17779" y="4225"/>
                        <a:pt x="17798" y="4449"/>
                      </a:cubicBezTo>
                      <a:cubicBezTo>
                        <a:pt x="17757" y="4535"/>
                        <a:pt x="17651" y="4530"/>
                        <a:pt x="17659" y="4645"/>
                      </a:cubicBezTo>
                      <a:cubicBezTo>
                        <a:pt x="17672" y="4828"/>
                        <a:pt x="17935" y="4688"/>
                        <a:pt x="18007" y="4831"/>
                      </a:cubicBezTo>
                      <a:cubicBezTo>
                        <a:pt x="18046" y="4908"/>
                        <a:pt x="18001" y="4964"/>
                        <a:pt x="17973" y="5074"/>
                      </a:cubicBezTo>
                      <a:cubicBezTo>
                        <a:pt x="18063" y="5181"/>
                        <a:pt x="18062" y="5352"/>
                        <a:pt x="17903" y="5352"/>
                      </a:cubicBezTo>
                      <a:cubicBezTo>
                        <a:pt x="17807" y="5352"/>
                        <a:pt x="17780" y="5248"/>
                        <a:pt x="17682" y="5224"/>
                      </a:cubicBezTo>
                      <a:cubicBezTo>
                        <a:pt x="17628" y="5211"/>
                        <a:pt x="17554" y="5214"/>
                        <a:pt x="17485" y="5201"/>
                      </a:cubicBezTo>
                      <a:cubicBezTo>
                        <a:pt x="17426" y="5191"/>
                        <a:pt x="17356" y="5173"/>
                        <a:pt x="17300" y="5166"/>
                      </a:cubicBezTo>
                      <a:cubicBezTo>
                        <a:pt x="17156" y="5149"/>
                        <a:pt x="17001" y="5191"/>
                        <a:pt x="16917" y="5108"/>
                      </a:cubicBezTo>
                      <a:cubicBezTo>
                        <a:pt x="17055" y="4926"/>
                        <a:pt x="17238" y="4745"/>
                        <a:pt x="17415" y="4587"/>
                      </a:cubicBezTo>
                      <a:cubicBezTo>
                        <a:pt x="17468" y="4540"/>
                        <a:pt x="17582" y="4508"/>
                        <a:pt x="17555" y="4414"/>
                      </a:cubicBezTo>
                      <a:cubicBezTo>
                        <a:pt x="17456" y="4327"/>
                        <a:pt x="17335" y="4419"/>
                        <a:pt x="17242" y="4472"/>
                      </a:cubicBezTo>
                      <a:cubicBezTo>
                        <a:pt x="17144" y="4526"/>
                        <a:pt x="17027" y="4606"/>
                        <a:pt x="16917" y="4622"/>
                      </a:cubicBezTo>
                      <a:cubicBezTo>
                        <a:pt x="16725" y="4651"/>
                        <a:pt x="16470" y="4566"/>
                        <a:pt x="16313" y="4668"/>
                      </a:cubicBezTo>
                      <a:cubicBezTo>
                        <a:pt x="16292" y="4756"/>
                        <a:pt x="16492" y="4722"/>
                        <a:pt x="16464" y="4854"/>
                      </a:cubicBezTo>
                      <a:cubicBezTo>
                        <a:pt x="16387" y="4866"/>
                        <a:pt x="16315" y="4873"/>
                        <a:pt x="16255" y="4819"/>
                      </a:cubicBezTo>
                      <a:cubicBezTo>
                        <a:pt x="16201" y="4770"/>
                        <a:pt x="16232" y="4698"/>
                        <a:pt x="16197" y="4668"/>
                      </a:cubicBezTo>
                      <a:cubicBezTo>
                        <a:pt x="16138" y="4619"/>
                        <a:pt x="15914" y="4606"/>
                        <a:pt x="15814" y="4622"/>
                      </a:cubicBezTo>
                      <a:cubicBezTo>
                        <a:pt x="15693" y="4642"/>
                        <a:pt x="15585" y="4715"/>
                        <a:pt x="15571" y="4819"/>
                      </a:cubicBezTo>
                      <a:cubicBezTo>
                        <a:pt x="15717" y="4887"/>
                        <a:pt x="15958" y="4748"/>
                        <a:pt x="16011" y="4923"/>
                      </a:cubicBezTo>
                      <a:cubicBezTo>
                        <a:pt x="15931" y="5067"/>
                        <a:pt x="15742" y="5147"/>
                        <a:pt x="15768" y="5340"/>
                      </a:cubicBezTo>
                      <a:cubicBezTo>
                        <a:pt x="15778" y="5415"/>
                        <a:pt x="15866" y="5514"/>
                        <a:pt x="15930" y="5526"/>
                      </a:cubicBezTo>
                      <a:cubicBezTo>
                        <a:pt x="15995" y="5537"/>
                        <a:pt x="16030" y="5473"/>
                        <a:pt x="16093" y="5479"/>
                      </a:cubicBezTo>
                      <a:cubicBezTo>
                        <a:pt x="16158" y="5485"/>
                        <a:pt x="16143" y="5560"/>
                        <a:pt x="16220" y="5549"/>
                      </a:cubicBezTo>
                      <a:cubicBezTo>
                        <a:pt x="16332" y="5501"/>
                        <a:pt x="16394" y="5345"/>
                        <a:pt x="16522" y="5352"/>
                      </a:cubicBezTo>
                      <a:cubicBezTo>
                        <a:pt x="16676" y="5538"/>
                        <a:pt x="16383" y="5628"/>
                        <a:pt x="16220" y="5688"/>
                      </a:cubicBezTo>
                      <a:cubicBezTo>
                        <a:pt x="16035" y="5755"/>
                        <a:pt x="15793" y="5791"/>
                        <a:pt x="15651" y="5850"/>
                      </a:cubicBezTo>
                      <a:cubicBezTo>
                        <a:pt x="15577" y="5881"/>
                        <a:pt x="15297" y="6152"/>
                        <a:pt x="15257" y="5942"/>
                      </a:cubicBezTo>
                      <a:cubicBezTo>
                        <a:pt x="15229" y="5791"/>
                        <a:pt x="15396" y="5835"/>
                        <a:pt x="15431" y="5711"/>
                      </a:cubicBezTo>
                      <a:cubicBezTo>
                        <a:pt x="15252" y="5676"/>
                        <a:pt x="15084" y="5788"/>
                        <a:pt x="14921" y="5850"/>
                      </a:cubicBezTo>
                      <a:cubicBezTo>
                        <a:pt x="14687" y="5938"/>
                        <a:pt x="14292" y="5994"/>
                        <a:pt x="14236" y="6255"/>
                      </a:cubicBezTo>
                      <a:cubicBezTo>
                        <a:pt x="14225" y="6308"/>
                        <a:pt x="14259" y="6406"/>
                        <a:pt x="14224" y="6441"/>
                      </a:cubicBezTo>
                      <a:cubicBezTo>
                        <a:pt x="14196" y="6469"/>
                        <a:pt x="14030" y="6474"/>
                        <a:pt x="13958" y="6498"/>
                      </a:cubicBezTo>
                      <a:cubicBezTo>
                        <a:pt x="13846" y="6536"/>
                        <a:pt x="13748" y="6619"/>
                        <a:pt x="13679" y="6637"/>
                      </a:cubicBezTo>
                      <a:cubicBezTo>
                        <a:pt x="13627" y="6651"/>
                        <a:pt x="13550" y="6647"/>
                        <a:pt x="13517" y="6661"/>
                      </a:cubicBezTo>
                      <a:cubicBezTo>
                        <a:pt x="13424" y="6696"/>
                        <a:pt x="13390" y="6821"/>
                        <a:pt x="13284" y="6904"/>
                      </a:cubicBezTo>
                      <a:cubicBezTo>
                        <a:pt x="13241" y="6938"/>
                        <a:pt x="13145" y="6962"/>
                        <a:pt x="13110" y="6996"/>
                      </a:cubicBezTo>
                      <a:cubicBezTo>
                        <a:pt x="13050" y="7056"/>
                        <a:pt x="13042" y="7206"/>
                        <a:pt x="12936" y="7228"/>
                      </a:cubicBezTo>
                      <a:cubicBezTo>
                        <a:pt x="12869" y="7234"/>
                        <a:pt x="12814" y="7177"/>
                        <a:pt x="12751" y="7217"/>
                      </a:cubicBezTo>
                      <a:cubicBezTo>
                        <a:pt x="12743" y="7364"/>
                        <a:pt x="12803" y="7565"/>
                        <a:pt x="12739" y="7714"/>
                      </a:cubicBezTo>
                      <a:cubicBezTo>
                        <a:pt x="12602" y="7826"/>
                        <a:pt x="12450" y="7905"/>
                        <a:pt x="12275" y="8004"/>
                      </a:cubicBezTo>
                      <a:cubicBezTo>
                        <a:pt x="12178" y="8058"/>
                        <a:pt x="12091" y="8073"/>
                        <a:pt x="11973" y="8131"/>
                      </a:cubicBezTo>
                      <a:cubicBezTo>
                        <a:pt x="11890" y="8173"/>
                        <a:pt x="11814" y="8272"/>
                        <a:pt x="11718" y="8328"/>
                      </a:cubicBezTo>
                      <a:cubicBezTo>
                        <a:pt x="11663" y="8361"/>
                        <a:pt x="11605" y="8394"/>
                        <a:pt x="11550" y="8431"/>
                      </a:cubicBezTo>
                      <a:lnTo>
                        <a:pt x="11550" y="13479"/>
                      </a:lnTo>
                      <a:cubicBezTo>
                        <a:pt x="11607" y="13428"/>
                        <a:pt x="11663" y="13355"/>
                        <a:pt x="11695" y="13297"/>
                      </a:cubicBezTo>
                      <a:cubicBezTo>
                        <a:pt x="11760" y="13179"/>
                        <a:pt x="11764" y="13079"/>
                        <a:pt x="11881" y="13019"/>
                      </a:cubicBezTo>
                      <a:cubicBezTo>
                        <a:pt x="12004" y="12955"/>
                        <a:pt x="12104" y="12986"/>
                        <a:pt x="12264" y="12927"/>
                      </a:cubicBezTo>
                      <a:cubicBezTo>
                        <a:pt x="12335" y="12900"/>
                        <a:pt x="12396" y="12855"/>
                        <a:pt x="12461" y="12811"/>
                      </a:cubicBezTo>
                      <a:cubicBezTo>
                        <a:pt x="12517" y="12772"/>
                        <a:pt x="12576" y="12671"/>
                        <a:pt x="12646" y="12741"/>
                      </a:cubicBezTo>
                      <a:cubicBezTo>
                        <a:pt x="12739" y="12834"/>
                        <a:pt x="12533" y="12886"/>
                        <a:pt x="12611" y="12985"/>
                      </a:cubicBezTo>
                      <a:cubicBezTo>
                        <a:pt x="12772" y="13070"/>
                        <a:pt x="12854" y="12826"/>
                        <a:pt x="12972" y="12822"/>
                      </a:cubicBezTo>
                      <a:cubicBezTo>
                        <a:pt x="13008" y="12822"/>
                        <a:pt x="13137" y="12895"/>
                        <a:pt x="13203" y="12939"/>
                      </a:cubicBezTo>
                      <a:cubicBezTo>
                        <a:pt x="13294" y="12998"/>
                        <a:pt x="13325" y="13081"/>
                        <a:pt x="13423" y="13100"/>
                      </a:cubicBezTo>
                      <a:cubicBezTo>
                        <a:pt x="13487" y="13113"/>
                        <a:pt x="13590" y="13076"/>
                        <a:pt x="13679" y="13089"/>
                      </a:cubicBezTo>
                      <a:cubicBezTo>
                        <a:pt x="13797" y="13106"/>
                        <a:pt x="13868" y="13207"/>
                        <a:pt x="13958" y="13204"/>
                      </a:cubicBezTo>
                      <a:cubicBezTo>
                        <a:pt x="14067" y="13201"/>
                        <a:pt x="14119" y="13083"/>
                        <a:pt x="14214" y="13066"/>
                      </a:cubicBezTo>
                      <a:cubicBezTo>
                        <a:pt x="14418" y="13028"/>
                        <a:pt x="14494" y="13089"/>
                        <a:pt x="14584" y="13216"/>
                      </a:cubicBezTo>
                      <a:cubicBezTo>
                        <a:pt x="14686" y="13233"/>
                        <a:pt x="14689" y="13099"/>
                        <a:pt x="14781" y="13147"/>
                      </a:cubicBezTo>
                      <a:cubicBezTo>
                        <a:pt x="14730" y="13248"/>
                        <a:pt x="14799" y="13294"/>
                        <a:pt x="14839" y="13378"/>
                      </a:cubicBezTo>
                      <a:cubicBezTo>
                        <a:pt x="14865" y="13433"/>
                        <a:pt x="14862" y="13471"/>
                        <a:pt x="14886" y="13494"/>
                      </a:cubicBezTo>
                      <a:cubicBezTo>
                        <a:pt x="14941" y="13547"/>
                        <a:pt x="15048" y="13547"/>
                        <a:pt x="15130" y="13598"/>
                      </a:cubicBezTo>
                      <a:cubicBezTo>
                        <a:pt x="15215" y="13652"/>
                        <a:pt x="15263" y="13752"/>
                        <a:pt x="15362" y="13865"/>
                      </a:cubicBezTo>
                      <a:cubicBezTo>
                        <a:pt x="15462" y="13980"/>
                        <a:pt x="15632" y="14099"/>
                        <a:pt x="15768" y="14108"/>
                      </a:cubicBezTo>
                      <a:cubicBezTo>
                        <a:pt x="15895" y="14116"/>
                        <a:pt x="15999" y="14072"/>
                        <a:pt x="16105" y="14084"/>
                      </a:cubicBezTo>
                      <a:cubicBezTo>
                        <a:pt x="16344" y="14114"/>
                        <a:pt x="16493" y="14234"/>
                        <a:pt x="16662" y="14363"/>
                      </a:cubicBezTo>
                      <a:cubicBezTo>
                        <a:pt x="16755" y="14435"/>
                        <a:pt x="16840" y="14485"/>
                        <a:pt x="16870" y="14571"/>
                      </a:cubicBezTo>
                      <a:cubicBezTo>
                        <a:pt x="16891" y="14631"/>
                        <a:pt x="16881" y="14712"/>
                        <a:pt x="16905" y="14780"/>
                      </a:cubicBezTo>
                      <a:cubicBezTo>
                        <a:pt x="16956" y="14924"/>
                        <a:pt x="17167" y="14993"/>
                        <a:pt x="17090" y="15243"/>
                      </a:cubicBezTo>
                      <a:cubicBezTo>
                        <a:pt x="17126" y="15316"/>
                        <a:pt x="17204" y="15342"/>
                        <a:pt x="17288" y="15394"/>
                      </a:cubicBezTo>
                      <a:cubicBezTo>
                        <a:pt x="17355" y="15434"/>
                        <a:pt x="17412" y="15521"/>
                        <a:pt x="17485" y="15533"/>
                      </a:cubicBezTo>
                      <a:cubicBezTo>
                        <a:pt x="17532" y="15540"/>
                        <a:pt x="17584" y="15518"/>
                        <a:pt x="17624" y="15521"/>
                      </a:cubicBezTo>
                      <a:cubicBezTo>
                        <a:pt x="17756" y="15530"/>
                        <a:pt x="17846" y="15581"/>
                        <a:pt x="17961" y="15625"/>
                      </a:cubicBezTo>
                      <a:cubicBezTo>
                        <a:pt x="18032" y="15652"/>
                        <a:pt x="18122" y="15663"/>
                        <a:pt x="18170" y="15695"/>
                      </a:cubicBezTo>
                      <a:cubicBezTo>
                        <a:pt x="18229" y="15735"/>
                        <a:pt x="18236" y="15868"/>
                        <a:pt x="18309" y="15903"/>
                      </a:cubicBezTo>
                      <a:cubicBezTo>
                        <a:pt x="18356" y="15926"/>
                        <a:pt x="18462" y="15894"/>
                        <a:pt x="18542" y="15903"/>
                      </a:cubicBezTo>
                      <a:cubicBezTo>
                        <a:pt x="18666" y="15918"/>
                        <a:pt x="18835" y="15994"/>
                        <a:pt x="18948" y="15996"/>
                      </a:cubicBezTo>
                      <a:cubicBezTo>
                        <a:pt x="19016" y="15997"/>
                        <a:pt x="19072" y="15968"/>
                        <a:pt x="19133" y="15973"/>
                      </a:cubicBezTo>
                      <a:cubicBezTo>
                        <a:pt x="19274" y="15983"/>
                        <a:pt x="19385" y="16072"/>
                        <a:pt x="19494" y="16172"/>
                      </a:cubicBezTo>
                      <a:cubicBezTo>
                        <a:pt x="18096" y="18425"/>
                        <a:pt x="15847" y="20098"/>
                        <a:pt x="13199" y="20737"/>
                      </a:cubicBezTo>
                      <a:cubicBezTo>
                        <a:pt x="13190" y="20635"/>
                        <a:pt x="13161" y="20533"/>
                        <a:pt x="13157" y="20432"/>
                      </a:cubicBezTo>
                      <a:cubicBezTo>
                        <a:pt x="13147" y="20212"/>
                        <a:pt x="13181" y="20056"/>
                        <a:pt x="13145" y="19853"/>
                      </a:cubicBezTo>
                      <a:cubicBezTo>
                        <a:pt x="13118" y="19699"/>
                        <a:pt x="13085" y="19463"/>
                        <a:pt x="13029" y="19366"/>
                      </a:cubicBezTo>
                      <a:cubicBezTo>
                        <a:pt x="12967" y="19259"/>
                        <a:pt x="12723" y="19076"/>
                        <a:pt x="12600" y="19007"/>
                      </a:cubicBezTo>
                      <a:cubicBezTo>
                        <a:pt x="12519" y="18962"/>
                        <a:pt x="12421" y="18947"/>
                        <a:pt x="12333" y="18903"/>
                      </a:cubicBezTo>
                      <a:cubicBezTo>
                        <a:pt x="12144" y="18811"/>
                        <a:pt x="11778" y="18615"/>
                        <a:pt x="11695" y="18428"/>
                      </a:cubicBezTo>
                      <a:cubicBezTo>
                        <a:pt x="11671" y="18374"/>
                        <a:pt x="11674" y="18303"/>
                        <a:pt x="11648" y="18243"/>
                      </a:cubicBezTo>
                      <a:cubicBezTo>
                        <a:pt x="11625" y="18188"/>
                        <a:pt x="11589" y="18136"/>
                        <a:pt x="11550" y="18085"/>
                      </a:cubicBezTo>
                      <a:cubicBezTo>
                        <a:pt x="11550" y="18085"/>
                        <a:pt x="11550" y="21574"/>
                        <a:pt x="11550" y="21574"/>
                      </a:cubicBezTo>
                      <a:close/>
                    </a:path>
                  </a:pathLst>
                </a:custGeom>
                <a:solidFill>
                  <a:srgbClr val="FFFFFF"/>
                </a:solidFill>
                <a:ln w="12700">
                  <a:miter lim="400000"/>
                </a:ln>
              </p:spPr>
              <p:txBody>
                <a:bodyPr anchor="ctr"/>
                <a:lstStyle/>
                <a:p>
                  <a:pPr algn="ctr"/>
                  <a:endParaRPr>
                    <a:ea typeface="微软雅黑" panose="020B0503020204020204" pitchFamily="34" charset="-122"/>
                  </a:endParaRPr>
                </a:p>
              </p:txBody>
            </p:sp>
          </p:grpSp>
          <p:grpSp>
            <p:nvGrpSpPr>
              <p:cNvPr id="13" name="išḷiḍé">
                <a:extLst>
                  <a:ext uri="{FF2B5EF4-FFF2-40B4-BE49-F238E27FC236}">
                    <a16:creationId xmlns:a16="http://schemas.microsoft.com/office/drawing/2014/main" id="{309E8E81-7C27-49AE-AFB8-0957AB85142F}"/>
                  </a:ext>
                </a:extLst>
              </p:cNvPr>
              <p:cNvGrpSpPr/>
              <p:nvPr/>
            </p:nvGrpSpPr>
            <p:grpSpPr>
              <a:xfrm>
                <a:off x="4855569" y="1924086"/>
                <a:ext cx="2491972" cy="2152108"/>
                <a:chOff x="6135519" y="1924086"/>
                <a:chExt cx="2491972" cy="2152108"/>
              </a:xfrm>
            </p:grpSpPr>
            <p:sp>
              <p:nvSpPr>
                <p:cNvPr id="23" name="iS1îdè">
                  <a:extLst>
                    <a:ext uri="{FF2B5EF4-FFF2-40B4-BE49-F238E27FC236}">
                      <a16:creationId xmlns:a16="http://schemas.microsoft.com/office/drawing/2014/main" id="{C8A34490-C862-492E-A636-BAD32E74EC76}"/>
                    </a:ext>
                  </a:extLst>
                </p:cNvPr>
                <p:cNvSpPr/>
                <p:nvPr/>
              </p:nvSpPr>
              <p:spPr>
                <a:xfrm>
                  <a:off x="6135519" y="1924086"/>
                  <a:ext cx="2491972" cy="215210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8781" y="8915"/>
                      </a:lnTo>
                      <a:lnTo>
                        <a:pt x="18479" y="8714"/>
                      </a:lnTo>
                      <a:cubicBezTo>
                        <a:pt x="17640" y="3748"/>
                        <a:pt x="13862" y="0"/>
                        <a:pt x="9327" y="0"/>
                      </a:cubicBezTo>
                      <a:cubicBezTo>
                        <a:pt x="4176" y="0"/>
                        <a:pt x="0" y="4835"/>
                        <a:pt x="0" y="10800"/>
                      </a:cubicBezTo>
                      <a:cubicBezTo>
                        <a:pt x="0" y="16765"/>
                        <a:pt x="4176" y="21600"/>
                        <a:pt x="9327" y="21600"/>
                      </a:cubicBezTo>
                      <a:cubicBezTo>
                        <a:pt x="13862" y="21600"/>
                        <a:pt x="17640" y="17852"/>
                        <a:pt x="18479" y="12886"/>
                      </a:cubicBezTo>
                      <a:lnTo>
                        <a:pt x="18781" y="12685"/>
                      </a:lnTo>
                      <a:cubicBezTo>
                        <a:pt x="18781" y="12685"/>
                        <a:pt x="21600" y="10800"/>
                        <a:pt x="21600" y="10800"/>
                      </a:cubicBezTo>
                      <a:close/>
                    </a:path>
                  </a:pathLst>
                </a:custGeom>
                <a:solidFill>
                  <a:srgbClr val="A5779E"/>
                </a:solidFill>
                <a:ln w="12700">
                  <a:miter lim="400000"/>
                </a:ln>
              </p:spPr>
              <p:txBody>
                <a:bodyPr anchor="ctr"/>
                <a:lstStyle/>
                <a:p>
                  <a:pPr algn="ctr"/>
                  <a:endParaRPr>
                    <a:ea typeface="微软雅黑" panose="020B0503020204020204" pitchFamily="34" charset="-122"/>
                  </a:endParaRPr>
                </a:p>
              </p:txBody>
            </p:sp>
            <p:sp>
              <p:nvSpPr>
                <p:cNvPr id="24" name="iṡľiḋe">
                  <a:extLst>
                    <a:ext uri="{FF2B5EF4-FFF2-40B4-BE49-F238E27FC236}">
                      <a16:creationId xmlns:a16="http://schemas.microsoft.com/office/drawing/2014/main" id="{B1CC883C-052A-4931-8BF4-1B86D8722E11}"/>
                    </a:ext>
                  </a:extLst>
                </p:cNvPr>
                <p:cNvSpPr/>
                <p:nvPr/>
              </p:nvSpPr>
              <p:spPr>
                <a:xfrm>
                  <a:off x="6938465" y="2665897"/>
                  <a:ext cx="552338" cy="693954"/>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a:miter lim="400000"/>
                </a:ln>
              </p:spPr>
              <p:txBody>
                <a:bodyPr anchor="ctr"/>
                <a:lstStyle/>
                <a:p>
                  <a:pPr algn="ctr"/>
                  <a:endParaRPr>
                    <a:ea typeface="微软雅黑" panose="020B0503020204020204" pitchFamily="34" charset="-122"/>
                  </a:endParaRPr>
                </a:p>
              </p:txBody>
            </p:sp>
          </p:grpSp>
          <p:grpSp>
            <p:nvGrpSpPr>
              <p:cNvPr id="14" name="îṥľíḓê">
                <a:extLst>
                  <a:ext uri="{FF2B5EF4-FFF2-40B4-BE49-F238E27FC236}">
                    <a16:creationId xmlns:a16="http://schemas.microsoft.com/office/drawing/2014/main" id="{858D9820-D366-4C6C-894E-4BDC7DACB3F1}"/>
                  </a:ext>
                </a:extLst>
              </p:cNvPr>
              <p:cNvGrpSpPr/>
              <p:nvPr/>
            </p:nvGrpSpPr>
            <p:grpSpPr>
              <a:xfrm>
                <a:off x="2359278" y="1924086"/>
                <a:ext cx="2491945" cy="2152108"/>
                <a:chOff x="3624745" y="1924086"/>
                <a:chExt cx="2491945" cy="2152108"/>
              </a:xfrm>
            </p:grpSpPr>
            <p:sp>
              <p:nvSpPr>
                <p:cNvPr id="21" name="iş1iḋe">
                  <a:extLst>
                    <a:ext uri="{FF2B5EF4-FFF2-40B4-BE49-F238E27FC236}">
                      <a16:creationId xmlns:a16="http://schemas.microsoft.com/office/drawing/2014/main" id="{AE078BCC-5E94-4DFB-8257-448F7D487241}"/>
                    </a:ext>
                  </a:extLst>
                </p:cNvPr>
                <p:cNvSpPr/>
                <p:nvPr/>
              </p:nvSpPr>
              <p:spPr>
                <a:xfrm>
                  <a:off x="3624745" y="1924086"/>
                  <a:ext cx="2491945" cy="215210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8781" y="8915"/>
                      </a:lnTo>
                      <a:lnTo>
                        <a:pt x="18480" y="8714"/>
                      </a:lnTo>
                      <a:cubicBezTo>
                        <a:pt x="17640" y="3748"/>
                        <a:pt x="13862" y="0"/>
                        <a:pt x="9327" y="0"/>
                      </a:cubicBezTo>
                      <a:cubicBezTo>
                        <a:pt x="4176" y="0"/>
                        <a:pt x="0" y="4835"/>
                        <a:pt x="0" y="10800"/>
                      </a:cubicBezTo>
                      <a:cubicBezTo>
                        <a:pt x="0" y="16765"/>
                        <a:pt x="4176" y="21600"/>
                        <a:pt x="9327" y="21600"/>
                      </a:cubicBezTo>
                      <a:cubicBezTo>
                        <a:pt x="13862" y="21600"/>
                        <a:pt x="17640" y="17852"/>
                        <a:pt x="18480" y="12886"/>
                      </a:cubicBezTo>
                      <a:lnTo>
                        <a:pt x="18781" y="12685"/>
                      </a:lnTo>
                      <a:cubicBezTo>
                        <a:pt x="18781" y="12685"/>
                        <a:pt x="21600" y="10800"/>
                        <a:pt x="21600" y="10800"/>
                      </a:cubicBezTo>
                      <a:close/>
                    </a:path>
                  </a:pathLst>
                </a:custGeom>
                <a:solidFill>
                  <a:srgbClr val="48B49C"/>
                </a:solidFill>
                <a:ln w="12700">
                  <a:miter lim="400000"/>
                </a:ln>
              </p:spPr>
              <p:txBody>
                <a:bodyPr anchor="ctr"/>
                <a:lstStyle/>
                <a:p>
                  <a:pPr algn="ctr"/>
                  <a:endParaRPr>
                    <a:ea typeface="微软雅黑" panose="020B0503020204020204" pitchFamily="34" charset="-122"/>
                  </a:endParaRPr>
                </a:p>
              </p:txBody>
            </p:sp>
            <p:sp>
              <p:nvSpPr>
                <p:cNvPr id="22" name="î$lîḑè">
                  <a:extLst>
                    <a:ext uri="{FF2B5EF4-FFF2-40B4-BE49-F238E27FC236}">
                      <a16:creationId xmlns:a16="http://schemas.microsoft.com/office/drawing/2014/main" id="{3234EB41-B1A7-4B3C-AF28-E4FBE66AB3DF}"/>
                    </a:ext>
                  </a:extLst>
                </p:cNvPr>
                <p:cNvSpPr/>
                <p:nvPr/>
              </p:nvSpPr>
              <p:spPr>
                <a:xfrm>
                  <a:off x="4364754" y="2723430"/>
                  <a:ext cx="629614" cy="553419"/>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a:miter lim="400000"/>
                </a:ln>
              </p:spPr>
              <p:txBody>
                <a:bodyPr anchor="ctr"/>
                <a:lstStyle/>
                <a:p>
                  <a:pPr algn="ctr"/>
                  <a:endParaRPr>
                    <a:ea typeface="微软雅黑" panose="020B0503020204020204" pitchFamily="34" charset="-122"/>
                  </a:endParaRPr>
                </a:p>
              </p:txBody>
            </p:sp>
          </p:grpSp>
          <p:grpSp>
            <p:nvGrpSpPr>
              <p:cNvPr id="15" name="íS1ïdé">
                <a:extLst>
                  <a:ext uri="{FF2B5EF4-FFF2-40B4-BE49-F238E27FC236}">
                    <a16:creationId xmlns:a16="http://schemas.microsoft.com/office/drawing/2014/main" id="{4DA15B4F-F794-4C25-8588-E6EC03765CCC}"/>
                  </a:ext>
                </a:extLst>
              </p:cNvPr>
              <p:cNvGrpSpPr/>
              <p:nvPr/>
            </p:nvGrpSpPr>
            <p:grpSpPr>
              <a:xfrm>
                <a:off x="-104822" y="1924085"/>
                <a:ext cx="2491953" cy="2152108"/>
                <a:chOff x="1140307" y="1924085"/>
                <a:chExt cx="2491953" cy="2152108"/>
              </a:xfrm>
            </p:grpSpPr>
            <p:sp>
              <p:nvSpPr>
                <p:cNvPr id="19" name="îśḷîdè">
                  <a:extLst>
                    <a:ext uri="{FF2B5EF4-FFF2-40B4-BE49-F238E27FC236}">
                      <a16:creationId xmlns:a16="http://schemas.microsoft.com/office/drawing/2014/main" id="{346D6B27-A74F-4A6A-9452-60886AA02FCC}"/>
                    </a:ext>
                  </a:extLst>
                </p:cNvPr>
                <p:cNvSpPr/>
                <p:nvPr/>
              </p:nvSpPr>
              <p:spPr>
                <a:xfrm>
                  <a:off x="1140307" y="1924085"/>
                  <a:ext cx="2491953" cy="215210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8781" y="8915"/>
                      </a:lnTo>
                      <a:lnTo>
                        <a:pt x="18480" y="8714"/>
                      </a:lnTo>
                      <a:cubicBezTo>
                        <a:pt x="17640" y="3748"/>
                        <a:pt x="13862" y="0"/>
                        <a:pt x="9327" y="0"/>
                      </a:cubicBezTo>
                      <a:cubicBezTo>
                        <a:pt x="4176" y="0"/>
                        <a:pt x="0" y="4835"/>
                        <a:pt x="0" y="10800"/>
                      </a:cubicBezTo>
                      <a:cubicBezTo>
                        <a:pt x="0" y="16765"/>
                        <a:pt x="4176" y="21600"/>
                        <a:pt x="9327" y="21600"/>
                      </a:cubicBezTo>
                      <a:cubicBezTo>
                        <a:pt x="13862" y="21600"/>
                        <a:pt x="17640" y="17852"/>
                        <a:pt x="18480" y="12886"/>
                      </a:cubicBezTo>
                      <a:lnTo>
                        <a:pt x="18781" y="12685"/>
                      </a:lnTo>
                      <a:cubicBezTo>
                        <a:pt x="18781" y="12685"/>
                        <a:pt x="21600" y="10800"/>
                        <a:pt x="21600" y="10800"/>
                      </a:cubicBezTo>
                      <a:close/>
                    </a:path>
                  </a:pathLst>
                </a:custGeom>
                <a:solidFill>
                  <a:srgbClr val="1B6AA2"/>
                </a:solidFill>
                <a:ln w="12700">
                  <a:miter lim="400000"/>
                </a:ln>
              </p:spPr>
              <p:txBody>
                <a:bodyPr anchor="ctr"/>
                <a:lstStyle/>
                <a:p>
                  <a:pPr algn="ctr"/>
                  <a:endParaRPr>
                    <a:ea typeface="微软雅黑" panose="020B0503020204020204" pitchFamily="34" charset="-122"/>
                  </a:endParaRPr>
                </a:p>
              </p:txBody>
            </p:sp>
            <p:sp>
              <p:nvSpPr>
                <p:cNvPr id="20" name="ïṣḻide">
                  <a:extLst>
                    <a:ext uri="{FF2B5EF4-FFF2-40B4-BE49-F238E27FC236}">
                      <a16:creationId xmlns:a16="http://schemas.microsoft.com/office/drawing/2014/main" id="{316DACE1-5706-434A-B7A2-E4C267FB0B89}"/>
                    </a:ext>
                  </a:extLst>
                </p:cNvPr>
                <p:cNvSpPr/>
                <p:nvPr/>
              </p:nvSpPr>
              <p:spPr>
                <a:xfrm>
                  <a:off x="1852463" y="2653163"/>
                  <a:ext cx="694416" cy="693954"/>
                </a:xfrm>
                <a:custGeom>
                  <a:avLst/>
                  <a:gdLst/>
                  <a:ahLst/>
                  <a:cxnLst>
                    <a:cxn ang="0">
                      <a:pos x="wd2" y="hd2"/>
                    </a:cxn>
                    <a:cxn ang="5400000">
                      <a:pos x="wd2" y="hd2"/>
                    </a:cxn>
                    <a:cxn ang="10800000">
                      <a:pos x="wd2" y="hd2"/>
                    </a:cxn>
                    <a:cxn ang="16200000">
                      <a:pos x="wd2" y="hd2"/>
                    </a:cxn>
                  </a:cxnLst>
                  <a:rect l="0" t="0" r="r" b="b"/>
                  <a:pathLst>
                    <a:path w="21540" h="21554" extrusionOk="0">
                      <a:moveTo>
                        <a:pt x="17094" y="18162"/>
                      </a:moveTo>
                      <a:lnTo>
                        <a:pt x="11180" y="15745"/>
                      </a:lnTo>
                      <a:lnTo>
                        <a:pt x="16926" y="6160"/>
                      </a:lnTo>
                      <a:lnTo>
                        <a:pt x="6551" y="13845"/>
                      </a:lnTo>
                      <a:lnTo>
                        <a:pt x="2514" y="12197"/>
                      </a:lnTo>
                      <a:lnTo>
                        <a:pt x="19750" y="2250"/>
                      </a:lnTo>
                      <a:cubicBezTo>
                        <a:pt x="19750" y="2250"/>
                        <a:pt x="17094" y="18162"/>
                        <a:pt x="17094" y="18162"/>
                      </a:cubicBezTo>
                      <a:close/>
                      <a:moveTo>
                        <a:pt x="21204" y="134"/>
                      </a:moveTo>
                      <a:cubicBezTo>
                        <a:pt x="20964" y="-34"/>
                        <a:pt x="20641" y="-46"/>
                        <a:pt x="20388" y="110"/>
                      </a:cubicBezTo>
                      <a:lnTo>
                        <a:pt x="386" y="11655"/>
                      </a:lnTo>
                      <a:cubicBezTo>
                        <a:pt x="134" y="11800"/>
                        <a:pt x="-23" y="12078"/>
                        <a:pt x="2" y="12366"/>
                      </a:cubicBezTo>
                      <a:cubicBezTo>
                        <a:pt x="26" y="12667"/>
                        <a:pt x="206" y="12919"/>
                        <a:pt x="482" y="13028"/>
                      </a:cubicBezTo>
                      <a:lnTo>
                        <a:pt x="6155" y="15348"/>
                      </a:lnTo>
                      <a:lnTo>
                        <a:pt x="6155" y="20785"/>
                      </a:lnTo>
                      <a:cubicBezTo>
                        <a:pt x="6155" y="21096"/>
                        <a:pt x="6347" y="21386"/>
                        <a:pt x="6648" y="21505"/>
                      </a:cubicBezTo>
                      <a:cubicBezTo>
                        <a:pt x="6733" y="21542"/>
                        <a:pt x="6829" y="21554"/>
                        <a:pt x="6925" y="21554"/>
                      </a:cubicBezTo>
                      <a:cubicBezTo>
                        <a:pt x="7142" y="21554"/>
                        <a:pt x="7345" y="21470"/>
                        <a:pt x="7490" y="21301"/>
                      </a:cubicBezTo>
                      <a:lnTo>
                        <a:pt x="11072" y="17368"/>
                      </a:lnTo>
                      <a:lnTo>
                        <a:pt x="17406" y="19955"/>
                      </a:lnTo>
                      <a:cubicBezTo>
                        <a:pt x="17503" y="19990"/>
                        <a:pt x="17598" y="20014"/>
                        <a:pt x="17695" y="20014"/>
                      </a:cubicBezTo>
                      <a:cubicBezTo>
                        <a:pt x="17827" y="20014"/>
                        <a:pt x="17959" y="19978"/>
                        <a:pt x="18069" y="19919"/>
                      </a:cubicBezTo>
                      <a:cubicBezTo>
                        <a:pt x="18272" y="19798"/>
                        <a:pt x="18416" y="19605"/>
                        <a:pt x="18453" y="19377"/>
                      </a:cubicBezTo>
                      <a:lnTo>
                        <a:pt x="21530" y="904"/>
                      </a:lnTo>
                      <a:cubicBezTo>
                        <a:pt x="21577" y="603"/>
                        <a:pt x="21456" y="314"/>
                        <a:pt x="21204" y="134"/>
                      </a:cubicBezTo>
                      <a:close/>
                    </a:path>
                  </a:pathLst>
                </a:custGeom>
                <a:solidFill>
                  <a:srgbClr val="FFFFFF"/>
                </a:solidFill>
                <a:ln w="12700">
                  <a:miter lim="400000"/>
                </a:ln>
              </p:spPr>
              <p:txBody>
                <a:bodyPr anchor="ctr"/>
                <a:lstStyle/>
                <a:p>
                  <a:pPr algn="ctr"/>
                  <a:endParaRPr>
                    <a:ea typeface="微软雅黑" panose="020B0503020204020204" pitchFamily="34" charset="-122"/>
                  </a:endParaRPr>
                </a:p>
              </p:txBody>
            </p:sp>
          </p:grpSp>
        </p:grpSp>
      </p:grpSp>
      <p:sp>
        <p:nvSpPr>
          <p:cNvPr id="36" name="MH_PageTitle"/>
          <p:cNvSpPr>
            <a:spLocks noGrp="1"/>
          </p:cNvSpPr>
          <p:nvPr>
            <p:ph type="title"/>
            <p:custDataLst>
              <p:tags r:id="rId2"/>
            </p:custDataLst>
          </p:nvPr>
        </p:nvSpPr>
        <p:spPr>
          <a:xfrm>
            <a:off x="746096" y="609057"/>
            <a:ext cx="10515600" cy="535531"/>
          </a:xfrm>
          <a:noFill/>
        </p:spPr>
        <p:txBody>
          <a:bodyPr wrap="square" rtlCol="0">
            <a:spAutoFit/>
          </a:bodyPr>
          <a:lstStyle/>
          <a:p>
            <a:pPr marL="457200" indent="-457200">
              <a:buFont typeface="Wingdings" panose="05000000000000000000" pitchFamily="2" charset="2"/>
              <a:buChar char="l"/>
            </a:pPr>
            <a:r>
              <a:rPr lang="zh-CN" altLang="zh-CN" sz="3200" b="1" dirty="0">
                <a:solidFill>
                  <a:srgbClr val="524F6A"/>
                </a:solidFill>
                <a:latin typeface="微软雅黑" panose="020B0503020204020204" pitchFamily="34" charset="-122"/>
                <a:ea typeface="微软雅黑" panose="020B0503020204020204" pitchFamily="34" charset="-122"/>
                <a:cs typeface="+mn-cs"/>
              </a:rPr>
              <a:t>跨境电</a:t>
            </a:r>
            <a:r>
              <a:rPr lang="zh-CN" altLang="zh-CN" sz="3200" b="1" dirty="0" smtClean="0">
                <a:solidFill>
                  <a:srgbClr val="524F6A"/>
                </a:solidFill>
                <a:latin typeface="微软雅黑" panose="020B0503020204020204" pitchFamily="34" charset="-122"/>
                <a:ea typeface="微软雅黑" panose="020B0503020204020204" pitchFamily="34" charset="-122"/>
                <a:cs typeface="+mn-cs"/>
              </a:rPr>
              <a:t>商</a:t>
            </a:r>
            <a:r>
              <a:rPr lang="zh-CN" altLang="en-US" sz="3200" b="1" dirty="0" smtClean="0">
                <a:solidFill>
                  <a:srgbClr val="524F6A"/>
                </a:solidFill>
                <a:latin typeface="微软雅黑" panose="020B0503020204020204" pitchFamily="34" charset="-122"/>
                <a:ea typeface="微软雅黑" panose="020B0503020204020204" pitchFamily="34" charset="-122"/>
                <a:cs typeface="+mn-cs"/>
              </a:rPr>
              <a:t>面临的挑战</a:t>
            </a:r>
            <a:endParaRPr lang="zh-CN" altLang="en-US" sz="3200" b="1" dirty="0">
              <a:solidFill>
                <a:srgbClr val="524F6A"/>
              </a:solidFill>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8264762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5095213"/>
            <a:ext cx="7507852"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第二节  </a:t>
            </a:r>
            <a:r>
              <a:rPr lang="zh-CN" altLang="en-US" sz="3200" b="1" dirty="0" smtClean="0">
                <a:solidFill>
                  <a:srgbClr val="524F6A"/>
                </a:solidFill>
                <a:latin typeface="微软雅黑" panose="020B0503020204020204" pitchFamily="34" charset="-122"/>
                <a:ea typeface="微软雅黑" panose="020B0503020204020204" pitchFamily="34" charset="-122"/>
              </a:rPr>
              <a:t>跨境电子商务</a:t>
            </a:r>
            <a:r>
              <a:rPr lang="zh-CN" altLang="en-US" sz="3200" b="1" dirty="0">
                <a:solidFill>
                  <a:srgbClr val="524F6A"/>
                </a:solidFill>
                <a:latin typeface="微软雅黑" panose="020B0503020204020204" pitchFamily="34" charset="-122"/>
                <a:ea typeface="微软雅黑" panose="020B0503020204020204" pitchFamily="34" charset="-122"/>
              </a:rPr>
              <a:t>发展现状与趋势</a:t>
            </a:r>
          </a:p>
        </p:txBody>
      </p:sp>
    </p:spTree>
    <p:extLst>
      <p:ext uri="{BB962C8B-B14F-4D97-AF65-F5344CB8AC3E}">
        <p14:creationId xmlns:p14="http://schemas.microsoft.com/office/powerpoint/2010/main" val="15526214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跨境电子商务</a:t>
            </a:r>
            <a:r>
              <a:rPr lang="zh-CN" altLang="en-US" sz="3200" b="1" dirty="0">
                <a:solidFill>
                  <a:srgbClr val="FFFFFF"/>
                </a:solidFill>
                <a:latin typeface="Arial Black" panose="020B0A04020102020204" pitchFamily="34" charset="0"/>
                <a:ea typeface="微软雅黑" panose="020B0503020204020204" pitchFamily="34" charset="-122"/>
              </a:rPr>
              <a:t>的</a:t>
            </a:r>
            <a:r>
              <a:rPr lang="zh-CN" altLang="en-US" sz="3200" b="1" dirty="0" smtClean="0">
                <a:solidFill>
                  <a:srgbClr val="FFFFFF"/>
                </a:solidFill>
                <a:latin typeface="Arial Black" panose="020B0A04020102020204" pitchFamily="34" charset="0"/>
                <a:ea typeface="微软雅黑" panose="020B0503020204020204" pitchFamily="34" charset="-122"/>
              </a:rPr>
              <a:t>发展现状</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5327307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8226038" y="3606396"/>
            <a:ext cx="2990550" cy="1660451"/>
            <a:chOff x="5819796" y="2500312"/>
            <a:chExt cx="2573264" cy="1428760"/>
          </a:xfrm>
        </p:grpSpPr>
        <p:grpSp>
          <p:nvGrpSpPr>
            <p:cNvPr id="9" name="Group 22"/>
            <p:cNvGrpSpPr/>
            <p:nvPr/>
          </p:nvGrpSpPr>
          <p:grpSpPr>
            <a:xfrm>
              <a:off x="5819796" y="2500312"/>
              <a:ext cx="504804" cy="1428760"/>
              <a:chOff x="5819796" y="2500312"/>
              <a:chExt cx="504804" cy="1428760"/>
            </a:xfrm>
          </p:grpSpPr>
          <p:cxnSp>
            <p:nvCxnSpPr>
              <p:cNvPr id="10" name="Straight Connector 9"/>
              <p:cNvCxnSpPr/>
              <p:nvPr/>
            </p:nvCxnSpPr>
            <p:spPr>
              <a:xfrm rot="5400000">
                <a:off x="5608645" y="3464725"/>
                <a:ext cx="927900" cy="794"/>
              </a:xfrm>
              <a:prstGeom prst="line">
                <a:avLst/>
              </a:prstGeom>
              <a:ln>
                <a:solidFill>
                  <a:srgbClr val="A5779E"/>
                </a:solidFill>
              </a:ln>
            </p:spPr>
            <p:style>
              <a:lnRef idx="1">
                <a:schemeClr val="accent1"/>
              </a:lnRef>
              <a:fillRef idx="0">
                <a:schemeClr val="accent1"/>
              </a:fillRef>
              <a:effectRef idx="0">
                <a:schemeClr val="accent1"/>
              </a:effectRef>
              <a:fontRef idx="minor">
                <a:schemeClr val="tx1"/>
              </a:fontRef>
            </p:style>
          </p:cxnSp>
          <p:sp>
            <p:nvSpPr>
              <p:cNvPr id="11" name="Oval 12"/>
              <p:cNvSpPr/>
              <p:nvPr/>
            </p:nvSpPr>
            <p:spPr>
              <a:xfrm>
                <a:off x="5819796" y="2500312"/>
                <a:ext cx="504804" cy="50480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2" name="Group 30"/>
              <p:cNvGrpSpPr/>
              <p:nvPr/>
            </p:nvGrpSpPr>
            <p:grpSpPr>
              <a:xfrm>
                <a:off x="5955879" y="2671958"/>
                <a:ext cx="260582" cy="163310"/>
                <a:chOff x="1091193" y="3568834"/>
                <a:chExt cx="365425" cy="229016"/>
              </a:xfrm>
              <a:solidFill>
                <a:schemeClr val="bg1"/>
              </a:solidFill>
            </p:grpSpPr>
            <p:sp>
              <p:nvSpPr>
                <p:cNvPr id="14" name="AutoShape 105"/>
                <p:cNvSpPr>
                  <a:spLocks/>
                </p:cNvSpPr>
                <p:nvPr/>
              </p:nvSpPr>
              <p:spPr bwMode="auto">
                <a:xfrm>
                  <a:off x="1091193" y="3568834"/>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5" name="AutoShape 106"/>
                <p:cNvSpPr>
                  <a:spLocks/>
                </p:cNvSpPr>
                <p:nvPr/>
              </p:nvSpPr>
              <p:spPr bwMode="auto">
                <a:xfrm>
                  <a:off x="1228228" y="3637665"/>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6" name="AutoShape 107"/>
                <p:cNvSpPr>
                  <a:spLocks/>
                </p:cNvSpPr>
                <p:nvPr/>
              </p:nvSpPr>
              <p:spPr bwMode="auto">
                <a:xfrm>
                  <a:off x="1193811" y="3603249"/>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7" name="Group 23"/>
            <p:cNvGrpSpPr/>
            <p:nvPr/>
          </p:nvGrpSpPr>
          <p:grpSpPr>
            <a:xfrm>
              <a:off x="6888124" y="2500312"/>
              <a:ext cx="504804" cy="1428760"/>
              <a:chOff x="6888124" y="2500312"/>
              <a:chExt cx="504804" cy="1428760"/>
            </a:xfrm>
          </p:grpSpPr>
          <p:cxnSp>
            <p:nvCxnSpPr>
              <p:cNvPr id="18" name="Straight Connector 10"/>
              <p:cNvCxnSpPr/>
              <p:nvPr/>
            </p:nvCxnSpPr>
            <p:spPr>
              <a:xfrm rot="5400000">
                <a:off x="6680612" y="3464328"/>
                <a:ext cx="927900" cy="1588"/>
              </a:xfrm>
              <a:prstGeom prst="line">
                <a:avLst/>
              </a:prstGeom>
              <a:ln>
                <a:solidFill>
                  <a:srgbClr val="FF6E55"/>
                </a:solidFill>
              </a:ln>
            </p:spPr>
            <p:style>
              <a:lnRef idx="1">
                <a:schemeClr val="accent1"/>
              </a:lnRef>
              <a:fillRef idx="0">
                <a:schemeClr val="accent1"/>
              </a:fillRef>
              <a:effectRef idx="0">
                <a:schemeClr val="accent1"/>
              </a:effectRef>
              <a:fontRef idx="minor">
                <a:schemeClr val="tx1"/>
              </a:fontRef>
            </p:style>
          </p:cxnSp>
          <p:sp>
            <p:nvSpPr>
              <p:cNvPr id="19" name="Oval 13"/>
              <p:cNvSpPr/>
              <p:nvPr/>
            </p:nvSpPr>
            <p:spPr>
              <a:xfrm>
                <a:off x="6888124" y="2500312"/>
                <a:ext cx="504804" cy="504804"/>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0" name="AutoShape 29"/>
              <p:cNvSpPr>
                <a:spLocks/>
              </p:cNvSpPr>
              <p:nvPr/>
            </p:nvSpPr>
            <p:spPr bwMode="auto">
              <a:xfrm>
                <a:off x="7016601" y="2637245"/>
                <a:ext cx="261030" cy="236488"/>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22" name="Group 34"/>
            <p:cNvGrpSpPr/>
            <p:nvPr/>
          </p:nvGrpSpPr>
          <p:grpSpPr>
            <a:xfrm>
              <a:off x="7888256" y="2500312"/>
              <a:ext cx="504804" cy="1428760"/>
              <a:chOff x="7888256" y="2500312"/>
              <a:chExt cx="504804" cy="1428760"/>
            </a:xfrm>
          </p:grpSpPr>
          <p:cxnSp>
            <p:nvCxnSpPr>
              <p:cNvPr id="23" name="Straight Connector 11"/>
              <p:cNvCxnSpPr/>
              <p:nvPr/>
            </p:nvCxnSpPr>
            <p:spPr>
              <a:xfrm rot="5400000">
                <a:off x="7680744" y="3464328"/>
                <a:ext cx="927900" cy="1588"/>
              </a:xfrm>
              <a:prstGeom prst="line">
                <a:avLst/>
              </a:prstGeom>
              <a:ln>
                <a:solidFill>
                  <a:srgbClr val="FFC353"/>
                </a:solidFill>
              </a:ln>
            </p:spPr>
            <p:style>
              <a:lnRef idx="1">
                <a:schemeClr val="accent1"/>
              </a:lnRef>
              <a:fillRef idx="0">
                <a:schemeClr val="accent1"/>
              </a:fillRef>
              <a:effectRef idx="0">
                <a:schemeClr val="accent1"/>
              </a:effectRef>
              <a:fontRef idx="minor">
                <a:schemeClr val="tx1"/>
              </a:fontRef>
            </p:style>
          </p:cxnSp>
          <p:sp>
            <p:nvSpPr>
              <p:cNvPr id="24" name="Oval 14"/>
              <p:cNvSpPr/>
              <p:nvPr/>
            </p:nvSpPr>
            <p:spPr>
              <a:xfrm>
                <a:off x="7888256" y="2500312"/>
                <a:ext cx="504804" cy="504804"/>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5" name="AutoShape 46"/>
              <p:cNvSpPr>
                <a:spLocks/>
              </p:cNvSpPr>
              <p:nvPr/>
            </p:nvSpPr>
            <p:spPr bwMode="auto">
              <a:xfrm>
                <a:off x="8024209" y="2612571"/>
                <a:ext cx="261032" cy="261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sp>
        <p:nvSpPr>
          <p:cNvPr id="33" name="文本框 32"/>
          <p:cNvSpPr txBox="1"/>
          <p:nvPr/>
        </p:nvSpPr>
        <p:spPr>
          <a:xfrm>
            <a:off x="8551340" y="760726"/>
            <a:ext cx="3219221" cy="646331"/>
          </a:xfrm>
          <a:prstGeom prst="rect">
            <a:avLst/>
          </a:prstGeom>
          <a:noFill/>
        </p:spPr>
        <p:txBody>
          <a:bodyPr wrap="square" rtlCol="0">
            <a:spAutoFit/>
          </a:bodyPr>
          <a:lstStyle/>
          <a:p>
            <a:pPr marL="571500" indent="-571500" algn="r">
              <a:buFont typeface="Wingdings" panose="05000000000000000000" pitchFamily="2" charset="2"/>
              <a:buChar char="l"/>
            </a:pPr>
            <a:r>
              <a:rPr lang="zh-CN" altLang="en-US" sz="3600" b="1" dirty="0" smtClean="0">
                <a:solidFill>
                  <a:srgbClr val="524F6A"/>
                </a:solidFill>
                <a:latin typeface="微软雅黑" panose="020B0503020204020204" pitchFamily="34" charset="-122"/>
                <a:ea typeface="微软雅黑" panose="020B0503020204020204" pitchFamily="34" charset="-122"/>
              </a:rPr>
              <a:t>发展现状</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
        <p:nvSpPr>
          <p:cNvPr id="34" name="Rectangle 14"/>
          <p:cNvSpPr/>
          <p:nvPr/>
        </p:nvSpPr>
        <p:spPr>
          <a:xfrm>
            <a:off x="7914424" y="1503224"/>
            <a:ext cx="4011707" cy="1880130"/>
          </a:xfrm>
          <a:prstGeom prst="rect">
            <a:avLst/>
          </a:prstGeom>
          <a:ln w="12700">
            <a:miter lim="400000"/>
          </a:ln>
        </p:spPr>
        <p:txBody>
          <a:bodyPr wrap="square" lIns="90000" tIns="46800" rIns="90000" bIns="46800" anchor="t">
            <a:noAutofit/>
          </a:bodyPr>
          <a:lstStyle/>
          <a:p>
            <a:pPr marL="285750" indent="-285750">
              <a:lnSpc>
                <a:spcPct val="120000"/>
              </a:lnSpc>
              <a:buFont typeface="Wingdings" panose="05000000000000000000" pitchFamily="2" charset="2"/>
              <a:buChar char="u"/>
            </a:pPr>
            <a:r>
              <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rPr>
              <a:t>至</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2018</a:t>
            </a:r>
            <a:r>
              <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rPr>
              <a:t>年，中国进出口跨境电商整体交易规模预计将达到</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9.0</a:t>
            </a:r>
            <a:r>
              <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rPr>
              <a:t>万亿元。近年来中国进口零售跨境电商平台相继成立，在激烈竞争中不断提升用户体验，推动中国进口零售跨境电商交易规模持续稳步增长，进口零售跨境电商在进出口跨境电商交易规模中占比将不断提升</a:t>
            </a:r>
            <a:endParaRPr lang="en-US" sz="1400"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30626" y="5266846"/>
            <a:ext cx="12222626" cy="1591153"/>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6" name="Rectangle 36"/>
          <p:cNvSpPr/>
          <p:nvPr/>
        </p:nvSpPr>
        <p:spPr>
          <a:xfrm>
            <a:off x="1071922" y="5697931"/>
            <a:ext cx="10017530" cy="328936"/>
          </a:xfrm>
          <a:prstGeom prst="rect">
            <a:avLst/>
          </a:prstGeom>
          <a:ln w="12700">
            <a:miter lim="400000"/>
          </a:ln>
        </p:spPr>
        <p:txBody>
          <a:bodyPr wrap="square" lIns="90000" tIns="46800" rIns="90000" bIns="46800" anchor="t">
            <a:noAutofit/>
          </a:bodyPr>
          <a:lstStyle/>
          <a:p>
            <a:pPr marL="285750" indent="-285750">
              <a:lnSpc>
                <a:spcPct val="120000"/>
              </a:lnSpc>
              <a:buFont typeface="Wingdings" panose="05000000000000000000" pitchFamily="2" charset="2"/>
              <a:buChar char="u"/>
            </a:pPr>
            <a:r>
              <a:rPr lang="zh-CN" altLang="zh-CN" dirty="0">
                <a:solidFill>
                  <a:schemeClr val="bg1"/>
                </a:solidFill>
                <a:latin typeface="微软雅黑" panose="020B0503020204020204" pitchFamily="34" charset="-122"/>
                <a:ea typeface="微软雅黑" panose="020B0503020204020204" pitchFamily="34" charset="-122"/>
              </a:rPr>
              <a:t>根据艾媒咨询资料显示，</a:t>
            </a:r>
            <a:r>
              <a:rPr lang="en-US" altLang="zh-CN" dirty="0">
                <a:solidFill>
                  <a:schemeClr val="bg1"/>
                </a:solidFill>
                <a:latin typeface="微软雅黑" panose="020B0503020204020204" pitchFamily="34" charset="-122"/>
                <a:ea typeface="微软雅黑" panose="020B0503020204020204" pitchFamily="34" charset="-122"/>
              </a:rPr>
              <a:t> 2017</a:t>
            </a:r>
            <a:r>
              <a:rPr lang="zh-CN" altLang="zh-CN" dirty="0">
                <a:solidFill>
                  <a:schemeClr val="bg1"/>
                </a:solidFill>
                <a:latin typeface="微软雅黑" panose="020B0503020204020204" pitchFamily="34" charset="-122"/>
                <a:ea typeface="微软雅黑" panose="020B0503020204020204" pitchFamily="34" charset="-122"/>
              </a:rPr>
              <a:t>年中国进出口跨境电商</a:t>
            </a:r>
            <a:r>
              <a:rPr lang="en-US" altLang="zh-CN" dirty="0">
                <a:solidFill>
                  <a:schemeClr val="bg1"/>
                </a:solidFill>
                <a:latin typeface="微软雅黑" panose="020B0503020204020204" pitchFamily="34" charset="-122"/>
                <a:ea typeface="微软雅黑" panose="020B0503020204020204" pitchFamily="34" charset="-122"/>
              </a:rPr>
              <a:t>(</a:t>
            </a:r>
            <a:r>
              <a:rPr lang="zh-CN" altLang="zh-CN" dirty="0">
                <a:solidFill>
                  <a:schemeClr val="bg1"/>
                </a:solidFill>
                <a:latin typeface="微软雅黑" panose="020B0503020204020204" pitchFamily="34" charset="-122"/>
                <a:ea typeface="微软雅黑" panose="020B0503020204020204" pitchFamily="34" charset="-122"/>
              </a:rPr>
              <a:t>含零售及</a:t>
            </a:r>
            <a:r>
              <a:rPr lang="en-US" altLang="zh-CN" dirty="0">
                <a:solidFill>
                  <a:schemeClr val="bg1"/>
                </a:solidFill>
                <a:latin typeface="微软雅黑" panose="020B0503020204020204" pitchFamily="34" charset="-122"/>
                <a:ea typeface="微软雅黑" panose="020B0503020204020204" pitchFamily="34" charset="-122"/>
              </a:rPr>
              <a:t>B2B)</a:t>
            </a:r>
            <a:r>
              <a:rPr lang="zh-CN" altLang="zh-CN" dirty="0">
                <a:solidFill>
                  <a:schemeClr val="bg1"/>
                </a:solidFill>
                <a:latin typeface="微软雅黑" panose="020B0503020204020204" pitchFamily="34" charset="-122"/>
                <a:ea typeface="微软雅黑" panose="020B0503020204020204" pitchFamily="34" charset="-122"/>
              </a:rPr>
              <a:t>整体交易规模达到</a:t>
            </a:r>
            <a:r>
              <a:rPr lang="en-US" altLang="zh-CN" dirty="0">
                <a:solidFill>
                  <a:schemeClr val="bg1"/>
                </a:solidFill>
                <a:latin typeface="微软雅黑" panose="020B0503020204020204" pitchFamily="34" charset="-122"/>
                <a:ea typeface="微软雅黑" panose="020B0503020204020204" pitchFamily="34" charset="-122"/>
              </a:rPr>
              <a:t>7.6</a:t>
            </a:r>
            <a:r>
              <a:rPr lang="zh-CN" altLang="zh-CN" dirty="0">
                <a:solidFill>
                  <a:schemeClr val="bg1"/>
                </a:solidFill>
                <a:latin typeface="微软雅黑" panose="020B0503020204020204" pitchFamily="34" charset="-122"/>
                <a:ea typeface="微软雅黑" panose="020B0503020204020204" pitchFamily="34" charset="-122"/>
              </a:rPr>
              <a:t>万亿元</a:t>
            </a:r>
            <a:endParaRPr lang="ms-MY" dirty="0">
              <a:solidFill>
                <a:schemeClr val="bg1"/>
              </a:solidFill>
              <a:latin typeface="微软雅黑" panose="020B0503020204020204" pitchFamily="34" charset="-122"/>
              <a:ea typeface="微软雅黑" panose="020B0503020204020204" pitchFamily="34" charset="-122"/>
            </a:endParaRPr>
          </a:p>
        </p:txBody>
      </p:sp>
      <p:graphicFrame>
        <p:nvGraphicFramePr>
          <p:cNvPr id="26" name="图表 25"/>
          <p:cNvGraphicFramePr/>
          <p:nvPr>
            <p:extLst>
              <p:ext uri="{D42A27DB-BD31-4B8C-83A1-F6EECF244321}">
                <p14:modId xmlns:p14="http://schemas.microsoft.com/office/powerpoint/2010/main" val="133237597"/>
              </p:ext>
            </p:extLst>
          </p:nvPr>
        </p:nvGraphicFramePr>
        <p:xfrm>
          <a:off x="996268" y="1190998"/>
          <a:ext cx="5673742" cy="311361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444054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12192000" cy="685800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grpSp>
        <p:nvGrpSpPr>
          <p:cNvPr id="5" name="Group 30"/>
          <p:cNvGrpSpPr/>
          <p:nvPr/>
        </p:nvGrpSpPr>
        <p:grpSpPr>
          <a:xfrm>
            <a:off x="685993" y="640468"/>
            <a:ext cx="4435136" cy="1421928"/>
            <a:chOff x="320500" y="1744325"/>
            <a:chExt cx="3326352" cy="1008055"/>
          </a:xfrm>
        </p:grpSpPr>
        <p:sp>
          <p:nvSpPr>
            <p:cNvPr id="6" name="Freeform 128"/>
            <p:cNvSpPr>
              <a:spLocks/>
            </p:cNvSpPr>
            <p:nvPr/>
          </p:nvSpPr>
          <p:spPr bwMode="auto">
            <a:xfrm>
              <a:off x="320500" y="1785932"/>
              <a:ext cx="586080" cy="337060"/>
            </a:xfrm>
            <a:custGeom>
              <a:avLst/>
              <a:gdLst/>
              <a:ahLst/>
              <a:cxnLst>
                <a:cxn ang="0">
                  <a:pos x="76" y="269"/>
                </a:cxn>
                <a:cxn ang="0">
                  <a:pos x="46" y="263"/>
                </a:cxn>
                <a:cxn ang="0">
                  <a:pos x="22" y="249"/>
                </a:cxn>
                <a:cxn ang="0">
                  <a:pos x="6" y="229"/>
                </a:cxn>
                <a:cxn ang="0">
                  <a:pos x="0" y="208"/>
                </a:cxn>
                <a:cxn ang="0">
                  <a:pos x="0" y="199"/>
                </a:cxn>
                <a:cxn ang="0">
                  <a:pos x="4" y="184"/>
                </a:cxn>
                <a:cxn ang="0">
                  <a:pos x="12" y="174"/>
                </a:cxn>
                <a:cxn ang="0">
                  <a:pos x="30" y="160"/>
                </a:cxn>
                <a:cxn ang="0">
                  <a:pos x="29" y="148"/>
                </a:cxn>
                <a:cxn ang="0">
                  <a:pos x="29" y="139"/>
                </a:cxn>
                <a:cxn ang="0">
                  <a:pos x="33" y="126"/>
                </a:cxn>
                <a:cxn ang="0">
                  <a:pos x="45" y="107"/>
                </a:cxn>
                <a:cxn ang="0">
                  <a:pos x="70" y="88"/>
                </a:cxn>
                <a:cxn ang="0">
                  <a:pos x="102" y="77"/>
                </a:cxn>
                <a:cxn ang="0">
                  <a:pos x="120" y="75"/>
                </a:cxn>
                <a:cxn ang="0">
                  <a:pos x="145" y="78"/>
                </a:cxn>
                <a:cxn ang="0">
                  <a:pos x="145" y="73"/>
                </a:cxn>
                <a:cxn ang="0">
                  <a:pos x="145" y="65"/>
                </a:cxn>
                <a:cxn ang="0">
                  <a:pos x="149" y="51"/>
                </a:cxn>
                <a:cxn ang="0">
                  <a:pos x="160" y="32"/>
                </a:cxn>
                <a:cxn ang="0">
                  <a:pos x="184" y="13"/>
                </a:cxn>
                <a:cxn ang="0">
                  <a:pos x="217" y="2"/>
                </a:cxn>
                <a:cxn ang="0">
                  <a:pos x="236" y="0"/>
                </a:cxn>
                <a:cxn ang="0">
                  <a:pos x="271" y="6"/>
                </a:cxn>
                <a:cxn ang="0">
                  <a:pos x="300" y="21"/>
                </a:cxn>
                <a:cxn ang="0">
                  <a:pos x="319" y="44"/>
                </a:cxn>
                <a:cxn ang="0">
                  <a:pos x="324" y="58"/>
                </a:cxn>
                <a:cxn ang="0">
                  <a:pos x="327" y="73"/>
                </a:cxn>
                <a:cxn ang="0">
                  <a:pos x="326" y="77"/>
                </a:cxn>
                <a:cxn ang="0">
                  <a:pos x="337" y="75"/>
                </a:cxn>
                <a:cxn ang="0">
                  <a:pos x="346" y="75"/>
                </a:cxn>
                <a:cxn ang="0">
                  <a:pos x="382" y="81"/>
                </a:cxn>
                <a:cxn ang="0">
                  <a:pos x="410" y="96"/>
                </a:cxn>
                <a:cxn ang="0">
                  <a:pos x="431" y="119"/>
                </a:cxn>
                <a:cxn ang="0">
                  <a:pos x="436" y="133"/>
                </a:cxn>
                <a:cxn ang="0">
                  <a:pos x="437" y="148"/>
                </a:cxn>
                <a:cxn ang="0">
                  <a:pos x="436" y="160"/>
                </a:cxn>
                <a:cxn ang="0">
                  <a:pos x="448" y="168"/>
                </a:cxn>
                <a:cxn ang="0">
                  <a:pos x="458" y="178"/>
                </a:cxn>
                <a:cxn ang="0">
                  <a:pos x="465" y="191"/>
                </a:cxn>
                <a:cxn ang="0">
                  <a:pos x="466" y="208"/>
                </a:cxn>
                <a:cxn ang="0">
                  <a:pos x="465" y="219"/>
                </a:cxn>
                <a:cxn ang="0">
                  <a:pos x="454" y="239"/>
                </a:cxn>
                <a:cxn ang="0">
                  <a:pos x="433" y="257"/>
                </a:cxn>
                <a:cxn ang="0">
                  <a:pos x="406" y="268"/>
                </a:cxn>
                <a:cxn ang="0">
                  <a:pos x="270" y="269"/>
                </a:cxn>
                <a:cxn ang="0">
                  <a:pos x="319" y="164"/>
                </a:cxn>
                <a:cxn ang="0">
                  <a:pos x="149" y="164"/>
                </a:cxn>
                <a:cxn ang="0">
                  <a:pos x="196" y="269"/>
                </a:cxn>
              </a:cxnLst>
              <a:rect l="0" t="0" r="r" b="b"/>
              <a:pathLst>
                <a:path w="466" h="269">
                  <a:moveTo>
                    <a:pt x="76" y="269"/>
                  </a:moveTo>
                  <a:lnTo>
                    <a:pt x="76" y="269"/>
                  </a:lnTo>
                  <a:lnTo>
                    <a:pt x="61" y="268"/>
                  </a:lnTo>
                  <a:lnTo>
                    <a:pt x="46" y="263"/>
                  </a:lnTo>
                  <a:lnTo>
                    <a:pt x="33" y="257"/>
                  </a:lnTo>
                  <a:lnTo>
                    <a:pt x="22" y="249"/>
                  </a:lnTo>
                  <a:lnTo>
                    <a:pt x="12" y="239"/>
                  </a:lnTo>
                  <a:lnTo>
                    <a:pt x="6" y="229"/>
                  </a:lnTo>
                  <a:lnTo>
                    <a:pt x="1" y="219"/>
                  </a:lnTo>
                  <a:lnTo>
                    <a:pt x="0" y="208"/>
                  </a:lnTo>
                  <a:lnTo>
                    <a:pt x="0" y="208"/>
                  </a:lnTo>
                  <a:lnTo>
                    <a:pt x="0" y="199"/>
                  </a:lnTo>
                  <a:lnTo>
                    <a:pt x="1" y="191"/>
                  </a:lnTo>
                  <a:lnTo>
                    <a:pt x="4" y="184"/>
                  </a:lnTo>
                  <a:lnTo>
                    <a:pt x="8" y="178"/>
                  </a:lnTo>
                  <a:lnTo>
                    <a:pt x="12" y="174"/>
                  </a:lnTo>
                  <a:lnTo>
                    <a:pt x="18" y="168"/>
                  </a:lnTo>
                  <a:lnTo>
                    <a:pt x="30" y="160"/>
                  </a:lnTo>
                  <a:lnTo>
                    <a:pt x="30" y="160"/>
                  </a:lnTo>
                  <a:lnTo>
                    <a:pt x="29" y="148"/>
                  </a:lnTo>
                  <a:lnTo>
                    <a:pt x="29" y="148"/>
                  </a:lnTo>
                  <a:lnTo>
                    <a:pt x="29" y="139"/>
                  </a:lnTo>
                  <a:lnTo>
                    <a:pt x="30" y="133"/>
                  </a:lnTo>
                  <a:lnTo>
                    <a:pt x="33" y="126"/>
                  </a:lnTo>
                  <a:lnTo>
                    <a:pt x="36" y="119"/>
                  </a:lnTo>
                  <a:lnTo>
                    <a:pt x="45" y="107"/>
                  </a:lnTo>
                  <a:lnTo>
                    <a:pt x="56" y="96"/>
                  </a:lnTo>
                  <a:lnTo>
                    <a:pt x="70" y="88"/>
                  </a:lnTo>
                  <a:lnTo>
                    <a:pt x="85" y="81"/>
                  </a:lnTo>
                  <a:lnTo>
                    <a:pt x="102" y="77"/>
                  </a:lnTo>
                  <a:lnTo>
                    <a:pt x="120" y="75"/>
                  </a:lnTo>
                  <a:lnTo>
                    <a:pt x="120" y="75"/>
                  </a:lnTo>
                  <a:lnTo>
                    <a:pt x="132" y="75"/>
                  </a:lnTo>
                  <a:lnTo>
                    <a:pt x="145" y="78"/>
                  </a:lnTo>
                  <a:lnTo>
                    <a:pt x="145" y="78"/>
                  </a:lnTo>
                  <a:lnTo>
                    <a:pt x="145" y="73"/>
                  </a:lnTo>
                  <a:lnTo>
                    <a:pt x="145" y="73"/>
                  </a:lnTo>
                  <a:lnTo>
                    <a:pt x="145" y="65"/>
                  </a:lnTo>
                  <a:lnTo>
                    <a:pt x="146" y="58"/>
                  </a:lnTo>
                  <a:lnTo>
                    <a:pt x="149" y="51"/>
                  </a:lnTo>
                  <a:lnTo>
                    <a:pt x="151" y="44"/>
                  </a:lnTo>
                  <a:lnTo>
                    <a:pt x="160" y="32"/>
                  </a:lnTo>
                  <a:lnTo>
                    <a:pt x="172" y="21"/>
                  </a:lnTo>
                  <a:lnTo>
                    <a:pt x="184" y="13"/>
                  </a:lnTo>
                  <a:lnTo>
                    <a:pt x="200" y="6"/>
                  </a:lnTo>
                  <a:lnTo>
                    <a:pt x="217" y="2"/>
                  </a:lnTo>
                  <a:lnTo>
                    <a:pt x="236" y="0"/>
                  </a:lnTo>
                  <a:lnTo>
                    <a:pt x="236" y="0"/>
                  </a:lnTo>
                  <a:lnTo>
                    <a:pt x="254" y="2"/>
                  </a:lnTo>
                  <a:lnTo>
                    <a:pt x="271" y="6"/>
                  </a:lnTo>
                  <a:lnTo>
                    <a:pt x="286" y="13"/>
                  </a:lnTo>
                  <a:lnTo>
                    <a:pt x="300" y="21"/>
                  </a:lnTo>
                  <a:lnTo>
                    <a:pt x="311" y="32"/>
                  </a:lnTo>
                  <a:lnTo>
                    <a:pt x="319" y="44"/>
                  </a:lnTo>
                  <a:lnTo>
                    <a:pt x="323" y="51"/>
                  </a:lnTo>
                  <a:lnTo>
                    <a:pt x="324" y="58"/>
                  </a:lnTo>
                  <a:lnTo>
                    <a:pt x="326" y="65"/>
                  </a:lnTo>
                  <a:lnTo>
                    <a:pt x="327" y="73"/>
                  </a:lnTo>
                  <a:lnTo>
                    <a:pt x="327" y="73"/>
                  </a:lnTo>
                  <a:lnTo>
                    <a:pt x="326" y="77"/>
                  </a:lnTo>
                  <a:lnTo>
                    <a:pt x="326" y="77"/>
                  </a:lnTo>
                  <a:lnTo>
                    <a:pt x="337" y="75"/>
                  </a:lnTo>
                  <a:lnTo>
                    <a:pt x="346" y="75"/>
                  </a:lnTo>
                  <a:lnTo>
                    <a:pt x="346" y="75"/>
                  </a:lnTo>
                  <a:lnTo>
                    <a:pt x="365" y="77"/>
                  </a:lnTo>
                  <a:lnTo>
                    <a:pt x="382" y="81"/>
                  </a:lnTo>
                  <a:lnTo>
                    <a:pt x="398" y="88"/>
                  </a:lnTo>
                  <a:lnTo>
                    <a:pt x="410" y="96"/>
                  </a:lnTo>
                  <a:lnTo>
                    <a:pt x="422" y="107"/>
                  </a:lnTo>
                  <a:lnTo>
                    <a:pt x="431" y="119"/>
                  </a:lnTo>
                  <a:lnTo>
                    <a:pt x="433" y="126"/>
                  </a:lnTo>
                  <a:lnTo>
                    <a:pt x="436" y="133"/>
                  </a:lnTo>
                  <a:lnTo>
                    <a:pt x="437" y="139"/>
                  </a:lnTo>
                  <a:lnTo>
                    <a:pt x="437" y="148"/>
                  </a:lnTo>
                  <a:lnTo>
                    <a:pt x="437" y="148"/>
                  </a:lnTo>
                  <a:lnTo>
                    <a:pt x="436" y="160"/>
                  </a:lnTo>
                  <a:lnTo>
                    <a:pt x="436" y="160"/>
                  </a:lnTo>
                  <a:lnTo>
                    <a:pt x="448" y="168"/>
                  </a:lnTo>
                  <a:lnTo>
                    <a:pt x="454" y="174"/>
                  </a:lnTo>
                  <a:lnTo>
                    <a:pt x="458" y="178"/>
                  </a:lnTo>
                  <a:lnTo>
                    <a:pt x="462" y="184"/>
                  </a:lnTo>
                  <a:lnTo>
                    <a:pt x="465" y="191"/>
                  </a:lnTo>
                  <a:lnTo>
                    <a:pt x="466" y="199"/>
                  </a:lnTo>
                  <a:lnTo>
                    <a:pt x="466" y="208"/>
                  </a:lnTo>
                  <a:lnTo>
                    <a:pt x="466" y="208"/>
                  </a:lnTo>
                  <a:lnTo>
                    <a:pt x="465" y="219"/>
                  </a:lnTo>
                  <a:lnTo>
                    <a:pt x="461" y="229"/>
                  </a:lnTo>
                  <a:lnTo>
                    <a:pt x="454" y="239"/>
                  </a:lnTo>
                  <a:lnTo>
                    <a:pt x="444" y="249"/>
                  </a:lnTo>
                  <a:lnTo>
                    <a:pt x="433" y="257"/>
                  </a:lnTo>
                  <a:lnTo>
                    <a:pt x="420" y="263"/>
                  </a:lnTo>
                  <a:lnTo>
                    <a:pt x="406" y="268"/>
                  </a:lnTo>
                  <a:lnTo>
                    <a:pt x="390" y="269"/>
                  </a:lnTo>
                  <a:lnTo>
                    <a:pt x="270" y="269"/>
                  </a:lnTo>
                  <a:lnTo>
                    <a:pt x="270" y="164"/>
                  </a:lnTo>
                  <a:lnTo>
                    <a:pt x="319" y="164"/>
                  </a:lnTo>
                  <a:lnTo>
                    <a:pt x="233" y="58"/>
                  </a:lnTo>
                  <a:lnTo>
                    <a:pt x="149" y="164"/>
                  </a:lnTo>
                  <a:lnTo>
                    <a:pt x="196" y="164"/>
                  </a:lnTo>
                  <a:lnTo>
                    <a:pt x="196" y="269"/>
                  </a:lnTo>
                  <a:lnTo>
                    <a:pt x="76" y="26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a:lnSpc>
                  <a:spcPct val="120000"/>
                </a:lnSpc>
              </a:pPr>
              <a:endParaRPr lang="en-US" sz="1600">
                <a:ea typeface="微软雅黑" panose="020B0503020204020204" pitchFamily="34" charset="-122"/>
              </a:endParaRPr>
            </a:p>
          </p:txBody>
        </p:sp>
        <p:sp>
          <p:nvSpPr>
            <p:cNvPr id="7" name="Rectangle 14"/>
            <p:cNvSpPr/>
            <p:nvPr/>
          </p:nvSpPr>
          <p:spPr>
            <a:xfrm>
              <a:off x="1106384" y="1744325"/>
              <a:ext cx="2540468" cy="1008055"/>
            </a:xfrm>
            <a:prstGeom prst="rect">
              <a:avLst/>
            </a:prstGeom>
            <a:ln w="12700">
              <a:miter lim="400000"/>
            </a:ln>
          </p:spPr>
          <p:txBody>
            <a:bodyPr wrap="square" lIns="90000" tIns="46800" rIns="90000" bIns="46800" anchor="t">
              <a:noAutofit/>
            </a:bodyPr>
            <a:lstStyle/>
            <a:p>
              <a:pPr>
                <a:lnSpc>
                  <a:spcPct val="120000"/>
                </a:lnSpc>
              </a:pPr>
              <a:r>
                <a:rPr lang="en-US" altLang="zh-CN" dirty="0">
                  <a:solidFill>
                    <a:schemeClr val="bg1"/>
                  </a:solidFill>
                  <a:latin typeface="微软雅黑" panose="020B0503020204020204" pitchFamily="34" charset="-122"/>
                  <a:ea typeface="微软雅黑" panose="020B0503020204020204" pitchFamily="34" charset="-122"/>
                </a:rPr>
                <a:t>2017</a:t>
              </a:r>
              <a:r>
                <a:rPr lang="zh-CN" altLang="zh-CN" dirty="0">
                  <a:solidFill>
                    <a:schemeClr val="bg1"/>
                  </a:solidFill>
                  <a:latin typeface="微软雅黑" panose="020B0503020204020204" pitchFamily="34" charset="-122"/>
                  <a:ea typeface="微软雅黑" panose="020B0503020204020204" pitchFamily="34" charset="-122"/>
                </a:rPr>
                <a:t>年中国海淘用户规模达到</a:t>
              </a:r>
              <a:r>
                <a:rPr lang="en-US" altLang="zh-CN" dirty="0">
                  <a:solidFill>
                    <a:schemeClr val="bg1"/>
                  </a:solidFill>
                  <a:latin typeface="微软雅黑" panose="020B0503020204020204" pitchFamily="34" charset="-122"/>
                  <a:ea typeface="微软雅黑" panose="020B0503020204020204" pitchFamily="34" charset="-122"/>
                </a:rPr>
                <a:t>0.65</a:t>
              </a:r>
              <a:r>
                <a:rPr lang="zh-CN" altLang="zh-CN" dirty="0">
                  <a:solidFill>
                    <a:schemeClr val="bg1"/>
                  </a:solidFill>
                  <a:latin typeface="微软雅黑" panose="020B0503020204020204" pitchFamily="34" charset="-122"/>
                  <a:ea typeface="微软雅黑" panose="020B0503020204020204" pitchFamily="34" charset="-122"/>
                </a:rPr>
                <a:t>亿人，至</a:t>
              </a:r>
              <a:r>
                <a:rPr lang="en-US" altLang="zh-CN" dirty="0">
                  <a:solidFill>
                    <a:schemeClr val="bg1"/>
                  </a:solidFill>
                  <a:latin typeface="微软雅黑" panose="020B0503020204020204" pitchFamily="34" charset="-122"/>
                  <a:ea typeface="微软雅黑" panose="020B0503020204020204" pitchFamily="34" charset="-122"/>
                </a:rPr>
                <a:t>2018</a:t>
              </a:r>
              <a:r>
                <a:rPr lang="zh-CN" altLang="zh-CN" dirty="0">
                  <a:solidFill>
                    <a:schemeClr val="bg1"/>
                  </a:solidFill>
                  <a:latin typeface="微软雅黑" panose="020B0503020204020204" pitchFamily="34" charset="-122"/>
                  <a:ea typeface="微软雅黑" panose="020B0503020204020204" pitchFamily="34" charset="-122"/>
                </a:rPr>
                <a:t>年，中国海淘用户预计将达到</a:t>
              </a:r>
              <a:r>
                <a:rPr lang="en-US" altLang="zh-CN" dirty="0">
                  <a:solidFill>
                    <a:schemeClr val="bg1"/>
                  </a:solidFill>
                  <a:latin typeface="微软雅黑" panose="020B0503020204020204" pitchFamily="34" charset="-122"/>
                  <a:ea typeface="微软雅黑" panose="020B0503020204020204" pitchFamily="34" charset="-122"/>
                </a:rPr>
                <a:t>0.88</a:t>
              </a:r>
              <a:r>
                <a:rPr lang="zh-CN" altLang="zh-CN" dirty="0">
                  <a:solidFill>
                    <a:schemeClr val="bg1"/>
                  </a:solidFill>
                  <a:latin typeface="微软雅黑" panose="020B0503020204020204" pitchFamily="34" charset="-122"/>
                  <a:ea typeface="微软雅黑" panose="020B0503020204020204" pitchFamily="34" charset="-122"/>
                </a:rPr>
                <a:t>亿人</a:t>
              </a:r>
              <a:endParaRPr lang="ms-MY" dirty="0">
                <a:solidFill>
                  <a:schemeClr val="bg1"/>
                </a:solidFill>
                <a:latin typeface="微软雅黑" panose="020B0503020204020204" pitchFamily="34" charset="-122"/>
                <a:ea typeface="微软雅黑" panose="020B0503020204020204" pitchFamily="34" charset="-122"/>
              </a:endParaRPr>
            </a:p>
          </p:txBody>
        </p:sp>
      </p:grpSp>
      <p:grpSp>
        <p:nvGrpSpPr>
          <p:cNvPr id="8" name="Group 25"/>
          <p:cNvGrpSpPr/>
          <p:nvPr/>
        </p:nvGrpSpPr>
        <p:grpSpPr>
          <a:xfrm>
            <a:off x="6844887" y="634417"/>
            <a:ext cx="5080707" cy="2396233"/>
            <a:chOff x="6070304" y="1541751"/>
            <a:chExt cx="3810530" cy="1698775"/>
          </a:xfrm>
        </p:grpSpPr>
        <p:sp>
          <p:nvSpPr>
            <p:cNvPr id="9" name="Freeform 127"/>
            <p:cNvSpPr>
              <a:spLocks/>
            </p:cNvSpPr>
            <p:nvPr/>
          </p:nvSpPr>
          <p:spPr bwMode="auto">
            <a:xfrm>
              <a:off x="6070304" y="1611067"/>
              <a:ext cx="588596" cy="329512"/>
            </a:xfrm>
            <a:custGeom>
              <a:avLst/>
              <a:gdLst/>
              <a:ahLst/>
              <a:cxnLst>
                <a:cxn ang="0">
                  <a:pos x="76" y="263"/>
                </a:cxn>
                <a:cxn ang="0">
                  <a:pos x="46" y="257"/>
                </a:cxn>
                <a:cxn ang="0">
                  <a:pos x="22" y="243"/>
                </a:cxn>
                <a:cxn ang="0">
                  <a:pos x="5" y="223"/>
                </a:cxn>
                <a:cxn ang="0">
                  <a:pos x="0" y="202"/>
                </a:cxn>
                <a:cxn ang="0">
                  <a:pos x="0" y="193"/>
                </a:cxn>
                <a:cxn ang="0">
                  <a:pos x="4" y="178"/>
                </a:cxn>
                <a:cxn ang="0">
                  <a:pos x="12" y="168"/>
                </a:cxn>
                <a:cxn ang="0">
                  <a:pos x="30" y="154"/>
                </a:cxn>
                <a:cxn ang="0">
                  <a:pos x="28" y="142"/>
                </a:cxn>
                <a:cxn ang="0">
                  <a:pos x="30" y="133"/>
                </a:cxn>
                <a:cxn ang="0">
                  <a:pos x="32" y="120"/>
                </a:cxn>
                <a:cxn ang="0">
                  <a:pos x="45" y="101"/>
                </a:cxn>
                <a:cxn ang="0">
                  <a:pos x="69" y="82"/>
                </a:cxn>
                <a:cxn ang="0">
                  <a:pos x="102" y="71"/>
                </a:cxn>
                <a:cxn ang="0">
                  <a:pos x="120" y="69"/>
                </a:cxn>
                <a:cxn ang="0">
                  <a:pos x="144" y="72"/>
                </a:cxn>
                <a:cxn ang="0">
                  <a:pos x="144" y="67"/>
                </a:cxn>
                <a:cxn ang="0">
                  <a:pos x="146" y="56"/>
                </a:cxn>
                <a:cxn ang="0">
                  <a:pos x="152" y="35"/>
                </a:cxn>
                <a:cxn ang="0">
                  <a:pos x="166" y="19"/>
                </a:cxn>
                <a:cxn ang="0">
                  <a:pos x="185" y="7"/>
                </a:cxn>
                <a:cxn ang="0">
                  <a:pos x="197" y="121"/>
                </a:cxn>
                <a:cxn ang="0">
                  <a:pos x="233" y="228"/>
                </a:cxn>
                <a:cxn ang="0">
                  <a:pos x="270" y="121"/>
                </a:cxn>
                <a:cxn ang="0">
                  <a:pos x="270" y="0"/>
                </a:cxn>
                <a:cxn ang="0">
                  <a:pos x="293" y="11"/>
                </a:cxn>
                <a:cxn ang="0">
                  <a:pos x="310" y="26"/>
                </a:cxn>
                <a:cxn ang="0">
                  <a:pos x="323" y="45"/>
                </a:cxn>
                <a:cxn ang="0">
                  <a:pos x="327" y="67"/>
                </a:cxn>
                <a:cxn ang="0">
                  <a:pos x="327" y="71"/>
                </a:cxn>
                <a:cxn ang="0">
                  <a:pos x="336" y="69"/>
                </a:cxn>
                <a:cxn ang="0">
                  <a:pos x="346" y="69"/>
                </a:cxn>
                <a:cxn ang="0">
                  <a:pos x="381" y="75"/>
                </a:cxn>
                <a:cxn ang="0">
                  <a:pos x="411" y="90"/>
                </a:cxn>
                <a:cxn ang="0">
                  <a:pos x="430" y="113"/>
                </a:cxn>
                <a:cxn ang="0">
                  <a:pos x="436" y="127"/>
                </a:cxn>
                <a:cxn ang="0">
                  <a:pos x="437" y="142"/>
                </a:cxn>
                <a:cxn ang="0">
                  <a:pos x="436" y="154"/>
                </a:cxn>
                <a:cxn ang="0">
                  <a:pos x="448" y="162"/>
                </a:cxn>
                <a:cxn ang="0">
                  <a:pos x="459" y="172"/>
                </a:cxn>
                <a:cxn ang="0">
                  <a:pos x="464" y="185"/>
                </a:cxn>
                <a:cxn ang="0">
                  <a:pos x="467" y="202"/>
                </a:cxn>
                <a:cxn ang="0">
                  <a:pos x="466" y="213"/>
                </a:cxn>
                <a:cxn ang="0">
                  <a:pos x="454" y="233"/>
                </a:cxn>
                <a:cxn ang="0">
                  <a:pos x="433" y="251"/>
                </a:cxn>
                <a:cxn ang="0">
                  <a:pos x="406" y="262"/>
                </a:cxn>
                <a:cxn ang="0">
                  <a:pos x="76" y="263"/>
                </a:cxn>
              </a:cxnLst>
              <a:rect l="0" t="0" r="r" b="b"/>
              <a:pathLst>
                <a:path w="467" h="263">
                  <a:moveTo>
                    <a:pt x="76" y="263"/>
                  </a:moveTo>
                  <a:lnTo>
                    <a:pt x="76" y="263"/>
                  </a:lnTo>
                  <a:lnTo>
                    <a:pt x="61" y="262"/>
                  </a:lnTo>
                  <a:lnTo>
                    <a:pt x="46" y="257"/>
                  </a:lnTo>
                  <a:lnTo>
                    <a:pt x="34" y="251"/>
                  </a:lnTo>
                  <a:lnTo>
                    <a:pt x="22" y="243"/>
                  </a:lnTo>
                  <a:lnTo>
                    <a:pt x="12" y="233"/>
                  </a:lnTo>
                  <a:lnTo>
                    <a:pt x="5" y="223"/>
                  </a:lnTo>
                  <a:lnTo>
                    <a:pt x="1" y="213"/>
                  </a:lnTo>
                  <a:lnTo>
                    <a:pt x="0" y="202"/>
                  </a:lnTo>
                  <a:lnTo>
                    <a:pt x="0" y="202"/>
                  </a:lnTo>
                  <a:lnTo>
                    <a:pt x="0" y="193"/>
                  </a:lnTo>
                  <a:lnTo>
                    <a:pt x="1" y="185"/>
                  </a:lnTo>
                  <a:lnTo>
                    <a:pt x="4" y="178"/>
                  </a:lnTo>
                  <a:lnTo>
                    <a:pt x="8" y="172"/>
                  </a:lnTo>
                  <a:lnTo>
                    <a:pt x="12" y="168"/>
                  </a:lnTo>
                  <a:lnTo>
                    <a:pt x="18" y="162"/>
                  </a:lnTo>
                  <a:lnTo>
                    <a:pt x="30" y="154"/>
                  </a:lnTo>
                  <a:lnTo>
                    <a:pt x="30" y="154"/>
                  </a:lnTo>
                  <a:lnTo>
                    <a:pt x="28" y="142"/>
                  </a:lnTo>
                  <a:lnTo>
                    <a:pt x="28" y="142"/>
                  </a:lnTo>
                  <a:lnTo>
                    <a:pt x="30" y="133"/>
                  </a:lnTo>
                  <a:lnTo>
                    <a:pt x="31" y="127"/>
                  </a:lnTo>
                  <a:lnTo>
                    <a:pt x="32" y="120"/>
                  </a:lnTo>
                  <a:lnTo>
                    <a:pt x="37" y="113"/>
                  </a:lnTo>
                  <a:lnTo>
                    <a:pt x="45" y="101"/>
                  </a:lnTo>
                  <a:lnTo>
                    <a:pt x="56" y="90"/>
                  </a:lnTo>
                  <a:lnTo>
                    <a:pt x="69" y="82"/>
                  </a:lnTo>
                  <a:lnTo>
                    <a:pt x="84" y="75"/>
                  </a:lnTo>
                  <a:lnTo>
                    <a:pt x="102" y="71"/>
                  </a:lnTo>
                  <a:lnTo>
                    <a:pt x="120" y="69"/>
                  </a:lnTo>
                  <a:lnTo>
                    <a:pt x="120" y="69"/>
                  </a:lnTo>
                  <a:lnTo>
                    <a:pt x="132" y="69"/>
                  </a:lnTo>
                  <a:lnTo>
                    <a:pt x="144" y="72"/>
                  </a:lnTo>
                  <a:lnTo>
                    <a:pt x="144" y="72"/>
                  </a:lnTo>
                  <a:lnTo>
                    <a:pt x="144" y="67"/>
                  </a:lnTo>
                  <a:lnTo>
                    <a:pt x="144" y="67"/>
                  </a:lnTo>
                  <a:lnTo>
                    <a:pt x="146" y="56"/>
                  </a:lnTo>
                  <a:lnTo>
                    <a:pt x="148" y="45"/>
                  </a:lnTo>
                  <a:lnTo>
                    <a:pt x="152" y="35"/>
                  </a:lnTo>
                  <a:lnTo>
                    <a:pt x="159" y="27"/>
                  </a:lnTo>
                  <a:lnTo>
                    <a:pt x="166" y="19"/>
                  </a:lnTo>
                  <a:lnTo>
                    <a:pt x="176" y="12"/>
                  </a:lnTo>
                  <a:lnTo>
                    <a:pt x="185" y="7"/>
                  </a:lnTo>
                  <a:lnTo>
                    <a:pt x="197" y="1"/>
                  </a:lnTo>
                  <a:lnTo>
                    <a:pt x="197" y="121"/>
                  </a:lnTo>
                  <a:lnTo>
                    <a:pt x="148" y="121"/>
                  </a:lnTo>
                  <a:lnTo>
                    <a:pt x="233" y="228"/>
                  </a:lnTo>
                  <a:lnTo>
                    <a:pt x="319" y="121"/>
                  </a:lnTo>
                  <a:lnTo>
                    <a:pt x="270" y="121"/>
                  </a:lnTo>
                  <a:lnTo>
                    <a:pt x="270" y="0"/>
                  </a:lnTo>
                  <a:lnTo>
                    <a:pt x="270" y="0"/>
                  </a:lnTo>
                  <a:lnTo>
                    <a:pt x="282" y="4"/>
                  </a:lnTo>
                  <a:lnTo>
                    <a:pt x="293" y="11"/>
                  </a:lnTo>
                  <a:lnTo>
                    <a:pt x="302" y="18"/>
                  </a:lnTo>
                  <a:lnTo>
                    <a:pt x="310" y="26"/>
                  </a:lnTo>
                  <a:lnTo>
                    <a:pt x="317" y="34"/>
                  </a:lnTo>
                  <a:lnTo>
                    <a:pt x="323" y="45"/>
                  </a:lnTo>
                  <a:lnTo>
                    <a:pt x="325" y="54"/>
                  </a:lnTo>
                  <a:lnTo>
                    <a:pt x="327" y="67"/>
                  </a:lnTo>
                  <a:lnTo>
                    <a:pt x="327" y="67"/>
                  </a:lnTo>
                  <a:lnTo>
                    <a:pt x="327" y="71"/>
                  </a:lnTo>
                  <a:lnTo>
                    <a:pt x="327" y="71"/>
                  </a:lnTo>
                  <a:lnTo>
                    <a:pt x="336" y="69"/>
                  </a:lnTo>
                  <a:lnTo>
                    <a:pt x="346" y="69"/>
                  </a:lnTo>
                  <a:lnTo>
                    <a:pt x="346" y="69"/>
                  </a:lnTo>
                  <a:lnTo>
                    <a:pt x="365" y="71"/>
                  </a:lnTo>
                  <a:lnTo>
                    <a:pt x="381" y="75"/>
                  </a:lnTo>
                  <a:lnTo>
                    <a:pt x="398" y="82"/>
                  </a:lnTo>
                  <a:lnTo>
                    <a:pt x="411" y="90"/>
                  </a:lnTo>
                  <a:lnTo>
                    <a:pt x="422" y="101"/>
                  </a:lnTo>
                  <a:lnTo>
                    <a:pt x="430" y="113"/>
                  </a:lnTo>
                  <a:lnTo>
                    <a:pt x="433" y="120"/>
                  </a:lnTo>
                  <a:lnTo>
                    <a:pt x="436" y="127"/>
                  </a:lnTo>
                  <a:lnTo>
                    <a:pt x="437" y="133"/>
                  </a:lnTo>
                  <a:lnTo>
                    <a:pt x="437" y="142"/>
                  </a:lnTo>
                  <a:lnTo>
                    <a:pt x="437" y="142"/>
                  </a:lnTo>
                  <a:lnTo>
                    <a:pt x="436" y="154"/>
                  </a:lnTo>
                  <a:lnTo>
                    <a:pt x="436" y="154"/>
                  </a:lnTo>
                  <a:lnTo>
                    <a:pt x="448" y="162"/>
                  </a:lnTo>
                  <a:lnTo>
                    <a:pt x="454" y="168"/>
                  </a:lnTo>
                  <a:lnTo>
                    <a:pt x="459" y="172"/>
                  </a:lnTo>
                  <a:lnTo>
                    <a:pt x="462" y="178"/>
                  </a:lnTo>
                  <a:lnTo>
                    <a:pt x="464" y="185"/>
                  </a:lnTo>
                  <a:lnTo>
                    <a:pt x="466" y="193"/>
                  </a:lnTo>
                  <a:lnTo>
                    <a:pt x="467" y="202"/>
                  </a:lnTo>
                  <a:lnTo>
                    <a:pt x="467" y="202"/>
                  </a:lnTo>
                  <a:lnTo>
                    <a:pt x="466" y="213"/>
                  </a:lnTo>
                  <a:lnTo>
                    <a:pt x="460" y="223"/>
                  </a:lnTo>
                  <a:lnTo>
                    <a:pt x="454" y="233"/>
                  </a:lnTo>
                  <a:lnTo>
                    <a:pt x="444" y="243"/>
                  </a:lnTo>
                  <a:lnTo>
                    <a:pt x="433" y="251"/>
                  </a:lnTo>
                  <a:lnTo>
                    <a:pt x="419" y="257"/>
                  </a:lnTo>
                  <a:lnTo>
                    <a:pt x="406" y="262"/>
                  </a:lnTo>
                  <a:lnTo>
                    <a:pt x="389" y="263"/>
                  </a:lnTo>
                  <a:lnTo>
                    <a:pt x="76" y="26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a:lnSpc>
                  <a:spcPct val="120000"/>
                </a:lnSpc>
              </a:pPr>
              <a:endParaRPr lang="en-US" sz="1600">
                <a:ea typeface="微软雅黑" panose="020B0503020204020204" pitchFamily="34" charset="-122"/>
              </a:endParaRPr>
            </a:p>
          </p:txBody>
        </p:sp>
        <p:sp>
          <p:nvSpPr>
            <p:cNvPr id="10" name="Rectangle 15"/>
            <p:cNvSpPr/>
            <p:nvPr/>
          </p:nvSpPr>
          <p:spPr>
            <a:xfrm>
              <a:off x="6759140" y="1541751"/>
              <a:ext cx="3121694" cy="1698775"/>
            </a:xfrm>
            <a:prstGeom prst="rect">
              <a:avLst/>
            </a:prstGeom>
            <a:ln w="12700">
              <a:miter lim="400000"/>
            </a:ln>
          </p:spPr>
          <p:txBody>
            <a:bodyPr wrap="square" lIns="90000" tIns="46800" rIns="90000" bIns="46800" anchor="t">
              <a:noAutofit/>
            </a:bodyPr>
            <a:lstStyle/>
            <a:p>
              <a:pPr>
                <a:lnSpc>
                  <a:spcPct val="120000"/>
                </a:lnSpc>
              </a:pPr>
              <a:r>
                <a:rPr lang="en-US" altLang="zh-CN" dirty="0">
                  <a:solidFill>
                    <a:schemeClr val="bg1"/>
                  </a:solidFill>
                  <a:latin typeface="微软雅黑" panose="020B0503020204020204" pitchFamily="34" charset="-122"/>
                  <a:ea typeface="微软雅黑" panose="020B0503020204020204" pitchFamily="34" charset="-122"/>
                </a:rPr>
                <a:t>2017</a:t>
              </a:r>
              <a:r>
                <a:rPr lang="zh-CN" altLang="zh-CN" dirty="0">
                  <a:solidFill>
                    <a:schemeClr val="bg1"/>
                  </a:solidFill>
                  <a:latin typeface="微软雅黑" panose="020B0503020204020204" pitchFamily="34" charset="-122"/>
                  <a:ea typeface="微软雅黑" panose="020B0503020204020204" pitchFamily="34" charset="-122"/>
                </a:rPr>
                <a:t>年中国跨境电商零售进口销售额占比分布中，网易考拉海购以</a:t>
              </a:r>
              <a:r>
                <a:rPr lang="en-US" altLang="zh-CN" dirty="0">
                  <a:solidFill>
                    <a:schemeClr val="bg1"/>
                  </a:solidFill>
                  <a:latin typeface="微软雅黑" panose="020B0503020204020204" pitchFamily="34" charset="-122"/>
                  <a:ea typeface="微软雅黑" panose="020B0503020204020204" pitchFamily="34" charset="-122"/>
                </a:rPr>
                <a:t>25.8%</a:t>
              </a:r>
              <a:r>
                <a:rPr lang="zh-CN" altLang="zh-CN" dirty="0">
                  <a:solidFill>
                    <a:schemeClr val="bg1"/>
                  </a:solidFill>
                  <a:latin typeface="微软雅黑" panose="020B0503020204020204" pitchFamily="34" charset="-122"/>
                  <a:ea typeface="微软雅黑" panose="020B0503020204020204" pitchFamily="34" charset="-122"/>
                </a:rPr>
                <a:t>市场占比居于首位，天猫国际销售份额占比为</a:t>
              </a:r>
              <a:r>
                <a:rPr lang="en-US" altLang="zh-CN" dirty="0">
                  <a:solidFill>
                    <a:schemeClr val="bg1"/>
                  </a:solidFill>
                  <a:latin typeface="微软雅黑" panose="020B0503020204020204" pitchFamily="34" charset="-122"/>
                  <a:ea typeface="微软雅黑" panose="020B0503020204020204" pitchFamily="34" charset="-122"/>
                </a:rPr>
                <a:t>21.9%</a:t>
              </a:r>
              <a:r>
                <a:rPr lang="zh-CN" altLang="zh-CN" dirty="0">
                  <a:solidFill>
                    <a:schemeClr val="bg1"/>
                  </a:solidFill>
                  <a:latin typeface="微软雅黑" panose="020B0503020204020204" pitchFamily="34" charset="-122"/>
                  <a:ea typeface="微软雅黑" panose="020B0503020204020204" pitchFamily="34" charset="-122"/>
                </a:rPr>
                <a:t>，居于第二位，京东全球购紧随其后，占比为</a:t>
              </a:r>
              <a:r>
                <a:rPr lang="en-US" altLang="zh-CN" dirty="0">
                  <a:solidFill>
                    <a:schemeClr val="bg1"/>
                  </a:solidFill>
                  <a:latin typeface="微软雅黑" panose="020B0503020204020204" pitchFamily="34" charset="-122"/>
                  <a:ea typeface="微软雅黑" panose="020B0503020204020204" pitchFamily="34" charset="-122"/>
                </a:rPr>
                <a:t>13.3%</a:t>
              </a:r>
              <a:r>
                <a:rPr lang="zh-CN" altLang="zh-CN" dirty="0">
                  <a:solidFill>
                    <a:schemeClr val="bg1"/>
                  </a:solidFill>
                  <a:latin typeface="微软雅黑" panose="020B0503020204020204" pitchFamily="34" charset="-122"/>
                  <a:ea typeface="微软雅黑" panose="020B0503020204020204" pitchFamily="34" charset="-122"/>
                </a:rPr>
                <a:t>。占比较高平台或将抓住机会，在激烈的市场竞争中，进一步扩大优势</a:t>
              </a:r>
              <a:endParaRPr lang="ms-MY" dirty="0">
                <a:solidFill>
                  <a:schemeClr val="bg1"/>
                </a:solidFill>
                <a:latin typeface="微软雅黑" panose="020B0503020204020204" pitchFamily="34" charset="-122"/>
                <a:ea typeface="微软雅黑" panose="020B0503020204020204" pitchFamily="34" charset="-122"/>
              </a:endParaRPr>
            </a:p>
          </p:txBody>
        </p:sp>
      </p:grpSp>
      <p:sp>
        <p:nvSpPr>
          <p:cNvPr id="21" name="Rectangle 12"/>
          <p:cNvSpPr/>
          <p:nvPr/>
        </p:nvSpPr>
        <p:spPr>
          <a:xfrm>
            <a:off x="5807122" y="1"/>
            <a:ext cx="577757"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aphicFrame>
        <p:nvGraphicFramePr>
          <p:cNvPr id="12" name="图表 11"/>
          <p:cNvGraphicFramePr/>
          <p:nvPr>
            <p:extLst>
              <p:ext uri="{D42A27DB-BD31-4B8C-83A1-F6EECF244321}">
                <p14:modId xmlns:p14="http://schemas.microsoft.com/office/powerpoint/2010/main" val="2012468505"/>
              </p:ext>
            </p:extLst>
          </p:nvPr>
        </p:nvGraphicFramePr>
        <p:xfrm>
          <a:off x="685993" y="3012804"/>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图表 12"/>
          <p:cNvGraphicFramePr/>
          <p:nvPr>
            <p:extLst>
              <p:ext uri="{D42A27DB-BD31-4B8C-83A1-F6EECF244321}">
                <p14:modId xmlns:p14="http://schemas.microsoft.com/office/powerpoint/2010/main" val="3165063947"/>
              </p:ext>
            </p:extLst>
          </p:nvPr>
        </p:nvGraphicFramePr>
        <p:xfrm>
          <a:off x="6706212" y="3429000"/>
          <a:ext cx="5164455" cy="28333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714922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8"/>
          <p:cNvSpPr/>
          <p:nvPr/>
        </p:nvSpPr>
        <p:spPr>
          <a:xfrm>
            <a:off x="4792553" y="732919"/>
            <a:ext cx="2606894" cy="260689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4"/>
          <p:cNvSpPr/>
          <p:nvPr/>
        </p:nvSpPr>
        <p:spPr>
          <a:xfrm>
            <a:off x="1909482" y="4707166"/>
            <a:ext cx="8283389" cy="1126462"/>
          </a:xfrm>
          <a:prstGeom prst="rect">
            <a:avLst/>
          </a:prstGeom>
          <a:ln w="12700">
            <a:miter lim="400000"/>
          </a:ln>
        </p:spPr>
        <p:txBody>
          <a:bodyPr wrap="square" lIns="90000" tIns="46800" rIns="90000" bIns="46800" anchor="t">
            <a:noAutofit/>
          </a:bodyPr>
          <a:lstStyle/>
          <a:p>
            <a:pPr>
              <a:lnSpc>
                <a:spcPct val="120000"/>
              </a:lnSpc>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46.2%</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中国海淘用户选择手机移动端作为主要海淘设备。其中</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48.2%</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手机海淘用户安装有</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1-3</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个海淘软件，</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27.3%</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手机海淘用户安装有</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个及以上海淘软件。随着中国跨境电商购物进一步发展，移动端购物体验进一步优化，手机移动端占比将继续提升。中国海淘市场竞争激烈，尚未有海淘平台占据绝对优势地位</a:t>
            </a:r>
            <a:endParaRPr lang="en-US"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network-user-group_17659">
            <a:extLst>
              <a:ext uri="{FF2B5EF4-FFF2-40B4-BE49-F238E27FC236}">
                <a16:creationId xmlns:a16="http://schemas.microsoft.com/office/drawing/2014/main" id="{391B1192-C1EC-4902-A12A-E3D03605FD7A}"/>
              </a:ext>
            </a:extLst>
          </p:cNvPr>
          <p:cNvSpPr>
            <a:spLocks noChangeAspect="1"/>
          </p:cNvSpPr>
          <p:nvPr/>
        </p:nvSpPr>
        <p:spPr bwMode="auto">
          <a:xfrm>
            <a:off x="5443811" y="1440784"/>
            <a:ext cx="1304378" cy="1191164"/>
          </a:xfrm>
          <a:custGeom>
            <a:avLst/>
            <a:gdLst>
              <a:gd name="connsiteX0" fmla="*/ 498237 w 608133"/>
              <a:gd name="connsiteY0" fmla="*/ 0 h 555350"/>
              <a:gd name="connsiteX1" fmla="*/ 581972 w 608133"/>
              <a:gd name="connsiteY1" fmla="*/ 83630 h 555350"/>
              <a:gd name="connsiteX2" fmla="*/ 561683 w 608133"/>
              <a:gd name="connsiteY2" fmla="*/ 138109 h 555350"/>
              <a:gd name="connsiteX3" fmla="*/ 565865 w 608133"/>
              <a:gd name="connsiteY3" fmla="*/ 138109 h 555350"/>
              <a:gd name="connsiteX4" fmla="*/ 608133 w 608133"/>
              <a:gd name="connsiteY4" fmla="*/ 180324 h 555350"/>
              <a:gd name="connsiteX5" fmla="*/ 608133 w 608133"/>
              <a:gd name="connsiteY5" fmla="*/ 319055 h 555350"/>
              <a:gd name="connsiteX6" fmla="*/ 565865 w 608133"/>
              <a:gd name="connsiteY6" fmla="*/ 361358 h 555350"/>
              <a:gd name="connsiteX7" fmla="*/ 564175 w 608133"/>
              <a:gd name="connsiteY7" fmla="*/ 361358 h 555350"/>
              <a:gd name="connsiteX8" fmla="*/ 564175 w 608133"/>
              <a:gd name="connsiteY8" fmla="*/ 513065 h 555350"/>
              <a:gd name="connsiteX9" fmla="*/ 534721 w 608133"/>
              <a:gd name="connsiteY9" fmla="*/ 555279 h 555350"/>
              <a:gd name="connsiteX10" fmla="*/ 461753 w 608133"/>
              <a:gd name="connsiteY10" fmla="*/ 555279 h 555350"/>
              <a:gd name="connsiteX11" fmla="*/ 432210 w 608133"/>
              <a:gd name="connsiteY11" fmla="*/ 513065 h 555350"/>
              <a:gd name="connsiteX12" fmla="*/ 432210 w 608133"/>
              <a:gd name="connsiteY12" fmla="*/ 361358 h 555350"/>
              <a:gd name="connsiteX13" fmla="*/ 430609 w 608133"/>
              <a:gd name="connsiteY13" fmla="*/ 361358 h 555350"/>
              <a:gd name="connsiteX14" fmla="*/ 410409 w 608133"/>
              <a:gd name="connsiteY14" fmla="*/ 355937 h 555350"/>
              <a:gd name="connsiteX15" fmla="*/ 430253 w 608133"/>
              <a:gd name="connsiteY15" fmla="*/ 332030 h 555350"/>
              <a:gd name="connsiteX16" fmla="*/ 430609 w 608133"/>
              <a:gd name="connsiteY16" fmla="*/ 332119 h 555350"/>
              <a:gd name="connsiteX17" fmla="*/ 430609 w 608133"/>
              <a:gd name="connsiteY17" fmla="*/ 167348 h 555350"/>
              <a:gd name="connsiteX18" fmla="*/ 430253 w 608133"/>
              <a:gd name="connsiteY18" fmla="*/ 167348 h 555350"/>
              <a:gd name="connsiteX19" fmla="*/ 410409 w 608133"/>
              <a:gd name="connsiteY19" fmla="*/ 143441 h 555350"/>
              <a:gd name="connsiteX20" fmla="*/ 430609 w 608133"/>
              <a:gd name="connsiteY20" fmla="*/ 138109 h 555350"/>
              <a:gd name="connsiteX21" fmla="*/ 434791 w 608133"/>
              <a:gd name="connsiteY21" fmla="*/ 138109 h 555350"/>
              <a:gd name="connsiteX22" fmla="*/ 414502 w 608133"/>
              <a:gd name="connsiteY22" fmla="*/ 83630 h 555350"/>
              <a:gd name="connsiteX23" fmla="*/ 498237 w 608133"/>
              <a:gd name="connsiteY23" fmla="*/ 0 h 555350"/>
              <a:gd name="connsiteX24" fmla="*/ 303044 w 608133"/>
              <a:gd name="connsiteY24" fmla="*/ 0 h 555350"/>
              <a:gd name="connsiteX25" fmla="*/ 386874 w 608133"/>
              <a:gd name="connsiteY25" fmla="*/ 83627 h 555350"/>
              <a:gd name="connsiteX26" fmla="*/ 366584 w 608133"/>
              <a:gd name="connsiteY26" fmla="*/ 138105 h 555350"/>
              <a:gd name="connsiteX27" fmla="*/ 370678 w 608133"/>
              <a:gd name="connsiteY27" fmla="*/ 138105 h 555350"/>
              <a:gd name="connsiteX28" fmla="*/ 390879 w 608133"/>
              <a:gd name="connsiteY28" fmla="*/ 143437 h 555350"/>
              <a:gd name="connsiteX29" fmla="*/ 410724 w 608133"/>
              <a:gd name="connsiteY29" fmla="*/ 167343 h 555350"/>
              <a:gd name="connsiteX30" fmla="*/ 412949 w 608133"/>
              <a:gd name="connsiteY30" fmla="*/ 180318 h 555350"/>
              <a:gd name="connsiteX31" fmla="*/ 412949 w 608133"/>
              <a:gd name="connsiteY31" fmla="*/ 319044 h 555350"/>
              <a:gd name="connsiteX32" fmla="*/ 410724 w 608133"/>
              <a:gd name="connsiteY32" fmla="*/ 332019 h 555350"/>
              <a:gd name="connsiteX33" fmla="*/ 390879 w 608133"/>
              <a:gd name="connsiteY33" fmla="*/ 356014 h 555350"/>
              <a:gd name="connsiteX34" fmla="*/ 370678 w 608133"/>
              <a:gd name="connsiteY34" fmla="*/ 361347 h 555350"/>
              <a:gd name="connsiteX35" fmla="*/ 369076 w 608133"/>
              <a:gd name="connsiteY35" fmla="*/ 361347 h 555350"/>
              <a:gd name="connsiteX36" fmla="*/ 369076 w 608133"/>
              <a:gd name="connsiteY36" fmla="*/ 513048 h 555350"/>
              <a:gd name="connsiteX37" fmla="*/ 339530 w 608133"/>
              <a:gd name="connsiteY37" fmla="*/ 555350 h 555350"/>
              <a:gd name="connsiteX38" fmla="*/ 266646 w 608133"/>
              <a:gd name="connsiteY38" fmla="*/ 555350 h 555350"/>
              <a:gd name="connsiteX39" fmla="*/ 237100 w 608133"/>
              <a:gd name="connsiteY39" fmla="*/ 513048 h 555350"/>
              <a:gd name="connsiteX40" fmla="*/ 237100 w 608133"/>
              <a:gd name="connsiteY40" fmla="*/ 361347 h 555350"/>
              <a:gd name="connsiteX41" fmla="*/ 235498 w 608133"/>
              <a:gd name="connsiteY41" fmla="*/ 361347 h 555350"/>
              <a:gd name="connsiteX42" fmla="*/ 216276 w 608133"/>
              <a:gd name="connsiteY42" fmla="*/ 356548 h 555350"/>
              <a:gd name="connsiteX43" fmla="*/ 195452 w 608133"/>
              <a:gd name="connsiteY43" fmla="*/ 332108 h 555350"/>
              <a:gd name="connsiteX44" fmla="*/ 193138 w 608133"/>
              <a:gd name="connsiteY44" fmla="*/ 319133 h 555350"/>
              <a:gd name="connsiteX45" fmla="*/ 193138 w 608133"/>
              <a:gd name="connsiteY45" fmla="*/ 180318 h 555350"/>
              <a:gd name="connsiteX46" fmla="*/ 195452 w 608133"/>
              <a:gd name="connsiteY46" fmla="*/ 167343 h 555350"/>
              <a:gd name="connsiteX47" fmla="*/ 216276 w 608133"/>
              <a:gd name="connsiteY47" fmla="*/ 142904 h 555350"/>
              <a:gd name="connsiteX48" fmla="*/ 235498 w 608133"/>
              <a:gd name="connsiteY48" fmla="*/ 138105 h 555350"/>
              <a:gd name="connsiteX49" fmla="*/ 239592 w 608133"/>
              <a:gd name="connsiteY49" fmla="*/ 138105 h 555350"/>
              <a:gd name="connsiteX50" fmla="*/ 219302 w 608133"/>
              <a:gd name="connsiteY50" fmla="*/ 83627 h 555350"/>
              <a:gd name="connsiteX51" fmla="*/ 303044 w 608133"/>
              <a:gd name="connsiteY51" fmla="*/ 0 h 555350"/>
              <a:gd name="connsiteX52" fmla="*/ 109931 w 608133"/>
              <a:gd name="connsiteY52" fmla="*/ 0 h 555350"/>
              <a:gd name="connsiteX53" fmla="*/ 193692 w 608133"/>
              <a:gd name="connsiteY53" fmla="*/ 83630 h 555350"/>
              <a:gd name="connsiteX54" fmla="*/ 173397 w 608133"/>
              <a:gd name="connsiteY54" fmla="*/ 138109 h 555350"/>
              <a:gd name="connsiteX55" fmla="*/ 177580 w 608133"/>
              <a:gd name="connsiteY55" fmla="*/ 138109 h 555350"/>
              <a:gd name="connsiteX56" fmla="*/ 196807 w 608133"/>
              <a:gd name="connsiteY56" fmla="*/ 142908 h 555350"/>
              <a:gd name="connsiteX57" fmla="*/ 175978 w 608133"/>
              <a:gd name="connsiteY57" fmla="*/ 167348 h 555350"/>
              <a:gd name="connsiteX58" fmla="*/ 175978 w 608133"/>
              <a:gd name="connsiteY58" fmla="*/ 332119 h 555350"/>
              <a:gd name="connsiteX59" fmla="*/ 196807 w 608133"/>
              <a:gd name="connsiteY59" fmla="*/ 356470 h 555350"/>
              <a:gd name="connsiteX60" fmla="*/ 177580 w 608133"/>
              <a:gd name="connsiteY60" fmla="*/ 361358 h 555350"/>
              <a:gd name="connsiteX61" fmla="*/ 175978 w 608133"/>
              <a:gd name="connsiteY61" fmla="*/ 361358 h 555350"/>
              <a:gd name="connsiteX62" fmla="*/ 175978 w 608133"/>
              <a:gd name="connsiteY62" fmla="*/ 513065 h 555350"/>
              <a:gd name="connsiteX63" fmla="*/ 146426 w 608133"/>
              <a:gd name="connsiteY63" fmla="*/ 555279 h 555350"/>
              <a:gd name="connsiteX64" fmla="*/ 73435 w 608133"/>
              <a:gd name="connsiteY64" fmla="*/ 555279 h 555350"/>
              <a:gd name="connsiteX65" fmla="*/ 43883 w 608133"/>
              <a:gd name="connsiteY65" fmla="*/ 513065 h 555350"/>
              <a:gd name="connsiteX66" fmla="*/ 43883 w 608133"/>
              <a:gd name="connsiteY66" fmla="*/ 361358 h 555350"/>
              <a:gd name="connsiteX67" fmla="*/ 42281 w 608133"/>
              <a:gd name="connsiteY67" fmla="*/ 361358 h 555350"/>
              <a:gd name="connsiteX68" fmla="*/ 0 w 608133"/>
              <a:gd name="connsiteY68" fmla="*/ 319055 h 555350"/>
              <a:gd name="connsiteX69" fmla="*/ 0 w 608133"/>
              <a:gd name="connsiteY69" fmla="*/ 180324 h 555350"/>
              <a:gd name="connsiteX70" fmla="*/ 42281 w 608133"/>
              <a:gd name="connsiteY70" fmla="*/ 138109 h 555350"/>
              <a:gd name="connsiteX71" fmla="*/ 46465 w 608133"/>
              <a:gd name="connsiteY71" fmla="*/ 138109 h 555350"/>
              <a:gd name="connsiteX72" fmla="*/ 26170 w 608133"/>
              <a:gd name="connsiteY72" fmla="*/ 83630 h 555350"/>
              <a:gd name="connsiteX73" fmla="*/ 109931 w 608133"/>
              <a:gd name="connsiteY73" fmla="*/ 0 h 55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08133" h="555350">
                <a:moveTo>
                  <a:pt x="498237" y="0"/>
                </a:moveTo>
                <a:cubicBezTo>
                  <a:pt x="544420" y="0"/>
                  <a:pt x="581972" y="37505"/>
                  <a:pt x="581972" y="83630"/>
                </a:cubicBezTo>
                <a:cubicBezTo>
                  <a:pt x="581972" y="104426"/>
                  <a:pt x="574319" y="123445"/>
                  <a:pt x="561683" y="138109"/>
                </a:cubicBezTo>
                <a:lnTo>
                  <a:pt x="565865" y="138109"/>
                </a:lnTo>
                <a:cubicBezTo>
                  <a:pt x="589179" y="138109"/>
                  <a:pt x="608133" y="157039"/>
                  <a:pt x="608133" y="180324"/>
                </a:cubicBezTo>
                <a:lnTo>
                  <a:pt x="608133" y="319055"/>
                </a:lnTo>
                <a:cubicBezTo>
                  <a:pt x="608133" y="342339"/>
                  <a:pt x="589179" y="361358"/>
                  <a:pt x="565865" y="361358"/>
                </a:cubicBezTo>
                <a:lnTo>
                  <a:pt x="564175" y="361358"/>
                </a:lnTo>
                <a:lnTo>
                  <a:pt x="564175" y="513065"/>
                </a:lnTo>
                <a:cubicBezTo>
                  <a:pt x="564175" y="537149"/>
                  <a:pt x="551539" y="555279"/>
                  <a:pt x="534721" y="555279"/>
                </a:cubicBezTo>
                <a:lnTo>
                  <a:pt x="461753" y="555279"/>
                </a:lnTo>
                <a:cubicBezTo>
                  <a:pt x="444935" y="555279"/>
                  <a:pt x="432210" y="537149"/>
                  <a:pt x="432210" y="513065"/>
                </a:cubicBezTo>
                <a:lnTo>
                  <a:pt x="432210" y="361358"/>
                </a:lnTo>
                <a:lnTo>
                  <a:pt x="430609" y="361358"/>
                </a:lnTo>
                <a:cubicBezTo>
                  <a:pt x="423223" y="361358"/>
                  <a:pt x="416460" y="359225"/>
                  <a:pt x="410409" y="355937"/>
                </a:cubicBezTo>
                <a:cubicBezTo>
                  <a:pt x="419841" y="350871"/>
                  <a:pt x="426960" y="342339"/>
                  <a:pt x="430253" y="332030"/>
                </a:cubicBezTo>
                <a:cubicBezTo>
                  <a:pt x="430431" y="332030"/>
                  <a:pt x="430520" y="332119"/>
                  <a:pt x="430609" y="332119"/>
                </a:cubicBezTo>
                <a:lnTo>
                  <a:pt x="430609" y="167348"/>
                </a:lnTo>
                <a:cubicBezTo>
                  <a:pt x="430520" y="167348"/>
                  <a:pt x="430431" y="167348"/>
                  <a:pt x="430253" y="167348"/>
                </a:cubicBezTo>
                <a:cubicBezTo>
                  <a:pt x="426960" y="157128"/>
                  <a:pt x="419841" y="148596"/>
                  <a:pt x="410409" y="143441"/>
                </a:cubicBezTo>
                <a:cubicBezTo>
                  <a:pt x="416460" y="140153"/>
                  <a:pt x="423223" y="138109"/>
                  <a:pt x="430609" y="138109"/>
                </a:cubicBezTo>
                <a:lnTo>
                  <a:pt x="434791" y="138109"/>
                </a:lnTo>
                <a:cubicBezTo>
                  <a:pt x="422155" y="123445"/>
                  <a:pt x="414502" y="104426"/>
                  <a:pt x="414502" y="83630"/>
                </a:cubicBezTo>
                <a:cubicBezTo>
                  <a:pt x="414502" y="37505"/>
                  <a:pt x="452054" y="0"/>
                  <a:pt x="498237" y="0"/>
                </a:cubicBezTo>
                <a:close/>
                <a:moveTo>
                  <a:pt x="303044" y="0"/>
                </a:moveTo>
                <a:cubicBezTo>
                  <a:pt x="349230" y="0"/>
                  <a:pt x="386874" y="37592"/>
                  <a:pt x="386874" y="83627"/>
                </a:cubicBezTo>
                <a:cubicBezTo>
                  <a:pt x="386874" y="104423"/>
                  <a:pt x="379132" y="123441"/>
                  <a:pt x="366584" y="138105"/>
                </a:cubicBezTo>
                <a:lnTo>
                  <a:pt x="370678" y="138105"/>
                </a:lnTo>
                <a:cubicBezTo>
                  <a:pt x="378064" y="138105"/>
                  <a:pt x="384827" y="140149"/>
                  <a:pt x="390879" y="143437"/>
                </a:cubicBezTo>
                <a:cubicBezTo>
                  <a:pt x="400223" y="148591"/>
                  <a:pt x="407342" y="157123"/>
                  <a:pt x="410724" y="167343"/>
                </a:cubicBezTo>
                <a:cubicBezTo>
                  <a:pt x="412059" y="171520"/>
                  <a:pt x="412949" y="175786"/>
                  <a:pt x="412949" y="180318"/>
                </a:cubicBezTo>
                <a:lnTo>
                  <a:pt x="412949" y="319044"/>
                </a:lnTo>
                <a:cubicBezTo>
                  <a:pt x="412949" y="323666"/>
                  <a:pt x="412059" y="327931"/>
                  <a:pt x="410724" y="332019"/>
                </a:cubicBezTo>
                <a:cubicBezTo>
                  <a:pt x="407431" y="342328"/>
                  <a:pt x="400223" y="350860"/>
                  <a:pt x="390879" y="356014"/>
                </a:cubicBezTo>
                <a:cubicBezTo>
                  <a:pt x="384827" y="359214"/>
                  <a:pt x="378064" y="361347"/>
                  <a:pt x="370678" y="361347"/>
                </a:cubicBezTo>
                <a:lnTo>
                  <a:pt x="369076" y="361347"/>
                </a:lnTo>
                <a:lnTo>
                  <a:pt x="369076" y="513048"/>
                </a:lnTo>
                <a:cubicBezTo>
                  <a:pt x="369076" y="537132"/>
                  <a:pt x="356439" y="555350"/>
                  <a:pt x="339530" y="555350"/>
                </a:cubicBezTo>
                <a:lnTo>
                  <a:pt x="266646" y="555350"/>
                </a:lnTo>
                <a:cubicBezTo>
                  <a:pt x="249826" y="555350"/>
                  <a:pt x="237100" y="537132"/>
                  <a:pt x="237100" y="513048"/>
                </a:cubicBezTo>
                <a:lnTo>
                  <a:pt x="237100" y="361347"/>
                </a:lnTo>
                <a:lnTo>
                  <a:pt x="235498" y="361347"/>
                </a:lnTo>
                <a:cubicBezTo>
                  <a:pt x="228557" y="361347"/>
                  <a:pt x="222060" y="359480"/>
                  <a:pt x="216276" y="356548"/>
                </a:cubicBezTo>
                <a:cubicBezTo>
                  <a:pt x="206398" y="351393"/>
                  <a:pt x="198922" y="342684"/>
                  <a:pt x="195452" y="332108"/>
                </a:cubicBezTo>
                <a:cubicBezTo>
                  <a:pt x="194117" y="327931"/>
                  <a:pt x="193138" y="323666"/>
                  <a:pt x="193138" y="319133"/>
                </a:cubicBezTo>
                <a:lnTo>
                  <a:pt x="193138" y="180318"/>
                </a:lnTo>
                <a:cubicBezTo>
                  <a:pt x="193138" y="175786"/>
                  <a:pt x="194117" y="171431"/>
                  <a:pt x="195452" y="167343"/>
                </a:cubicBezTo>
                <a:cubicBezTo>
                  <a:pt x="198922" y="156678"/>
                  <a:pt x="206398" y="147969"/>
                  <a:pt x="216276" y="142904"/>
                </a:cubicBezTo>
                <a:cubicBezTo>
                  <a:pt x="222060" y="139971"/>
                  <a:pt x="228557" y="138105"/>
                  <a:pt x="235498" y="138105"/>
                </a:cubicBezTo>
                <a:lnTo>
                  <a:pt x="239592" y="138105"/>
                </a:lnTo>
                <a:cubicBezTo>
                  <a:pt x="226955" y="123441"/>
                  <a:pt x="219302" y="104423"/>
                  <a:pt x="219302" y="83627"/>
                </a:cubicBezTo>
                <a:cubicBezTo>
                  <a:pt x="219302" y="37592"/>
                  <a:pt x="256856" y="0"/>
                  <a:pt x="303044" y="0"/>
                </a:cubicBezTo>
                <a:close/>
                <a:moveTo>
                  <a:pt x="109931" y="0"/>
                </a:moveTo>
                <a:cubicBezTo>
                  <a:pt x="156128" y="0"/>
                  <a:pt x="193692" y="37505"/>
                  <a:pt x="193692" y="83630"/>
                </a:cubicBezTo>
                <a:cubicBezTo>
                  <a:pt x="193692" y="104426"/>
                  <a:pt x="186036" y="123445"/>
                  <a:pt x="173397" y="138109"/>
                </a:cubicBezTo>
                <a:lnTo>
                  <a:pt x="177580" y="138109"/>
                </a:lnTo>
                <a:cubicBezTo>
                  <a:pt x="184523" y="138109"/>
                  <a:pt x="191021" y="139975"/>
                  <a:pt x="196807" y="142908"/>
                </a:cubicBezTo>
                <a:cubicBezTo>
                  <a:pt x="186927" y="147974"/>
                  <a:pt x="179450" y="156683"/>
                  <a:pt x="175978" y="167348"/>
                </a:cubicBezTo>
                <a:lnTo>
                  <a:pt x="175978" y="332119"/>
                </a:lnTo>
                <a:cubicBezTo>
                  <a:pt x="179450" y="342695"/>
                  <a:pt x="186927" y="351404"/>
                  <a:pt x="196807" y="356470"/>
                </a:cubicBezTo>
                <a:cubicBezTo>
                  <a:pt x="190932" y="359492"/>
                  <a:pt x="184523" y="361358"/>
                  <a:pt x="177580" y="361358"/>
                </a:cubicBezTo>
                <a:lnTo>
                  <a:pt x="175978" y="361358"/>
                </a:lnTo>
                <a:lnTo>
                  <a:pt x="175978" y="513065"/>
                </a:lnTo>
                <a:cubicBezTo>
                  <a:pt x="175978" y="537149"/>
                  <a:pt x="163249" y="555279"/>
                  <a:pt x="146426" y="555279"/>
                </a:cubicBezTo>
                <a:lnTo>
                  <a:pt x="73435" y="555279"/>
                </a:lnTo>
                <a:cubicBezTo>
                  <a:pt x="56612" y="555279"/>
                  <a:pt x="43883" y="537149"/>
                  <a:pt x="43883" y="513065"/>
                </a:cubicBezTo>
                <a:lnTo>
                  <a:pt x="43883" y="361358"/>
                </a:lnTo>
                <a:lnTo>
                  <a:pt x="42281" y="361358"/>
                </a:lnTo>
                <a:cubicBezTo>
                  <a:pt x="18960" y="361358"/>
                  <a:pt x="0" y="342428"/>
                  <a:pt x="0" y="319055"/>
                </a:cubicBezTo>
                <a:lnTo>
                  <a:pt x="0" y="180324"/>
                </a:lnTo>
                <a:cubicBezTo>
                  <a:pt x="0" y="157039"/>
                  <a:pt x="18960" y="138109"/>
                  <a:pt x="42281" y="138109"/>
                </a:cubicBezTo>
                <a:lnTo>
                  <a:pt x="46465" y="138109"/>
                </a:lnTo>
                <a:cubicBezTo>
                  <a:pt x="33825" y="123445"/>
                  <a:pt x="26170" y="104426"/>
                  <a:pt x="26170" y="83630"/>
                </a:cubicBezTo>
                <a:cubicBezTo>
                  <a:pt x="26170" y="37505"/>
                  <a:pt x="63733" y="0"/>
                  <a:pt x="109931" y="0"/>
                </a:cubicBezTo>
                <a:close/>
              </a:path>
            </a:pathLst>
          </a:custGeom>
          <a:solidFill>
            <a:schemeClr val="bg1"/>
          </a:solidFill>
          <a:ln>
            <a:noFill/>
          </a:ln>
        </p:spPr>
      </p:sp>
      <p:sp>
        <p:nvSpPr>
          <p:cNvPr id="22" name="文本框 21">
            <a:extLst>
              <a:ext uri="{FF2B5EF4-FFF2-40B4-BE49-F238E27FC236}">
                <a16:creationId xmlns:a16="http://schemas.microsoft.com/office/drawing/2014/main" id="{D62EA6FB-6B0F-427B-BCB3-0DBEE76F726A}"/>
              </a:ext>
            </a:extLst>
          </p:cNvPr>
          <p:cNvSpPr txBox="1"/>
          <p:nvPr/>
        </p:nvSpPr>
        <p:spPr>
          <a:xfrm>
            <a:off x="4459942" y="3826198"/>
            <a:ext cx="3272117"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smtClean="0">
                <a:solidFill>
                  <a:srgbClr val="524F6A"/>
                </a:solidFill>
                <a:latin typeface="微软雅黑" panose="020B0503020204020204" pitchFamily="34" charset="-122"/>
                <a:ea typeface="微软雅黑" panose="020B0503020204020204" pitchFamily="34" charset="-122"/>
              </a:rPr>
              <a:t>资料显示</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8614198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跨境电子商务的发展趋势</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4332969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70D3E124-F38E-4779-B3D4-CA437E45895E}"/>
              </a:ext>
            </a:extLst>
          </p:cNvPr>
          <p:cNvSpPr/>
          <p:nvPr/>
        </p:nvSpPr>
        <p:spPr>
          <a:xfrm>
            <a:off x="0" y="2040556"/>
            <a:ext cx="12192000" cy="3994484"/>
          </a:xfrm>
          <a:prstGeom prst="rect">
            <a:avLst/>
          </a:prstGeom>
          <a:solidFill>
            <a:srgbClr val="1B6A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Group 343">
            <a:extLst>
              <a:ext uri="{FF2B5EF4-FFF2-40B4-BE49-F238E27FC236}">
                <a16:creationId xmlns:a16="http://schemas.microsoft.com/office/drawing/2014/main" id="{9C529D60-08BA-4596-A776-F61F17D53A5F}"/>
              </a:ext>
            </a:extLst>
          </p:cNvPr>
          <p:cNvGrpSpPr/>
          <p:nvPr/>
        </p:nvGrpSpPr>
        <p:grpSpPr>
          <a:xfrm>
            <a:off x="1038617" y="1750380"/>
            <a:ext cx="10677936" cy="3759911"/>
            <a:chOff x="4571999" y="2000246"/>
            <a:chExt cx="10138320" cy="2210552"/>
          </a:xfrm>
        </p:grpSpPr>
        <p:sp>
          <p:nvSpPr>
            <p:cNvPr id="26" name="Rectangle 33">
              <a:extLst>
                <a:ext uri="{FF2B5EF4-FFF2-40B4-BE49-F238E27FC236}">
                  <a16:creationId xmlns:a16="http://schemas.microsoft.com/office/drawing/2014/main" id="{9BB6AB28-402D-442B-BE8E-5308641C37AF}"/>
                </a:ext>
              </a:extLst>
            </p:cNvPr>
            <p:cNvSpPr/>
            <p:nvPr/>
          </p:nvSpPr>
          <p:spPr>
            <a:xfrm>
              <a:off x="10039984" y="2479362"/>
              <a:ext cx="4670335" cy="1731436"/>
            </a:xfrm>
            <a:prstGeom prst="rect">
              <a:avLst/>
            </a:prstGeom>
            <a:ln w="12700">
              <a:miter lim="400000"/>
            </a:ln>
          </p:spPr>
          <p:txBody>
            <a:bodyPr wrap="square" lIns="90000" tIns="46800" rIns="90000" bIns="46800" anchor="t">
              <a:noAutofit/>
            </a:bodyPr>
            <a:lstStyle/>
            <a:p>
              <a:pPr>
                <a:lnSpc>
                  <a:spcPct val="120000"/>
                </a:lnSpc>
              </a:pPr>
              <a:r>
                <a:rPr lang="zh-CN" altLang="zh-CN" dirty="0">
                  <a:solidFill>
                    <a:schemeClr val="bg1"/>
                  </a:solidFill>
                  <a:latin typeface="微软雅黑" panose="020B0503020204020204" pitchFamily="34" charset="-122"/>
                  <a:ea typeface="微软雅黑" panose="020B0503020204020204" pitchFamily="34" charset="-122"/>
                </a:rPr>
                <a:t>在</a:t>
              </a:r>
              <a:r>
                <a:rPr lang="en-US" altLang="zh-CN" dirty="0">
                  <a:solidFill>
                    <a:schemeClr val="bg1"/>
                  </a:solidFill>
                  <a:latin typeface="微软雅黑" panose="020B0503020204020204" pitchFamily="34" charset="-122"/>
                  <a:ea typeface="微软雅黑" panose="020B0503020204020204" pitchFamily="34" charset="-122"/>
                </a:rPr>
                <a:t>2008-2016</a:t>
              </a:r>
              <a:r>
                <a:rPr lang="zh-CN" altLang="zh-CN" dirty="0">
                  <a:solidFill>
                    <a:schemeClr val="bg1"/>
                  </a:solidFill>
                  <a:latin typeface="微软雅黑" panose="020B0503020204020204" pitchFamily="34" charset="-122"/>
                  <a:ea typeface="微软雅黑" panose="020B0503020204020204" pitchFamily="34" charset="-122"/>
                </a:rPr>
                <a:t>年期间，</a:t>
              </a:r>
              <a:r>
                <a:rPr lang="en-US" altLang="zh-CN" dirty="0">
                  <a:solidFill>
                    <a:schemeClr val="bg1"/>
                  </a:solidFill>
                  <a:latin typeface="微软雅黑" panose="020B0503020204020204" pitchFamily="34" charset="-122"/>
                  <a:ea typeface="微软雅黑" panose="020B0503020204020204" pitchFamily="34" charset="-122"/>
                </a:rPr>
                <a:t>CAGR</a:t>
              </a:r>
              <a:r>
                <a:rPr lang="zh-CN" altLang="zh-CN" dirty="0">
                  <a:solidFill>
                    <a:schemeClr val="bg1"/>
                  </a:solidFill>
                  <a:latin typeface="微软雅黑" panose="020B0503020204020204" pitchFamily="34" charset="-122"/>
                  <a:ea typeface="微软雅黑" panose="020B0503020204020204" pitchFamily="34" charset="-122"/>
                </a:rPr>
                <a:t>（复合年均增长率）达</a:t>
              </a:r>
              <a:r>
                <a:rPr lang="en-US" altLang="zh-CN" dirty="0">
                  <a:solidFill>
                    <a:schemeClr val="bg1"/>
                  </a:solidFill>
                  <a:latin typeface="微软雅黑" panose="020B0503020204020204" pitchFamily="34" charset="-122"/>
                  <a:ea typeface="微软雅黑" panose="020B0503020204020204" pitchFamily="34" charset="-122"/>
                </a:rPr>
                <a:t>33.6%</a:t>
              </a:r>
              <a:r>
                <a:rPr lang="zh-CN" altLang="zh-CN" dirty="0">
                  <a:solidFill>
                    <a:schemeClr val="bg1"/>
                  </a:solidFill>
                  <a:latin typeface="微软雅黑" panose="020B0503020204020204" pitchFamily="34" charset="-122"/>
                  <a:ea typeface="微软雅黑" panose="020B0503020204020204" pitchFamily="34" charset="-122"/>
                </a:rPr>
                <a:t>。预计</a:t>
              </a:r>
              <a:r>
                <a:rPr lang="en-US" altLang="zh-CN" dirty="0">
                  <a:solidFill>
                    <a:schemeClr val="bg1"/>
                  </a:solidFill>
                  <a:latin typeface="微软雅黑" panose="020B0503020204020204" pitchFamily="34" charset="-122"/>
                  <a:ea typeface="微软雅黑" panose="020B0503020204020204" pitchFamily="34" charset="-122"/>
                </a:rPr>
                <a:t>2017-2020</a:t>
              </a:r>
              <a:r>
                <a:rPr lang="zh-CN" altLang="zh-CN" dirty="0">
                  <a:solidFill>
                    <a:schemeClr val="bg1"/>
                  </a:solidFill>
                  <a:latin typeface="微软雅黑" panose="020B0503020204020204" pitchFamily="34" charset="-122"/>
                  <a:ea typeface="微软雅黑" panose="020B0503020204020204" pitchFamily="34" charset="-122"/>
                </a:rPr>
                <a:t>年，跨境电商行业还将维持</a:t>
              </a:r>
              <a:r>
                <a:rPr lang="en-US" altLang="zh-CN" dirty="0">
                  <a:solidFill>
                    <a:schemeClr val="bg1"/>
                  </a:solidFill>
                  <a:latin typeface="微软雅黑" panose="020B0503020204020204" pitchFamily="34" charset="-122"/>
                  <a:ea typeface="微软雅黑" panose="020B0503020204020204" pitchFamily="34" charset="-122"/>
                </a:rPr>
                <a:t>15.7%</a:t>
              </a:r>
              <a:r>
                <a:rPr lang="zh-CN" altLang="zh-CN" dirty="0">
                  <a:solidFill>
                    <a:schemeClr val="bg1"/>
                  </a:solidFill>
                  <a:latin typeface="微软雅黑" panose="020B0503020204020204" pitchFamily="34" charset="-122"/>
                  <a:ea typeface="微软雅黑" panose="020B0503020204020204" pitchFamily="34" charset="-122"/>
                </a:rPr>
                <a:t>的年均复合增速，且</a:t>
              </a:r>
              <a:r>
                <a:rPr lang="en-US" altLang="zh-CN" dirty="0">
                  <a:solidFill>
                    <a:schemeClr val="bg1"/>
                  </a:solidFill>
                  <a:latin typeface="微软雅黑" panose="020B0503020204020204" pitchFamily="34" charset="-122"/>
                  <a:ea typeface="微软雅黑" panose="020B0503020204020204" pitchFamily="34" charset="-122"/>
                </a:rPr>
                <a:t>2020</a:t>
              </a:r>
              <a:r>
                <a:rPr lang="zh-CN" altLang="zh-CN" dirty="0">
                  <a:solidFill>
                    <a:schemeClr val="bg1"/>
                  </a:solidFill>
                  <a:latin typeface="微软雅黑" panose="020B0503020204020204" pitchFamily="34" charset="-122"/>
                  <a:ea typeface="微软雅黑" panose="020B0503020204020204" pitchFamily="34" charset="-122"/>
                </a:rPr>
                <a:t>年将达到</a:t>
              </a:r>
              <a:r>
                <a:rPr lang="en-US" altLang="zh-CN" dirty="0">
                  <a:solidFill>
                    <a:schemeClr val="bg1"/>
                  </a:solidFill>
                  <a:latin typeface="微软雅黑" panose="020B0503020204020204" pitchFamily="34" charset="-122"/>
                  <a:ea typeface="微软雅黑" panose="020B0503020204020204" pitchFamily="34" charset="-122"/>
                </a:rPr>
                <a:t>12</a:t>
              </a:r>
              <a:r>
                <a:rPr lang="zh-CN" altLang="zh-CN" dirty="0">
                  <a:solidFill>
                    <a:schemeClr val="bg1"/>
                  </a:solidFill>
                  <a:latin typeface="微软雅黑" panose="020B0503020204020204" pitchFamily="34" charset="-122"/>
                  <a:ea typeface="微软雅黑" panose="020B0503020204020204" pitchFamily="34" charset="-122"/>
                </a:rPr>
                <a:t>万亿的</a:t>
              </a:r>
              <a:r>
                <a:rPr lang="zh-CN" altLang="zh-CN" dirty="0">
                  <a:solidFill>
                    <a:schemeClr val="bg1"/>
                  </a:solidFill>
                  <a:latin typeface="微软雅黑" panose="020B0503020204020204" pitchFamily="34" charset="-122"/>
                  <a:ea typeface="微软雅黑" panose="020B0503020204020204" pitchFamily="34" charset="-122"/>
                </a:rPr>
                <a:t>规模</a:t>
              </a:r>
              <a:endParaRPr lang="en-US" altLang="zh-CN" dirty="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zh-CN" dirty="0">
                  <a:solidFill>
                    <a:schemeClr val="bg1"/>
                  </a:solidFill>
                  <a:latin typeface="微软雅黑" panose="020B0503020204020204" pitchFamily="34" charset="-122"/>
                  <a:ea typeface="微软雅黑" panose="020B0503020204020204" pitchFamily="34" charset="-122"/>
                </a:rPr>
                <a:t>跨境电商的成长主要来自对于传统贸易市场的替代，从交易额占进出口贸易比例来看，我国跨境电商渗透率逐年攀升，从</a:t>
              </a:r>
              <a:r>
                <a:rPr lang="en-US" altLang="zh-CN" dirty="0">
                  <a:solidFill>
                    <a:schemeClr val="bg1"/>
                  </a:solidFill>
                  <a:latin typeface="微软雅黑" panose="020B0503020204020204" pitchFamily="34" charset="-122"/>
                  <a:ea typeface="微软雅黑" panose="020B0503020204020204" pitchFamily="34" charset="-122"/>
                </a:rPr>
                <a:t>2008</a:t>
              </a:r>
              <a:r>
                <a:rPr lang="zh-CN" altLang="zh-CN" dirty="0">
                  <a:solidFill>
                    <a:schemeClr val="bg1"/>
                  </a:solidFill>
                  <a:latin typeface="微软雅黑" panose="020B0503020204020204" pitchFamily="34" charset="-122"/>
                  <a:ea typeface="微软雅黑" panose="020B0503020204020204" pitchFamily="34" charset="-122"/>
                </a:rPr>
                <a:t>年的</a:t>
              </a:r>
              <a:r>
                <a:rPr lang="en-US" altLang="zh-CN" dirty="0">
                  <a:solidFill>
                    <a:schemeClr val="bg1"/>
                  </a:solidFill>
                  <a:latin typeface="微软雅黑" panose="020B0503020204020204" pitchFamily="34" charset="-122"/>
                  <a:ea typeface="微软雅黑" panose="020B0503020204020204" pitchFamily="34" charset="-122"/>
                </a:rPr>
                <a:t>4.0%</a:t>
              </a:r>
              <a:r>
                <a:rPr lang="zh-CN" altLang="zh-CN" dirty="0">
                  <a:solidFill>
                    <a:schemeClr val="bg1"/>
                  </a:solidFill>
                  <a:latin typeface="微软雅黑" panose="020B0503020204020204" pitchFamily="34" charset="-122"/>
                  <a:ea typeface="微软雅黑" panose="020B0503020204020204" pitchFamily="34" charset="-122"/>
                </a:rPr>
                <a:t>上升至</a:t>
              </a:r>
              <a:r>
                <a:rPr lang="en-US" altLang="zh-CN" dirty="0">
                  <a:solidFill>
                    <a:schemeClr val="bg1"/>
                  </a:solidFill>
                  <a:latin typeface="微软雅黑" panose="020B0503020204020204" pitchFamily="34" charset="-122"/>
                  <a:ea typeface="微软雅黑" panose="020B0503020204020204" pitchFamily="34" charset="-122"/>
                </a:rPr>
                <a:t>2016</a:t>
              </a:r>
              <a:r>
                <a:rPr lang="zh-CN" altLang="zh-CN" dirty="0">
                  <a:solidFill>
                    <a:schemeClr val="bg1"/>
                  </a:solidFill>
                  <a:latin typeface="微软雅黑" panose="020B0503020204020204" pitchFamily="34" charset="-122"/>
                  <a:ea typeface="微软雅黑" panose="020B0503020204020204" pitchFamily="34" charset="-122"/>
                </a:rPr>
                <a:t>年的</a:t>
              </a:r>
              <a:r>
                <a:rPr lang="en-US" altLang="zh-CN" dirty="0">
                  <a:solidFill>
                    <a:schemeClr val="bg1"/>
                  </a:solidFill>
                  <a:latin typeface="微软雅黑" panose="020B0503020204020204" pitchFamily="34" charset="-122"/>
                  <a:ea typeface="微软雅黑" panose="020B0503020204020204" pitchFamily="34" charset="-122"/>
                </a:rPr>
                <a:t>27.5%</a:t>
              </a:r>
              <a:r>
                <a:rPr lang="zh-CN" altLang="zh-CN" dirty="0">
                  <a:solidFill>
                    <a:schemeClr val="bg1"/>
                  </a:solidFill>
                  <a:latin typeface="微软雅黑" panose="020B0503020204020204" pitchFamily="34" charset="-122"/>
                  <a:ea typeface="微软雅黑" panose="020B0503020204020204" pitchFamily="34" charset="-122"/>
                </a:rPr>
                <a:t>，预计至</a:t>
              </a:r>
              <a:r>
                <a:rPr lang="en-US" altLang="zh-CN" dirty="0">
                  <a:solidFill>
                    <a:schemeClr val="bg1"/>
                  </a:solidFill>
                  <a:latin typeface="微软雅黑" panose="020B0503020204020204" pitchFamily="34" charset="-122"/>
                  <a:ea typeface="微软雅黑" panose="020B0503020204020204" pitchFamily="34" charset="-122"/>
                </a:rPr>
                <a:t>2020</a:t>
              </a:r>
              <a:r>
                <a:rPr lang="zh-CN" altLang="zh-CN" dirty="0">
                  <a:solidFill>
                    <a:schemeClr val="bg1"/>
                  </a:solidFill>
                  <a:latin typeface="微软雅黑" panose="020B0503020204020204" pitchFamily="34" charset="-122"/>
                  <a:ea typeface="微软雅黑" panose="020B0503020204020204" pitchFamily="34" charset="-122"/>
                </a:rPr>
                <a:t>年，增速将达到</a:t>
              </a:r>
              <a:r>
                <a:rPr lang="en-US" altLang="zh-CN" dirty="0">
                  <a:solidFill>
                    <a:schemeClr val="bg1"/>
                  </a:solidFill>
                  <a:latin typeface="微软雅黑" panose="020B0503020204020204" pitchFamily="34" charset="-122"/>
                  <a:ea typeface="微软雅黑" panose="020B0503020204020204" pitchFamily="34" charset="-122"/>
                </a:rPr>
                <a:t>37.6%</a:t>
              </a:r>
              <a:endParaRPr lang="en-US" altLang="zh-CN" dirty="0">
                <a:solidFill>
                  <a:schemeClr val="bg1"/>
                </a:solidFill>
                <a:latin typeface="微软雅黑" panose="020B0503020204020204" pitchFamily="34" charset="-122"/>
                <a:ea typeface="微软雅黑" panose="020B0503020204020204" pitchFamily="34" charset="-122"/>
              </a:endParaRPr>
            </a:p>
            <a:p>
              <a:pPr>
                <a:lnSpc>
                  <a:spcPct val="120000"/>
                </a:lnSpc>
              </a:pPr>
              <a:endParaRPr lang="en-US" dirty="0">
                <a:solidFill>
                  <a:schemeClr val="bg1"/>
                </a:solidFill>
                <a:latin typeface="微软雅黑" panose="020B0503020204020204" pitchFamily="34" charset="-122"/>
                <a:ea typeface="微软雅黑" panose="020B0503020204020204" pitchFamily="34" charset="-122"/>
              </a:endParaRPr>
            </a:p>
          </p:txBody>
        </p:sp>
        <p:sp>
          <p:nvSpPr>
            <p:cNvPr id="27" name="Rectangle 325">
              <a:extLst>
                <a:ext uri="{FF2B5EF4-FFF2-40B4-BE49-F238E27FC236}">
                  <a16:creationId xmlns:a16="http://schemas.microsoft.com/office/drawing/2014/main" id="{3DB028CA-E469-403B-B184-75169E5B7637}"/>
                </a:ext>
              </a:extLst>
            </p:cNvPr>
            <p:cNvSpPr/>
            <p:nvPr/>
          </p:nvSpPr>
          <p:spPr>
            <a:xfrm>
              <a:off x="4571999" y="2000246"/>
              <a:ext cx="4474457" cy="307777"/>
            </a:xfrm>
            <a:prstGeom prst="rect">
              <a:avLst/>
            </a:prstGeom>
          </p:spPr>
          <p:txBody>
            <a:bodyPr wrap="square">
              <a:spAutoFit/>
            </a:bodyPr>
            <a:lstStyle/>
            <a:p>
              <a:endParaRPr lang="ms-MY" sz="14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endParaRPr>
            </a:p>
          </p:txBody>
        </p:sp>
      </p:grpSp>
      <p:pic>
        <p:nvPicPr>
          <p:cNvPr id="8" name="图片 7"/>
          <p:cNvPicPr/>
          <p:nvPr/>
        </p:nvPicPr>
        <p:blipFill>
          <a:blip r:embed="rId2">
            <a:extLst>
              <a:ext uri="{28A0092B-C50C-407E-A947-70E740481C1C}">
                <a14:useLocalDpi xmlns:a14="http://schemas.microsoft.com/office/drawing/2010/main" val="0"/>
              </a:ext>
            </a:extLst>
          </a:blip>
          <a:srcRect/>
          <a:stretch>
            <a:fillRect/>
          </a:stretch>
        </p:blipFill>
        <p:spPr bwMode="auto">
          <a:xfrm>
            <a:off x="760394" y="2419527"/>
            <a:ext cx="5276850" cy="3429000"/>
          </a:xfrm>
          <a:prstGeom prst="rect">
            <a:avLst/>
          </a:prstGeom>
          <a:noFill/>
          <a:ln>
            <a:noFill/>
          </a:ln>
        </p:spPr>
      </p:pic>
      <p:sp>
        <p:nvSpPr>
          <p:cNvPr id="3" name="矩形 2"/>
          <p:cNvSpPr/>
          <p:nvPr/>
        </p:nvSpPr>
        <p:spPr>
          <a:xfrm>
            <a:off x="1038617" y="581004"/>
            <a:ext cx="10475427" cy="644627"/>
          </a:xfrm>
          <a:prstGeom prst="rect">
            <a:avLst/>
          </a:prstGeom>
          <a:ln w="12700">
            <a:miter lim="400000"/>
          </a:ln>
        </p:spPr>
        <p:txBody>
          <a:bodyPr wrap="square" lIns="90000" tIns="46800" rIns="90000" bIns="46800" anchor="t">
            <a:noAutofit/>
          </a:bodyPr>
          <a:lstStyle/>
          <a:p>
            <a:pPr>
              <a:lnSpc>
                <a:spcPct val="120000"/>
              </a:lnSpc>
            </a:pPr>
            <a:r>
              <a:rPr lang="zh-CN" altLang="zh-CN" sz="2400" b="1" dirty="0">
                <a:solidFill>
                  <a:schemeClr val="tx1">
                    <a:lumMod val="75000"/>
                    <a:lumOff val="25000"/>
                  </a:schemeClr>
                </a:solidFill>
                <a:latin typeface="微软雅黑" panose="020B0503020204020204" pitchFamily="34" charset="-122"/>
                <a:ea typeface="微软雅黑" panose="020B0503020204020204" pitchFamily="34" charset="-122"/>
              </a:rPr>
              <a:t>跨境电子商务是一种新型贸易方式和新型业态，具有广阔的市场空间和良好的发展前景</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68632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46"/>
          <p:cNvSpPr/>
          <p:nvPr/>
        </p:nvSpPr>
        <p:spPr>
          <a:xfrm>
            <a:off x="6155929" y="1851556"/>
            <a:ext cx="5434709" cy="3922447"/>
          </a:xfrm>
          <a:prstGeom prst="rect">
            <a:avLst/>
          </a:prstGeom>
          <a:blipFill>
            <a:blip r:embed="rId2"/>
            <a:srcRect/>
            <a:stretch>
              <a:fillRect l="-1672" r="-1665"/>
            </a:stretch>
          </a:blipFill>
          <a:ln w="12700">
            <a:miter lim="400000"/>
          </a:ln>
        </p:spPr>
        <p:txBody>
          <a:bodyPr wrap="square" lIns="90000" tIns="46800" rIns="90000" bIns="46800" anchor="t">
            <a:noAutofit/>
          </a:bodyPr>
          <a:lstStyle/>
          <a:p>
            <a:pPr>
              <a:lnSpc>
                <a:spcPct val="120000"/>
              </a:lnSpc>
            </a:pPr>
            <a:endParaRPr lang="ms-MY"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56" name="Straight Connector 60"/>
          <p:cNvCxnSpPr>
            <a:cxnSpLocks/>
          </p:cNvCxnSpPr>
          <p:nvPr/>
        </p:nvCxnSpPr>
        <p:spPr>
          <a:xfrm>
            <a:off x="7198846" y="2358183"/>
            <a:ext cx="0" cy="3415820"/>
          </a:xfrm>
          <a:prstGeom prst="line">
            <a:avLst/>
          </a:prstGeom>
          <a:ln w="2857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5" name="文本框 94"/>
          <p:cNvSpPr txBox="1"/>
          <p:nvPr/>
        </p:nvSpPr>
        <p:spPr>
          <a:xfrm>
            <a:off x="733088" y="628746"/>
            <a:ext cx="10124461" cy="584775"/>
          </a:xfrm>
          <a:prstGeom prst="rect">
            <a:avLst/>
          </a:prstGeom>
          <a:noFill/>
        </p:spPr>
        <p:txBody>
          <a:bodyPr wrap="square" rtlCol="0">
            <a:spAutoFit/>
          </a:bodyPr>
          <a:lstStyle/>
          <a:p>
            <a:pPr marL="685800" indent="-685800" algn="ctr">
              <a:buFont typeface="Arial" panose="020B0604020202020204" pitchFamily="34" charset="0"/>
              <a:buChar char="•"/>
            </a:pPr>
            <a:r>
              <a:rPr lang="zh-CN" altLang="en-US" sz="3200" b="1" dirty="0" smtClean="0">
                <a:solidFill>
                  <a:srgbClr val="524F6A"/>
                </a:solidFill>
                <a:latin typeface="微软雅黑" panose="020B0503020204020204" pitchFamily="34" charset="-122"/>
                <a:ea typeface="微软雅黑" panose="020B0503020204020204" pitchFamily="34" charset="-122"/>
              </a:rPr>
              <a:t>出口交易额及渗透率趋势分析</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
        <p:nvSpPr>
          <p:cNvPr id="2" name="矩形 1"/>
          <p:cNvSpPr/>
          <p:nvPr/>
        </p:nvSpPr>
        <p:spPr>
          <a:xfrm>
            <a:off x="1305275" y="2691815"/>
            <a:ext cx="4329195" cy="2489720"/>
          </a:xfrm>
          <a:prstGeom prst="rect">
            <a:avLst/>
          </a:prstGeom>
        </p:spPr>
        <p:txBody>
          <a:bodyPr wrap="square">
            <a:spAutoFit/>
          </a:bodyPr>
          <a:lstStyle/>
          <a:p>
            <a:pP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跨境电商在经历了</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2016</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2017</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年的飞速蓬勃发展，到</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2018</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年进入空前繁荣而又硝烟弥漫的阶段。随着资本的不断涌入、人工智能、</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AR</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等新技术的应用以及各平台、品牌在概念和运营上的推陈出新，这些都让这个行业既历经激烈的竞争，但同时又蕴育无限生机可能</a:t>
            </a:r>
            <a:endParaRPr lang="ms-MY"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657668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6"/>
          <p:cNvSpPr>
            <a:spLocks/>
          </p:cNvSpPr>
          <p:nvPr/>
        </p:nvSpPr>
        <p:spPr bwMode="auto">
          <a:xfrm>
            <a:off x="1666529" y="3453242"/>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
        <p:nvSpPr>
          <p:cNvPr id="91" name="文本框 90"/>
          <p:cNvSpPr txBox="1"/>
          <p:nvPr/>
        </p:nvSpPr>
        <p:spPr>
          <a:xfrm>
            <a:off x="963344" y="979967"/>
            <a:ext cx="4761949" cy="1421928"/>
          </a:xfrm>
          <a:prstGeom prst="rect">
            <a:avLst/>
          </a:prstGeom>
          <a:noFill/>
        </p:spPr>
        <p:txBody>
          <a:bodyPr wrap="square" rtlCol="0">
            <a:spAutoFit/>
          </a:bodyPr>
          <a:lstStyle>
            <a:defPPr>
              <a:defRPr lang="zh-CN"/>
            </a:defPPr>
            <a:lvl1pPr marL="571500" indent="-571500" algn="r">
              <a:lnSpc>
                <a:spcPct val="120000"/>
              </a:lnSpc>
              <a:buFont typeface="Wingdings" panose="05000000000000000000" pitchFamily="2" charset="2"/>
              <a:buChar char="l"/>
              <a:defRPr sz="3600" b="1">
                <a:solidFill>
                  <a:srgbClr val="524F6A"/>
                </a:solidFill>
                <a:latin typeface="微软雅黑" panose="020B0503020204020204" pitchFamily="34" charset="-122"/>
                <a:ea typeface="微软雅黑" panose="020B0503020204020204" pitchFamily="34" charset="-122"/>
              </a:defRPr>
            </a:lvl1pPr>
          </a:lstStyle>
          <a:p>
            <a:pPr algn="l"/>
            <a:r>
              <a:rPr lang="zh-CN" altLang="en-US" dirty="0"/>
              <a:t>趋势</a:t>
            </a:r>
            <a:r>
              <a:rPr lang="zh-CN" altLang="en-US" dirty="0" smtClean="0"/>
              <a:t>一：</a:t>
            </a:r>
            <a:endParaRPr lang="en-US" altLang="zh-CN" dirty="0" smtClean="0"/>
          </a:p>
          <a:p>
            <a:pPr marL="0" indent="0" algn="l">
              <a:buNone/>
            </a:pPr>
            <a:r>
              <a:rPr lang="zh-CN" altLang="en-US" dirty="0" smtClean="0"/>
              <a:t>技术</a:t>
            </a:r>
            <a:r>
              <a:rPr lang="zh-CN" altLang="en-US" dirty="0"/>
              <a:t>人性化</a:t>
            </a:r>
            <a:endParaRPr lang="zh-CN" altLang="en-US" dirty="0"/>
          </a:p>
        </p:txBody>
      </p:sp>
      <p:sp>
        <p:nvSpPr>
          <p:cNvPr id="2" name="矩形 1"/>
          <p:cNvSpPr>
            <a:spLocks noChangeAspect="1"/>
          </p:cNvSpPr>
          <p:nvPr/>
        </p:nvSpPr>
        <p:spPr>
          <a:xfrm>
            <a:off x="6181793" y="2062614"/>
            <a:ext cx="5420184" cy="3612045"/>
          </a:xfrm>
          <a:prstGeom prst="rect">
            <a:avLst/>
          </a:prstGeom>
          <a:blipFill dpi="0" rotWithShape="1">
            <a:blip r:embed="rId2"/>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3" name="矩形 2"/>
          <p:cNvSpPr/>
          <p:nvPr/>
        </p:nvSpPr>
        <p:spPr>
          <a:xfrm>
            <a:off x="1033979" y="2734603"/>
            <a:ext cx="4620678" cy="2725426"/>
          </a:xfrm>
          <a:prstGeom prst="rect">
            <a:avLst/>
          </a:prstGeom>
        </p:spPr>
        <p:txBody>
          <a:bodyPr wrap="square">
            <a:spAutoFit/>
          </a:bodyPr>
          <a:lstStyle/>
          <a:p>
            <a:pPr>
              <a:lnSpc>
                <a:spcPct val="120000"/>
              </a:lnSpc>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AI</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（人工智能）和</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AR/VR</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（虚拟现实）等新技术在</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2017</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年已经被多方面尝试和初步使用。在购物体验上，传统购物模式更多的是消费者通过图片，或者产品视频了解商品信息，但在一些新的消费场景下，</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AI</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和</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VR</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等技术的应用，使得消费者能通过设备让自己如临其境，置身于自己想购买产品的体验环境下，获得更加人性化的购物体验</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021849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7" name="组合 286"/>
          <p:cNvGrpSpPr/>
          <p:nvPr/>
        </p:nvGrpSpPr>
        <p:grpSpPr>
          <a:xfrm>
            <a:off x="926205" y="1760211"/>
            <a:ext cx="5739977" cy="3927980"/>
            <a:chOff x="428596" y="1179709"/>
            <a:chExt cx="4689721" cy="3209271"/>
          </a:xfrm>
        </p:grpSpPr>
        <p:grpSp>
          <p:nvGrpSpPr>
            <p:cNvPr id="4" name="Group 331"/>
            <p:cNvGrpSpPr/>
            <p:nvPr/>
          </p:nvGrpSpPr>
          <p:grpSpPr>
            <a:xfrm>
              <a:off x="428596" y="1357304"/>
              <a:ext cx="3031676" cy="3031676"/>
              <a:chOff x="428596" y="1357304"/>
              <a:chExt cx="3031676" cy="3031676"/>
            </a:xfrm>
          </p:grpSpPr>
          <p:sp>
            <p:nvSpPr>
              <p:cNvPr id="5" name="Oval 32"/>
              <p:cNvSpPr/>
              <p:nvPr/>
            </p:nvSpPr>
            <p:spPr>
              <a:xfrm>
                <a:off x="428596" y="1357304"/>
                <a:ext cx="3031676" cy="303167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6" name="Group 44"/>
              <p:cNvGrpSpPr/>
              <p:nvPr/>
            </p:nvGrpSpPr>
            <p:grpSpPr>
              <a:xfrm>
                <a:off x="816862" y="1653033"/>
                <a:ext cx="2158764" cy="2407338"/>
                <a:chOff x="3557587" y="2728912"/>
                <a:chExt cx="1792288" cy="1998663"/>
              </a:xfrm>
            </p:grpSpPr>
            <p:sp>
              <p:nvSpPr>
                <p:cNvPr id="7" name="Freeform 3254"/>
                <p:cNvSpPr>
                  <a:spLocks/>
                </p:cNvSpPr>
                <p:nvPr/>
              </p:nvSpPr>
              <p:spPr bwMode="auto">
                <a:xfrm>
                  <a:off x="4060825" y="3489325"/>
                  <a:ext cx="803275" cy="354013"/>
                </a:xfrm>
                <a:custGeom>
                  <a:avLst/>
                  <a:gdLst/>
                  <a:ahLst/>
                  <a:cxnLst>
                    <a:cxn ang="0">
                      <a:pos x="2" y="446"/>
                    </a:cxn>
                    <a:cxn ang="0">
                      <a:pos x="1012" y="6"/>
                    </a:cxn>
                    <a:cxn ang="0">
                      <a:pos x="1008" y="0"/>
                    </a:cxn>
                    <a:cxn ang="0">
                      <a:pos x="0" y="441"/>
                    </a:cxn>
                    <a:cxn ang="0">
                      <a:pos x="2" y="446"/>
                    </a:cxn>
                  </a:cxnLst>
                  <a:rect l="0" t="0" r="r" b="b"/>
                  <a:pathLst>
                    <a:path w="1012" h="446">
                      <a:moveTo>
                        <a:pt x="2" y="446"/>
                      </a:moveTo>
                      <a:lnTo>
                        <a:pt x="1012" y="6"/>
                      </a:lnTo>
                      <a:lnTo>
                        <a:pt x="1008" y="0"/>
                      </a:lnTo>
                      <a:lnTo>
                        <a:pt x="0" y="441"/>
                      </a:lnTo>
                      <a:lnTo>
                        <a:pt x="2"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 name="Freeform 3255"/>
                <p:cNvSpPr>
                  <a:spLocks/>
                </p:cNvSpPr>
                <p:nvPr/>
              </p:nvSpPr>
              <p:spPr bwMode="auto">
                <a:xfrm>
                  <a:off x="4060825" y="3489325"/>
                  <a:ext cx="803275" cy="354013"/>
                </a:xfrm>
                <a:custGeom>
                  <a:avLst/>
                  <a:gdLst/>
                  <a:ahLst/>
                  <a:cxnLst>
                    <a:cxn ang="0">
                      <a:pos x="2" y="446"/>
                    </a:cxn>
                    <a:cxn ang="0">
                      <a:pos x="1012" y="6"/>
                    </a:cxn>
                    <a:cxn ang="0">
                      <a:pos x="1008" y="0"/>
                    </a:cxn>
                    <a:cxn ang="0">
                      <a:pos x="0" y="441"/>
                    </a:cxn>
                    <a:cxn ang="0">
                      <a:pos x="2" y="446"/>
                    </a:cxn>
                  </a:cxnLst>
                  <a:rect l="0" t="0" r="r" b="b"/>
                  <a:pathLst>
                    <a:path w="1012" h="446">
                      <a:moveTo>
                        <a:pt x="2" y="446"/>
                      </a:moveTo>
                      <a:lnTo>
                        <a:pt x="1012" y="6"/>
                      </a:lnTo>
                      <a:lnTo>
                        <a:pt x="1008" y="0"/>
                      </a:lnTo>
                      <a:lnTo>
                        <a:pt x="0" y="441"/>
                      </a:lnTo>
                      <a:lnTo>
                        <a:pt x="2"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 name="Freeform 3256"/>
                <p:cNvSpPr>
                  <a:spLocks/>
                </p:cNvSpPr>
                <p:nvPr/>
              </p:nvSpPr>
              <p:spPr bwMode="auto">
                <a:xfrm>
                  <a:off x="4090987" y="3562350"/>
                  <a:ext cx="803275" cy="354013"/>
                </a:xfrm>
                <a:custGeom>
                  <a:avLst/>
                  <a:gdLst/>
                  <a:ahLst/>
                  <a:cxnLst>
                    <a:cxn ang="0">
                      <a:pos x="1" y="446"/>
                    </a:cxn>
                    <a:cxn ang="0">
                      <a:pos x="1011" y="5"/>
                    </a:cxn>
                    <a:cxn ang="0">
                      <a:pos x="1008" y="0"/>
                    </a:cxn>
                    <a:cxn ang="0">
                      <a:pos x="0" y="439"/>
                    </a:cxn>
                    <a:cxn ang="0">
                      <a:pos x="1" y="446"/>
                    </a:cxn>
                  </a:cxnLst>
                  <a:rect l="0" t="0" r="r" b="b"/>
                  <a:pathLst>
                    <a:path w="1011" h="446">
                      <a:moveTo>
                        <a:pt x="1" y="446"/>
                      </a:moveTo>
                      <a:lnTo>
                        <a:pt x="1011" y="5"/>
                      </a:lnTo>
                      <a:lnTo>
                        <a:pt x="1008" y="0"/>
                      </a:lnTo>
                      <a:lnTo>
                        <a:pt x="0" y="439"/>
                      </a:lnTo>
                      <a:lnTo>
                        <a:pt x="1"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 name="Freeform 3257"/>
                <p:cNvSpPr>
                  <a:spLocks/>
                </p:cNvSpPr>
                <p:nvPr/>
              </p:nvSpPr>
              <p:spPr bwMode="auto">
                <a:xfrm>
                  <a:off x="4090987" y="3562350"/>
                  <a:ext cx="803275" cy="354013"/>
                </a:xfrm>
                <a:custGeom>
                  <a:avLst/>
                  <a:gdLst/>
                  <a:ahLst/>
                  <a:cxnLst>
                    <a:cxn ang="0">
                      <a:pos x="1" y="446"/>
                    </a:cxn>
                    <a:cxn ang="0">
                      <a:pos x="1011" y="5"/>
                    </a:cxn>
                    <a:cxn ang="0">
                      <a:pos x="1008" y="0"/>
                    </a:cxn>
                    <a:cxn ang="0">
                      <a:pos x="0" y="439"/>
                    </a:cxn>
                    <a:cxn ang="0">
                      <a:pos x="1" y="446"/>
                    </a:cxn>
                  </a:cxnLst>
                  <a:rect l="0" t="0" r="r" b="b"/>
                  <a:pathLst>
                    <a:path w="1011" h="446">
                      <a:moveTo>
                        <a:pt x="1" y="446"/>
                      </a:moveTo>
                      <a:lnTo>
                        <a:pt x="1011" y="5"/>
                      </a:lnTo>
                      <a:lnTo>
                        <a:pt x="1008" y="0"/>
                      </a:lnTo>
                      <a:lnTo>
                        <a:pt x="0" y="439"/>
                      </a:lnTo>
                      <a:lnTo>
                        <a:pt x="1"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 name="Freeform 3258"/>
                <p:cNvSpPr>
                  <a:spLocks/>
                </p:cNvSpPr>
                <p:nvPr/>
              </p:nvSpPr>
              <p:spPr bwMode="auto">
                <a:xfrm>
                  <a:off x="4121150" y="3638550"/>
                  <a:ext cx="803275" cy="354013"/>
                </a:xfrm>
                <a:custGeom>
                  <a:avLst/>
                  <a:gdLst/>
                  <a:ahLst/>
                  <a:cxnLst>
                    <a:cxn ang="0">
                      <a:pos x="3" y="446"/>
                    </a:cxn>
                    <a:cxn ang="0">
                      <a:pos x="1011" y="5"/>
                    </a:cxn>
                    <a:cxn ang="0">
                      <a:pos x="1008" y="0"/>
                    </a:cxn>
                    <a:cxn ang="0">
                      <a:pos x="0" y="439"/>
                    </a:cxn>
                    <a:cxn ang="0">
                      <a:pos x="3" y="446"/>
                    </a:cxn>
                  </a:cxnLst>
                  <a:rect l="0" t="0" r="r" b="b"/>
                  <a:pathLst>
                    <a:path w="1011" h="446">
                      <a:moveTo>
                        <a:pt x="3" y="446"/>
                      </a:moveTo>
                      <a:lnTo>
                        <a:pt x="1011" y="5"/>
                      </a:lnTo>
                      <a:lnTo>
                        <a:pt x="1008" y="0"/>
                      </a:lnTo>
                      <a:lnTo>
                        <a:pt x="0" y="439"/>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 name="Freeform 3259"/>
                <p:cNvSpPr>
                  <a:spLocks/>
                </p:cNvSpPr>
                <p:nvPr/>
              </p:nvSpPr>
              <p:spPr bwMode="auto">
                <a:xfrm>
                  <a:off x="4121150" y="3638550"/>
                  <a:ext cx="803275" cy="354013"/>
                </a:xfrm>
                <a:custGeom>
                  <a:avLst/>
                  <a:gdLst/>
                  <a:ahLst/>
                  <a:cxnLst>
                    <a:cxn ang="0">
                      <a:pos x="3" y="446"/>
                    </a:cxn>
                    <a:cxn ang="0">
                      <a:pos x="1011" y="5"/>
                    </a:cxn>
                    <a:cxn ang="0">
                      <a:pos x="1008" y="0"/>
                    </a:cxn>
                    <a:cxn ang="0">
                      <a:pos x="0" y="439"/>
                    </a:cxn>
                    <a:cxn ang="0">
                      <a:pos x="3" y="446"/>
                    </a:cxn>
                  </a:cxnLst>
                  <a:rect l="0" t="0" r="r" b="b"/>
                  <a:pathLst>
                    <a:path w="1011" h="446">
                      <a:moveTo>
                        <a:pt x="3" y="446"/>
                      </a:moveTo>
                      <a:lnTo>
                        <a:pt x="1011" y="5"/>
                      </a:lnTo>
                      <a:lnTo>
                        <a:pt x="1008" y="0"/>
                      </a:lnTo>
                      <a:lnTo>
                        <a:pt x="0" y="439"/>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 name="Freeform 3260"/>
                <p:cNvSpPr>
                  <a:spLocks/>
                </p:cNvSpPr>
                <p:nvPr/>
              </p:nvSpPr>
              <p:spPr bwMode="auto">
                <a:xfrm>
                  <a:off x="4152900" y="3714750"/>
                  <a:ext cx="803275" cy="354013"/>
                </a:xfrm>
                <a:custGeom>
                  <a:avLst/>
                  <a:gdLst/>
                  <a:ahLst/>
                  <a:cxnLst>
                    <a:cxn ang="0">
                      <a:pos x="3" y="446"/>
                    </a:cxn>
                    <a:cxn ang="0">
                      <a:pos x="1011" y="7"/>
                    </a:cxn>
                    <a:cxn ang="0">
                      <a:pos x="1010" y="0"/>
                    </a:cxn>
                    <a:cxn ang="0">
                      <a:pos x="0" y="442"/>
                    </a:cxn>
                    <a:cxn ang="0">
                      <a:pos x="3" y="446"/>
                    </a:cxn>
                  </a:cxnLst>
                  <a:rect l="0" t="0" r="r" b="b"/>
                  <a:pathLst>
                    <a:path w="1011" h="446">
                      <a:moveTo>
                        <a:pt x="3" y="446"/>
                      </a:moveTo>
                      <a:lnTo>
                        <a:pt x="1011" y="7"/>
                      </a:lnTo>
                      <a:lnTo>
                        <a:pt x="1010" y="0"/>
                      </a:lnTo>
                      <a:lnTo>
                        <a:pt x="0" y="442"/>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 name="Freeform 3261"/>
                <p:cNvSpPr>
                  <a:spLocks/>
                </p:cNvSpPr>
                <p:nvPr/>
              </p:nvSpPr>
              <p:spPr bwMode="auto">
                <a:xfrm>
                  <a:off x="4152900" y="3714750"/>
                  <a:ext cx="803275" cy="354013"/>
                </a:xfrm>
                <a:custGeom>
                  <a:avLst/>
                  <a:gdLst/>
                  <a:ahLst/>
                  <a:cxnLst>
                    <a:cxn ang="0">
                      <a:pos x="3" y="446"/>
                    </a:cxn>
                    <a:cxn ang="0">
                      <a:pos x="1011" y="7"/>
                    </a:cxn>
                    <a:cxn ang="0">
                      <a:pos x="1010" y="0"/>
                    </a:cxn>
                    <a:cxn ang="0">
                      <a:pos x="0" y="442"/>
                    </a:cxn>
                    <a:cxn ang="0">
                      <a:pos x="3" y="446"/>
                    </a:cxn>
                  </a:cxnLst>
                  <a:rect l="0" t="0" r="r" b="b"/>
                  <a:pathLst>
                    <a:path w="1011" h="446">
                      <a:moveTo>
                        <a:pt x="3" y="446"/>
                      </a:moveTo>
                      <a:lnTo>
                        <a:pt x="1011" y="7"/>
                      </a:lnTo>
                      <a:lnTo>
                        <a:pt x="1010" y="0"/>
                      </a:lnTo>
                      <a:lnTo>
                        <a:pt x="0" y="442"/>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 name="Freeform 3262"/>
                <p:cNvSpPr>
                  <a:spLocks/>
                </p:cNvSpPr>
                <p:nvPr/>
              </p:nvSpPr>
              <p:spPr bwMode="auto">
                <a:xfrm>
                  <a:off x="4183062" y="3786187"/>
                  <a:ext cx="801688" cy="354013"/>
                </a:xfrm>
                <a:custGeom>
                  <a:avLst/>
                  <a:gdLst/>
                  <a:ahLst/>
                  <a:cxnLst>
                    <a:cxn ang="0">
                      <a:pos x="2" y="447"/>
                    </a:cxn>
                    <a:cxn ang="0">
                      <a:pos x="1012" y="5"/>
                    </a:cxn>
                    <a:cxn ang="0">
                      <a:pos x="1008" y="0"/>
                    </a:cxn>
                    <a:cxn ang="0">
                      <a:pos x="0" y="440"/>
                    </a:cxn>
                    <a:cxn ang="0">
                      <a:pos x="2" y="447"/>
                    </a:cxn>
                  </a:cxnLst>
                  <a:rect l="0" t="0" r="r" b="b"/>
                  <a:pathLst>
                    <a:path w="1012" h="447">
                      <a:moveTo>
                        <a:pt x="2" y="447"/>
                      </a:moveTo>
                      <a:lnTo>
                        <a:pt x="1012" y="5"/>
                      </a:lnTo>
                      <a:lnTo>
                        <a:pt x="1008" y="0"/>
                      </a:lnTo>
                      <a:lnTo>
                        <a:pt x="0" y="440"/>
                      </a:lnTo>
                      <a:lnTo>
                        <a:pt x="2" y="44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 name="Freeform 3263"/>
                <p:cNvSpPr>
                  <a:spLocks/>
                </p:cNvSpPr>
                <p:nvPr/>
              </p:nvSpPr>
              <p:spPr bwMode="auto">
                <a:xfrm>
                  <a:off x="4183062" y="3786187"/>
                  <a:ext cx="801688" cy="354013"/>
                </a:xfrm>
                <a:custGeom>
                  <a:avLst/>
                  <a:gdLst/>
                  <a:ahLst/>
                  <a:cxnLst>
                    <a:cxn ang="0">
                      <a:pos x="2" y="447"/>
                    </a:cxn>
                    <a:cxn ang="0">
                      <a:pos x="1012" y="5"/>
                    </a:cxn>
                    <a:cxn ang="0">
                      <a:pos x="1008" y="0"/>
                    </a:cxn>
                    <a:cxn ang="0">
                      <a:pos x="0" y="440"/>
                    </a:cxn>
                    <a:cxn ang="0">
                      <a:pos x="2" y="447"/>
                    </a:cxn>
                  </a:cxnLst>
                  <a:rect l="0" t="0" r="r" b="b"/>
                  <a:pathLst>
                    <a:path w="1012" h="447">
                      <a:moveTo>
                        <a:pt x="2" y="447"/>
                      </a:moveTo>
                      <a:lnTo>
                        <a:pt x="1012" y="5"/>
                      </a:lnTo>
                      <a:lnTo>
                        <a:pt x="1008" y="0"/>
                      </a:lnTo>
                      <a:lnTo>
                        <a:pt x="0" y="440"/>
                      </a:lnTo>
                      <a:lnTo>
                        <a:pt x="2" y="44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 name="Freeform 3264"/>
                <p:cNvSpPr>
                  <a:spLocks/>
                </p:cNvSpPr>
                <p:nvPr/>
              </p:nvSpPr>
              <p:spPr bwMode="auto">
                <a:xfrm>
                  <a:off x="4213225" y="3860800"/>
                  <a:ext cx="803275" cy="355600"/>
                </a:xfrm>
                <a:custGeom>
                  <a:avLst/>
                  <a:gdLst/>
                  <a:ahLst/>
                  <a:cxnLst>
                    <a:cxn ang="0">
                      <a:pos x="4" y="448"/>
                    </a:cxn>
                    <a:cxn ang="0">
                      <a:pos x="1012" y="6"/>
                    </a:cxn>
                    <a:cxn ang="0">
                      <a:pos x="1009" y="0"/>
                    </a:cxn>
                    <a:cxn ang="0">
                      <a:pos x="0" y="441"/>
                    </a:cxn>
                    <a:cxn ang="0">
                      <a:pos x="4" y="448"/>
                    </a:cxn>
                  </a:cxnLst>
                  <a:rect l="0" t="0" r="r" b="b"/>
                  <a:pathLst>
                    <a:path w="1012" h="448">
                      <a:moveTo>
                        <a:pt x="4" y="448"/>
                      </a:moveTo>
                      <a:lnTo>
                        <a:pt x="1012" y="6"/>
                      </a:lnTo>
                      <a:lnTo>
                        <a:pt x="1009" y="0"/>
                      </a:lnTo>
                      <a:lnTo>
                        <a:pt x="0" y="441"/>
                      </a:lnTo>
                      <a:lnTo>
                        <a:pt x="4" y="44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 name="Freeform 3265"/>
                <p:cNvSpPr>
                  <a:spLocks/>
                </p:cNvSpPr>
                <p:nvPr/>
              </p:nvSpPr>
              <p:spPr bwMode="auto">
                <a:xfrm>
                  <a:off x="4213225" y="3860800"/>
                  <a:ext cx="803275" cy="355600"/>
                </a:xfrm>
                <a:custGeom>
                  <a:avLst/>
                  <a:gdLst/>
                  <a:ahLst/>
                  <a:cxnLst>
                    <a:cxn ang="0">
                      <a:pos x="4" y="448"/>
                    </a:cxn>
                    <a:cxn ang="0">
                      <a:pos x="1012" y="6"/>
                    </a:cxn>
                    <a:cxn ang="0">
                      <a:pos x="1009" y="0"/>
                    </a:cxn>
                    <a:cxn ang="0">
                      <a:pos x="0" y="441"/>
                    </a:cxn>
                    <a:cxn ang="0">
                      <a:pos x="4" y="448"/>
                    </a:cxn>
                  </a:cxnLst>
                  <a:rect l="0" t="0" r="r" b="b"/>
                  <a:pathLst>
                    <a:path w="1012" h="448">
                      <a:moveTo>
                        <a:pt x="4" y="448"/>
                      </a:moveTo>
                      <a:lnTo>
                        <a:pt x="1012" y="6"/>
                      </a:lnTo>
                      <a:lnTo>
                        <a:pt x="1009" y="0"/>
                      </a:lnTo>
                      <a:lnTo>
                        <a:pt x="0" y="441"/>
                      </a:lnTo>
                      <a:lnTo>
                        <a:pt x="4" y="44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 name="Freeform 3266"/>
                <p:cNvSpPr>
                  <a:spLocks/>
                </p:cNvSpPr>
                <p:nvPr/>
              </p:nvSpPr>
              <p:spPr bwMode="auto">
                <a:xfrm>
                  <a:off x="4244975" y="3937000"/>
                  <a:ext cx="801688" cy="355600"/>
                </a:xfrm>
                <a:custGeom>
                  <a:avLst/>
                  <a:gdLst/>
                  <a:ahLst/>
                  <a:cxnLst>
                    <a:cxn ang="0">
                      <a:pos x="4" y="446"/>
                    </a:cxn>
                    <a:cxn ang="0">
                      <a:pos x="1012" y="6"/>
                    </a:cxn>
                    <a:cxn ang="0">
                      <a:pos x="1010" y="0"/>
                    </a:cxn>
                    <a:cxn ang="0">
                      <a:pos x="0" y="441"/>
                    </a:cxn>
                    <a:cxn ang="0">
                      <a:pos x="4" y="446"/>
                    </a:cxn>
                  </a:cxnLst>
                  <a:rect l="0" t="0" r="r" b="b"/>
                  <a:pathLst>
                    <a:path w="1012" h="446">
                      <a:moveTo>
                        <a:pt x="4" y="446"/>
                      </a:moveTo>
                      <a:lnTo>
                        <a:pt x="1012" y="6"/>
                      </a:lnTo>
                      <a:lnTo>
                        <a:pt x="1010" y="0"/>
                      </a:lnTo>
                      <a:lnTo>
                        <a:pt x="0" y="441"/>
                      </a:lnTo>
                      <a:lnTo>
                        <a:pt x="4"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 name="Freeform 3267"/>
                <p:cNvSpPr>
                  <a:spLocks/>
                </p:cNvSpPr>
                <p:nvPr/>
              </p:nvSpPr>
              <p:spPr bwMode="auto">
                <a:xfrm>
                  <a:off x="4244975" y="3937000"/>
                  <a:ext cx="801688" cy="355600"/>
                </a:xfrm>
                <a:custGeom>
                  <a:avLst/>
                  <a:gdLst/>
                  <a:ahLst/>
                  <a:cxnLst>
                    <a:cxn ang="0">
                      <a:pos x="4" y="446"/>
                    </a:cxn>
                    <a:cxn ang="0">
                      <a:pos x="1012" y="6"/>
                    </a:cxn>
                    <a:cxn ang="0">
                      <a:pos x="1010" y="0"/>
                    </a:cxn>
                    <a:cxn ang="0">
                      <a:pos x="0" y="441"/>
                    </a:cxn>
                    <a:cxn ang="0">
                      <a:pos x="4" y="446"/>
                    </a:cxn>
                  </a:cxnLst>
                  <a:rect l="0" t="0" r="r" b="b"/>
                  <a:pathLst>
                    <a:path w="1012" h="446">
                      <a:moveTo>
                        <a:pt x="4" y="446"/>
                      </a:moveTo>
                      <a:lnTo>
                        <a:pt x="1012" y="6"/>
                      </a:lnTo>
                      <a:lnTo>
                        <a:pt x="1010" y="0"/>
                      </a:lnTo>
                      <a:lnTo>
                        <a:pt x="0" y="441"/>
                      </a:lnTo>
                      <a:lnTo>
                        <a:pt x="4"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 name="Freeform 3268"/>
                <p:cNvSpPr>
                  <a:spLocks/>
                </p:cNvSpPr>
                <p:nvPr/>
              </p:nvSpPr>
              <p:spPr bwMode="auto">
                <a:xfrm>
                  <a:off x="4273550" y="4011612"/>
                  <a:ext cx="803275" cy="354013"/>
                </a:xfrm>
                <a:custGeom>
                  <a:avLst/>
                  <a:gdLst/>
                  <a:ahLst/>
                  <a:cxnLst>
                    <a:cxn ang="0">
                      <a:pos x="3" y="446"/>
                    </a:cxn>
                    <a:cxn ang="0">
                      <a:pos x="1011" y="5"/>
                    </a:cxn>
                    <a:cxn ang="0">
                      <a:pos x="1010" y="0"/>
                    </a:cxn>
                    <a:cxn ang="0">
                      <a:pos x="0" y="439"/>
                    </a:cxn>
                    <a:cxn ang="0">
                      <a:pos x="3" y="446"/>
                    </a:cxn>
                  </a:cxnLst>
                  <a:rect l="0" t="0" r="r" b="b"/>
                  <a:pathLst>
                    <a:path w="1011" h="446">
                      <a:moveTo>
                        <a:pt x="3" y="446"/>
                      </a:moveTo>
                      <a:lnTo>
                        <a:pt x="1011" y="5"/>
                      </a:lnTo>
                      <a:lnTo>
                        <a:pt x="1010" y="0"/>
                      </a:lnTo>
                      <a:lnTo>
                        <a:pt x="0" y="439"/>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 name="Freeform 3269"/>
                <p:cNvSpPr>
                  <a:spLocks/>
                </p:cNvSpPr>
                <p:nvPr/>
              </p:nvSpPr>
              <p:spPr bwMode="auto">
                <a:xfrm>
                  <a:off x="4273550" y="4011612"/>
                  <a:ext cx="803275" cy="354013"/>
                </a:xfrm>
                <a:custGeom>
                  <a:avLst/>
                  <a:gdLst/>
                  <a:ahLst/>
                  <a:cxnLst>
                    <a:cxn ang="0">
                      <a:pos x="3" y="446"/>
                    </a:cxn>
                    <a:cxn ang="0">
                      <a:pos x="1011" y="5"/>
                    </a:cxn>
                    <a:cxn ang="0">
                      <a:pos x="1010" y="0"/>
                    </a:cxn>
                    <a:cxn ang="0">
                      <a:pos x="0" y="439"/>
                    </a:cxn>
                    <a:cxn ang="0">
                      <a:pos x="3" y="446"/>
                    </a:cxn>
                  </a:cxnLst>
                  <a:rect l="0" t="0" r="r" b="b"/>
                  <a:pathLst>
                    <a:path w="1011" h="446">
                      <a:moveTo>
                        <a:pt x="3" y="446"/>
                      </a:moveTo>
                      <a:lnTo>
                        <a:pt x="1011" y="5"/>
                      </a:lnTo>
                      <a:lnTo>
                        <a:pt x="1010" y="0"/>
                      </a:lnTo>
                      <a:lnTo>
                        <a:pt x="0" y="439"/>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 name="Freeform 3273"/>
                <p:cNvSpPr>
                  <a:spLocks noEditPoints="1"/>
                </p:cNvSpPr>
                <p:nvPr/>
              </p:nvSpPr>
              <p:spPr bwMode="auto">
                <a:xfrm>
                  <a:off x="3557587" y="2728912"/>
                  <a:ext cx="1122363" cy="1998663"/>
                </a:xfrm>
                <a:custGeom>
                  <a:avLst/>
                  <a:gdLst/>
                  <a:ahLst/>
                  <a:cxnLst>
                    <a:cxn ang="0">
                      <a:pos x="617" y="241"/>
                    </a:cxn>
                    <a:cxn ang="0">
                      <a:pos x="617" y="241"/>
                    </a:cxn>
                    <a:cxn ang="0">
                      <a:pos x="605" y="241"/>
                    </a:cxn>
                    <a:cxn ang="0">
                      <a:pos x="591" y="235"/>
                    </a:cxn>
                    <a:cxn ang="0">
                      <a:pos x="583" y="223"/>
                    </a:cxn>
                    <a:cxn ang="0">
                      <a:pos x="581" y="217"/>
                    </a:cxn>
                    <a:cxn ang="0">
                      <a:pos x="583" y="202"/>
                    </a:cxn>
                    <a:cxn ang="0">
                      <a:pos x="586" y="196"/>
                    </a:cxn>
                    <a:cxn ang="0">
                      <a:pos x="596" y="181"/>
                    </a:cxn>
                    <a:cxn ang="0">
                      <a:pos x="602" y="178"/>
                    </a:cxn>
                    <a:cxn ang="0">
                      <a:pos x="612" y="171"/>
                    </a:cxn>
                    <a:cxn ang="0">
                      <a:pos x="630" y="166"/>
                    </a:cxn>
                    <a:cxn ang="0">
                      <a:pos x="635" y="166"/>
                    </a:cxn>
                    <a:cxn ang="0">
                      <a:pos x="648" y="168"/>
                    </a:cxn>
                    <a:cxn ang="0">
                      <a:pos x="654" y="171"/>
                    </a:cxn>
                    <a:cxn ang="0">
                      <a:pos x="666" y="179"/>
                    </a:cxn>
                    <a:cxn ang="0">
                      <a:pos x="669" y="186"/>
                    </a:cxn>
                    <a:cxn ang="0">
                      <a:pos x="671" y="199"/>
                    </a:cxn>
                    <a:cxn ang="0">
                      <a:pos x="667" y="214"/>
                    </a:cxn>
                    <a:cxn ang="0">
                      <a:pos x="659" y="223"/>
                    </a:cxn>
                    <a:cxn ang="0">
                      <a:pos x="658" y="225"/>
                    </a:cxn>
                    <a:cxn ang="0">
                      <a:pos x="656" y="228"/>
                    </a:cxn>
                    <a:cxn ang="0">
                      <a:pos x="658" y="235"/>
                    </a:cxn>
                    <a:cxn ang="0">
                      <a:pos x="646" y="310"/>
                    </a:cxn>
                    <a:cxn ang="0">
                      <a:pos x="627" y="249"/>
                    </a:cxn>
                    <a:cxn ang="0">
                      <a:pos x="623" y="243"/>
                    </a:cxn>
                    <a:cxn ang="0">
                      <a:pos x="618" y="241"/>
                    </a:cxn>
                    <a:cxn ang="0">
                      <a:pos x="618" y="241"/>
                    </a:cxn>
                    <a:cxn ang="0">
                      <a:pos x="617" y="241"/>
                    </a:cxn>
                    <a:cxn ang="0">
                      <a:pos x="804" y="261"/>
                    </a:cxn>
                    <a:cxn ang="0">
                      <a:pos x="697" y="287"/>
                    </a:cxn>
                    <a:cxn ang="0">
                      <a:pos x="666" y="233"/>
                    </a:cxn>
                    <a:cxn ang="0">
                      <a:pos x="664" y="230"/>
                    </a:cxn>
                    <a:cxn ang="0">
                      <a:pos x="666" y="228"/>
                    </a:cxn>
                    <a:cxn ang="0">
                      <a:pos x="679" y="207"/>
                    </a:cxn>
                    <a:cxn ang="0">
                      <a:pos x="679" y="189"/>
                    </a:cxn>
                    <a:cxn ang="0">
                      <a:pos x="677" y="183"/>
                    </a:cxn>
                    <a:cxn ang="0">
                      <a:pos x="669" y="173"/>
                    </a:cxn>
                    <a:cxn ang="0">
                      <a:pos x="648" y="160"/>
                    </a:cxn>
                    <a:cxn ang="0">
                      <a:pos x="635" y="158"/>
                    </a:cxn>
                    <a:cxn ang="0">
                      <a:pos x="620" y="161"/>
                    </a:cxn>
                    <a:cxn ang="0">
                      <a:pos x="609" y="165"/>
                    </a:cxn>
                    <a:cxn ang="0">
                      <a:pos x="597" y="171"/>
                    </a:cxn>
                    <a:cxn ang="0">
                      <a:pos x="584" y="183"/>
                    </a:cxn>
                    <a:cxn ang="0">
                      <a:pos x="576" y="196"/>
                    </a:cxn>
                    <a:cxn ang="0">
                      <a:pos x="573" y="210"/>
                    </a:cxn>
                    <a:cxn ang="0">
                      <a:pos x="576" y="227"/>
                    </a:cxn>
                    <a:cxn ang="0">
                      <a:pos x="579" y="232"/>
                    </a:cxn>
                    <a:cxn ang="0">
                      <a:pos x="592" y="243"/>
                    </a:cxn>
                    <a:cxn ang="0">
                      <a:pos x="617" y="249"/>
                    </a:cxn>
                    <a:cxn ang="0">
                      <a:pos x="617" y="249"/>
                    </a:cxn>
                    <a:cxn ang="0">
                      <a:pos x="617" y="249"/>
                    </a:cxn>
                    <a:cxn ang="0">
                      <a:pos x="618" y="249"/>
                    </a:cxn>
                    <a:cxn ang="0">
                      <a:pos x="638" y="313"/>
                    </a:cxn>
                    <a:cxn ang="0">
                      <a:pos x="544" y="373"/>
                    </a:cxn>
                    <a:cxn ang="0">
                      <a:pos x="825" y="2518"/>
                    </a:cxn>
                    <a:cxn ang="0">
                      <a:pos x="22" y="608"/>
                    </a:cxn>
                    <a:cxn ang="0">
                      <a:pos x="1408" y="0"/>
                    </a:cxn>
                  </a:cxnLst>
                  <a:rect l="0" t="0" r="r" b="b"/>
                  <a:pathLst>
                    <a:path w="1413" h="2518">
                      <a:moveTo>
                        <a:pt x="617" y="241"/>
                      </a:moveTo>
                      <a:lnTo>
                        <a:pt x="617" y="241"/>
                      </a:lnTo>
                      <a:lnTo>
                        <a:pt x="617" y="241"/>
                      </a:lnTo>
                      <a:lnTo>
                        <a:pt x="617" y="241"/>
                      </a:lnTo>
                      <a:lnTo>
                        <a:pt x="605" y="241"/>
                      </a:lnTo>
                      <a:lnTo>
                        <a:pt x="605" y="241"/>
                      </a:lnTo>
                      <a:lnTo>
                        <a:pt x="597" y="238"/>
                      </a:lnTo>
                      <a:lnTo>
                        <a:pt x="591" y="235"/>
                      </a:lnTo>
                      <a:lnTo>
                        <a:pt x="586" y="228"/>
                      </a:lnTo>
                      <a:lnTo>
                        <a:pt x="583" y="223"/>
                      </a:lnTo>
                      <a:lnTo>
                        <a:pt x="583" y="223"/>
                      </a:lnTo>
                      <a:lnTo>
                        <a:pt x="581" y="217"/>
                      </a:lnTo>
                      <a:lnTo>
                        <a:pt x="581" y="209"/>
                      </a:lnTo>
                      <a:lnTo>
                        <a:pt x="583" y="202"/>
                      </a:lnTo>
                      <a:lnTo>
                        <a:pt x="586" y="196"/>
                      </a:lnTo>
                      <a:lnTo>
                        <a:pt x="586" y="196"/>
                      </a:lnTo>
                      <a:lnTo>
                        <a:pt x="589" y="188"/>
                      </a:lnTo>
                      <a:lnTo>
                        <a:pt x="596" y="181"/>
                      </a:lnTo>
                      <a:lnTo>
                        <a:pt x="596" y="181"/>
                      </a:lnTo>
                      <a:lnTo>
                        <a:pt x="602" y="178"/>
                      </a:lnTo>
                      <a:lnTo>
                        <a:pt x="612" y="171"/>
                      </a:lnTo>
                      <a:lnTo>
                        <a:pt x="612" y="171"/>
                      </a:lnTo>
                      <a:lnTo>
                        <a:pt x="623" y="168"/>
                      </a:lnTo>
                      <a:lnTo>
                        <a:pt x="630" y="166"/>
                      </a:lnTo>
                      <a:lnTo>
                        <a:pt x="630" y="166"/>
                      </a:lnTo>
                      <a:lnTo>
                        <a:pt x="635" y="166"/>
                      </a:lnTo>
                      <a:lnTo>
                        <a:pt x="635" y="166"/>
                      </a:lnTo>
                      <a:lnTo>
                        <a:pt x="648" y="168"/>
                      </a:lnTo>
                      <a:lnTo>
                        <a:pt x="648" y="168"/>
                      </a:lnTo>
                      <a:lnTo>
                        <a:pt x="654" y="171"/>
                      </a:lnTo>
                      <a:lnTo>
                        <a:pt x="661" y="175"/>
                      </a:lnTo>
                      <a:lnTo>
                        <a:pt x="666" y="179"/>
                      </a:lnTo>
                      <a:lnTo>
                        <a:pt x="669" y="186"/>
                      </a:lnTo>
                      <a:lnTo>
                        <a:pt x="669" y="186"/>
                      </a:lnTo>
                      <a:lnTo>
                        <a:pt x="671" y="192"/>
                      </a:lnTo>
                      <a:lnTo>
                        <a:pt x="671" y="199"/>
                      </a:lnTo>
                      <a:lnTo>
                        <a:pt x="671" y="207"/>
                      </a:lnTo>
                      <a:lnTo>
                        <a:pt x="667" y="214"/>
                      </a:lnTo>
                      <a:lnTo>
                        <a:pt x="667" y="214"/>
                      </a:lnTo>
                      <a:lnTo>
                        <a:pt x="659" y="223"/>
                      </a:lnTo>
                      <a:lnTo>
                        <a:pt x="659" y="223"/>
                      </a:lnTo>
                      <a:lnTo>
                        <a:pt x="658" y="225"/>
                      </a:lnTo>
                      <a:lnTo>
                        <a:pt x="656" y="228"/>
                      </a:lnTo>
                      <a:lnTo>
                        <a:pt x="656" y="228"/>
                      </a:lnTo>
                      <a:lnTo>
                        <a:pt x="658" y="233"/>
                      </a:lnTo>
                      <a:lnTo>
                        <a:pt x="658" y="235"/>
                      </a:lnTo>
                      <a:lnTo>
                        <a:pt x="689" y="290"/>
                      </a:lnTo>
                      <a:lnTo>
                        <a:pt x="646" y="310"/>
                      </a:lnTo>
                      <a:lnTo>
                        <a:pt x="627" y="249"/>
                      </a:lnTo>
                      <a:lnTo>
                        <a:pt x="627" y="249"/>
                      </a:lnTo>
                      <a:lnTo>
                        <a:pt x="627" y="246"/>
                      </a:lnTo>
                      <a:lnTo>
                        <a:pt x="623" y="243"/>
                      </a:lnTo>
                      <a:lnTo>
                        <a:pt x="623" y="243"/>
                      </a:lnTo>
                      <a:lnTo>
                        <a:pt x="618" y="241"/>
                      </a:lnTo>
                      <a:lnTo>
                        <a:pt x="618" y="241"/>
                      </a:lnTo>
                      <a:lnTo>
                        <a:pt x="618" y="241"/>
                      </a:lnTo>
                      <a:lnTo>
                        <a:pt x="618" y="241"/>
                      </a:lnTo>
                      <a:lnTo>
                        <a:pt x="617" y="241"/>
                      </a:lnTo>
                      <a:close/>
                      <a:moveTo>
                        <a:pt x="1408" y="0"/>
                      </a:moveTo>
                      <a:lnTo>
                        <a:pt x="804" y="261"/>
                      </a:lnTo>
                      <a:lnTo>
                        <a:pt x="796" y="245"/>
                      </a:lnTo>
                      <a:lnTo>
                        <a:pt x="697" y="287"/>
                      </a:lnTo>
                      <a:lnTo>
                        <a:pt x="666" y="233"/>
                      </a:lnTo>
                      <a:lnTo>
                        <a:pt x="666" y="233"/>
                      </a:lnTo>
                      <a:lnTo>
                        <a:pt x="664" y="230"/>
                      </a:lnTo>
                      <a:lnTo>
                        <a:pt x="664" y="230"/>
                      </a:lnTo>
                      <a:lnTo>
                        <a:pt x="666" y="228"/>
                      </a:lnTo>
                      <a:lnTo>
                        <a:pt x="666" y="228"/>
                      </a:lnTo>
                      <a:lnTo>
                        <a:pt x="674" y="218"/>
                      </a:lnTo>
                      <a:lnTo>
                        <a:pt x="679" y="207"/>
                      </a:lnTo>
                      <a:lnTo>
                        <a:pt x="679" y="194"/>
                      </a:lnTo>
                      <a:lnTo>
                        <a:pt x="679" y="189"/>
                      </a:lnTo>
                      <a:lnTo>
                        <a:pt x="677" y="183"/>
                      </a:lnTo>
                      <a:lnTo>
                        <a:pt x="677" y="183"/>
                      </a:lnTo>
                      <a:lnTo>
                        <a:pt x="674" y="178"/>
                      </a:lnTo>
                      <a:lnTo>
                        <a:pt x="669" y="173"/>
                      </a:lnTo>
                      <a:lnTo>
                        <a:pt x="661" y="165"/>
                      </a:lnTo>
                      <a:lnTo>
                        <a:pt x="648" y="160"/>
                      </a:lnTo>
                      <a:lnTo>
                        <a:pt x="635" y="158"/>
                      </a:lnTo>
                      <a:lnTo>
                        <a:pt x="635" y="158"/>
                      </a:lnTo>
                      <a:lnTo>
                        <a:pt x="620" y="161"/>
                      </a:lnTo>
                      <a:lnTo>
                        <a:pt x="620" y="161"/>
                      </a:lnTo>
                      <a:lnTo>
                        <a:pt x="609" y="165"/>
                      </a:lnTo>
                      <a:lnTo>
                        <a:pt x="609" y="165"/>
                      </a:lnTo>
                      <a:lnTo>
                        <a:pt x="597" y="171"/>
                      </a:lnTo>
                      <a:lnTo>
                        <a:pt x="597" y="171"/>
                      </a:lnTo>
                      <a:lnTo>
                        <a:pt x="591" y="176"/>
                      </a:lnTo>
                      <a:lnTo>
                        <a:pt x="584" y="183"/>
                      </a:lnTo>
                      <a:lnTo>
                        <a:pt x="579" y="189"/>
                      </a:lnTo>
                      <a:lnTo>
                        <a:pt x="576" y="196"/>
                      </a:lnTo>
                      <a:lnTo>
                        <a:pt x="575" y="204"/>
                      </a:lnTo>
                      <a:lnTo>
                        <a:pt x="573" y="210"/>
                      </a:lnTo>
                      <a:lnTo>
                        <a:pt x="573" y="218"/>
                      </a:lnTo>
                      <a:lnTo>
                        <a:pt x="576" y="227"/>
                      </a:lnTo>
                      <a:lnTo>
                        <a:pt x="576" y="227"/>
                      </a:lnTo>
                      <a:lnTo>
                        <a:pt x="579" y="232"/>
                      </a:lnTo>
                      <a:lnTo>
                        <a:pt x="583" y="236"/>
                      </a:lnTo>
                      <a:lnTo>
                        <a:pt x="592" y="243"/>
                      </a:lnTo>
                      <a:lnTo>
                        <a:pt x="604" y="248"/>
                      </a:lnTo>
                      <a:lnTo>
                        <a:pt x="617" y="249"/>
                      </a:lnTo>
                      <a:lnTo>
                        <a:pt x="617" y="249"/>
                      </a:lnTo>
                      <a:lnTo>
                        <a:pt x="617" y="249"/>
                      </a:lnTo>
                      <a:lnTo>
                        <a:pt x="617" y="249"/>
                      </a:lnTo>
                      <a:lnTo>
                        <a:pt x="617" y="249"/>
                      </a:lnTo>
                      <a:lnTo>
                        <a:pt x="617" y="249"/>
                      </a:lnTo>
                      <a:lnTo>
                        <a:pt x="618" y="249"/>
                      </a:lnTo>
                      <a:lnTo>
                        <a:pt x="620" y="253"/>
                      </a:lnTo>
                      <a:lnTo>
                        <a:pt x="638" y="313"/>
                      </a:lnTo>
                      <a:lnTo>
                        <a:pt x="537" y="357"/>
                      </a:lnTo>
                      <a:lnTo>
                        <a:pt x="544" y="373"/>
                      </a:lnTo>
                      <a:lnTo>
                        <a:pt x="0" y="608"/>
                      </a:lnTo>
                      <a:lnTo>
                        <a:pt x="825" y="2518"/>
                      </a:lnTo>
                      <a:lnTo>
                        <a:pt x="843" y="2510"/>
                      </a:lnTo>
                      <a:lnTo>
                        <a:pt x="22" y="608"/>
                      </a:lnTo>
                      <a:lnTo>
                        <a:pt x="1413" y="8"/>
                      </a:lnTo>
                      <a:lnTo>
                        <a:pt x="1408" y="0"/>
                      </a:lnTo>
                      <a:close/>
                    </a:path>
                  </a:pathLst>
                </a:custGeom>
                <a:solidFill>
                  <a:srgbClr val="ADADA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 name="Freeform 3274"/>
                <p:cNvSpPr>
                  <a:spLocks/>
                </p:cNvSpPr>
                <p:nvPr/>
              </p:nvSpPr>
              <p:spPr bwMode="auto">
                <a:xfrm>
                  <a:off x="4019550" y="2860675"/>
                  <a:ext cx="85725" cy="114300"/>
                </a:xfrm>
                <a:custGeom>
                  <a:avLst/>
                  <a:gdLst/>
                  <a:ahLst/>
                  <a:cxnLst>
                    <a:cxn ang="0">
                      <a:pos x="36" y="75"/>
                    </a:cxn>
                    <a:cxn ang="0">
                      <a:pos x="36" y="75"/>
                    </a:cxn>
                    <a:cxn ang="0">
                      <a:pos x="36" y="75"/>
                    </a:cxn>
                    <a:cxn ang="0">
                      <a:pos x="36" y="75"/>
                    </a:cxn>
                    <a:cxn ang="0">
                      <a:pos x="24" y="75"/>
                    </a:cxn>
                    <a:cxn ang="0">
                      <a:pos x="24" y="75"/>
                    </a:cxn>
                    <a:cxn ang="0">
                      <a:pos x="16" y="72"/>
                    </a:cxn>
                    <a:cxn ang="0">
                      <a:pos x="10" y="69"/>
                    </a:cxn>
                    <a:cxn ang="0">
                      <a:pos x="5" y="62"/>
                    </a:cxn>
                    <a:cxn ang="0">
                      <a:pos x="2" y="57"/>
                    </a:cxn>
                    <a:cxn ang="0">
                      <a:pos x="2" y="57"/>
                    </a:cxn>
                    <a:cxn ang="0">
                      <a:pos x="0" y="51"/>
                    </a:cxn>
                    <a:cxn ang="0">
                      <a:pos x="0" y="43"/>
                    </a:cxn>
                    <a:cxn ang="0">
                      <a:pos x="2" y="36"/>
                    </a:cxn>
                    <a:cxn ang="0">
                      <a:pos x="5" y="30"/>
                    </a:cxn>
                    <a:cxn ang="0">
                      <a:pos x="5" y="30"/>
                    </a:cxn>
                    <a:cxn ang="0">
                      <a:pos x="8" y="22"/>
                    </a:cxn>
                    <a:cxn ang="0">
                      <a:pos x="15" y="15"/>
                    </a:cxn>
                    <a:cxn ang="0">
                      <a:pos x="15" y="15"/>
                    </a:cxn>
                    <a:cxn ang="0">
                      <a:pos x="21" y="12"/>
                    </a:cxn>
                    <a:cxn ang="0">
                      <a:pos x="31" y="5"/>
                    </a:cxn>
                    <a:cxn ang="0">
                      <a:pos x="31" y="5"/>
                    </a:cxn>
                    <a:cxn ang="0">
                      <a:pos x="42" y="2"/>
                    </a:cxn>
                    <a:cxn ang="0">
                      <a:pos x="49" y="0"/>
                    </a:cxn>
                    <a:cxn ang="0">
                      <a:pos x="49" y="0"/>
                    </a:cxn>
                    <a:cxn ang="0">
                      <a:pos x="54" y="0"/>
                    </a:cxn>
                    <a:cxn ang="0">
                      <a:pos x="54" y="0"/>
                    </a:cxn>
                    <a:cxn ang="0">
                      <a:pos x="67" y="2"/>
                    </a:cxn>
                    <a:cxn ang="0">
                      <a:pos x="67" y="2"/>
                    </a:cxn>
                    <a:cxn ang="0">
                      <a:pos x="73" y="5"/>
                    </a:cxn>
                    <a:cxn ang="0">
                      <a:pos x="80" y="9"/>
                    </a:cxn>
                    <a:cxn ang="0">
                      <a:pos x="85" y="13"/>
                    </a:cxn>
                    <a:cxn ang="0">
                      <a:pos x="88" y="20"/>
                    </a:cxn>
                    <a:cxn ang="0">
                      <a:pos x="88" y="20"/>
                    </a:cxn>
                    <a:cxn ang="0">
                      <a:pos x="90" y="26"/>
                    </a:cxn>
                    <a:cxn ang="0">
                      <a:pos x="90" y="33"/>
                    </a:cxn>
                    <a:cxn ang="0">
                      <a:pos x="90" y="41"/>
                    </a:cxn>
                    <a:cxn ang="0">
                      <a:pos x="86" y="48"/>
                    </a:cxn>
                    <a:cxn ang="0">
                      <a:pos x="86" y="48"/>
                    </a:cxn>
                    <a:cxn ang="0">
                      <a:pos x="78" y="57"/>
                    </a:cxn>
                    <a:cxn ang="0">
                      <a:pos x="78" y="57"/>
                    </a:cxn>
                    <a:cxn ang="0">
                      <a:pos x="77" y="59"/>
                    </a:cxn>
                    <a:cxn ang="0">
                      <a:pos x="75" y="62"/>
                    </a:cxn>
                    <a:cxn ang="0">
                      <a:pos x="75" y="62"/>
                    </a:cxn>
                    <a:cxn ang="0">
                      <a:pos x="77" y="67"/>
                    </a:cxn>
                    <a:cxn ang="0">
                      <a:pos x="77" y="69"/>
                    </a:cxn>
                    <a:cxn ang="0">
                      <a:pos x="108" y="124"/>
                    </a:cxn>
                    <a:cxn ang="0">
                      <a:pos x="65" y="144"/>
                    </a:cxn>
                    <a:cxn ang="0">
                      <a:pos x="46" y="83"/>
                    </a:cxn>
                    <a:cxn ang="0">
                      <a:pos x="46" y="83"/>
                    </a:cxn>
                    <a:cxn ang="0">
                      <a:pos x="46" y="80"/>
                    </a:cxn>
                    <a:cxn ang="0">
                      <a:pos x="42" y="77"/>
                    </a:cxn>
                    <a:cxn ang="0">
                      <a:pos x="42" y="77"/>
                    </a:cxn>
                    <a:cxn ang="0">
                      <a:pos x="37" y="75"/>
                    </a:cxn>
                    <a:cxn ang="0">
                      <a:pos x="37" y="75"/>
                    </a:cxn>
                    <a:cxn ang="0">
                      <a:pos x="37" y="75"/>
                    </a:cxn>
                    <a:cxn ang="0">
                      <a:pos x="37" y="75"/>
                    </a:cxn>
                    <a:cxn ang="0">
                      <a:pos x="36" y="75"/>
                    </a:cxn>
                  </a:cxnLst>
                  <a:rect l="0" t="0" r="r" b="b"/>
                  <a:pathLst>
                    <a:path w="108" h="144">
                      <a:moveTo>
                        <a:pt x="36" y="75"/>
                      </a:moveTo>
                      <a:lnTo>
                        <a:pt x="36" y="75"/>
                      </a:lnTo>
                      <a:lnTo>
                        <a:pt x="36" y="75"/>
                      </a:lnTo>
                      <a:lnTo>
                        <a:pt x="36" y="75"/>
                      </a:lnTo>
                      <a:lnTo>
                        <a:pt x="24" y="75"/>
                      </a:lnTo>
                      <a:lnTo>
                        <a:pt x="24" y="75"/>
                      </a:lnTo>
                      <a:lnTo>
                        <a:pt x="16" y="72"/>
                      </a:lnTo>
                      <a:lnTo>
                        <a:pt x="10" y="69"/>
                      </a:lnTo>
                      <a:lnTo>
                        <a:pt x="5" y="62"/>
                      </a:lnTo>
                      <a:lnTo>
                        <a:pt x="2" y="57"/>
                      </a:lnTo>
                      <a:lnTo>
                        <a:pt x="2" y="57"/>
                      </a:lnTo>
                      <a:lnTo>
                        <a:pt x="0" y="51"/>
                      </a:lnTo>
                      <a:lnTo>
                        <a:pt x="0" y="43"/>
                      </a:lnTo>
                      <a:lnTo>
                        <a:pt x="2" y="36"/>
                      </a:lnTo>
                      <a:lnTo>
                        <a:pt x="5" y="30"/>
                      </a:lnTo>
                      <a:lnTo>
                        <a:pt x="5" y="30"/>
                      </a:lnTo>
                      <a:lnTo>
                        <a:pt x="8" y="22"/>
                      </a:lnTo>
                      <a:lnTo>
                        <a:pt x="15" y="15"/>
                      </a:lnTo>
                      <a:lnTo>
                        <a:pt x="15" y="15"/>
                      </a:lnTo>
                      <a:lnTo>
                        <a:pt x="21" y="12"/>
                      </a:lnTo>
                      <a:lnTo>
                        <a:pt x="31" y="5"/>
                      </a:lnTo>
                      <a:lnTo>
                        <a:pt x="31" y="5"/>
                      </a:lnTo>
                      <a:lnTo>
                        <a:pt x="42" y="2"/>
                      </a:lnTo>
                      <a:lnTo>
                        <a:pt x="49" y="0"/>
                      </a:lnTo>
                      <a:lnTo>
                        <a:pt x="49" y="0"/>
                      </a:lnTo>
                      <a:lnTo>
                        <a:pt x="54" y="0"/>
                      </a:lnTo>
                      <a:lnTo>
                        <a:pt x="54" y="0"/>
                      </a:lnTo>
                      <a:lnTo>
                        <a:pt x="67" y="2"/>
                      </a:lnTo>
                      <a:lnTo>
                        <a:pt x="67" y="2"/>
                      </a:lnTo>
                      <a:lnTo>
                        <a:pt x="73" y="5"/>
                      </a:lnTo>
                      <a:lnTo>
                        <a:pt x="80" y="9"/>
                      </a:lnTo>
                      <a:lnTo>
                        <a:pt x="85" y="13"/>
                      </a:lnTo>
                      <a:lnTo>
                        <a:pt x="88" y="20"/>
                      </a:lnTo>
                      <a:lnTo>
                        <a:pt x="88" y="20"/>
                      </a:lnTo>
                      <a:lnTo>
                        <a:pt x="90" y="26"/>
                      </a:lnTo>
                      <a:lnTo>
                        <a:pt x="90" y="33"/>
                      </a:lnTo>
                      <a:lnTo>
                        <a:pt x="90" y="41"/>
                      </a:lnTo>
                      <a:lnTo>
                        <a:pt x="86" y="48"/>
                      </a:lnTo>
                      <a:lnTo>
                        <a:pt x="86" y="48"/>
                      </a:lnTo>
                      <a:lnTo>
                        <a:pt x="78" y="57"/>
                      </a:lnTo>
                      <a:lnTo>
                        <a:pt x="78" y="57"/>
                      </a:lnTo>
                      <a:lnTo>
                        <a:pt x="77" y="59"/>
                      </a:lnTo>
                      <a:lnTo>
                        <a:pt x="75" y="62"/>
                      </a:lnTo>
                      <a:lnTo>
                        <a:pt x="75" y="62"/>
                      </a:lnTo>
                      <a:lnTo>
                        <a:pt x="77" y="67"/>
                      </a:lnTo>
                      <a:lnTo>
                        <a:pt x="77" y="69"/>
                      </a:lnTo>
                      <a:lnTo>
                        <a:pt x="108" y="124"/>
                      </a:lnTo>
                      <a:lnTo>
                        <a:pt x="65" y="144"/>
                      </a:lnTo>
                      <a:lnTo>
                        <a:pt x="46" y="83"/>
                      </a:lnTo>
                      <a:lnTo>
                        <a:pt x="46" y="83"/>
                      </a:lnTo>
                      <a:lnTo>
                        <a:pt x="46" y="80"/>
                      </a:lnTo>
                      <a:lnTo>
                        <a:pt x="42" y="77"/>
                      </a:lnTo>
                      <a:lnTo>
                        <a:pt x="42" y="77"/>
                      </a:lnTo>
                      <a:lnTo>
                        <a:pt x="37" y="75"/>
                      </a:lnTo>
                      <a:lnTo>
                        <a:pt x="37" y="75"/>
                      </a:lnTo>
                      <a:lnTo>
                        <a:pt x="37" y="75"/>
                      </a:lnTo>
                      <a:lnTo>
                        <a:pt x="37" y="75"/>
                      </a:lnTo>
                      <a:lnTo>
                        <a:pt x="36" y="7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 name="Freeform 3275"/>
                <p:cNvSpPr>
                  <a:spLocks/>
                </p:cNvSpPr>
                <p:nvPr/>
              </p:nvSpPr>
              <p:spPr bwMode="auto">
                <a:xfrm>
                  <a:off x="3557587" y="2728912"/>
                  <a:ext cx="1122363" cy="1998663"/>
                </a:xfrm>
                <a:custGeom>
                  <a:avLst/>
                  <a:gdLst/>
                  <a:ahLst/>
                  <a:cxnLst>
                    <a:cxn ang="0">
                      <a:pos x="1408" y="0"/>
                    </a:cxn>
                    <a:cxn ang="0">
                      <a:pos x="804" y="261"/>
                    </a:cxn>
                    <a:cxn ang="0">
                      <a:pos x="796" y="245"/>
                    </a:cxn>
                    <a:cxn ang="0">
                      <a:pos x="697" y="287"/>
                    </a:cxn>
                    <a:cxn ang="0">
                      <a:pos x="666" y="233"/>
                    </a:cxn>
                    <a:cxn ang="0">
                      <a:pos x="666" y="233"/>
                    </a:cxn>
                    <a:cxn ang="0">
                      <a:pos x="664" y="230"/>
                    </a:cxn>
                    <a:cxn ang="0">
                      <a:pos x="664" y="230"/>
                    </a:cxn>
                    <a:cxn ang="0">
                      <a:pos x="666" y="228"/>
                    </a:cxn>
                    <a:cxn ang="0">
                      <a:pos x="666" y="228"/>
                    </a:cxn>
                    <a:cxn ang="0">
                      <a:pos x="674" y="218"/>
                    </a:cxn>
                    <a:cxn ang="0">
                      <a:pos x="679" y="207"/>
                    </a:cxn>
                    <a:cxn ang="0">
                      <a:pos x="679" y="194"/>
                    </a:cxn>
                    <a:cxn ang="0">
                      <a:pos x="679" y="189"/>
                    </a:cxn>
                    <a:cxn ang="0">
                      <a:pos x="677" y="183"/>
                    </a:cxn>
                    <a:cxn ang="0">
                      <a:pos x="677" y="183"/>
                    </a:cxn>
                    <a:cxn ang="0">
                      <a:pos x="674" y="178"/>
                    </a:cxn>
                    <a:cxn ang="0">
                      <a:pos x="669" y="173"/>
                    </a:cxn>
                    <a:cxn ang="0">
                      <a:pos x="661" y="165"/>
                    </a:cxn>
                    <a:cxn ang="0">
                      <a:pos x="648" y="160"/>
                    </a:cxn>
                    <a:cxn ang="0">
                      <a:pos x="635" y="158"/>
                    </a:cxn>
                    <a:cxn ang="0">
                      <a:pos x="635" y="158"/>
                    </a:cxn>
                    <a:cxn ang="0">
                      <a:pos x="620" y="161"/>
                    </a:cxn>
                    <a:cxn ang="0">
                      <a:pos x="620" y="161"/>
                    </a:cxn>
                    <a:cxn ang="0">
                      <a:pos x="609" y="165"/>
                    </a:cxn>
                    <a:cxn ang="0">
                      <a:pos x="609" y="165"/>
                    </a:cxn>
                    <a:cxn ang="0">
                      <a:pos x="597" y="171"/>
                    </a:cxn>
                    <a:cxn ang="0">
                      <a:pos x="597" y="171"/>
                    </a:cxn>
                    <a:cxn ang="0">
                      <a:pos x="591" y="176"/>
                    </a:cxn>
                    <a:cxn ang="0">
                      <a:pos x="584" y="183"/>
                    </a:cxn>
                    <a:cxn ang="0">
                      <a:pos x="579" y="189"/>
                    </a:cxn>
                    <a:cxn ang="0">
                      <a:pos x="576" y="196"/>
                    </a:cxn>
                    <a:cxn ang="0">
                      <a:pos x="575" y="204"/>
                    </a:cxn>
                    <a:cxn ang="0">
                      <a:pos x="573" y="210"/>
                    </a:cxn>
                    <a:cxn ang="0">
                      <a:pos x="573" y="218"/>
                    </a:cxn>
                    <a:cxn ang="0">
                      <a:pos x="576" y="227"/>
                    </a:cxn>
                    <a:cxn ang="0">
                      <a:pos x="576" y="227"/>
                    </a:cxn>
                    <a:cxn ang="0">
                      <a:pos x="579" y="232"/>
                    </a:cxn>
                    <a:cxn ang="0">
                      <a:pos x="583" y="236"/>
                    </a:cxn>
                    <a:cxn ang="0">
                      <a:pos x="592" y="243"/>
                    </a:cxn>
                    <a:cxn ang="0">
                      <a:pos x="604" y="248"/>
                    </a:cxn>
                    <a:cxn ang="0">
                      <a:pos x="617" y="249"/>
                    </a:cxn>
                    <a:cxn ang="0">
                      <a:pos x="617" y="249"/>
                    </a:cxn>
                    <a:cxn ang="0">
                      <a:pos x="617" y="249"/>
                    </a:cxn>
                    <a:cxn ang="0">
                      <a:pos x="617" y="249"/>
                    </a:cxn>
                    <a:cxn ang="0">
                      <a:pos x="617" y="249"/>
                    </a:cxn>
                    <a:cxn ang="0">
                      <a:pos x="617" y="249"/>
                    </a:cxn>
                    <a:cxn ang="0">
                      <a:pos x="618" y="249"/>
                    </a:cxn>
                    <a:cxn ang="0">
                      <a:pos x="620" y="253"/>
                    </a:cxn>
                    <a:cxn ang="0">
                      <a:pos x="638" y="313"/>
                    </a:cxn>
                    <a:cxn ang="0">
                      <a:pos x="537" y="357"/>
                    </a:cxn>
                    <a:cxn ang="0">
                      <a:pos x="544" y="373"/>
                    </a:cxn>
                    <a:cxn ang="0">
                      <a:pos x="0" y="608"/>
                    </a:cxn>
                    <a:cxn ang="0">
                      <a:pos x="825" y="2518"/>
                    </a:cxn>
                    <a:cxn ang="0">
                      <a:pos x="843" y="2510"/>
                    </a:cxn>
                    <a:cxn ang="0">
                      <a:pos x="22" y="608"/>
                    </a:cxn>
                    <a:cxn ang="0">
                      <a:pos x="1413" y="8"/>
                    </a:cxn>
                    <a:cxn ang="0">
                      <a:pos x="1408" y="0"/>
                    </a:cxn>
                  </a:cxnLst>
                  <a:rect l="0" t="0" r="r" b="b"/>
                  <a:pathLst>
                    <a:path w="1413" h="2518">
                      <a:moveTo>
                        <a:pt x="1408" y="0"/>
                      </a:moveTo>
                      <a:lnTo>
                        <a:pt x="804" y="261"/>
                      </a:lnTo>
                      <a:lnTo>
                        <a:pt x="796" y="245"/>
                      </a:lnTo>
                      <a:lnTo>
                        <a:pt x="697" y="287"/>
                      </a:lnTo>
                      <a:lnTo>
                        <a:pt x="666" y="233"/>
                      </a:lnTo>
                      <a:lnTo>
                        <a:pt x="666" y="233"/>
                      </a:lnTo>
                      <a:lnTo>
                        <a:pt x="664" y="230"/>
                      </a:lnTo>
                      <a:lnTo>
                        <a:pt x="664" y="230"/>
                      </a:lnTo>
                      <a:lnTo>
                        <a:pt x="666" y="228"/>
                      </a:lnTo>
                      <a:lnTo>
                        <a:pt x="666" y="228"/>
                      </a:lnTo>
                      <a:lnTo>
                        <a:pt x="674" y="218"/>
                      </a:lnTo>
                      <a:lnTo>
                        <a:pt x="679" y="207"/>
                      </a:lnTo>
                      <a:lnTo>
                        <a:pt x="679" y="194"/>
                      </a:lnTo>
                      <a:lnTo>
                        <a:pt x="679" y="189"/>
                      </a:lnTo>
                      <a:lnTo>
                        <a:pt x="677" y="183"/>
                      </a:lnTo>
                      <a:lnTo>
                        <a:pt x="677" y="183"/>
                      </a:lnTo>
                      <a:lnTo>
                        <a:pt x="674" y="178"/>
                      </a:lnTo>
                      <a:lnTo>
                        <a:pt x="669" y="173"/>
                      </a:lnTo>
                      <a:lnTo>
                        <a:pt x="661" y="165"/>
                      </a:lnTo>
                      <a:lnTo>
                        <a:pt x="648" y="160"/>
                      </a:lnTo>
                      <a:lnTo>
                        <a:pt x="635" y="158"/>
                      </a:lnTo>
                      <a:lnTo>
                        <a:pt x="635" y="158"/>
                      </a:lnTo>
                      <a:lnTo>
                        <a:pt x="620" y="161"/>
                      </a:lnTo>
                      <a:lnTo>
                        <a:pt x="620" y="161"/>
                      </a:lnTo>
                      <a:lnTo>
                        <a:pt x="609" y="165"/>
                      </a:lnTo>
                      <a:lnTo>
                        <a:pt x="609" y="165"/>
                      </a:lnTo>
                      <a:lnTo>
                        <a:pt x="597" y="171"/>
                      </a:lnTo>
                      <a:lnTo>
                        <a:pt x="597" y="171"/>
                      </a:lnTo>
                      <a:lnTo>
                        <a:pt x="591" y="176"/>
                      </a:lnTo>
                      <a:lnTo>
                        <a:pt x="584" y="183"/>
                      </a:lnTo>
                      <a:lnTo>
                        <a:pt x="579" y="189"/>
                      </a:lnTo>
                      <a:lnTo>
                        <a:pt x="576" y="196"/>
                      </a:lnTo>
                      <a:lnTo>
                        <a:pt x="575" y="204"/>
                      </a:lnTo>
                      <a:lnTo>
                        <a:pt x="573" y="210"/>
                      </a:lnTo>
                      <a:lnTo>
                        <a:pt x="573" y="218"/>
                      </a:lnTo>
                      <a:lnTo>
                        <a:pt x="576" y="227"/>
                      </a:lnTo>
                      <a:lnTo>
                        <a:pt x="576" y="227"/>
                      </a:lnTo>
                      <a:lnTo>
                        <a:pt x="579" y="232"/>
                      </a:lnTo>
                      <a:lnTo>
                        <a:pt x="583" y="236"/>
                      </a:lnTo>
                      <a:lnTo>
                        <a:pt x="592" y="243"/>
                      </a:lnTo>
                      <a:lnTo>
                        <a:pt x="604" y="248"/>
                      </a:lnTo>
                      <a:lnTo>
                        <a:pt x="617" y="249"/>
                      </a:lnTo>
                      <a:lnTo>
                        <a:pt x="617" y="249"/>
                      </a:lnTo>
                      <a:lnTo>
                        <a:pt x="617" y="249"/>
                      </a:lnTo>
                      <a:lnTo>
                        <a:pt x="617" y="249"/>
                      </a:lnTo>
                      <a:lnTo>
                        <a:pt x="617" y="249"/>
                      </a:lnTo>
                      <a:lnTo>
                        <a:pt x="617" y="249"/>
                      </a:lnTo>
                      <a:lnTo>
                        <a:pt x="618" y="249"/>
                      </a:lnTo>
                      <a:lnTo>
                        <a:pt x="620" y="253"/>
                      </a:lnTo>
                      <a:lnTo>
                        <a:pt x="638" y="313"/>
                      </a:lnTo>
                      <a:lnTo>
                        <a:pt x="537" y="357"/>
                      </a:lnTo>
                      <a:lnTo>
                        <a:pt x="544" y="373"/>
                      </a:lnTo>
                      <a:lnTo>
                        <a:pt x="0" y="608"/>
                      </a:lnTo>
                      <a:lnTo>
                        <a:pt x="825" y="2518"/>
                      </a:lnTo>
                      <a:lnTo>
                        <a:pt x="843" y="2510"/>
                      </a:lnTo>
                      <a:lnTo>
                        <a:pt x="22" y="608"/>
                      </a:lnTo>
                      <a:lnTo>
                        <a:pt x="1413" y="8"/>
                      </a:lnTo>
                      <a:lnTo>
                        <a:pt x="140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 name="Freeform 3276"/>
                <p:cNvSpPr>
                  <a:spLocks/>
                </p:cNvSpPr>
                <p:nvPr/>
              </p:nvSpPr>
              <p:spPr bwMode="auto">
                <a:xfrm>
                  <a:off x="3576637" y="2728912"/>
                  <a:ext cx="1773238" cy="1998663"/>
                </a:xfrm>
                <a:custGeom>
                  <a:avLst/>
                  <a:gdLst/>
                  <a:ahLst/>
                  <a:cxnLst>
                    <a:cxn ang="0">
                      <a:pos x="826" y="2518"/>
                    </a:cxn>
                    <a:cxn ang="0">
                      <a:pos x="2235" y="1911"/>
                    </a:cxn>
                    <a:cxn ang="0">
                      <a:pos x="1409" y="0"/>
                    </a:cxn>
                    <a:cxn ang="0">
                      <a:pos x="0" y="608"/>
                    </a:cxn>
                    <a:cxn ang="0">
                      <a:pos x="826" y="2518"/>
                    </a:cxn>
                  </a:cxnLst>
                  <a:rect l="0" t="0" r="r" b="b"/>
                  <a:pathLst>
                    <a:path w="2235" h="2518">
                      <a:moveTo>
                        <a:pt x="826" y="2518"/>
                      </a:moveTo>
                      <a:lnTo>
                        <a:pt x="2235" y="1911"/>
                      </a:lnTo>
                      <a:lnTo>
                        <a:pt x="1409" y="0"/>
                      </a:lnTo>
                      <a:lnTo>
                        <a:pt x="0" y="608"/>
                      </a:lnTo>
                      <a:lnTo>
                        <a:pt x="826" y="251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 name="Freeform 3277"/>
                <p:cNvSpPr>
                  <a:spLocks/>
                </p:cNvSpPr>
                <p:nvPr/>
              </p:nvSpPr>
              <p:spPr bwMode="auto">
                <a:xfrm>
                  <a:off x="3576637" y="2728912"/>
                  <a:ext cx="1773238" cy="1998663"/>
                </a:xfrm>
                <a:custGeom>
                  <a:avLst/>
                  <a:gdLst/>
                  <a:ahLst/>
                  <a:cxnLst>
                    <a:cxn ang="0">
                      <a:pos x="826" y="2518"/>
                    </a:cxn>
                    <a:cxn ang="0">
                      <a:pos x="2235" y="1911"/>
                    </a:cxn>
                    <a:cxn ang="0">
                      <a:pos x="1409" y="0"/>
                    </a:cxn>
                    <a:cxn ang="0">
                      <a:pos x="0" y="608"/>
                    </a:cxn>
                    <a:cxn ang="0">
                      <a:pos x="826" y="2518"/>
                    </a:cxn>
                  </a:cxnLst>
                  <a:rect l="0" t="0" r="r" b="b"/>
                  <a:pathLst>
                    <a:path w="2235" h="2518">
                      <a:moveTo>
                        <a:pt x="826" y="2518"/>
                      </a:moveTo>
                      <a:lnTo>
                        <a:pt x="2235" y="1911"/>
                      </a:lnTo>
                      <a:lnTo>
                        <a:pt x="1409" y="0"/>
                      </a:lnTo>
                      <a:lnTo>
                        <a:pt x="0" y="608"/>
                      </a:lnTo>
                      <a:lnTo>
                        <a:pt x="826" y="25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 name="Freeform 3278"/>
                <p:cNvSpPr>
                  <a:spLocks/>
                </p:cNvSpPr>
                <p:nvPr/>
              </p:nvSpPr>
              <p:spPr bwMode="auto">
                <a:xfrm>
                  <a:off x="3657600" y="2800350"/>
                  <a:ext cx="1601788" cy="1827213"/>
                </a:xfrm>
                <a:custGeom>
                  <a:avLst/>
                  <a:gdLst/>
                  <a:ahLst/>
                  <a:cxnLst>
                    <a:cxn ang="0">
                      <a:pos x="2018" y="1754"/>
                    </a:cxn>
                    <a:cxn ang="0">
                      <a:pos x="772" y="2303"/>
                    </a:cxn>
                    <a:cxn ang="0">
                      <a:pos x="0" y="549"/>
                    </a:cxn>
                    <a:cxn ang="0">
                      <a:pos x="1246" y="0"/>
                    </a:cxn>
                    <a:cxn ang="0">
                      <a:pos x="2018" y="1754"/>
                    </a:cxn>
                  </a:cxnLst>
                  <a:rect l="0" t="0" r="r" b="b"/>
                  <a:pathLst>
                    <a:path w="2018" h="2303">
                      <a:moveTo>
                        <a:pt x="2018" y="1754"/>
                      </a:moveTo>
                      <a:lnTo>
                        <a:pt x="772" y="2303"/>
                      </a:lnTo>
                      <a:lnTo>
                        <a:pt x="0" y="549"/>
                      </a:lnTo>
                      <a:lnTo>
                        <a:pt x="1246" y="0"/>
                      </a:lnTo>
                      <a:lnTo>
                        <a:pt x="2018" y="175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9" name="Freeform 3279"/>
                <p:cNvSpPr>
                  <a:spLocks/>
                </p:cNvSpPr>
                <p:nvPr/>
              </p:nvSpPr>
              <p:spPr bwMode="auto">
                <a:xfrm>
                  <a:off x="3657600" y="2800350"/>
                  <a:ext cx="1601788" cy="1827213"/>
                </a:xfrm>
                <a:custGeom>
                  <a:avLst/>
                  <a:gdLst/>
                  <a:ahLst/>
                  <a:cxnLst>
                    <a:cxn ang="0">
                      <a:pos x="2018" y="1754"/>
                    </a:cxn>
                    <a:cxn ang="0">
                      <a:pos x="772" y="2303"/>
                    </a:cxn>
                    <a:cxn ang="0">
                      <a:pos x="0" y="549"/>
                    </a:cxn>
                    <a:cxn ang="0">
                      <a:pos x="1246" y="0"/>
                    </a:cxn>
                    <a:cxn ang="0">
                      <a:pos x="2018" y="1754"/>
                    </a:cxn>
                  </a:cxnLst>
                  <a:rect l="0" t="0" r="r" b="b"/>
                  <a:pathLst>
                    <a:path w="2018" h="2303">
                      <a:moveTo>
                        <a:pt x="2018" y="1754"/>
                      </a:moveTo>
                      <a:lnTo>
                        <a:pt x="772" y="2303"/>
                      </a:lnTo>
                      <a:lnTo>
                        <a:pt x="0" y="549"/>
                      </a:lnTo>
                      <a:lnTo>
                        <a:pt x="1246" y="0"/>
                      </a:lnTo>
                      <a:lnTo>
                        <a:pt x="2018" y="175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0" name="Freeform 3280"/>
                <p:cNvSpPr>
                  <a:spLocks/>
                </p:cNvSpPr>
                <p:nvPr/>
              </p:nvSpPr>
              <p:spPr bwMode="auto">
                <a:xfrm>
                  <a:off x="4002087" y="2922587"/>
                  <a:ext cx="252413" cy="196850"/>
                </a:xfrm>
                <a:custGeom>
                  <a:avLst/>
                  <a:gdLst/>
                  <a:ahLst/>
                  <a:cxnLst>
                    <a:cxn ang="0">
                      <a:pos x="259" y="0"/>
                    </a:cxn>
                    <a:cxn ang="0">
                      <a:pos x="317" y="135"/>
                    </a:cxn>
                    <a:cxn ang="0">
                      <a:pos x="226" y="174"/>
                    </a:cxn>
                    <a:cxn ang="0">
                      <a:pos x="226" y="174"/>
                    </a:cxn>
                    <a:cxn ang="0">
                      <a:pos x="223" y="175"/>
                    </a:cxn>
                    <a:cxn ang="0">
                      <a:pos x="221" y="179"/>
                    </a:cxn>
                    <a:cxn ang="0">
                      <a:pos x="221" y="184"/>
                    </a:cxn>
                    <a:cxn ang="0">
                      <a:pos x="221" y="190"/>
                    </a:cxn>
                    <a:cxn ang="0">
                      <a:pos x="220" y="192"/>
                    </a:cxn>
                    <a:cxn ang="0">
                      <a:pos x="216" y="193"/>
                    </a:cxn>
                    <a:cxn ang="0">
                      <a:pos x="171" y="215"/>
                    </a:cxn>
                    <a:cxn ang="0">
                      <a:pos x="171" y="215"/>
                    </a:cxn>
                    <a:cxn ang="0">
                      <a:pos x="166" y="215"/>
                    </a:cxn>
                    <a:cxn ang="0">
                      <a:pos x="164" y="215"/>
                    </a:cxn>
                    <a:cxn ang="0">
                      <a:pos x="159" y="211"/>
                    </a:cxn>
                    <a:cxn ang="0">
                      <a:pos x="155" y="208"/>
                    </a:cxn>
                    <a:cxn ang="0">
                      <a:pos x="151" y="206"/>
                    </a:cxn>
                    <a:cxn ang="0">
                      <a:pos x="148" y="208"/>
                    </a:cxn>
                    <a:cxn ang="0">
                      <a:pos x="58" y="247"/>
                    </a:cxn>
                    <a:cxn ang="0">
                      <a:pos x="0" y="112"/>
                    </a:cxn>
                    <a:cxn ang="0">
                      <a:pos x="259" y="0"/>
                    </a:cxn>
                  </a:cxnLst>
                  <a:rect l="0" t="0" r="r" b="b"/>
                  <a:pathLst>
                    <a:path w="317" h="247">
                      <a:moveTo>
                        <a:pt x="259" y="0"/>
                      </a:moveTo>
                      <a:lnTo>
                        <a:pt x="317" y="135"/>
                      </a:lnTo>
                      <a:lnTo>
                        <a:pt x="226" y="174"/>
                      </a:lnTo>
                      <a:lnTo>
                        <a:pt x="226" y="174"/>
                      </a:lnTo>
                      <a:lnTo>
                        <a:pt x="223" y="175"/>
                      </a:lnTo>
                      <a:lnTo>
                        <a:pt x="221" y="179"/>
                      </a:lnTo>
                      <a:lnTo>
                        <a:pt x="221" y="184"/>
                      </a:lnTo>
                      <a:lnTo>
                        <a:pt x="221" y="190"/>
                      </a:lnTo>
                      <a:lnTo>
                        <a:pt x="220" y="192"/>
                      </a:lnTo>
                      <a:lnTo>
                        <a:pt x="216" y="193"/>
                      </a:lnTo>
                      <a:lnTo>
                        <a:pt x="171" y="215"/>
                      </a:lnTo>
                      <a:lnTo>
                        <a:pt x="171" y="215"/>
                      </a:lnTo>
                      <a:lnTo>
                        <a:pt x="166" y="215"/>
                      </a:lnTo>
                      <a:lnTo>
                        <a:pt x="164" y="215"/>
                      </a:lnTo>
                      <a:lnTo>
                        <a:pt x="159" y="211"/>
                      </a:lnTo>
                      <a:lnTo>
                        <a:pt x="155" y="208"/>
                      </a:lnTo>
                      <a:lnTo>
                        <a:pt x="151" y="206"/>
                      </a:lnTo>
                      <a:lnTo>
                        <a:pt x="148" y="208"/>
                      </a:lnTo>
                      <a:lnTo>
                        <a:pt x="58" y="247"/>
                      </a:lnTo>
                      <a:lnTo>
                        <a:pt x="0" y="112"/>
                      </a:lnTo>
                      <a:lnTo>
                        <a:pt x="259" y="0"/>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1" name="Freeform 3281"/>
                <p:cNvSpPr>
                  <a:spLocks/>
                </p:cNvSpPr>
                <p:nvPr/>
              </p:nvSpPr>
              <p:spPr bwMode="auto">
                <a:xfrm>
                  <a:off x="4138612" y="3071812"/>
                  <a:ext cx="36513" cy="22225"/>
                </a:xfrm>
                <a:custGeom>
                  <a:avLst/>
                  <a:gdLst/>
                  <a:ahLst/>
                  <a:cxnLst>
                    <a:cxn ang="0">
                      <a:pos x="10" y="6"/>
                    </a:cxn>
                    <a:cxn ang="0">
                      <a:pos x="23" y="1"/>
                    </a:cxn>
                    <a:cxn ang="0">
                      <a:pos x="23" y="1"/>
                    </a:cxn>
                    <a:cxn ang="0">
                      <a:pos x="26" y="0"/>
                    </a:cxn>
                    <a:cxn ang="0">
                      <a:pos x="29" y="1"/>
                    </a:cxn>
                    <a:cxn ang="0">
                      <a:pos x="34" y="5"/>
                    </a:cxn>
                    <a:cxn ang="0">
                      <a:pos x="39" y="8"/>
                    </a:cxn>
                    <a:cxn ang="0">
                      <a:pos x="41" y="8"/>
                    </a:cxn>
                    <a:cxn ang="0">
                      <a:pos x="45" y="6"/>
                    </a:cxn>
                    <a:cxn ang="0">
                      <a:pos x="0" y="28"/>
                    </a:cxn>
                    <a:cxn ang="0">
                      <a:pos x="0" y="28"/>
                    </a:cxn>
                    <a:cxn ang="0">
                      <a:pos x="3" y="24"/>
                    </a:cxn>
                    <a:cxn ang="0">
                      <a:pos x="5" y="23"/>
                    </a:cxn>
                    <a:cxn ang="0">
                      <a:pos x="5" y="16"/>
                    </a:cxn>
                    <a:cxn ang="0">
                      <a:pos x="5" y="11"/>
                    </a:cxn>
                    <a:cxn ang="0">
                      <a:pos x="6" y="8"/>
                    </a:cxn>
                    <a:cxn ang="0">
                      <a:pos x="10" y="6"/>
                    </a:cxn>
                    <a:cxn ang="0">
                      <a:pos x="10" y="6"/>
                    </a:cxn>
                  </a:cxnLst>
                  <a:rect l="0" t="0" r="r" b="b"/>
                  <a:pathLst>
                    <a:path w="45" h="28">
                      <a:moveTo>
                        <a:pt x="10" y="6"/>
                      </a:moveTo>
                      <a:lnTo>
                        <a:pt x="23" y="1"/>
                      </a:lnTo>
                      <a:lnTo>
                        <a:pt x="23" y="1"/>
                      </a:lnTo>
                      <a:lnTo>
                        <a:pt x="26" y="0"/>
                      </a:lnTo>
                      <a:lnTo>
                        <a:pt x="29" y="1"/>
                      </a:lnTo>
                      <a:lnTo>
                        <a:pt x="34" y="5"/>
                      </a:lnTo>
                      <a:lnTo>
                        <a:pt x="39" y="8"/>
                      </a:lnTo>
                      <a:lnTo>
                        <a:pt x="41" y="8"/>
                      </a:lnTo>
                      <a:lnTo>
                        <a:pt x="45" y="6"/>
                      </a:lnTo>
                      <a:lnTo>
                        <a:pt x="0" y="28"/>
                      </a:lnTo>
                      <a:lnTo>
                        <a:pt x="0" y="28"/>
                      </a:lnTo>
                      <a:lnTo>
                        <a:pt x="3" y="24"/>
                      </a:lnTo>
                      <a:lnTo>
                        <a:pt x="5" y="23"/>
                      </a:lnTo>
                      <a:lnTo>
                        <a:pt x="5" y="16"/>
                      </a:lnTo>
                      <a:lnTo>
                        <a:pt x="5" y="11"/>
                      </a:lnTo>
                      <a:lnTo>
                        <a:pt x="6" y="8"/>
                      </a:lnTo>
                      <a:lnTo>
                        <a:pt x="10" y="6"/>
                      </a:lnTo>
                      <a:lnTo>
                        <a:pt x="10" y="6"/>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2" name="Freeform 3282"/>
                <p:cNvSpPr>
                  <a:spLocks/>
                </p:cNvSpPr>
                <p:nvPr/>
              </p:nvSpPr>
              <p:spPr bwMode="auto">
                <a:xfrm>
                  <a:off x="4030662" y="2854325"/>
                  <a:ext cx="163513" cy="246063"/>
                </a:xfrm>
                <a:custGeom>
                  <a:avLst/>
                  <a:gdLst/>
                  <a:ahLst/>
                  <a:cxnLst>
                    <a:cxn ang="0">
                      <a:pos x="110" y="298"/>
                    </a:cxn>
                    <a:cxn ang="0">
                      <a:pos x="45" y="95"/>
                    </a:cxn>
                    <a:cxn ang="0">
                      <a:pos x="45" y="91"/>
                    </a:cxn>
                    <a:cxn ang="0">
                      <a:pos x="44" y="91"/>
                    </a:cxn>
                    <a:cxn ang="0">
                      <a:pos x="18" y="85"/>
                    </a:cxn>
                    <a:cxn ang="0">
                      <a:pos x="5" y="74"/>
                    </a:cxn>
                    <a:cxn ang="0">
                      <a:pos x="1" y="69"/>
                    </a:cxn>
                    <a:cxn ang="0">
                      <a:pos x="0" y="52"/>
                    </a:cxn>
                    <a:cxn ang="0">
                      <a:pos x="3" y="38"/>
                    </a:cxn>
                    <a:cxn ang="0">
                      <a:pos x="11" y="25"/>
                    </a:cxn>
                    <a:cxn ang="0">
                      <a:pos x="24" y="13"/>
                    </a:cxn>
                    <a:cxn ang="0">
                      <a:pos x="36" y="7"/>
                    </a:cxn>
                    <a:cxn ang="0">
                      <a:pos x="47" y="3"/>
                    </a:cxn>
                    <a:cxn ang="0">
                      <a:pos x="55" y="2"/>
                    </a:cxn>
                    <a:cxn ang="0">
                      <a:pos x="73" y="2"/>
                    </a:cxn>
                    <a:cxn ang="0">
                      <a:pos x="88" y="8"/>
                    </a:cxn>
                    <a:cxn ang="0">
                      <a:pos x="99" y="18"/>
                    </a:cxn>
                    <a:cxn ang="0">
                      <a:pos x="102" y="25"/>
                    </a:cxn>
                    <a:cxn ang="0">
                      <a:pos x="106" y="36"/>
                    </a:cxn>
                    <a:cxn ang="0">
                      <a:pos x="99" y="60"/>
                    </a:cxn>
                    <a:cxn ang="0">
                      <a:pos x="91" y="70"/>
                    </a:cxn>
                    <a:cxn ang="0">
                      <a:pos x="91" y="72"/>
                    </a:cxn>
                    <a:cxn ang="0">
                      <a:pos x="197" y="259"/>
                    </a:cxn>
                    <a:cxn ang="0">
                      <a:pos x="197" y="261"/>
                    </a:cxn>
                    <a:cxn ang="0">
                      <a:pos x="198" y="264"/>
                    </a:cxn>
                    <a:cxn ang="0">
                      <a:pos x="205" y="271"/>
                    </a:cxn>
                    <a:cxn ang="0">
                      <a:pos x="200" y="271"/>
                    </a:cxn>
                    <a:cxn ang="0">
                      <a:pos x="194" y="269"/>
                    </a:cxn>
                    <a:cxn ang="0">
                      <a:pos x="84" y="77"/>
                    </a:cxn>
                    <a:cxn ang="0">
                      <a:pos x="83" y="75"/>
                    </a:cxn>
                    <a:cxn ang="0">
                      <a:pos x="83" y="70"/>
                    </a:cxn>
                    <a:cxn ang="0">
                      <a:pos x="86" y="65"/>
                    </a:cxn>
                    <a:cxn ang="0">
                      <a:pos x="93" y="56"/>
                    </a:cxn>
                    <a:cxn ang="0">
                      <a:pos x="96" y="49"/>
                    </a:cxn>
                    <a:cxn ang="0">
                      <a:pos x="97" y="34"/>
                    </a:cxn>
                    <a:cxn ang="0">
                      <a:pos x="96" y="28"/>
                    </a:cxn>
                    <a:cxn ang="0">
                      <a:pos x="88" y="17"/>
                    </a:cxn>
                    <a:cxn ang="0">
                      <a:pos x="73" y="10"/>
                    </a:cxn>
                    <a:cxn ang="0">
                      <a:pos x="65" y="8"/>
                    </a:cxn>
                    <a:cxn ang="0">
                      <a:pos x="57" y="8"/>
                    </a:cxn>
                    <a:cxn ang="0">
                      <a:pos x="39" y="13"/>
                    </a:cxn>
                    <a:cxn ang="0">
                      <a:pos x="27" y="20"/>
                    </a:cxn>
                    <a:cxn ang="0">
                      <a:pos x="22" y="23"/>
                    </a:cxn>
                    <a:cxn ang="0">
                      <a:pos x="11" y="38"/>
                    </a:cxn>
                    <a:cxn ang="0">
                      <a:pos x="8" y="44"/>
                    </a:cxn>
                    <a:cxn ang="0">
                      <a:pos x="8" y="59"/>
                    </a:cxn>
                    <a:cxn ang="0">
                      <a:pos x="9" y="65"/>
                    </a:cxn>
                    <a:cxn ang="0">
                      <a:pos x="18" y="77"/>
                    </a:cxn>
                    <a:cxn ang="0">
                      <a:pos x="31" y="83"/>
                    </a:cxn>
                    <a:cxn ang="0">
                      <a:pos x="42" y="83"/>
                    </a:cxn>
                    <a:cxn ang="0">
                      <a:pos x="45" y="83"/>
                    </a:cxn>
                    <a:cxn ang="0">
                      <a:pos x="49" y="85"/>
                    </a:cxn>
                    <a:cxn ang="0">
                      <a:pos x="53" y="91"/>
                    </a:cxn>
                    <a:cxn ang="0">
                      <a:pos x="117" y="297"/>
                    </a:cxn>
                    <a:cxn ang="0">
                      <a:pos x="117" y="305"/>
                    </a:cxn>
                    <a:cxn ang="0">
                      <a:pos x="110" y="310"/>
                    </a:cxn>
                    <a:cxn ang="0">
                      <a:pos x="107" y="303"/>
                    </a:cxn>
                    <a:cxn ang="0">
                      <a:pos x="110" y="302"/>
                    </a:cxn>
                    <a:cxn ang="0">
                      <a:pos x="110" y="298"/>
                    </a:cxn>
                  </a:cxnLst>
                  <a:rect l="0" t="0" r="r" b="b"/>
                  <a:pathLst>
                    <a:path w="205" h="310">
                      <a:moveTo>
                        <a:pt x="110" y="298"/>
                      </a:moveTo>
                      <a:lnTo>
                        <a:pt x="110" y="298"/>
                      </a:lnTo>
                      <a:lnTo>
                        <a:pt x="109" y="298"/>
                      </a:lnTo>
                      <a:lnTo>
                        <a:pt x="45" y="95"/>
                      </a:lnTo>
                      <a:lnTo>
                        <a:pt x="45" y="91"/>
                      </a:lnTo>
                      <a:lnTo>
                        <a:pt x="45" y="91"/>
                      </a:lnTo>
                      <a:lnTo>
                        <a:pt x="44" y="91"/>
                      </a:lnTo>
                      <a:lnTo>
                        <a:pt x="44" y="91"/>
                      </a:lnTo>
                      <a:lnTo>
                        <a:pt x="31" y="90"/>
                      </a:lnTo>
                      <a:lnTo>
                        <a:pt x="18" y="85"/>
                      </a:lnTo>
                      <a:lnTo>
                        <a:pt x="9" y="78"/>
                      </a:lnTo>
                      <a:lnTo>
                        <a:pt x="5" y="74"/>
                      </a:lnTo>
                      <a:lnTo>
                        <a:pt x="1" y="69"/>
                      </a:lnTo>
                      <a:lnTo>
                        <a:pt x="1" y="69"/>
                      </a:lnTo>
                      <a:lnTo>
                        <a:pt x="0" y="60"/>
                      </a:lnTo>
                      <a:lnTo>
                        <a:pt x="0" y="52"/>
                      </a:lnTo>
                      <a:lnTo>
                        <a:pt x="0" y="46"/>
                      </a:lnTo>
                      <a:lnTo>
                        <a:pt x="3" y="38"/>
                      </a:lnTo>
                      <a:lnTo>
                        <a:pt x="6" y="31"/>
                      </a:lnTo>
                      <a:lnTo>
                        <a:pt x="11" y="25"/>
                      </a:lnTo>
                      <a:lnTo>
                        <a:pt x="18" y="18"/>
                      </a:lnTo>
                      <a:lnTo>
                        <a:pt x="24" y="13"/>
                      </a:lnTo>
                      <a:lnTo>
                        <a:pt x="24" y="13"/>
                      </a:lnTo>
                      <a:lnTo>
                        <a:pt x="36" y="7"/>
                      </a:lnTo>
                      <a:lnTo>
                        <a:pt x="36" y="7"/>
                      </a:lnTo>
                      <a:lnTo>
                        <a:pt x="47" y="3"/>
                      </a:lnTo>
                      <a:lnTo>
                        <a:pt x="47" y="3"/>
                      </a:lnTo>
                      <a:lnTo>
                        <a:pt x="55" y="2"/>
                      </a:lnTo>
                      <a:lnTo>
                        <a:pt x="65" y="0"/>
                      </a:lnTo>
                      <a:lnTo>
                        <a:pt x="73" y="2"/>
                      </a:lnTo>
                      <a:lnTo>
                        <a:pt x="79" y="3"/>
                      </a:lnTo>
                      <a:lnTo>
                        <a:pt x="88" y="8"/>
                      </a:lnTo>
                      <a:lnTo>
                        <a:pt x="94" y="12"/>
                      </a:lnTo>
                      <a:lnTo>
                        <a:pt x="99" y="18"/>
                      </a:lnTo>
                      <a:lnTo>
                        <a:pt x="102" y="25"/>
                      </a:lnTo>
                      <a:lnTo>
                        <a:pt x="102" y="25"/>
                      </a:lnTo>
                      <a:lnTo>
                        <a:pt x="104" y="31"/>
                      </a:lnTo>
                      <a:lnTo>
                        <a:pt x="106" y="36"/>
                      </a:lnTo>
                      <a:lnTo>
                        <a:pt x="104" y="49"/>
                      </a:lnTo>
                      <a:lnTo>
                        <a:pt x="99" y="60"/>
                      </a:lnTo>
                      <a:lnTo>
                        <a:pt x="91" y="70"/>
                      </a:lnTo>
                      <a:lnTo>
                        <a:pt x="91" y="70"/>
                      </a:lnTo>
                      <a:lnTo>
                        <a:pt x="91" y="72"/>
                      </a:lnTo>
                      <a:lnTo>
                        <a:pt x="91" y="72"/>
                      </a:lnTo>
                      <a:lnTo>
                        <a:pt x="91" y="75"/>
                      </a:lnTo>
                      <a:lnTo>
                        <a:pt x="197" y="259"/>
                      </a:lnTo>
                      <a:lnTo>
                        <a:pt x="197" y="261"/>
                      </a:lnTo>
                      <a:lnTo>
                        <a:pt x="197" y="261"/>
                      </a:lnTo>
                      <a:lnTo>
                        <a:pt x="198" y="264"/>
                      </a:lnTo>
                      <a:lnTo>
                        <a:pt x="198" y="264"/>
                      </a:lnTo>
                      <a:lnTo>
                        <a:pt x="202" y="262"/>
                      </a:lnTo>
                      <a:lnTo>
                        <a:pt x="205" y="271"/>
                      </a:lnTo>
                      <a:lnTo>
                        <a:pt x="205" y="271"/>
                      </a:lnTo>
                      <a:lnTo>
                        <a:pt x="200" y="271"/>
                      </a:lnTo>
                      <a:lnTo>
                        <a:pt x="197" y="271"/>
                      </a:lnTo>
                      <a:lnTo>
                        <a:pt x="194" y="269"/>
                      </a:lnTo>
                      <a:lnTo>
                        <a:pt x="190" y="266"/>
                      </a:lnTo>
                      <a:lnTo>
                        <a:pt x="84" y="77"/>
                      </a:lnTo>
                      <a:lnTo>
                        <a:pt x="84" y="77"/>
                      </a:lnTo>
                      <a:lnTo>
                        <a:pt x="83" y="75"/>
                      </a:lnTo>
                      <a:lnTo>
                        <a:pt x="83" y="70"/>
                      </a:lnTo>
                      <a:lnTo>
                        <a:pt x="83" y="70"/>
                      </a:lnTo>
                      <a:lnTo>
                        <a:pt x="84" y="67"/>
                      </a:lnTo>
                      <a:lnTo>
                        <a:pt x="86" y="65"/>
                      </a:lnTo>
                      <a:lnTo>
                        <a:pt x="86" y="65"/>
                      </a:lnTo>
                      <a:lnTo>
                        <a:pt x="93" y="56"/>
                      </a:lnTo>
                      <a:lnTo>
                        <a:pt x="93" y="56"/>
                      </a:lnTo>
                      <a:lnTo>
                        <a:pt x="96" y="49"/>
                      </a:lnTo>
                      <a:lnTo>
                        <a:pt x="97" y="41"/>
                      </a:lnTo>
                      <a:lnTo>
                        <a:pt x="97" y="34"/>
                      </a:lnTo>
                      <a:lnTo>
                        <a:pt x="96" y="28"/>
                      </a:lnTo>
                      <a:lnTo>
                        <a:pt x="96" y="28"/>
                      </a:lnTo>
                      <a:lnTo>
                        <a:pt x="93" y="21"/>
                      </a:lnTo>
                      <a:lnTo>
                        <a:pt x="88" y="17"/>
                      </a:lnTo>
                      <a:lnTo>
                        <a:pt x="81" y="13"/>
                      </a:lnTo>
                      <a:lnTo>
                        <a:pt x="73" y="10"/>
                      </a:lnTo>
                      <a:lnTo>
                        <a:pt x="73" y="10"/>
                      </a:lnTo>
                      <a:lnTo>
                        <a:pt x="65" y="8"/>
                      </a:lnTo>
                      <a:lnTo>
                        <a:pt x="57" y="8"/>
                      </a:lnTo>
                      <a:lnTo>
                        <a:pt x="57" y="8"/>
                      </a:lnTo>
                      <a:lnTo>
                        <a:pt x="49" y="10"/>
                      </a:lnTo>
                      <a:lnTo>
                        <a:pt x="39" y="13"/>
                      </a:lnTo>
                      <a:lnTo>
                        <a:pt x="39" y="13"/>
                      </a:lnTo>
                      <a:lnTo>
                        <a:pt x="27" y="20"/>
                      </a:lnTo>
                      <a:lnTo>
                        <a:pt x="22" y="23"/>
                      </a:lnTo>
                      <a:lnTo>
                        <a:pt x="22" y="23"/>
                      </a:lnTo>
                      <a:lnTo>
                        <a:pt x="16" y="30"/>
                      </a:lnTo>
                      <a:lnTo>
                        <a:pt x="11" y="38"/>
                      </a:lnTo>
                      <a:lnTo>
                        <a:pt x="11" y="38"/>
                      </a:lnTo>
                      <a:lnTo>
                        <a:pt x="8" y="44"/>
                      </a:lnTo>
                      <a:lnTo>
                        <a:pt x="6" y="51"/>
                      </a:lnTo>
                      <a:lnTo>
                        <a:pt x="8" y="59"/>
                      </a:lnTo>
                      <a:lnTo>
                        <a:pt x="9" y="65"/>
                      </a:lnTo>
                      <a:lnTo>
                        <a:pt x="9" y="65"/>
                      </a:lnTo>
                      <a:lnTo>
                        <a:pt x="13" y="70"/>
                      </a:lnTo>
                      <a:lnTo>
                        <a:pt x="18" y="77"/>
                      </a:lnTo>
                      <a:lnTo>
                        <a:pt x="24" y="80"/>
                      </a:lnTo>
                      <a:lnTo>
                        <a:pt x="31" y="83"/>
                      </a:lnTo>
                      <a:lnTo>
                        <a:pt x="31" y="83"/>
                      </a:lnTo>
                      <a:lnTo>
                        <a:pt x="42" y="83"/>
                      </a:lnTo>
                      <a:lnTo>
                        <a:pt x="42" y="83"/>
                      </a:lnTo>
                      <a:lnTo>
                        <a:pt x="45" y="83"/>
                      </a:lnTo>
                      <a:lnTo>
                        <a:pt x="49" y="85"/>
                      </a:lnTo>
                      <a:lnTo>
                        <a:pt x="49" y="85"/>
                      </a:lnTo>
                      <a:lnTo>
                        <a:pt x="52" y="88"/>
                      </a:lnTo>
                      <a:lnTo>
                        <a:pt x="53" y="91"/>
                      </a:lnTo>
                      <a:lnTo>
                        <a:pt x="117" y="297"/>
                      </a:lnTo>
                      <a:lnTo>
                        <a:pt x="117" y="297"/>
                      </a:lnTo>
                      <a:lnTo>
                        <a:pt x="119" y="302"/>
                      </a:lnTo>
                      <a:lnTo>
                        <a:pt x="117" y="305"/>
                      </a:lnTo>
                      <a:lnTo>
                        <a:pt x="115" y="308"/>
                      </a:lnTo>
                      <a:lnTo>
                        <a:pt x="110" y="310"/>
                      </a:lnTo>
                      <a:lnTo>
                        <a:pt x="107" y="303"/>
                      </a:lnTo>
                      <a:lnTo>
                        <a:pt x="107" y="303"/>
                      </a:lnTo>
                      <a:lnTo>
                        <a:pt x="110" y="302"/>
                      </a:lnTo>
                      <a:lnTo>
                        <a:pt x="110" y="302"/>
                      </a:lnTo>
                      <a:lnTo>
                        <a:pt x="110" y="298"/>
                      </a:lnTo>
                      <a:lnTo>
                        <a:pt x="110" y="298"/>
                      </a:lnTo>
                      <a:close/>
                    </a:path>
                  </a:pathLst>
                </a:custGeom>
                <a:solidFill>
                  <a:srgbClr val="FBB03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3" name="Freeform 3283"/>
                <p:cNvSpPr>
                  <a:spLocks/>
                </p:cNvSpPr>
                <p:nvPr/>
              </p:nvSpPr>
              <p:spPr bwMode="auto">
                <a:xfrm>
                  <a:off x="4184650" y="3024187"/>
                  <a:ext cx="76200" cy="44450"/>
                </a:xfrm>
                <a:custGeom>
                  <a:avLst/>
                  <a:gdLst/>
                  <a:ahLst/>
                  <a:cxnLst>
                    <a:cxn ang="0">
                      <a:pos x="11" y="57"/>
                    </a:cxn>
                    <a:cxn ang="0">
                      <a:pos x="11" y="57"/>
                    </a:cxn>
                    <a:cxn ang="0">
                      <a:pos x="94" y="21"/>
                    </a:cxn>
                    <a:cxn ang="0">
                      <a:pos x="94" y="21"/>
                    </a:cxn>
                    <a:cxn ang="0">
                      <a:pos x="96" y="14"/>
                    </a:cxn>
                    <a:cxn ang="0">
                      <a:pos x="96" y="8"/>
                    </a:cxn>
                    <a:cxn ang="0">
                      <a:pos x="91" y="3"/>
                    </a:cxn>
                    <a:cxn ang="0">
                      <a:pos x="86" y="0"/>
                    </a:cxn>
                    <a:cxn ang="0">
                      <a:pos x="86" y="0"/>
                    </a:cxn>
                    <a:cxn ang="0">
                      <a:pos x="1" y="37"/>
                    </a:cxn>
                    <a:cxn ang="0">
                      <a:pos x="1" y="37"/>
                    </a:cxn>
                    <a:cxn ang="0">
                      <a:pos x="0" y="42"/>
                    </a:cxn>
                    <a:cxn ang="0">
                      <a:pos x="1" y="48"/>
                    </a:cxn>
                    <a:cxn ang="0">
                      <a:pos x="4" y="53"/>
                    </a:cxn>
                    <a:cxn ang="0">
                      <a:pos x="11" y="57"/>
                    </a:cxn>
                    <a:cxn ang="0">
                      <a:pos x="11" y="57"/>
                    </a:cxn>
                  </a:cxnLst>
                  <a:rect l="0" t="0" r="r" b="b"/>
                  <a:pathLst>
                    <a:path w="96" h="57">
                      <a:moveTo>
                        <a:pt x="11" y="57"/>
                      </a:moveTo>
                      <a:lnTo>
                        <a:pt x="11" y="57"/>
                      </a:lnTo>
                      <a:lnTo>
                        <a:pt x="94" y="21"/>
                      </a:lnTo>
                      <a:lnTo>
                        <a:pt x="94" y="21"/>
                      </a:lnTo>
                      <a:lnTo>
                        <a:pt x="96" y="14"/>
                      </a:lnTo>
                      <a:lnTo>
                        <a:pt x="96" y="8"/>
                      </a:lnTo>
                      <a:lnTo>
                        <a:pt x="91" y="3"/>
                      </a:lnTo>
                      <a:lnTo>
                        <a:pt x="86" y="0"/>
                      </a:lnTo>
                      <a:lnTo>
                        <a:pt x="86" y="0"/>
                      </a:lnTo>
                      <a:lnTo>
                        <a:pt x="1" y="37"/>
                      </a:lnTo>
                      <a:lnTo>
                        <a:pt x="1" y="37"/>
                      </a:lnTo>
                      <a:lnTo>
                        <a:pt x="0" y="42"/>
                      </a:lnTo>
                      <a:lnTo>
                        <a:pt x="1" y="48"/>
                      </a:lnTo>
                      <a:lnTo>
                        <a:pt x="4" y="53"/>
                      </a:lnTo>
                      <a:lnTo>
                        <a:pt x="11" y="57"/>
                      </a:lnTo>
                      <a:lnTo>
                        <a:pt x="11" y="57"/>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4" name="Freeform 3284"/>
                <p:cNvSpPr>
                  <a:spLocks/>
                </p:cNvSpPr>
                <p:nvPr/>
              </p:nvSpPr>
              <p:spPr bwMode="auto">
                <a:xfrm>
                  <a:off x="4043362" y="3086100"/>
                  <a:ext cx="77788" cy="44450"/>
                </a:xfrm>
                <a:custGeom>
                  <a:avLst/>
                  <a:gdLst/>
                  <a:ahLst/>
                  <a:cxnLst>
                    <a:cxn ang="0">
                      <a:pos x="96" y="19"/>
                    </a:cxn>
                    <a:cxn ang="0">
                      <a:pos x="96" y="19"/>
                    </a:cxn>
                    <a:cxn ang="0">
                      <a:pos x="12" y="55"/>
                    </a:cxn>
                    <a:cxn ang="0">
                      <a:pos x="12" y="55"/>
                    </a:cxn>
                    <a:cxn ang="0">
                      <a:pos x="5" y="53"/>
                    </a:cxn>
                    <a:cxn ang="0">
                      <a:pos x="2" y="47"/>
                    </a:cxn>
                    <a:cxn ang="0">
                      <a:pos x="0" y="42"/>
                    </a:cxn>
                    <a:cxn ang="0">
                      <a:pos x="2" y="36"/>
                    </a:cxn>
                    <a:cxn ang="0">
                      <a:pos x="2" y="36"/>
                    </a:cxn>
                    <a:cxn ang="0">
                      <a:pos x="87" y="0"/>
                    </a:cxn>
                    <a:cxn ang="0">
                      <a:pos x="87" y="0"/>
                    </a:cxn>
                    <a:cxn ang="0">
                      <a:pos x="93" y="3"/>
                    </a:cxn>
                    <a:cxn ang="0">
                      <a:pos x="96" y="8"/>
                    </a:cxn>
                    <a:cxn ang="0">
                      <a:pos x="98" y="13"/>
                    </a:cxn>
                    <a:cxn ang="0">
                      <a:pos x="96" y="19"/>
                    </a:cxn>
                    <a:cxn ang="0">
                      <a:pos x="96" y="19"/>
                    </a:cxn>
                  </a:cxnLst>
                  <a:rect l="0" t="0" r="r" b="b"/>
                  <a:pathLst>
                    <a:path w="98" h="55">
                      <a:moveTo>
                        <a:pt x="96" y="19"/>
                      </a:moveTo>
                      <a:lnTo>
                        <a:pt x="96" y="19"/>
                      </a:lnTo>
                      <a:lnTo>
                        <a:pt x="12" y="55"/>
                      </a:lnTo>
                      <a:lnTo>
                        <a:pt x="12" y="55"/>
                      </a:lnTo>
                      <a:lnTo>
                        <a:pt x="5" y="53"/>
                      </a:lnTo>
                      <a:lnTo>
                        <a:pt x="2" y="47"/>
                      </a:lnTo>
                      <a:lnTo>
                        <a:pt x="0" y="42"/>
                      </a:lnTo>
                      <a:lnTo>
                        <a:pt x="2" y="36"/>
                      </a:lnTo>
                      <a:lnTo>
                        <a:pt x="2" y="36"/>
                      </a:lnTo>
                      <a:lnTo>
                        <a:pt x="87" y="0"/>
                      </a:lnTo>
                      <a:lnTo>
                        <a:pt x="87" y="0"/>
                      </a:lnTo>
                      <a:lnTo>
                        <a:pt x="93" y="3"/>
                      </a:lnTo>
                      <a:lnTo>
                        <a:pt x="96" y="8"/>
                      </a:lnTo>
                      <a:lnTo>
                        <a:pt x="98" y="13"/>
                      </a:lnTo>
                      <a:lnTo>
                        <a:pt x="96" y="19"/>
                      </a:lnTo>
                      <a:lnTo>
                        <a:pt x="96" y="19"/>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5" name="Freeform 3285"/>
                <p:cNvSpPr>
                  <a:spLocks/>
                </p:cNvSpPr>
                <p:nvPr/>
              </p:nvSpPr>
              <p:spPr bwMode="auto">
                <a:xfrm>
                  <a:off x="3941762" y="3259137"/>
                  <a:ext cx="749300" cy="317500"/>
                </a:xfrm>
                <a:custGeom>
                  <a:avLst/>
                  <a:gdLst/>
                  <a:ahLst/>
                  <a:cxnLst>
                    <a:cxn ang="0">
                      <a:pos x="945" y="11"/>
                    </a:cxn>
                    <a:cxn ang="0">
                      <a:pos x="5" y="401"/>
                    </a:cxn>
                    <a:cxn ang="0">
                      <a:pos x="0" y="389"/>
                    </a:cxn>
                    <a:cxn ang="0">
                      <a:pos x="940" y="0"/>
                    </a:cxn>
                    <a:cxn ang="0">
                      <a:pos x="945" y="11"/>
                    </a:cxn>
                  </a:cxnLst>
                  <a:rect l="0" t="0" r="r" b="b"/>
                  <a:pathLst>
                    <a:path w="945" h="401">
                      <a:moveTo>
                        <a:pt x="945" y="11"/>
                      </a:moveTo>
                      <a:lnTo>
                        <a:pt x="5" y="401"/>
                      </a:lnTo>
                      <a:lnTo>
                        <a:pt x="0" y="389"/>
                      </a:lnTo>
                      <a:lnTo>
                        <a:pt x="940" y="0"/>
                      </a:lnTo>
                      <a:lnTo>
                        <a:pt x="945" y="11"/>
                      </a:lnTo>
                      <a:close/>
                    </a:path>
                  </a:pathLst>
                </a:custGeom>
                <a:solidFill>
                  <a:srgbClr val="87653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6" name="Freeform 3286"/>
                <p:cNvSpPr>
                  <a:spLocks/>
                </p:cNvSpPr>
                <p:nvPr/>
              </p:nvSpPr>
              <p:spPr bwMode="auto">
                <a:xfrm>
                  <a:off x="3975100" y="3538537"/>
                  <a:ext cx="28575" cy="30163"/>
                </a:xfrm>
                <a:custGeom>
                  <a:avLst/>
                  <a:gdLst/>
                  <a:ahLst/>
                  <a:cxnLst>
                    <a:cxn ang="0">
                      <a:pos x="18" y="37"/>
                    </a:cxn>
                    <a:cxn ang="0">
                      <a:pos x="18" y="37"/>
                    </a:cxn>
                    <a:cxn ang="0">
                      <a:pos x="13" y="37"/>
                    </a:cxn>
                    <a:cxn ang="0">
                      <a:pos x="8" y="34"/>
                    </a:cxn>
                    <a:cxn ang="0">
                      <a:pos x="5" y="31"/>
                    </a:cxn>
                    <a:cxn ang="0">
                      <a:pos x="2" y="26"/>
                    </a:cxn>
                    <a:cxn ang="0">
                      <a:pos x="2" y="26"/>
                    </a:cxn>
                    <a:cxn ang="0">
                      <a:pos x="0" y="19"/>
                    </a:cxn>
                    <a:cxn ang="0">
                      <a:pos x="2" y="11"/>
                    </a:cxn>
                    <a:cxn ang="0">
                      <a:pos x="2" y="11"/>
                    </a:cxn>
                    <a:cxn ang="0">
                      <a:pos x="5" y="6"/>
                    </a:cxn>
                    <a:cxn ang="0">
                      <a:pos x="11" y="1"/>
                    </a:cxn>
                    <a:cxn ang="0">
                      <a:pos x="11" y="1"/>
                    </a:cxn>
                    <a:cxn ang="0">
                      <a:pos x="18" y="0"/>
                    </a:cxn>
                    <a:cxn ang="0">
                      <a:pos x="18" y="0"/>
                    </a:cxn>
                    <a:cxn ang="0">
                      <a:pos x="24" y="1"/>
                    </a:cxn>
                    <a:cxn ang="0">
                      <a:pos x="29" y="3"/>
                    </a:cxn>
                    <a:cxn ang="0">
                      <a:pos x="33" y="6"/>
                    </a:cxn>
                    <a:cxn ang="0">
                      <a:pos x="36" y="11"/>
                    </a:cxn>
                    <a:cxn ang="0">
                      <a:pos x="36" y="11"/>
                    </a:cxn>
                    <a:cxn ang="0">
                      <a:pos x="37" y="19"/>
                    </a:cxn>
                    <a:cxn ang="0">
                      <a:pos x="36" y="26"/>
                    </a:cxn>
                    <a:cxn ang="0">
                      <a:pos x="36" y="26"/>
                    </a:cxn>
                    <a:cxn ang="0">
                      <a:pos x="31" y="32"/>
                    </a:cxn>
                    <a:cxn ang="0">
                      <a:pos x="26" y="36"/>
                    </a:cxn>
                    <a:cxn ang="0">
                      <a:pos x="26" y="36"/>
                    </a:cxn>
                    <a:cxn ang="0">
                      <a:pos x="18" y="37"/>
                    </a:cxn>
                    <a:cxn ang="0">
                      <a:pos x="18" y="37"/>
                    </a:cxn>
                  </a:cxnLst>
                  <a:rect l="0" t="0" r="r" b="b"/>
                  <a:pathLst>
                    <a:path w="37" h="37">
                      <a:moveTo>
                        <a:pt x="18" y="37"/>
                      </a:moveTo>
                      <a:lnTo>
                        <a:pt x="18" y="37"/>
                      </a:lnTo>
                      <a:lnTo>
                        <a:pt x="13" y="37"/>
                      </a:lnTo>
                      <a:lnTo>
                        <a:pt x="8" y="34"/>
                      </a:lnTo>
                      <a:lnTo>
                        <a:pt x="5" y="31"/>
                      </a:lnTo>
                      <a:lnTo>
                        <a:pt x="2" y="26"/>
                      </a:lnTo>
                      <a:lnTo>
                        <a:pt x="2" y="26"/>
                      </a:lnTo>
                      <a:lnTo>
                        <a:pt x="0" y="19"/>
                      </a:lnTo>
                      <a:lnTo>
                        <a:pt x="2" y="11"/>
                      </a:lnTo>
                      <a:lnTo>
                        <a:pt x="2" y="11"/>
                      </a:lnTo>
                      <a:lnTo>
                        <a:pt x="5" y="6"/>
                      </a:lnTo>
                      <a:lnTo>
                        <a:pt x="11" y="1"/>
                      </a:lnTo>
                      <a:lnTo>
                        <a:pt x="11" y="1"/>
                      </a:lnTo>
                      <a:lnTo>
                        <a:pt x="18" y="0"/>
                      </a:lnTo>
                      <a:lnTo>
                        <a:pt x="18" y="0"/>
                      </a:lnTo>
                      <a:lnTo>
                        <a:pt x="24" y="1"/>
                      </a:lnTo>
                      <a:lnTo>
                        <a:pt x="29" y="3"/>
                      </a:lnTo>
                      <a:lnTo>
                        <a:pt x="33" y="6"/>
                      </a:lnTo>
                      <a:lnTo>
                        <a:pt x="36" y="11"/>
                      </a:lnTo>
                      <a:lnTo>
                        <a:pt x="36" y="11"/>
                      </a:lnTo>
                      <a:lnTo>
                        <a:pt x="37" y="19"/>
                      </a:lnTo>
                      <a:lnTo>
                        <a:pt x="36" y="26"/>
                      </a:lnTo>
                      <a:lnTo>
                        <a:pt x="36" y="26"/>
                      </a:lnTo>
                      <a:lnTo>
                        <a:pt x="31" y="32"/>
                      </a:lnTo>
                      <a:lnTo>
                        <a:pt x="26" y="36"/>
                      </a:lnTo>
                      <a:lnTo>
                        <a:pt x="26" y="36"/>
                      </a:lnTo>
                      <a:lnTo>
                        <a:pt x="18" y="37"/>
                      </a:lnTo>
                      <a:lnTo>
                        <a:pt x="18" y="37"/>
                      </a:lnTo>
                      <a:close/>
                    </a:path>
                  </a:pathLst>
                </a:custGeom>
                <a:solidFill>
                  <a:srgbClr val="E2713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7" name="Freeform 3287"/>
                <p:cNvSpPr>
                  <a:spLocks noEditPoints="1"/>
                </p:cNvSpPr>
                <p:nvPr/>
              </p:nvSpPr>
              <p:spPr bwMode="auto">
                <a:xfrm>
                  <a:off x="3971925" y="3535362"/>
                  <a:ext cx="34925" cy="34925"/>
                </a:xfrm>
                <a:custGeom>
                  <a:avLst/>
                  <a:gdLst/>
                  <a:ahLst/>
                  <a:cxnLst>
                    <a:cxn ang="0">
                      <a:pos x="21" y="7"/>
                    </a:cxn>
                    <a:cxn ang="0">
                      <a:pos x="21" y="7"/>
                    </a:cxn>
                    <a:cxn ang="0">
                      <a:pos x="26" y="7"/>
                    </a:cxn>
                    <a:cxn ang="0">
                      <a:pos x="31" y="10"/>
                    </a:cxn>
                    <a:cxn ang="0">
                      <a:pos x="34" y="12"/>
                    </a:cxn>
                    <a:cxn ang="0">
                      <a:pos x="36" y="17"/>
                    </a:cxn>
                    <a:cxn ang="0">
                      <a:pos x="36" y="17"/>
                    </a:cxn>
                    <a:cxn ang="0">
                      <a:pos x="37" y="23"/>
                    </a:cxn>
                    <a:cxn ang="0">
                      <a:pos x="36" y="28"/>
                    </a:cxn>
                    <a:cxn ang="0">
                      <a:pos x="32" y="33"/>
                    </a:cxn>
                    <a:cxn ang="0">
                      <a:pos x="27" y="38"/>
                    </a:cxn>
                    <a:cxn ang="0">
                      <a:pos x="27" y="38"/>
                    </a:cxn>
                    <a:cxn ang="0">
                      <a:pos x="21" y="38"/>
                    </a:cxn>
                    <a:cxn ang="0">
                      <a:pos x="21" y="38"/>
                    </a:cxn>
                    <a:cxn ang="0">
                      <a:pos x="18" y="38"/>
                    </a:cxn>
                    <a:cxn ang="0">
                      <a:pos x="13" y="36"/>
                    </a:cxn>
                    <a:cxn ang="0">
                      <a:pos x="10" y="33"/>
                    </a:cxn>
                    <a:cxn ang="0">
                      <a:pos x="6" y="28"/>
                    </a:cxn>
                    <a:cxn ang="0">
                      <a:pos x="6" y="28"/>
                    </a:cxn>
                    <a:cxn ang="0">
                      <a:pos x="6" y="23"/>
                    </a:cxn>
                    <a:cxn ang="0">
                      <a:pos x="6" y="17"/>
                    </a:cxn>
                    <a:cxn ang="0">
                      <a:pos x="11" y="12"/>
                    </a:cxn>
                    <a:cxn ang="0">
                      <a:pos x="16" y="9"/>
                    </a:cxn>
                    <a:cxn ang="0">
                      <a:pos x="16" y="9"/>
                    </a:cxn>
                    <a:cxn ang="0">
                      <a:pos x="21" y="7"/>
                    </a:cxn>
                    <a:cxn ang="0">
                      <a:pos x="21" y="0"/>
                    </a:cxn>
                    <a:cxn ang="0">
                      <a:pos x="21" y="0"/>
                    </a:cxn>
                    <a:cxn ang="0">
                      <a:pos x="13" y="2"/>
                    </a:cxn>
                    <a:cxn ang="0">
                      <a:pos x="13" y="2"/>
                    </a:cxn>
                    <a:cxn ang="0">
                      <a:pos x="6" y="7"/>
                    </a:cxn>
                    <a:cxn ang="0">
                      <a:pos x="1" y="15"/>
                    </a:cxn>
                    <a:cxn ang="0">
                      <a:pos x="1" y="15"/>
                    </a:cxn>
                    <a:cxn ang="0">
                      <a:pos x="0" y="23"/>
                    </a:cxn>
                    <a:cxn ang="0">
                      <a:pos x="1" y="31"/>
                    </a:cxn>
                    <a:cxn ang="0">
                      <a:pos x="1" y="31"/>
                    </a:cxn>
                    <a:cxn ang="0">
                      <a:pos x="5" y="36"/>
                    </a:cxn>
                    <a:cxn ang="0">
                      <a:pos x="10" y="41"/>
                    </a:cxn>
                    <a:cxn ang="0">
                      <a:pos x="14" y="43"/>
                    </a:cxn>
                    <a:cxn ang="0">
                      <a:pos x="21" y="44"/>
                    </a:cxn>
                    <a:cxn ang="0">
                      <a:pos x="21" y="44"/>
                    </a:cxn>
                    <a:cxn ang="0">
                      <a:pos x="29" y="43"/>
                    </a:cxn>
                    <a:cxn ang="0">
                      <a:pos x="29" y="43"/>
                    </a:cxn>
                    <a:cxn ang="0">
                      <a:pos x="37" y="38"/>
                    </a:cxn>
                    <a:cxn ang="0">
                      <a:pos x="42" y="31"/>
                    </a:cxn>
                    <a:cxn ang="0">
                      <a:pos x="42" y="31"/>
                    </a:cxn>
                    <a:cxn ang="0">
                      <a:pos x="44" y="23"/>
                    </a:cxn>
                    <a:cxn ang="0">
                      <a:pos x="42" y="15"/>
                    </a:cxn>
                    <a:cxn ang="0">
                      <a:pos x="42" y="15"/>
                    </a:cxn>
                    <a:cxn ang="0">
                      <a:pos x="39" y="9"/>
                    </a:cxn>
                    <a:cxn ang="0">
                      <a:pos x="34" y="5"/>
                    </a:cxn>
                    <a:cxn ang="0">
                      <a:pos x="27" y="2"/>
                    </a:cxn>
                    <a:cxn ang="0">
                      <a:pos x="21" y="0"/>
                    </a:cxn>
                    <a:cxn ang="0">
                      <a:pos x="21" y="0"/>
                    </a:cxn>
                  </a:cxnLst>
                  <a:rect l="0" t="0" r="r" b="b"/>
                  <a:pathLst>
                    <a:path w="44" h="44">
                      <a:moveTo>
                        <a:pt x="21" y="7"/>
                      </a:moveTo>
                      <a:lnTo>
                        <a:pt x="21" y="7"/>
                      </a:lnTo>
                      <a:lnTo>
                        <a:pt x="26" y="7"/>
                      </a:lnTo>
                      <a:lnTo>
                        <a:pt x="31" y="10"/>
                      </a:lnTo>
                      <a:lnTo>
                        <a:pt x="34" y="12"/>
                      </a:lnTo>
                      <a:lnTo>
                        <a:pt x="36" y="17"/>
                      </a:lnTo>
                      <a:lnTo>
                        <a:pt x="36" y="17"/>
                      </a:lnTo>
                      <a:lnTo>
                        <a:pt x="37" y="23"/>
                      </a:lnTo>
                      <a:lnTo>
                        <a:pt x="36" y="28"/>
                      </a:lnTo>
                      <a:lnTo>
                        <a:pt x="32" y="33"/>
                      </a:lnTo>
                      <a:lnTo>
                        <a:pt x="27" y="38"/>
                      </a:lnTo>
                      <a:lnTo>
                        <a:pt x="27" y="38"/>
                      </a:lnTo>
                      <a:lnTo>
                        <a:pt x="21" y="38"/>
                      </a:lnTo>
                      <a:lnTo>
                        <a:pt x="21" y="38"/>
                      </a:lnTo>
                      <a:lnTo>
                        <a:pt x="18" y="38"/>
                      </a:lnTo>
                      <a:lnTo>
                        <a:pt x="13" y="36"/>
                      </a:lnTo>
                      <a:lnTo>
                        <a:pt x="10" y="33"/>
                      </a:lnTo>
                      <a:lnTo>
                        <a:pt x="6" y="28"/>
                      </a:lnTo>
                      <a:lnTo>
                        <a:pt x="6" y="28"/>
                      </a:lnTo>
                      <a:lnTo>
                        <a:pt x="6" y="23"/>
                      </a:lnTo>
                      <a:lnTo>
                        <a:pt x="6" y="17"/>
                      </a:lnTo>
                      <a:lnTo>
                        <a:pt x="11" y="12"/>
                      </a:lnTo>
                      <a:lnTo>
                        <a:pt x="16" y="9"/>
                      </a:lnTo>
                      <a:lnTo>
                        <a:pt x="16" y="9"/>
                      </a:lnTo>
                      <a:lnTo>
                        <a:pt x="21" y="7"/>
                      </a:lnTo>
                      <a:close/>
                      <a:moveTo>
                        <a:pt x="21" y="0"/>
                      </a:moveTo>
                      <a:lnTo>
                        <a:pt x="21" y="0"/>
                      </a:lnTo>
                      <a:lnTo>
                        <a:pt x="13" y="2"/>
                      </a:lnTo>
                      <a:lnTo>
                        <a:pt x="13" y="2"/>
                      </a:lnTo>
                      <a:lnTo>
                        <a:pt x="6" y="7"/>
                      </a:lnTo>
                      <a:lnTo>
                        <a:pt x="1" y="15"/>
                      </a:lnTo>
                      <a:lnTo>
                        <a:pt x="1" y="15"/>
                      </a:lnTo>
                      <a:lnTo>
                        <a:pt x="0" y="23"/>
                      </a:lnTo>
                      <a:lnTo>
                        <a:pt x="1" y="31"/>
                      </a:lnTo>
                      <a:lnTo>
                        <a:pt x="1" y="31"/>
                      </a:lnTo>
                      <a:lnTo>
                        <a:pt x="5" y="36"/>
                      </a:lnTo>
                      <a:lnTo>
                        <a:pt x="10" y="41"/>
                      </a:lnTo>
                      <a:lnTo>
                        <a:pt x="14" y="43"/>
                      </a:lnTo>
                      <a:lnTo>
                        <a:pt x="21" y="44"/>
                      </a:lnTo>
                      <a:lnTo>
                        <a:pt x="21" y="44"/>
                      </a:lnTo>
                      <a:lnTo>
                        <a:pt x="29" y="43"/>
                      </a:lnTo>
                      <a:lnTo>
                        <a:pt x="29" y="43"/>
                      </a:lnTo>
                      <a:lnTo>
                        <a:pt x="37" y="38"/>
                      </a:lnTo>
                      <a:lnTo>
                        <a:pt x="42" y="31"/>
                      </a:lnTo>
                      <a:lnTo>
                        <a:pt x="42" y="31"/>
                      </a:lnTo>
                      <a:lnTo>
                        <a:pt x="44" y="23"/>
                      </a:lnTo>
                      <a:lnTo>
                        <a:pt x="42" y="15"/>
                      </a:lnTo>
                      <a:lnTo>
                        <a:pt x="42" y="15"/>
                      </a:lnTo>
                      <a:lnTo>
                        <a:pt x="39" y="9"/>
                      </a:lnTo>
                      <a:lnTo>
                        <a:pt x="34" y="5"/>
                      </a:lnTo>
                      <a:lnTo>
                        <a:pt x="27"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8" name="Freeform 3288"/>
                <p:cNvSpPr>
                  <a:spLocks/>
                </p:cNvSpPr>
                <p:nvPr/>
              </p:nvSpPr>
              <p:spPr bwMode="auto">
                <a:xfrm>
                  <a:off x="3976687" y="3540125"/>
                  <a:ext cx="25400" cy="25400"/>
                </a:xfrm>
                <a:custGeom>
                  <a:avLst/>
                  <a:gdLst/>
                  <a:ahLst/>
                  <a:cxnLst>
                    <a:cxn ang="0">
                      <a:pos x="15" y="0"/>
                    </a:cxn>
                    <a:cxn ang="0">
                      <a:pos x="15" y="0"/>
                    </a:cxn>
                    <a:cxn ang="0">
                      <a:pos x="20" y="0"/>
                    </a:cxn>
                    <a:cxn ang="0">
                      <a:pos x="25" y="3"/>
                    </a:cxn>
                    <a:cxn ang="0">
                      <a:pos x="28" y="5"/>
                    </a:cxn>
                    <a:cxn ang="0">
                      <a:pos x="30" y="10"/>
                    </a:cxn>
                    <a:cxn ang="0">
                      <a:pos x="30" y="10"/>
                    </a:cxn>
                    <a:cxn ang="0">
                      <a:pos x="31" y="16"/>
                    </a:cxn>
                    <a:cxn ang="0">
                      <a:pos x="30" y="21"/>
                    </a:cxn>
                    <a:cxn ang="0">
                      <a:pos x="26" y="26"/>
                    </a:cxn>
                    <a:cxn ang="0">
                      <a:pos x="21" y="31"/>
                    </a:cxn>
                    <a:cxn ang="0">
                      <a:pos x="21" y="31"/>
                    </a:cxn>
                    <a:cxn ang="0">
                      <a:pos x="15" y="31"/>
                    </a:cxn>
                    <a:cxn ang="0">
                      <a:pos x="15" y="31"/>
                    </a:cxn>
                    <a:cxn ang="0">
                      <a:pos x="12" y="31"/>
                    </a:cxn>
                    <a:cxn ang="0">
                      <a:pos x="7" y="29"/>
                    </a:cxn>
                    <a:cxn ang="0">
                      <a:pos x="4" y="26"/>
                    </a:cxn>
                    <a:cxn ang="0">
                      <a:pos x="0" y="21"/>
                    </a:cxn>
                    <a:cxn ang="0">
                      <a:pos x="0" y="21"/>
                    </a:cxn>
                    <a:cxn ang="0">
                      <a:pos x="0" y="16"/>
                    </a:cxn>
                    <a:cxn ang="0">
                      <a:pos x="0" y="10"/>
                    </a:cxn>
                    <a:cxn ang="0">
                      <a:pos x="5" y="5"/>
                    </a:cxn>
                    <a:cxn ang="0">
                      <a:pos x="10" y="2"/>
                    </a:cxn>
                    <a:cxn ang="0">
                      <a:pos x="10" y="2"/>
                    </a:cxn>
                    <a:cxn ang="0">
                      <a:pos x="15" y="0"/>
                    </a:cxn>
                  </a:cxnLst>
                  <a:rect l="0" t="0" r="r" b="b"/>
                  <a:pathLst>
                    <a:path w="31" h="31">
                      <a:moveTo>
                        <a:pt x="15" y="0"/>
                      </a:moveTo>
                      <a:lnTo>
                        <a:pt x="15" y="0"/>
                      </a:lnTo>
                      <a:lnTo>
                        <a:pt x="20" y="0"/>
                      </a:lnTo>
                      <a:lnTo>
                        <a:pt x="25" y="3"/>
                      </a:lnTo>
                      <a:lnTo>
                        <a:pt x="28" y="5"/>
                      </a:lnTo>
                      <a:lnTo>
                        <a:pt x="30" y="10"/>
                      </a:lnTo>
                      <a:lnTo>
                        <a:pt x="30" y="10"/>
                      </a:lnTo>
                      <a:lnTo>
                        <a:pt x="31" y="16"/>
                      </a:lnTo>
                      <a:lnTo>
                        <a:pt x="30" y="21"/>
                      </a:lnTo>
                      <a:lnTo>
                        <a:pt x="26" y="26"/>
                      </a:lnTo>
                      <a:lnTo>
                        <a:pt x="21" y="31"/>
                      </a:lnTo>
                      <a:lnTo>
                        <a:pt x="21" y="31"/>
                      </a:lnTo>
                      <a:lnTo>
                        <a:pt x="15" y="31"/>
                      </a:lnTo>
                      <a:lnTo>
                        <a:pt x="15" y="31"/>
                      </a:lnTo>
                      <a:lnTo>
                        <a:pt x="12" y="31"/>
                      </a:lnTo>
                      <a:lnTo>
                        <a:pt x="7" y="29"/>
                      </a:lnTo>
                      <a:lnTo>
                        <a:pt x="4" y="26"/>
                      </a:lnTo>
                      <a:lnTo>
                        <a:pt x="0" y="21"/>
                      </a:lnTo>
                      <a:lnTo>
                        <a:pt x="0" y="21"/>
                      </a:lnTo>
                      <a:lnTo>
                        <a:pt x="0" y="16"/>
                      </a:lnTo>
                      <a:lnTo>
                        <a:pt x="0" y="10"/>
                      </a:lnTo>
                      <a:lnTo>
                        <a:pt x="5" y="5"/>
                      </a:lnTo>
                      <a:lnTo>
                        <a:pt x="10" y="2"/>
                      </a:lnTo>
                      <a:lnTo>
                        <a:pt x="10" y="2"/>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9" name="Freeform 3289"/>
                <p:cNvSpPr>
                  <a:spLocks/>
                </p:cNvSpPr>
                <p:nvPr/>
              </p:nvSpPr>
              <p:spPr bwMode="auto">
                <a:xfrm>
                  <a:off x="3971925" y="3535362"/>
                  <a:ext cx="34925" cy="34925"/>
                </a:xfrm>
                <a:custGeom>
                  <a:avLst/>
                  <a:gdLst/>
                  <a:ahLst/>
                  <a:cxnLst>
                    <a:cxn ang="0">
                      <a:pos x="21" y="0"/>
                    </a:cxn>
                    <a:cxn ang="0">
                      <a:pos x="21" y="0"/>
                    </a:cxn>
                    <a:cxn ang="0">
                      <a:pos x="13" y="2"/>
                    </a:cxn>
                    <a:cxn ang="0">
                      <a:pos x="13" y="2"/>
                    </a:cxn>
                    <a:cxn ang="0">
                      <a:pos x="6" y="7"/>
                    </a:cxn>
                    <a:cxn ang="0">
                      <a:pos x="1" y="15"/>
                    </a:cxn>
                    <a:cxn ang="0">
                      <a:pos x="1" y="15"/>
                    </a:cxn>
                    <a:cxn ang="0">
                      <a:pos x="0" y="23"/>
                    </a:cxn>
                    <a:cxn ang="0">
                      <a:pos x="1" y="31"/>
                    </a:cxn>
                    <a:cxn ang="0">
                      <a:pos x="1" y="31"/>
                    </a:cxn>
                    <a:cxn ang="0">
                      <a:pos x="5" y="36"/>
                    </a:cxn>
                    <a:cxn ang="0">
                      <a:pos x="10" y="41"/>
                    </a:cxn>
                    <a:cxn ang="0">
                      <a:pos x="14" y="43"/>
                    </a:cxn>
                    <a:cxn ang="0">
                      <a:pos x="21" y="44"/>
                    </a:cxn>
                    <a:cxn ang="0">
                      <a:pos x="21" y="44"/>
                    </a:cxn>
                    <a:cxn ang="0">
                      <a:pos x="29" y="43"/>
                    </a:cxn>
                    <a:cxn ang="0">
                      <a:pos x="29" y="43"/>
                    </a:cxn>
                    <a:cxn ang="0">
                      <a:pos x="37" y="38"/>
                    </a:cxn>
                    <a:cxn ang="0">
                      <a:pos x="42" y="31"/>
                    </a:cxn>
                    <a:cxn ang="0">
                      <a:pos x="42" y="31"/>
                    </a:cxn>
                    <a:cxn ang="0">
                      <a:pos x="44" y="23"/>
                    </a:cxn>
                    <a:cxn ang="0">
                      <a:pos x="42" y="15"/>
                    </a:cxn>
                    <a:cxn ang="0">
                      <a:pos x="42" y="15"/>
                    </a:cxn>
                    <a:cxn ang="0">
                      <a:pos x="39" y="9"/>
                    </a:cxn>
                    <a:cxn ang="0">
                      <a:pos x="34" y="5"/>
                    </a:cxn>
                    <a:cxn ang="0">
                      <a:pos x="27" y="2"/>
                    </a:cxn>
                    <a:cxn ang="0">
                      <a:pos x="21" y="0"/>
                    </a:cxn>
                    <a:cxn ang="0">
                      <a:pos x="21" y="0"/>
                    </a:cxn>
                  </a:cxnLst>
                  <a:rect l="0" t="0" r="r" b="b"/>
                  <a:pathLst>
                    <a:path w="44" h="44">
                      <a:moveTo>
                        <a:pt x="21" y="0"/>
                      </a:moveTo>
                      <a:lnTo>
                        <a:pt x="21" y="0"/>
                      </a:lnTo>
                      <a:lnTo>
                        <a:pt x="13" y="2"/>
                      </a:lnTo>
                      <a:lnTo>
                        <a:pt x="13" y="2"/>
                      </a:lnTo>
                      <a:lnTo>
                        <a:pt x="6" y="7"/>
                      </a:lnTo>
                      <a:lnTo>
                        <a:pt x="1" y="15"/>
                      </a:lnTo>
                      <a:lnTo>
                        <a:pt x="1" y="15"/>
                      </a:lnTo>
                      <a:lnTo>
                        <a:pt x="0" y="23"/>
                      </a:lnTo>
                      <a:lnTo>
                        <a:pt x="1" y="31"/>
                      </a:lnTo>
                      <a:lnTo>
                        <a:pt x="1" y="31"/>
                      </a:lnTo>
                      <a:lnTo>
                        <a:pt x="5" y="36"/>
                      </a:lnTo>
                      <a:lnTo>
                        <a:pt x="10" y="41"/>
                      </a:lnTo>
                      <a:lnTo>
                        <a:pt x="14" y="43"/>
                      </a:lnTo>
                      <a:lnTo>
                        <a:pt x="21" y="44"/>
                      </a:lnTo>
                      <a:lnTo>
                        <a:pt x="21" y="44"/>
                      </a:lnTo>
                      <a:lnTo>
                        <a:pt x="29" y="43"/>
                      </a:lnTo>
                      <a:lnTo>
                        <a:pt x="29" y="43"/>
                      </a:lnTo>
                      <a:lnTo>
                        <a:pt x="37" y="38"/>
                      </a:lnTo>
                      <a:lnTo>
                        <a:pt x="42" y="31"/>
                      </a:lnTo>
                      <a:lnTo>
                        <a:pt x="42" y="31"/>
                      </a:lnTo>
                      <a:lnTo>
                        <a:pt x="44" y="23"/>
                      </a:lnTo>
                      <a:lnTo>
                        <a:pt x="42" y="15"/>
                      </a:lnTo>
                      <a:lnTo>
                        <a:pt x="42" y="15"/>
                      </a:lnTo>
                      <a:lnTo>
                        <a:pt x="39" y="9"/>
                      </a:lnTo>
                      <a:lnTo>
                        <a:pt x="34" y="5"/>
                      </a:lnTo>
                      <a:lnTo>
                        <a:pt x="27"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0" name="Freeform 3290"/>
                <p:cNvSpPr>
                  <a:spLocks/>
                </p:cNvSpPr>
                <p:nvPr/>
              </p:nvSpPr>
              <p:spPr bwMode="auto">
                <a:xfrm>
                  <a:off x="4621212" y="3270250"/>
                  <a:ext cx="28575" cy="30163"/>
                </a:xfrm>
                <a:custGeom>
                  <a:avLst/>
                  <a:gdLst/>
                  <a:ahLst/>
                  <a:cxnLst>
                    <a:cxn ang="0">
                      <a:pos x="18" y="37"/>
                    </a:cxn>
                    <a:cxn ang="0">
                      <a:pos x="18" y="37"/>
                    </a:cxn>
                    <a:cxn ang="0">
                      <a:pos x="13" y="37"/>
                    </a:cxn>
                    <a:cxn ang="0">
                      <a:pos x="9" y="34"/>
                    </a:cxn>
                    <a:cxn ang="0">
                      <a:pos x="4" y="31"/>
                    </a:cxn>
                    <a:cxn ang="0">
                      <a:pos x="0" y="26"/>
                    </a:cxn>
                    <a:cxn ang="0">
                      <a:pos x="0" y="26"/>
                    </a:cxn>
                    <a:cxn ang="0">
                      <a:pos x="0" y="19"/>
                    </a:cxn>
                    <a:cxn ang="0">
                      <a:pos x="0" y="11"/>
                    </a:cxn>
                    <a:cxn ang="0">
                      <a:pos x="5" y="6"/>
                    </a:cxn>
                    <a:cxn ang="0">
                      <a:pos x="12" y="1"/>
                    </a:cxn>
                    <a:cxn ang="0">
                      <a:pos x="12" y="1"/>
                    </a:cxn>
                    <a:cxn ang="0">
                      <a:pos x="18" y="0"/>
                    </a:cxn>
                    <a:cxn ang="0">
                      <a:pos x="18" y="0"/>
                    </a:cxn>
                    <a:cxn ang="0">
                      <a:pos x="23" y="1"/>
                    </a:cxn>
                    <a:cxn ang="0">
                      <a:pos x="28" y="3"/>
                    </a:cxn>
                    <a:cxn ang="0">
                      <a:pos x="33" y="6"/>
                    </a:cxn>
                    <a:cxn ang="0">
                      <a:pos x="36" y="11"/>
                    </a:cxn>
                    <a:cxn ang="0">
                      <a:pos x="36" y="11"/>
                    </a:cxn>
                    <a:cxn ang="0">
                      <a:pos x="36" y="19"/>
                    </a:cxn>
                    <a:cxn ang="0">
                      <a:pos x="36" y="26"/>
                    </a:cxn>
                    <a:cxn ang="0">
                      <a:pos x="36" y="26"/>
                    </a:cxn>
                    <a:cxn ang="0">
                      <a:pos x="31" y="32"/>
                    </a:cxn>
                    <a:cxn ang="0">
                      <a:pos x="25" y="35"/>
                    </a:cxn>
                    <a:cxn ang="0">
                      <a:pos x="25" y="35"/>
                    </a:cxn>
                    <a:cxn ang="0">
                      <a:pos x="18" y="37"/>
                    </a:cxn>
                    <a:cxn ang="0">
                      <a:pos x="18" y="37"/>
                    </a:cxn>
                  </a:cxnLst>
                  <a:rect l="0" t="0" r="r" b="b"/>
                  <a:pathLst>
                    <a:path w="36" h="37">
                      <a:moveTo>
                        <a:pt x="18" y="37"/>
                      </a:moveTo>
                      <a:lnTo>
                        <a:pt x="18" y="37"/>
                      </a:lnTo>
                      <a:lnTo>
                        <a:pt x="13" y="37"/>
                      </a:lnTo>
                      <a:lnTo>
                        <a:pt x="9" y="34"/>
                      </a:lnTo>
                      <a:lnTo>
                        <a:pt x="4" y="31"/>
                      </a:lnTo>
                      <a:lnTo>
                        <a:pt x="0" y="26"/>
                      </a:lnTo>
                      <a:lnTo>
                        <a:pt x="0" y="26"/>
                      </a:lnTo>
                      <a:lnTo>
                        <a:pt x="0" y="19"/>
                      </a:lnTo>
                      <a:lnTo>
                        <a:pt x="0" y="11"/>
                      </a:lnTo>
                      <a:lnTo>
                        <a:pt x="5" y="6"/>
                      </a:lnTo>
                      <a:lnTo>
                        <a:pt x="12" y="1"/>
                      </a:lnTo>
                      <a:lnTo>
                        <a:pt x="12" y="1"/>
                      </a:lnTo>
                      <a:lnTo>
                        <a:pt x="18" y="0"/>
                      </a:lnTo>
                      <a:lnTo>
                        <a:pt x="18" y="0"/>
                      </a:lnTo>
                      <a:lnTo>
                        <a:pt x="23" y="1"/>
                      </a:lnTo>
                      <a:lnTo>
                        <a:pt x="28" y="3"/>
                      </a:lnTo>
                      <a:lnTo>
                        <a:pt x="33" y="6"/>
                      </a:lnTo>
                      <a:lnTo>
                        <a:pt x="36" y="11"/>
                      </a:lnTo>
                      <a:lnTo>
                        <a:pt x="36" y="11"/>
                      </a:lnTo>
                      <a:lnTo>
                        <a:pt x="36" y="19"/>
                      </a:lnTo>
                      <a:lnTo>
                        <a:pt x="36" y="26"/>
                      </a:lnTo>
                      <a:lnTo>
                        <a:pt x="36" y="26"/>
                      </a:lnTo>
                      <a:lnTo>
                        <a:pt x="31" y="32"/>
                      </a:lnTo>
                      <a:lnTo>
                        <a:pt x="25" y="35"/>
                      </a:lnTo>
                      <a:lnTo>
                        <a:pt x="25" y="35"/>
                      </a:lnTo>
                      <a:lnTo>
                        <a:pt x="18" y="37"/>
                      </a:lnTo>
                      <a:lnTo>
                        <a:pt x="18" y="37"/>
                      </a:lnTo>
                      <a:close/>
                    </a:path>
                  </a:pathLst>
                </a:custGeom>
                <a:solidFill>
                  <a:srgbClr val="B7998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1" name="Freeform 3291"/>
                <p:cNvSpPr>
                  <a:spLocks noEditPoints="1"/>
                </p:cNvSpPr>
                <p:nvPr/>
              </p:nvSpPr>
              <p:spPr bwMode="auto">
                <a:xfrm>
                  <a:off x="4618037" y="3270250"/>
                  <a:ext cx="33338" cy="33338"/>
                </a:xfrm>
                <a:custGeom>
                  <a:avLst/>
                  <a:gdLst/>
                  <a:ahLst/>
                  <a:cxnLst>
                    <a:cxn ang="0">
                      <a:pos x="21" y="5"/>
                    </a:cxn>
                    <a:cxn ang="0">
                      <a:pos x="21" y="5"/>
                    </a:cxn>
                    <a:cxn ang="0">
                      <a:pos x="26" y="7"/>
                    </a:cxn>
                    <a:cxn ang="0">
                      <a:pos x="29" y="8"/>
                    </a:cxn>
                    <a:cxn ang="0">
                      <a:pos x="33" y="11"/>
                    </a:cxn>
                    <a:cxn ang="0">
                      <a:pos x="36" y="15"/>
                    </a:cxn>
                    <a:cxn ang="0">
                      <a:pos x="36" y="15"/>
                    </a:cxn>
                    <a:cxn ang="0">
                      <a:pos x="38" y="21"/>
                    </a:cxn>
                    <a:cxn ang="0">
                      <a:pos x="36" y="26"/>
                    </a:cxn>
                    <a:cxn ang="0">
                      <a:pos x="33" y="33"/>
                    </a:cxn>
                    <a:cxn ang="0">
                      <a:pos x="28" y="36"/>
                    </a:cxn>
                    <a:cxn ang="0">
                      <a:pos x="28" y="36"/>
                    </a:cxn>
                    <a:cxn ang="0">
                      <a:pos x="21" y="36"/>
                    </a:cxn>
                    <a:cxn ang="0">
                      <a:pos x="21" y="36"/>
                    </a:cxn>
                    <a:cxn ang="0">
                      <a:pos x="16" y="36"/>
                    </a:cxn>
                    <a:cxn ang="0">
                      <a:pos x="13" y="34"/>
                    </a:cxn>
                    <a:cxn ang="0">
                      <a:pos x="10" y="31"/>
                    </a:cxn>
                    <a:cxn ang="0">
                      <a:pos x="7" y="26"/>
                    </a:cxn>
                    <a:cxn ang="0">
                      <a:pos x="7" y="26"/>
                    </a:cxn>
                    <a:cxn ang="0">
                      <a:pos x="5" y="21"/>
                    </a:cxn>
                    <a:cxn ang="0">
                      <a:pos x="7" y="15"/>
                    </a:cxn>
                    <a:cxn ang="0">
                      <a:pos x="10" y="10"/>
                    </a:cxn>
                    <a:cxn ang="0">
                      <a:pos x="15" y="7"/>
                    </a:cxn>
                    <a:cxn ang="0">
                      <a:pos x="15" y="7"/>
                    </a:cxn>
                    <a:cxn ang="0">
                      <a:pos x="21" y="5"/>
                    </a:cxn>
                    <a:cxn ang="0">
                      <a:pos x="21" y="0"/>
                    </a:cxn>
                    <a:cxn ang="0">
                      <a:pos x="21" y="0"/>
                    </a:cxn>
                    <a:cxn ang="0">
                      <a:pos x="21" y="0"/>
                    </a:cxn>
                    <a:cxn ang="0">
                      <a:pos x="13" y="2"/>
                    </a:cxn>
                    <a:cxn ang="0">
                      <a:pos x="13" y="2"/>
                    </a:cxn>
                    <a:cxn ang="0">
                      <a:pos x="7" y="5"/>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6" y="36"/>
                    </a:cxn>
                    <a:cxn ang="0">
                      <a:pos x="41" y="29"/>
                    </a:cxn>
                    <a:cxn ang="0">
                      <a:pos x="41" y="29"/>
                    </a:cxn>
                    <a:cxn ang="0">
                      <a:pos x="42" y="21"/>
                    </a:cxn>
                    <a:cxn ang="0">
                      <a:pos x="41" y="13"/>
                    </a:cxn>
                    <a:cxn ang="0">
                      <a:pos x="41" y="13"/>
                    </a:cxn>
                    <a:cxn ang="0">
                      <a:pos x="38" y="7"/>
                    </a:cxn>
                    <a:cxn ang="0">
                      <a:pos x="33" y="3"/>
                    </a:cxn>
                    <a:cxn ang="0">
                      <a:pos x="28" y="0"/>
                    </a:cxn>
                    <a:cxn ang="0">
                      <a:pos x="21" y="0"/>
                    </a:cxn>
                    <a:cxn ang="0">
                      <a:pos x="21" y="0"/>
                    </a:cxn>
                  </a:cxnLst>
                  <a:rect l="0" t="0" r="r" b="b"/>
                  <a:pathLst>
                    <a:path w="42" h="42">
                      <a:moveTo>
                        <a:pt x="21" y="5"/>
                      </a:moveTo>
                      <a:lnTo>
                        <a:pt x="21" y="5"/>
                      </a:lnTo>
                      <a:lnTo>
                        <a:pt x="26" y="7"/>
                      </a:lnTo>
                      <a:lnTo>
                        <a:pt x="29" y="8"/>
                      </a:lnTo>
                      <a:lnTo>
                        <a:pt x="33" y="11"/>
                      </a:lnTo>
                      <a:lnTo>
                        <a:pt x="36" y="15"/>
                      </a:lnTo>
                      <a:lnTo>
                        <a:pt x="36" y="15"/>
                      </a:lnTo>
                      <a:lnTo>
                        <a:pt x="38" y="21"/>
                      </a:lnTo>
                      <a:lnTo>
                        <a:pt x="36" y="26"/>
                      </a:lnTo>
                      <a:lnTo>
                        <a:pt x="33" y="33"/>
                      </a:lnTo>
                      <a:lnTo>
                        <a:pt x="28" y="36"/>
                      </a:lnTo>
                      <a:lnTo>
                        <a:pt x="28" y="36"/>
                      </a:lnTo>
                      <a:lnTo>
                        <a:pt x="21" y="36"/>
                      </a:lnTo>
                      <a:lnTo>
                        <a:pt x="21" y="36"/>
                      </a:lnTo>
                      <a:lnTo>
                        <a:pt x="16" y="36"/>
                      </a:lnTo>
                      <a:lnTo>
                        <a:pt x="13" y="34"/>
                      </a:lnTo>
                      <a:lnTo>
                        <a:pt x="10" y="31"/>
                      </a:lnTo>
                      <a:lnTo>
                        <a:pt x="7" y="26"/>
                      </a:lnTo>
                      <a:lnTo>
                        <a:pt x="7" y="26"/>
                      </a:lnTo>
                      <a:lnTo>
                        <a:pt x="5" y="21"/>
                      </a:lnTo>
                      <a:lnTo>
                        <a:pt x="7" y="15"/>
                      </a:lnTo>
                      <a:lnTo>
                        <a:pt x="10" y="10"/>
                      </a:lnTo>
                      <a:lnTo>
                        <a:pt x="15" y="7"/>
                      </a:lnTo>
                      <a:lnTo>
                        <a:pt x="15" y="7"/>
                      </a:lnTo>
                      <a:lnTo>
                        <a:pt x="21" y="5"/>
                      </a:lnTo>
                      <a:close/>
                      <a:moveTo>
                        <a:pt x="21" y="0"/>
                      </a:moveTo>
                      <a:lnTo>
                        <a:pt x="21" y="0"/>
                      </a:lnTo>
                      <a:lnTo>
                        <a:pt x="21" y="0"/>
                      </a:lnTo>
                      <a:lnTo>
                        <a:pt x="13" y="2"/>
                      </a:lnTo>
                      <a:lnTo>
                        <a:pt x="13" y="2"/>
                      </a:lnTo>
                      <a:lnTo>
                        <a:pt x="7" y="5"/>
                      </a:lnTo>
                      <a:lnTo>
                        <a:pt x="2" y="13"/>
                      </a:lnTo>
                      <a:lnTo>
                        <a:pt x="0" y="21"/>
                      </a:lnTo>
                      <a:lnTo>
                        <a:pt x="2" y="29"/>
                      </a:lnTo>
                      <a:lnTo>
                        <a:pt x="2" y="29"/>
                      </a:lnTo>
                      <a:lnTo>
                        <a:pt x="5" y="34"/>
                      </a:lnTo>
                      <a:lnTo>
                        <a:pt x="10" y="39"/>
                      </a:lnTo>
                      <a:lnTo>
                        <a:pt x="15" y="42"/>
                      </a:lnTo>
                      <a:lnTo>
                        <a:pt x="21" y="42"/>
                      </a:lnTo>
                      <a:lnTo>
                        <a:pt x="21" y="42"/>
                      </a:lnTo>
                      <a:lnTo>
                        <a:pt x="29" y="41"/>
                      </a:lnTo>
                      <a:lnTo>
                        <a:pt x="29" y="41"/>
                      </a:lnTo>
                      <a:lnTo>
                        <a:pt x="36" y="36"/>
                      </a:lnTo>
                      <a:lnTo>
                        <a:pt x="41" y="29"/>
                      </a:lnTo>
                      <a:lnTo>
                        <a:pt x="41" y="29"/>
                      </a:lnTo>
                      <a:lnTo>
                        <a:pt x="42" y="21"/>
                      </a:lnTo>
                      <a:lnTo>
                        <a:pt x="41" y="13"/>
                      </a:lnTo>
                      <a:lnTo>
                        <a:pt x="41" y="13"/>
                      </a:lnTo>
                      <a:lnTo>
                        <a:pt x="38" y="7"/>
                      </a:lnTo>
                      <a:lnTo>
                        <a:pt x="33" y="3"/>
                      </a:lnTo>
                      <a:lnTo>
                        <a:pt x="28" y="0"/>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2" name="Freeform 3292"/>
                <p:cNvSpPr>
                  <a:spLocks/>
                </p:cNvSpPr>
                <p:nvPr/>
              </p:nvSpPr>
              <p:spPr bwMode="auto">
                <a:xfrm>
                  <a:off x="4622800" y="3273425"/>
                  <a:ext cx="25400" cy="23813"/>
                </a:xfrm>
                <a:custGeom>
                  <a:avLst/>
                  <a:gdLst/>
                  <a:ahLst/>
                  <a:cxnLst>
                    <a:cxn ang="0">
                      <a:pos x="16" y="0"/>
                    </a:cxn>
                    <a:cxn ang="0">
                      <a:pos x="16" y="0"/>
                    </a:cxn>
                    <a:cxn ang="0">
                      <a:pos x="21" y="2"/>
                    </a:cxn>
                    <a:cxn ang="0">
                      <a:pos x="24" y="3"/>
                    </a:cxn>
                    <a:cxn ang="0">
                      <a:pos x="28" y="6"/>
                    </a:cxn>
                    <a:cxn ang="0">
                      <a:pos x="31" y="10"/>
                    </a:cxn>
                    <a:cxn ang="0">
                      <a:pos x="31" y="10"/>
                    </a:cxn>
                    <a:cxn ang="0">
                      <a:pos x="33" y="16"/>
                    </a:cxn>
                    <a:cxn ang="0">
                      <a:pos x="31" y="21"/>
                    </a:cxn>
                    <a:cxn ang="0">
                      <a:pos x="28" y="28"/>
                    </a:cxn>
                    <a:cxn ang="0">
                      <a:pos x="23" y="31"/>
                    </a:cxn>
                    <a:cxn ang="0">
                      <a:pos x="23" y="31"/>
                    </a:cxn>
                    <a:cxn ang="0">
                      <a:pos x="16" y="31"/>
                    </a:cxn>
                    <a:cxn ang="0">
                      <a:pos x="16" y="31"/>
                    </a:cxn>
                    <a:cxn ang="0">
                      <a:pos x="11" y="31"/>
                    </a:cxn>
                    <a:cxn ang="0">
                      <a:pos x="8" y="29"/>
                    </a:cxn>
                    <a:cxn ang="0">
                      <a:pos x="5" y="26"/>
                    </a:cxn>
                    <a:cxn ang="0">
                      <a:pos x="2" y="21"/>
                    </a:cxn>
                    <a:cxn ang="0">
                      <a:pos x="2" y="21"/>
                    </a:cxn>
                    <a:cxn ang="0">
                      <a:pos x="0" y="16"/>
                    </a:cxn>
                    <a:cxn ang="0">
                      <a:pos x="2" y="10"/>
                    </a:cxn>
                    <a:cxn ang="0">
                      <a:pos x="5" y="5"/>
                    </a:cxn>
                    <a:cxn ang="0">
                      <a:pos x="10" y="2"/>
                    </a:cxn>
                    <a:cxn ang="0">
                      <a:pos x="10" y="2"/>
                    </a:cxn>
                    <a:cxn ang="0">
                      <a:pos x="16" y="0"/>
                    </a:cxn>
                  </a:cxnLst>
                  <a:rect l="0" t="0" r="r" b="b"/>
                  <a:pathLst>
                    <a:path w="33" h="31">
                      <a:moveTo>
                        <a:pt x="16" y="0"/>
                      </a:moveTo>
                      <a:lnTo>
                        <a:pt x="16" y="0"/>
                      </a:lnTo>
                      <a:lnTo>
                        <a:pt x="21" y="2"/>
                      </a:lnTo>
                      <a:lnTo>
                        <a:pt x="24" y="3"/>
                      </a:lnTo>
                      <a:lnTo>
                        <a:pt x="28" y="6"/>
                      </a:lnTo>
                      <a:lnTo>
                        <a:pt x="31" y="10"/>
                      </a:lnTo>
                      <a:lnTo>
                        <a:pt x="31" y="10"/>
                      </a:lnTo>
                      <a:lnTo>
                        <a:pt x="33" y="16"/>
                      </a:lnTo>
                      <a:lnTo>
                        <a:pt x="31" y="21"/>
                      </a:lnTo>
                      <a:lnTo>
                        <a:pt x="28" y="28"/>
                      </a:lnTo>
                      <a:lnTo>
                        <a:pt x="23" y="31"/>
                      </a:lnTo>
                      <a:lnTo>
                        <a:pt x="23" y="31"/>
                      </a:lnTo>
                      <a:lnTo>
                        <a:pt x="16" y="31"/>
                      </a:lnTo>
                      <a:lnTo>
                        <a:pt x="16" y="31"/>
                      </a:lnTo>
                      <a:lnTo>
                        <a:pt x="11" y="31"/>
                      </a:lnTo>
                      <a:lnTo>
                        <a:pt x="8" y="29"/>
                      </a:lnTo>
                      <a:lnTo>
                        <a:pt x="5" y="26"/>
                      </a:lnTo>
                      <a:lnTo>
                        <a:pt x="2" y="21"/>
                      </a:lnTo>
                      <a:lnTo>
                        <a:pt x="2" y="21"/>
                      </a:lnTo>
                      <a:lnTo>
                        <a:pt x="0" y="16"/>
                      </a:lnTo>
                      <a:lnTo>
                        <a:pt x="2" y="10"/>
                      </a:lnTo>
                      <a:lnTo>
                        <a:pt x="5" y="5"/>
                      </a:lnTo>
                      <a:lnTo>
                        <a:pt x="10" y="2"/>
                      </a:lnTo>
                      <a:lnTo>
                        <a:pt x="10" y="2"/>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3" name="Freeform 3293"/>
                <p:cNvSpPr>
                  <a:spLocks/>
                </p:cNvSpPr>
                <p:nvPr/>
              </p:nvSpPr>
              <p:spPr bwMode="auto">
                <a:xfrm>
                  <a:off x="4618037" y="3270250"/>
                  <a:ext cx="33338" cy="33338"/>
                </a:xfrm>
                <a:custGeom>
                  <a:avLst/>
                  <a:gdLst/>
                  <a:ahLst/>
                  <a:cxnLst>
                    <a:cxn ang="0">
                      <a:pos x="21" y="0"/>
                    </a:cxn>
                    <a:cxn ang="0">
                      <a:pos x="21" y="0"/>
                    </a:cxn>
                    <a:cxn ang="0">
                      <a:pos x="21" y="0"/>
                    </a:cxn>
                    <a:cxn ang="0">
                      <a:pos x="13" y="2"/>
                    </a:cxn>
                    <a:cxn ang="0">
                      <a:pos x="13" y="2"/>
                    </a:cxn>
                    <a:cxn ang="0">
                      <a:pos x="7" y="5"/>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6" y="36"/>
                    </a:cxn>
                    <a:cxn ang="0">
                      <a:pos x="41" y="29"/>
                    </a:cxn>
                    <a:cxn ang="0">
                      <a:pos x="41" y="29"/>
                    </a:cxn>
                    <a:cxn ang="0">
                      <a:pos x="42" y="21"/>
                    </a:cxn>
                    <a:cxn ang="0">
                      <a:pos x="41" y="13"/>
                    </a:cxn>
                    <a:cxn ang="0">
                      <a:pos x="41" y="13"/>
                    </a:cxn>
                    <a:cxn ang="0">
                      <a:pos x="38" y="7"/>
                    </a:cxn>
                    <a:cxn ang="0">
                      <a:pos x="33" y="3"/>
                    </a:cxn>
                    <a:cxn ang="0">
                      <a:pos x="28" y="0"/>
                    </a:cxn>
                    <a:cxn ang="0">
                      <a:pos x="21" y="0"/>
                    </a:cxn>
                    <a:cxn ang="0">
                      <a:pos x="21" y="0"/>
                    </a:cxn>
                  </a:cxnLst>
                  <a:rect l="0" t="0" r="r" b="b"/>
                  <a:pathLst>
                    <a:path w="42" h="42">
                      <a:moveTo>
                        <a:pt x="21" y="0"/>
                      </a:moveTo>
                      <a:lnTo>
                        <a:pt x="21" y="0"/>
                      </a:lnTo>
                      <a:lnTo>
                        <a:pt x="21" y="0"/>
                      </a:lnTo>
                      <a:lnTo>
                        <a:pt x="13" y="2"/>
                      </a:lnTo>
                      <a:lnTo>
                        <a:pt x="13" y="2"/>
                      </a:lnTo>
                      <a:lnTo>
                        <a:pt x="7" y="5"/>
                      </a:lnTo>
                      <a:lnTo>
                        <a:pt x="2" y="13"/>
                      </a:lnTo>
                      <a:lnTo>
                        <a:pt x="0" y="21"/>
                      </a:lnTo>
                      <a:lnTo>
                        <a:pt x="2" y="29"/>
                      </a:lnTo>
                      <a:lnTo>
                        <a:pt x="2" y="29"/>
                      </a:lnTo>
                      <a:lnTo>
                        <a:pt x="5" y="34"/>
                      </a:lnTo>
                      <a:lnTo>
                        <a:pt x="10" y="39"/>
                      </a:lnTo>
                      <a:lnTo>
                        <a:pt x="15" y="42"/>
                      </a:lnTo>
                      <a:lnTo>
                        <a:pt x="21" y="42"/>
                      </a:lnTo>
                      <a:lnTo>
                        <a:pt x="21" y="42"/>
                      </a:lnTo>
                      <a:lnTo>
                        <a:pt x="29" y="41"/>
                      </a:lnTo>
                      <a:lnTo>
                        <a:pt x="29" y="41"/>
                      </a:lnTo>
                      <a:lnTo>
                        <a:pt x="36" y="36"/>
                      </a:lnTo>
                      <a:lnTo>
                        <a:pt x="41" y="29"/>
                      </a:lnTo>
                      <a:lnTo>
                        <a:pt x="41" y="29"/>
                      </a:lnTo>
                      <a:lnTo>
                        <a:pt x="42" y="21"/>
                      </a:lnTo>
                      <a:lnTo>
                        <a:pt x="41" y="13"/>
                      </a:lnTo>
                      <a:lnTo>
                        <a:pt x="41" y="13"/>
                      </a:lnTo>
                      <a:lnTo>
                        <a:pt x="38" y="7"/>
                      </a:lnTo>
                      <a:lnTo>
                        <a:pt x="33" y="3"/>
                      </a:lnTo>
                      <a:lnTo>
                        <a:pt x="28" y="0"/>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4" name="Freeform 3294"/>
                <p:cNvSpPr>
                  <a:spLocks/>
                </p:cNvSpPr>
                <p:nvPr/>
              </p:nvSpPr>
              <p:spPr bwMode="auto">
                <a:xfrm>
                  <a:off x="4308475" y="3400425"/>
                  <a:ext cx="30163" cy="28575"/>
                </a:xfrm>
                <a:custGeom>
                  <a:avLst/>
                  <a:gdLst/>
                  <a:ahLst/>
                  <a:cxnLst>
                    <a:cxn ang="0">
                      <a:pos x="19" y="38"/>
                    </a:cxn>
                    <a:cxn ang="0">
                      <a:pos x="19" y="38"/>
                    </a:cxn>
                    <a:cxn ang="0">
                      <a:pos x="13" y="36"/>
                    </a:cxn>
                    <a:cxn ang="0">
                      <a:pos x="8" y="35"/>
                    </a:cxn>
                    <a:cxn ang="0">
                      <a:pos x="5" y="31"/>
                    </a:cxn>
                    <a:cxn ang="0">
                      <a:pos x="1" y="27"/>
                    </a:cxn>
                    <a:cxn ang="0">
                      <a:pos x="1" y="27"/>
                    </a:cxn>
                    <a:cxn ang="0">
                      <a:pos x="0" y="18"/>
                    </a:cxn>
                    <a:cxn ang="0">
                      <a:pos x="1" y="12"/>
                    </a:cxn>
                    <a:cxn ang="0">
                      <a:pos x="6" y="5"/>
                    </a:cxn>
                    <a:cxn ang="0">
                      <a:pos x="11" y="2"/>
                    </a:cxn>
                    <a:cxn ang="0">
                      <a:pos x="11" y="2"/>
                    </a:cxn>
                    <a:cxn ang="0">
                      <a:pos x="19" y="0"/>
                    </a:cxn>
                    <a:cxn ang="0">
                      <a:pos x="19" y="0"/>
                    </a:cxn>
                    <a:cxn ang="0">
                      <a:pos x="24" y="0"/>
                    </a:cxn>
                    <a:cxn ang="0">
                      <a:pos x="29" y="4"/>
                    </a:cxn>
                    <a:cxn ang="0">
                      <a:pos x="34" y="7"/>
                    </a:cxn>
                    <a:cxn ang="0">
                      <a:pos x="36" y="12"/>
                    </a:cxn>
                    <a:cxn ang="0">
                      <a:pos x="36" y="12"/>
                    </a:cxn>
                    <a:cxn ang="0">
                      <a:pos x="37" y="18"/>
                    </a:cxn>
                    <a:cxn ang="0">
                      <a:pos x="36" y="27"/>
                    </a:cxn>
                    <a:cxn ang="0">
                      <a:pos x="32" y="31"/>
                    </a:cxn>
                    <a:cxn ang="0">
                      <a:pos x="26" y="36"/>
                    </a:cxn>
                    <a:cxn ang="0">
                      <a:pos x="26" y="36"/>
                    </a:cxn>
                    <a:cxn ang="0">
                      <a:pos x="19" y="38"/>
                    </a:cxn>
                    <a:cxn ang="0">
                      <a:pos x="19" y="38"/>
                    </a:cxn>
                  </a:cxnLst>
                  <a:rect l="0" t="0" r="r" b="b"/>
                  <a:pathLst>
                    <a:path w="37" h="38">
                      <a:moveTo>
                        <a:pt x="19" y="38"/>
                      </a:moveTo>
                      <a:lnTo>
                        <a:pt x="19" y="38"/>
                      </a:lnTo>
                      <a:lnTo>
                        <a:pt x="13" y="36"/>
                      </a:lnTo>
                      <a:lnTo>
                        <a:pt x="8" y="35"/>
                      </a:lnTo>
                      <a:lnTo>
                        <a:pt x="5" y="31"/>
                      </a:lnTo>
                      <a:lnTo>
                        <a:pt x="1" y="27"/>
                      </a:lnTo>
                      <a:lnTo>
                        <a:pt x="1" y="27"/>
                      </a:lnTo>
                      <a:lnTo>
                        <a:pt x="0" y="18"/>
                      </a:lnTo>
                      <a:lnTo>
                        <a:pt x="1" y="12"/>
                      </a:lnTo>
                      <a:lnTo>
                        <a:pt x="6" y="5"/>
                      </a:lnTo>
                      <a:lnTo>
                        <a:pt x="11" y="2"/>
                      </a:lnTo>
                      <a:lnTo>
                        <a:pt x="11" y="2"/>
                      </a:lnTo>
                      <a:lnTo>
                        <a:pt x="19" y="0"/>
                      </a:lnTo>
                      <a:lnTo>
                        <a:pt x="19" y="0"/>
                      </a:lnTo>
                      <a:lnTo>
                        <a:pt x="24" y="0"/>
                      </a:lnTo>
                      <a:lnTo>
                        <a:pt x="29" y="4"/>
                      </a:lnTo>
                      <a:lnTo>
                        <a:pt x="34" y="7"/>
                      </a:lnTo>
                      <a:lnTo>
                        <a:pt x="36" y="12"/>
                      </a:lnTo>
                      <a:lnTo>
                        <a:pt x="36" y="12"/>
                      </a:lnTo>
                      <a:lnTo>
                        <a:pt x="37" y="18"/>
                      </a:lnTo>
                      <a:lnTo>
                        <a:pt x="36" y="27"/>
                      </a:lnTo>
                      <a:lnTo>
                        <a:pt x="32" y="31"/>
                      </a:lnTo>
                      <a:lnTo>
                        <a:pt x="26" y="36"/>
                      </a:lnTo>
                      <a:lnTo>
                        <a:pt x="26" y="36"/>
                      </a:lnTo>
                      <a:lnTo>
                        <a:pt x="19" y="38"/>
                      </a:lnTo>
                      <a:lnTo>
                        <a:pt x="19" y="38"/>
                      </a:lnTo>
                      <a:close/>
                    </a:path>
                  </a:pathLst>
                </a:custGeom>
                <a:solidFill>
                  <a:srgbClr val="E3C62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5" name="Freeform 3295"/>
                <p:cNvSpPr>
                  <a:spLocks noEditPoints="1"/>
                </p:cNvSpPr>
                <p:nvPr/>
              </p:nvSpPr>
              <p:spPr bwMode="auto">
                <a:xfrm>
                  <a:off x="4308475" y="3397250"/>
                  <a:ext cx="33338" cy="34925"/>
                </a:xfrm>
                <a:custGeom>
                  <a:avLst/>
                  <a:gdLst/>
                  <a:ahLst/>
                  <a:cxnLst>
                    <a:cxn ang="0">
                      <a:pos x="21" y="7"/>
                    </a:cxn>
                    <a:cxn ang="0">
                      <a:pos x="21" y="7"/>
                    </a:cxn>
                    <a:cxn ang="0">
                      <a:pos x="26" y="7"/>
                    </a:cxn>
                    <a:cxn ang="0">
                      <a:pos x="30" y="8"/>
                    </a:cxn>
                    <a:cxn ang="0">
                      <a:pos x="33" y="12"/>
                    </a:cxn>
                    <a:cxn ang="0">
                      <a:pos x="36" y="17"/>
                    </a:cxn>
                    <a:cxn ang="0">
                      <a:pos x="36" y="17"/>
                    </a:cxn>
                    <a:cxn ang="0">
                      <a:pos x="36" y="21"/>
                    </a:cxn>
                    <a:cxn ang="0">
                      <a:pos x="36" y="28"/>
                    </a:cxn>
                    <a:cxn ang="0">
                      <a:pos x="33" y="33"/>
                    </a:cxn>
                    <a:cxn ang="0">
                      <a:pos x="26" y="36"/>
                    </a:cxn>
                    <a:cxn ang="0">
                      <a:pos x="26" y="36"/>
                    </a:cxn>
                    <a:cxn ang="0">
                      <a:pos x="21" y="38"/>
                    </a:cxn>
                    <a:cxn ang="0">
                      <a:pos x="21" y="38"/>
                    </a:cxn>
                    <a:cxn ang="0">
                      <a:pos x="17" y="36"/>
                    </a:cxn>
                    <a:cxn ang="0">
                      <a:pos x="12" y="34"/>
                    </a:cxn>
                    <a:cxn ang="0">
                      <a:pos x="8" y="31"/>
                    </a:cxn>
                    <a:cxn ang="0">
                      <a:pos x="7" y="28"/>
                    </a:cxn>
                    <a:cxn ang="0">
                      <a:pos x="7" y="28"/>
                    </a:cxn>
                    <a:cxn ang="0">
                      <a:pos x="5" y="21"/>
                    </a:cxn>
                    <a:cxn ang="0">
                      <a:pos x="7" y="17"/>
                    </a:cxn>
                    <a:cxn ang="0">
                      <a:pos x="10" y="10"/>
                    </a:cxn>
                    <a:cxn ang="0">
                      <a:pos x="15" y="7"/>
                    </a:cxn>
                    <a:cxn ang="0">
                      <a:pos x="15" y="7"/>
                    </a:cxn>
                    <a:cxn ang="0">
                      <a:pos x="21" y="7"/>
                    </a:cxn>
                    <a:cxn ang="0">
                      <a:pos x="21" y="0"/>
                    </a:cxn>
                    <a:cxn ang="0">
                      <a:pos x="21" y="0"/>
                    </a:cxn>
                    <a:cxn ang="0">
                      <a:pos x="21" y="0"/>
                    </a:cxn>
                    <a:cxn ang="0">
                      <a:pos x="13" y="2"/>
                    </a:cxn>
                    <a:cxn ang="0">
                      <a:pos x="13" y="2"/>
                    </a:cxn>
                    <a:cxn ang="0">
                      <a:pos x="5" y="7"/>
                    </a:cxn>
                    <a:cxn ang="0">
                      <a:pos x="2" y="13"/>
                    </a:cxn>
                    <a:cxn ang="0">
                      <a:pos x="0" y="21"/>
                    </a:cxn>
                    <a:cxn ang="0">
                      <a:pos x="2" y="30"/>
                    </a:cxn>
                    <a:cxn ang="0">
                      <a:pos x="2" y="30"/>
                    </a:cxn>
                    <a:cxn ang="0">
                      <a:pos x="5" y="36"/>
                    </a:cxn>
                    <a:cxn ang="0">
                      <a:pos x="8" y="39"/>
                    </a:cxn>
                    <a:cxn ang="0">
                      <a:pos x="15" y="43"/>
                    </a:cxn>
                    <a:cxn ang="0">
                      <a:pos x="21" y="44"/>
                    </a:cxn>
                    <a:cxn ang="0">
                      <a:pos x="21" y="44"/>
                    </a:cxn>
                    <a:cxn ang="0">
                      <a:pos x="30" y="43"/>
                    </a:cxn>
                    <a:cxn ang="0">
                      <a:pos x="30" y="43"/>
                    </a:cxn>
                    <a:cxn ang="0">
                      <a:pos x="36" y="38"/>
                    </a:cxn>
                    <a:cxn ang="0">
                      <a:pos x="41" y="30"/>
                    </a:cxn>
                    <a:cxn ang="0">
                      <a:pos x="43" y="21"/>
                    </a:cxn>
                    <a:cxn ang="0">
                      <a:pos x="41" y="13"/>
                    </a:cxn>
                    <a:cxn ang="0">
                      <a:pos x="41" y="13"/>
                    </a:cxn>
                    <a:cxn ang="0">
                      <a:pos x="38" y="8"/>
                    </a:cxn>
                    <a:cxn ang="0">
                      <a:pos x="33" y="3"/>
                    </a:cxn>
                    <a:cxn ang="0">
                      <a:pos x="28" y="2"/>
                    </a:cxn>
                    <a:cxn ang="0">
                      <a:pos x="21" y="0"/>
                    </a:cxn>
                    <a:cxn ang="0">
                      <a:pos x="21" y="0"/>
                    </a:cxn>
                  </a:cxnLst>
                  <a:rect l="0" t="0" r="r" b="b"/>
                  <a:pathLst>
                    <a:path w="43" h="44">
                      <a:moveTo>
                        <a:pt x="21" y="7"/>
                      </a:moveTo>
                      <a:lnTo>
                        <a:pt x="21" y="7"/>
                      </a:lnTo>
                      <a:lnTo>
                        <a:pt x="26" y="7"/>
                      </a:lnTo>
                      <a:lnTo>
                        <a:pt x="30" y="8"/>
                      </a:lnTo>
                      <a:lnTo>
                        <a:pt x="33" y="12"/>
                      </a:lnTo>
                      <a:lnTo>
                        <a:pt x="36" y="17"/>
                      </a:lnTo>
                      <a:lnTo>
                        <a:pt x="36" y="17"/>
                      </a:lnTo>
                      <a:lnTo>
                        <a:pt x="36" y="21"/>
                      </a:lnTo>
                      <a:lnTo>
                        <a:pt x="36" y="28"/>
                      </a:lnTo>
                      <a:lnTo>
                        <a:pt x="33" y="33"/>
                      </a:lnTo>
                      <a:lnTo>
                        <a:pt x="26" y="36"/>
                      </a:lnTo>
                      <a:lnTo>
                        <a:pt x="26" y="36"/>
                      </a:lnTo>
                      <a:lnTo>
                        <a:pt x="21" y="38"/>
                      </a:lnTo>
                      <a:lnTo>
                        <a:pt x="21" y="38"/>
                      </a:lnTo>
                      <a:lnTo>
                        <a:pt x="17" y="36"/>
                      </a:lnTo>
                      <a:lnTo>
                        <a:pt x="12" y="34"/>
                      </a:lnTo>
                      <a:lnTo>
                        <a:pt x="8" y="31"/>
                      </a:lnTo>
                      <a:lnTo>
                        <a:pt x="7" y="28"/>
                      </a:lnTo>
                      <a:lnTo>
                        <a:pt x="7" y="28"/>
                      </a:lnTo>
                      <a:lnTo>
                        <a:pt x="5" y="21"/>
                      </a:lnTo>
                      <a:lnTo>
                        <a:pt x="7" y="17"/>
                      </a:lnTo>
                      <a:lnTo>
                        <a:pt x="10" y="10"/>
                      </a:lnTo>
                      <a:lnTo>
                        <a:pt x="15" y="7"/>
                      </a:lnTo>
                      <a:lnTo>
                        <a:pt x="15" y="7"/>
                      </a:lnTo>
                      <a:lnTo>
                        <a:pt x="21" y="7"/>
                      </a:lnTo>
                      <a:close/>
                      <a:moveTo>
                        <a:pt x="21" y="0"/>
                      </a:moveTo>
                      <a:lnTo>
                        <a:pt x="21" y="0"/>
                      </a:lnTo>
                      <a:lnTo>
                        <a:pt x="21" y="0"/>
                      </a:lnTo>
                      <a:lnTo>
                        <a:pt x="13" y="2"/>
                      </a:lnTo>
                      <a:lnTo>
                        <a:pt x="13" y="2"/>
                      </a:lnTo>
                      <a:lnTo>
                        <a:pt x="5" y="7"/>
                      </a:lnTo>
                      <a:lnTo>
                        <a:pt x="2" y="13"/>
                      </a:lnTo>
                      <a:lnTo>
                        <a:pt x="0" y="21"/>
                      </a:lnTo>
                      <a:lnTo>
                        <a:pt x="2" y="30"/>
                      </a:lnTo>
                      <a:lnTo>
                        <a:pt x="2" y="30"/>
                      </a:lnTo>
                      <a:lnTo>
                        <a:pt x="5" y="36"/>
                      </a:lnTo>
                      <a:lnTo>
                        <a:pt x="8" y="39"/>
                      </a:lnTo>
                      <a:lnTo>
                        <a:pt x="15" y="43"/>
                      </a:lnTo>
                      <a:lnTo>
                        <a:pt x="21" y="44"/>
                      </a:lnTo>
                      <a:lnTo>
                        <a:pt x="21" y="44"/>
                      </a:lnTo>
                      <a:lnTo>
                        <a:pt x="30" y="43"/>
                      </a:lnTo>
                      <a:lnTo>
                        <a:pt x="30" y="43"/>
                      </a:lnTo>
                      <a:lnTo>
                        <a:pt x="36" y="38"/>
                      </a:lnTo>
                      <a:lnTo>
                        <a:pt x="41" y="30"/>
                      </a:lnTo>
                      <a:lnTo>
                        <a:pt x="43" y="21"/>
                      </a:lnTo>
                      <a:lnTo>
                        <a:pt x="41" y="13"/>
                      </a:lnTo>
                      <a:lnTo>
                        <a:pt x="41" y="13"/>
                      </a:lnTo>
                      <a:lnTo>
                        <a:pt x="38" y="8"/>
                      </a:lnTo>
                      <a:lnTo>
                        <a:pt x="33" y="3"/>
                      </a:lnTo>
                      <a:lnTo>
                        <a:pt x="28"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6" name="Freeform 3296"/>
                <p:cNvSpPr>
                  <a:spLocks/>
                </p:cNvSpPr>
                <p:nvPr/>
              </p:nvSpPr>
              <p:spPr bwMode="auto">
                <a:xfrm>
                  <a:off x="4311650" y="3402012"/>
                  <a:ext cx="25400" cy="25400"/>
                </a:xfrm>
                <a:custGeom>
                  <a:avLst/>
                  <a:gdLst/>
                  <a:ahLst/>
                  <a:cxnLst>
                    <a:cxn ang="0">
                      <a:pos x="16" y="0"/>
                    </a:cxn>
                    <a:cxn ang="0">
                      <a:pos x="16" y="0"/>
                    </a:cxn>
                    <a:cxn ang="0">
                      <a:pos x="21" y="0"/>
                    </a:cxn>
                    <a:cxn ang="0">
                      <a:pos x="25" y="1"/>
                    </a:cxn>
                    <a:cxn ang="0">
                      <a:pos x="28" y="5"/>
                    </a:cxn>
                    <a:cxn ang="0">
                      <a:pos x="31" y="10"/>
                    </a:cxn>
                    <a:cxn ang="0">
                      <a:pos x="31" y="10"/>
                    </a:cxn>
                    <a:cxn ang="0">
                      <a:pos x="31" y="14"/>
                    </a:cxn>
                    <a:cxn ang="0">
                      <a:pos x="31" y="21"/>
                    </a:cxn>
                    <a:cxn ang="0">
                      <a:pos x="28" y="26"/>
                    </a:cxn>
                    <a:cxn ang="0">
                      <a:pos x="21" y="29"/>
                    </a:cxn>
                    <a:cxn ang="0">
                      <a:pos x="21" y="29"/>
                    </a:cxn>
                    <a:cxn ang="0">
                      <a:pos x="16" y="31"/>
                    </a:cxn>
                    <a:cxn ang="0">
                      <a:pos x="16" y="31"/>
                    </a:cxn>
                    <a:cxn ang="0">
                      <a:pos x="12" y="29"/>
                    </a:cxn>
                    <a:cxn ang="0">
                      <a:pos x="7" y="27"/>
                    </a:cxn>
                    <a:cxn ang="0">
                      <a:pos x="3" y="24"/>
                    </a:cxn>
                    <a:cxn ang="0">
                      <a:pos x="2" y="21"/>
                    </a:cxn>
                    <a:cxn ang="0">
                      <a:pos x="2" y="21"/>
                    </a:cxn>
                    <a:cxn ang="0">
                      <a:pos x="0" y="14"/>
                    </a:cxn>
                    <a:cxn ang="0">
                      <a:pos x="2" y="10"/>
                    </a:cxn>
                    <a:cxn ang="0">
                      <a:pos x="5" y="3"/>
                    </a:cxn>
                    <a:cxn ang="0">
                      <a:pos x="10" y="0"/>
                    </a:cxn>
                    <a:cxn ang="0">
                      <a:pos x="10" y="0"/>
                    </a:cxn>
                    <a:cxn ang="0">
                      <a:pos x="16" y="0"/>
                    </a:cxn>
                  </a:cxnLst>
                  <a:rect l="0" t="0" r="r" b="b"/>
                  <a:pathLst>
                    <a:path w="31" h="31">
                      <a:moveTo>
                        <a:pt x="16" y="0"/>
                      </a:moveTo>
                      <a:lnTo>
                        <a:pt x="16" y="0"/>
                      </a:lnTo>
                      <a:lnTo>
                        <a:pt x="21" y="0"/>
                      </a:lnTo>
                      <a:lnTo>
                        <a:pt x="25" y="1"/>
                      </a:lnTo>
                      <a:lnTo>
                        <a:pt x="28" y="5"/>
                      </a:lnTo>
                      <a:lnTo>
                        <a:pt x="31" y="10"/>
                      </a:lnTo>
                      <a:lnTo>
                        <a:pt x="31" y="10"/>
                      </a:lnTo>
                      <a:lnTo>
                        <a:pt x="31" y="14"/>
                      </a:lnTo>
                      <a:lnTo>
                        <a:pt x="31" y="21"/>
                      </a:lnTo>
                      <a:lnTo>
                        <a:pt x="28" y="26"/>
                      </a:lnTo>
                      <a:lnTo>
                        <a:pt x="21" y="29"/>
                      </a:lnTo>
                      <a:lnTo>
                        <a:pt x="21" y="29"/>
                      </a:lnTo>
                      <a:lnTo>
                        <a:pt x="16" y="31"/>
                      </a:lnTo>
                      <a:lnTo>
                        <a:pt x="16" y="31"/>
                      </a:lnTo>
                      <a:lnTo>
                        <a:pt x="12" y="29"/>
                      </a:lnTo>
                      <a:lnTo>
                        <a:pt x="7" y="27"/>
                      </a:lnTo>
                      <a:lnTo>
                        <a:pt x="3" y="24"/>
                      </a:lnTo>
                      <a:lnTo>
                        <a:pt x="2" y="21"/>
                      </a:lnTo>
                      <a:lnTo>
                        <a:pt x="2" y="21"/>
                      </a:lnTo>
                      <a:lnTo>
                        <a:pt x="0" y="14"/>
                      </a:lnTo>
                      <a:lnTo>
                        <a:pt x="2" y="10"/>
                      </a:lnTo>
                      <a:lnTo>
                        <a:pt x="5" y="3"/>
                      </a:lnTo>
                      <a:lnTo>
                        <a:pt x="10" y="0"/>
                      </a:lnTo>
                      <a:lnTo>
                        <a:pt x="10" y="0"/>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7" name="Freeform 3297"/>
                <p:cNvSpPr>
                  <a:spLocks/>
                </p:cNvSpPr>
                <p:nvPr/>
              </p:nvSpPr>
              <p:spPr bwMode="auto">
                <a:xfrm>
                  <a:off x="4308475" y="3397250"/>
                  <a:ext cx="33338" cy="34925"/>
                </a:xfrm>
                <a:custGeom>
                  <a:avLst/>
                  <a:gdLst/>
                  <a:ahLst/>
                  <a:cxnLst>
                    <a:cxn ang="0">
                      <a:pos x="21" y="0"/>
                    </a:cxn>
                    <a:cxn ang="0">
                      <a:pos x="21" y="0"/>
                    </a:cxn>
                    <a:cxn ang="0">
                      <a:pos x="21" y="0"/>
                    </a:cxn>
                    <a:cxn ang="0">
                      <a:pos x="13" y="2"/>
                    </a:cxn>
                    <a:cxn ang="0">
                      <a:pos x="13" y="2"/>
                    </a:cxn>
                    <a:cxn ang="0">
                      <a:pos x="5" y="7"/>
                    </a:cxn>
                    <a:cxn ang="0">
                      <a:pos x="2" y="13"/>
                    </a:cxn>
                    <a:cxn ang="0">
                      <a:pos x="0" y="21"/>
                    </a:cxn>
                    <a:cxn ang="0">
                      <a:pos x="2" y="30"/>
                    </a:cxn>
                    <a:cxn ang="0">
                      <a:pos x="2" y="30"/>
                    </a:cxn>
                    <a:cxn ang="0">
                      <a:pos x="5" y="36"/>
                    </a:cxn>
                    <a:cxn ang="0">
                      <a:pos x="8" y="39"/>
                    </a:cxn>
                    <a:cxn ang="0">
                      <a:pos x="15" y="43"/>
                    </a:cxn>
                    <a:cxn ang="0">
                      <a:pos x="21" y="44"/>
                    </a:cxn>
                    <a:cxn ang="0">
                      <a:pos x="21" y="44"/>
                    </a:cxn>
                    <a:cxn ang="0">
                      <a:pos x="30" y="43"/>
                    </a:cxn>
                    <a:cxn ang="0">
                      <a:pos x="30" y="43"/>
                    </a:cxn>
                    <a:cxn ang="0">
                      <a:pos x="36" y="38"/>
                    </a:cxn>
                    <a:cxn ang="0">
                      <a:pos x="41" y="30"/>
                    </a:cxn>
                    <a:cxn ang="0">
                      <a:pos x="43" y="21"/>
                    </a:cxn>
                    <a:cxn ang="0">
                      <a:pos x="41" y="13"/>
                    </a:cxn>
                    <a:cxn ang="0">
                      <a:pos x="41" y="13"/>
                    </a:cxn>
                    <a:cxn ang="0">
                      <a:pos x="38" y="8"/>
                    </a:cxn>
                    <a:cxn ang="0">
                      <a:pos x="33" y="3"/>
                    </a:cxn>
                    <a:cxn ang="0">
                      <a:pos x="28" y="2"/>
                    </a:cxn>
                    <a:cxn ang="0">
                      <a:pos x="21" y="0"/>
                    </a:cxn>
                    <a:cxn ang="0">
                      <a:pos x="21" y="0"/>
                    </a:cxn>
                  </a:cxnLst>
                  <a:rect l="0" t="0" r="r" b="b"/>
                  <a:pathLst>
                    <a:path w="43" h="44">
                      <a:moveTo>
                        <a:pt x="21" y="0"/>
                      </a:moveTo>
                      <a:lnTo>
                        <a:pt x="21" y="0"/>
                      </a:lnTo>
                      <a:lnTo>
                        <a:pt x="21" y="0"/>
                      </a:lnTo>
                      <a:lnTo>
                        <a:pt x="13" y="2"/>
                      </a:lnTo>
                      <a:lnTo>
                        <a:pt x="13" y="2"/>
                      </a:lnTo>
                      <a:lnTo>
                        <a:pt x="5" y="7"/>
                      </a:lnTo>
                      <a:lnTo>
                        <a:pt x="2" y="13"/>
                      </a:lnTo>
                      <a:lnTo>
                        <a:pt x="0" y="21"/>
                      </a:lnTo>
                      <a:lnTo>
                        <a:pt x="2" y="30"/>
                      </a:lnTo>
                      <a:lnTo>
                        <a:pt x="2" y="30"/>
                      </a:lnTo>
                      <a:lnTo>
                        <a:pt x="5" y="36"/>
                      </a:lnTo>
                      <a:lnTo>
                        <a:pt x="8" y="39"/>
                      </a:lnTo>
                      <a:lnTo>
                        <a:pt x="15" y="43"/>
                      </a:lnTo>
                      <a:lnTo>
                        <a:pt x="21" y="44"/>
                      </a:lnTo>
                      <a:lnTo>
                        <a:pt x="21" y="44"/>
                      </a:lnTo>
                      <a:lnTo>
                        <a:pt x="30" y="43"/>
                      </a:lnTo>
                      <a:lnTo>
                        <a:pt x="30" y="43"/>
                      </a:lnTo>
                      <a:lnTo>
                        <a:pt x="36" y="38"/>
                      </a:lnTo>
                      <a:lnTo>
                        <a:pt x="41" y="30"/>
                      </a:lnTo>
                      <a:lnTo>
                        <a:pt x="43" y="21"/>
                      </a:lnTo>
                      <a:lnTo>
                        <a:pt x="41" y="13"/>
                      </a:lnTo>
                      <a:lnTo>
                        <a:pt x="41" y="13"/>
                      </a:lnTo>
                      <a:lnTo>
                        <a:pt x="38" y="8"/>
                      </a:lnTo>
                      <a:lnTo>
                        <a:pt x="33" y="3"/>
                      </a:lnTo>
                      <a:lnTo>
                        <a:pt x="28"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8" name="Freeform 3298"/>
                <p:cNvSpPr>
                  <a:spLocks/>
                </p:cNvSpPr>
                <p:nvPr/>
              </p:nvSpPr>
              <p:spPr bwMode="auto">
                <a:xfrm>
                  <a:off x="4389437" y="3367087"/>
                  <a:ext cx="30163" cy="28575"/>
                </a:xfrm>
                <a:custGeom>
                  <a:avLst/>
                  <a:gdLst/>
                  <a:ahLst/>
                  <a:cxnLst>
                    <a:cxn ang="0">
                      <a:pos x="19" y="38"/>
                    </a:cxn>
                    <a:cxn ang="0">
                      <a:pos x="19" y="38"/>
                    </a:cxn>
                    <a:cxn ang="0">
                      <a:pos x="15" y="38"/>
                    </a:cxn>
                    <a:cxn ang="0">
                      <a:pos x="10" y="34"/>
                    </a:cxn>
                    <a:cxn ang="0">
                      <a:pos x="5" y="31"/>
                    </a:cxn>
                    <a:cxn ang="0">
                      <a:pos x="1" y="26"/>
                    </a:cxn>
                    <a:cxn ang="0">
                      <a:pos x="1" y="26"/>
                    </a:cxn>
                    <a:cxn ang="0">
                      <a:pos x="0" y="18"/>
                    </a:cxn>
                    <a:cxn ang="0">
                      <a:pos x="1" y="12"/>
                    </a:cxn>
                    <a:cxn ang="0">
                      <a:pos x="6" y="5"/>
                    </a:cxn>
                    <a:cxn ang="0">
                      <a:pos x="13" y="2"/>
                    </a:cxn>
                    <a:cxn ang="0">
                      <a:pos x="13" y="2"/>
                    </a:cxn>
                    <a:cxn ang="0">
                      <a:pos x="19" y="0"/>
                    </a:cxn>
                    <a:cxn ang="0">
                      <a:pos x="19" y="0"/>
                    </a:cxn>
                    <a:cxn ang="0">
                      <a:pos x="24" y="2"/>
                    </a:cxn>
                    <a:cxn ang="0">
                      <a:pos x="29" y="3"/>
                    </a:cxn>
                    <a:cxn ang="0">
                      <a:pos x="34" y="7"/>
                    </a:cxn>
                    <a:cxn ang="0">
                      <a:pos x="36" y="12"/>
                    </a:cxn>
                    <a:cxn ang="0">
                      <a:pos x="36" y="12"/>
                    </a:cxn>
                    <a:cxn ang="0">
                      <a:pos x="37" y="20"/>
                    </a:cxn>
                    <a:cxn ang="0">
                      <a:pos x="36" y="26"/>
                    </a:cxn>
                    <a:cxn ang="0">
                      <a:pos x="36" y="26"/>
                    </a:cxn>
                    <a:cxn ang="0">
                      <a:pos x="32" y="33"/>
                    </a:cxn>
                    <a:cxn ang="0">
                      <a:pos x="26" y="36"/>
                    </a:cxn>
                    <a:cxn ang="0">
                      <a:pos x="26" y="36"/>
                    </a:cxn>
                    <a:cxn ang="0">
                      <a:pos x="19" y="38"/>
                    </a:cxn>
                    <a:cxn ang="0">
                      <a:pos x="19" y="38"/>
                    </a:cxn>
                  </a:cxnLst>
                  <a:rect l="0" t="0" r="r" b="b"/>
                  <a:pathLst>
                    <a:path w="37" h="38">
                      <a:moveTo>
                        <a:pt x="19" y="38"/>
                      </a:moveTo>
                      <a:lnTo>
                        <a:pt x="19" y="38"/>
                      </a:lnTo>
                      <a:lnTo>
                        <a:pt x="15" y="38"/>
                      </a:lnTo>
                      <a:lnTo>
                        <a:pt x="10" y="34"/>
                      </a:lnTo>
                      <a:lnTo>
                        <a:pt x="5" y="31"/>
                      </a:lnTo>
                      <a:lnTo>
                        <a:pt x="1" y="26"/>
                      </a:lnTo>
                      <a:lnTo>
                        <a:pt x="1" y="26"/>
                      </a:lnTo>
                      <a:lnTo>
                        <a:pt x="0" y="18"/>
                      </a:lnTo>
                      <a:lnTo>
                        <a:pt x="1" y="12"/>
                      </a:lnTo>
                      <a:lnTo>
                        <a:pt x="6" y="5"/>
                      </a:lnTo>
                      <a:lnTo>
                        <a:pt x="13" y="2"/>
                      </a:lnTo>
                      <a:lnTo>
                        <a:pt x="13" y="2"/>
                      </a:lnTo>
                      <a:lnTo>
                        <a:pt x="19" y="0"/>
                      </a:lnTo>
                      <a:lnTo>
                        <a:pt x="19" y="0"/>
                      </a:lnTo>
                      <a:lnTo>
                        <a:pt x="24" y="2"/>
                      </a:lnTo>
                      <a:lnTo>
                        <a:pt x="29" y="3"/>
                      </a:lnTo>
                      <a:lnTo>
                        <a:pt x="34" y="7"/>
                      </a:lnTo>
                      <a:lnTo>
                        <a:pt x="36" y="12"/>
                      </a:lnTo>
                      <a:lnTo>
                        <a:pt x="36" y="12"/>
                      </a:lnTo>
                      <a:lnTo>
                        <a:pt x="37" y="20"/>
                      </a:lnTo>
                      <a:lnTo>
                        <a:pt x="36" y="26"/>
                      </a:lnTo>
                      <a:lnTo>
                        <a:pt x="36" y="26"/>
                      </a:lnTo>
                      <a:lnTo>
                        <a:pt x="32" y="33"/>
                      </a:lnTo>
                      <a:lnTo>
                        <a:pt x="26" y="36"/>
                      </a:lnTo>
                      <a:lnTo>
                        <a:pt x="26" y="36"/>
                      </a:lnTo>
                      <a:lnTo>
                        <a:pt x="19" y="38"/>
                      </a:lnTo>
                      <a:lnTo>
                        <a:pt x="19" y="38"/>
                      </a:lnTo>
                      <a:close/>
                    </a:path>
                  </a:pathLst>
                </a:custGeom>
                <a:solidFill>
                  <a:srgbClr val="56997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9" name="Freeform 3299"/>
                <p:cNvSpPr>
                  <a:spLocks noEditPoints="1"/>
                </p:cNvSpPr>
                <p:nvPr/>
              </p:nvSpPr>
              <p:spPr bwMode="auto">
                <a:xfrm>
                  <a:off x="4387850" y="3363912"/>
                  <a:ext cx="33338" cy="34925"/>
                </a:xfrm>
                <a:custGeom>
                  <a:avLst/>
                  <a:gdLst/>
                  <a:ahLst/>
                  <a:cxnLst>
                    <a:cxn ang="0">
                      <a:pos x="21" y="6"/>
                    </a:cxn>
                    <a:cxn ang="0">
                      <a:pos x="21" y="6"/>
                    </a:cxn>
                    <a:cxn ang="0">
                      <a:pos x="26" y="6"/>
                    </a:cxn>
                    <a:cxn ang="0">
                      <a:pos x="30" y="8"/>
                    </a:cxn>
                    <a:cxn ang="0">
                      <a:pos x="33" y="11"/>
                    </a:cxn>
                    <a:cxn ang="0">
                      <a:pos x="36" y="16"/>
                    </a:cxn>
                    <a:cxn ang="0">
                      <a:pos x="36" y="16"/>
                    </a:cxn>
                    <a:cxn ang="0">
                      <a:pos x="38" y="23"/>
                    </a:cxn>
                    <a:cxn ang="0">
                      <a:pos x="36" y="28"/>
                    </a:cxn>
                    <a:cxn ang="0">
                      <a:pos x="33" y="32"/>
                    </a:cxn>
                    <a:cxn ang="0">
                      <a:pos x="28" y="36"/>
                    </a:cxn>
                    <a:cxn ang="0">
                      <a:pos x="28" y="36"/>
                    </a:cxn>
                    <a:cxn ang="0">
                      <a:pos x="21" y="37"/>
                    </a:cxn>
                    <a:cxn ang="0">
                      <a:pos x="21" y="37"/>
                    </a:cxn>
                    <a:cxn ang="0">
                      <a:pos x="17" y="37"/>
                    </a:cxn>
                    <a:cxn ang="0">
                      <a:pos x="13" y="36"/>
                    </a:cxn>
                    <a:cxn ang="0">
                      <a:pos x="10" y="32"/>
                    </a:cxn>
                    <a:cxn ang="0">
                      <a:pos x="7" y="28"/>
                    </a:cxn>
                    <a:cxn ang="0">
                      <a:pos x="7" y="28"/>
                    </a:cxn>
                    <a:cxn ang="0">
                      <a:pos x="5" y="21"/>
                    </a:cxn>
                    <a:cxn ang="0">
                      <a:pos x="7" y="16"/>
                    </a:cxn>
                    <a:cxn ang="0">
                      <a:pos x="10" y="11"/>
                    </a:cxn>
                    <a:cxn ang="0">
                      <a:pos x="15" y="8"/>
                    </a:cxn>
                    <a:cxn ang="0">
                      <a:pos x="15" y="8"/>
                    </a:cxn>
                    <a:cxn ang="0">
                      <a:pos x="21" y="6"/>
                    </a:cxn>
                    <a:cxn ang="0">
                      <a:pos x="21" y="0"/>
                    </a:cxn>
                    <a:cxn ang="0">
                      <a:pos x="21" y="0"/>
                    </a:cxn>
                    <a:cxn ang="0">
                      <a:pos x="21" y="0"/>
                    </a:cxn>
                    <a:cxn ang="0">
                      <a:pos x="13" y="2"/>
                    </a:cxn>
                    <a:cxn ang="0">
                      <a:pos x="13" y="2"/>
                    </a:cxn>
                    <a:cxn ang="0">
                      <a:pos x="5" y="6"/>
                    </a:cxn>
                    <a:cxn ang="0">
                      <a:pos x="2" y="13"/>
                    </a:cxn>
                    <a:cxn ang="0">
                      <a:pos x="0" y="21"/>
                    </a:cxn>
                    <a:cxn ang="0">
                      <a:pos x="2" y="31"/>
                    </a:cxn>
                    <a:cxn ang="0">
                      <a:pos x="2" y="31"/>
                    </a:cxn>
                    <a:cxn ang="0">
                      <a:pos x="5" y="36"/>
                    </a:cxn>
                    <a:cxn ang="0">
                      <a:pos x="10" y="41"/>
                    </a:cxn>
                    <a:cxn ang="0">
                      <a:pos x="15" y="42"/>
                    </a:cxn>
                    <a:cxn ang="0">
                      <a:pos x="21" y="44"/>
                    </a:cxn>
                    <a:cxn ang="0">
                      <a:pos x="21" y="44"/>
                    </a:cxn>
                    <a:cxn ang="0">
                      <a:pos x="30" y="42"/>
                    </a:cxn>
                    <a:cxn ang="0">
                      <a:pos x="30" y="42"/>
                    </a:cxn>
                    <a:cxn ang="0">
                      <a:pos x="36" y="37"/>
                    </a:cxn>
                    <a:cxn ang="0">
                      <a:pos x="41" y="31"/>
                    </a:cxn>
                    <a:cxn ang="0">
                      <a:pos x="41" y="31"/>
                    </a:cxn>
                    <a:cxn ang="0">
                      <a:pos x="43" y="23"/>
                    </a:cxn>
                    <a:cxn ang="0">
                      <a:pos x="41" y="13"/>
                    </a:cxn>
                    <a:cxn ang="0">
                      <a:pos x="41" y="13"/>
                    </a:cxn>
                    <a:cxn ang="0">
                      <a:pos x="38" y="8"/>
                    </a:cxn>
                    <a:cxn ang="0">
                      <a:pos x="33" y="3"/>
                    </a:cxn>
                    <a:cxn ang="0">
                      <a:pos x="28" y="2"/>
                    </a:cxn>
                    <a:cxn ang="0">
                      <a:pos x="21" y="0"/>
                    </a:cxn>
                    <a:cxn ang="0">
                      <a:pos x="21" y="0"/>
                    </a:cxn>
                  </a:cxnLst>
                  <a:rect l="0" t="0" r="r" b="b"/>
                  <a:pathLst>
                    <a:path w="43" h="44">
                      <a:moveTo>
                        <a:pt x="21" y="6"/>
                      </a:moveTo>
                      <a:lnTo>
                        <a:pt x="21" y="6"/>
                      </a:lnTo>
                      <a:lnTo>
                        <a:pt x="26" y="6"/>
                      </a:lnTo>
                      <a:lnTo>
                        <a:pt x="30" y="8"/>
                      </a:lnTo>
                      <a:lnTo>
                        <a:pt x="33" y="11"/>
                      </a:lnTo>
                      <a:lnTo>
                        <a:pt x="36" y="16"/>
                      </a:lnTo>
                      <a:lnTo>
                        <a:pt x="36" y="16"/>
                      </a:lnTo>
                      <a:lnTo>
                        <a:pt x="38" y="23"/>
                      </a:lnTo>
                      <a:lnTo>
                        <a:pt x="36" y="28"/>
                      </a:lnTo>
                      <a:lnTo>
                        <a:pt x="33" y="32"/>
                      </a:lnTo>
                      <a:lnTo>
                        <a:pt x="28" y="36"/>
                      </a:lnTo>
                      <a:lnTo>
                        <a:pt x="28" y="36"/>
                      </a:lnTo>
                      <a:lnTo>
                        <a:pt x="21" y="37"/>
                      </a:lnTo>
                      <a:lnTo>
                        <a:pt x="21" y="37"/>
                      </a:lnTo>
                      <a:lnTo>
                        <a:pt x="17" y="37"/>
                      </a:lnTo>
                      <a:lnTo>
                        <a:pt x="13" y="36"/>
                      </a:lnTo>
                      <a:lnTo>
                        <a:pt x="10" y="32"/>
                      </a:lnTo>
                      <a:lnTo>
                        <a:pt x="7" y="28"/>
                      </a:lnTo>
                      <a:lnTo>
                        <a:pt x="7" y="28"/>
                      </a:lnTo>
                      <a:lnTo>
                        <a:pt x="5" y="21"/>
                      </a:lnTo>
                      <a:lnTo>
                        <a:pt x="7" y="16"/>
                      </a:lnTo>
                      <a:lnTo>
                        <a:pt x="10" y="11"/>
                      </a:lnTo>
                      <a:lnTo>
                        <a:pt x="15" y="8"/>
                      </a:lnTo>
                      <a:lnTo>
                        <a:pt x="15" y="8"/>
                      </a:lnTo>
                      <a:lnTo>
                        <a:pt x="21" y="6"/>
                      </a:lnTo>
                      <a:close/>
                      <a:moveTo>
                        <a:pt x="21" y="0"/>
                      </a:moveTo>
                      <a:lnTo>
                        <a:pt x="21" y="0"/>
                      </a:lnTo>
                      <a:lnTo>
                        <a:pt x="21" y="0"/>
                      </a:lnTo>
                      <a:lnTo>
                        <a:pt x="13" y="2"/>
                      </a:lnTo>
                      <a:lnTo>
                        <a:pt x="13" y="2"/>
                      </a:lnTo>
                      <a:lnTo>
                        <a:pt x="5" y="6"/>
                      </a:lnTo>
                      <a:lnTo>
                        <a:pt x="2" y="13"/>
                      </a:lnTo>
                      <a:lnTo>
                        <a:pt x="0" y="21"/>
                      </a:lnTo>
                      <a:lnTo>
                        <a:pt x="2" y="31"/>
                      </a:lnTo>
                      <a:lnTo>
                        <a:pt x="2" y="31"/>
                      </a:lnTo>
                      <a:lnTo>
                        <a:pt x="5" y="36"/>
                      </a:lnTo>
                      <a:lnTo>
                        <a:pt x="10" y="41"/>
                      </a:lnTo>
                      <a:lnTo>
                        <a:pt x="15" y="42"/>
                      </a:lnTo>
                      <a:lnTo>
                        <a:pt x="21" y="44"/>
                      </a:lnTo>
                      <a:lnTo>
                        <a:pt x="21" y="44"/>
                      </a:lnTo>
                      <a:lnTo>
                        <a:pt x="30" y="42"/>
                      </a:lnTo>
                      <a:lnTo>
                        <a:pt x="30" y="42"/>
                      </a:lnTo>
                      <a:lnTo>
                        <a:pt x="36" y="37"/>
                      </a:lnTo>
                      <a:lnTo>
                        <a:pt x="41" y="31"/>
                      </a:lnTo>
                      <a:lnTo>
                        <a:pt x="41" y="31"/>
                      </a:lnTo>
                      <a:lnTo>
                        <a:pt x="43" y="23"/>
                      </a:lnTo>
                      <a:lnTo>
                        <a:pt x="41" y="13"/>
                      </a:lnTo>
                      <a:lnTo>
                        <a:pt x="41" y="13"/>
                      </a:lnTo>
                      <a:lnTo>
                        <a:pt x="38" y="8"/>
                      </a:lnTo>
                      <a:lnTo>
                        <a:pt x="33" y="3"/>
                      </a:lnTo>
                      <a:lnTo>
                        <a:pt x="28"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0" name="Freeform 3300"/>
                <p:cNvSpPr>
                  <a:spLocks/>
                </p:cNvSpPr>
                <p:nvPr/>
              </p:nvSpPr>
              <p:spPr bwMode="auto">
                <a:xfrm>
                  <a:off x="4392612" y="3368675"/>
                  <a:ext cx="25400" cy="25400"/>
                </a:xfrm>
                <a:custGeom>
                  <a:avLst/>
                  <a:gdLst/>
                  <a:ahLst/>
                  <a:cxnLst>
                    <a:cxn ang="0">
                      <a:pos x="16" y="0"/>
                    </a:cxn>
                    <a:cxn ang="0">
                      <a:pos x="16" y="0"/>
                    </a:cxn>
                    <a:cxn ang="0">
                      <a:pos x="21" y="0"/>
                    </a:cxn>
                    <a:cxn ang="0">
                      <a:pos x="25" y="2"/>
                    </a:cxn>
                    <a:cxn ang="0">
                      <a:pos x="28" y="5"/>
                    </a:cxn>
                    <a:cxn ang="0">
                      <a:pos x="31" y="10"/>
                    </a:cxn>
                    <a:cxn ang="0">
                      <a:pos x="31" y="10"/>
                    </a:cxn>
                    <a:cxn ang="0">
                      <a:pos x="33" y="17"/>
                    </a:cxn>
                    <a:cxn ang="0">
                      <a:pos x="31" y="22"/>
                    </a:cxn>
                    <a:cxn ang="0">
                      <a:pos x="28" y="26"/>
                    </a:cxn>
                    <a:cxn ang="0">
                      <a:pos x="23" y="30"/>
                    </a:cxn>
                    <a:cxn ang="0">
                      <a:pos x="23" y="30"/>
                    </a:cxn>
                    <a:cxn ang="0">
                      <a:pos x="16" y="31"/>
                    </a:cxn>
                    <a:cxn ang="0">
                      <a:pos x="16" y="31"/>
                    </a:cxn>
                    <a:cxn ang="0">
                      <a:pos x="12" y="31"/>
                    </a:cxn>
                    <a:cxn ang="0">
                      <a:pos x="8" y="30"/>
                    </a:cxn>
                    <a:cxn ang="0">
                      <a:pos x="5" y="26"/>
                    </a:cxn>
                    <a:cxn ang="0">
                      <a:pos x="2" y="22"/>
                    </a:cxn>
                    <a:cxn ang="0">
                      <a:pos x="2" y="22"/>
                    </a:cxn>
                    <a:cxn ang="0">
                      <a:pos x="0" y="15"/>
                    </a:cxn>
                    <a:cxn ang="0">
                      <a:pos x="2" y="10"/>
                    </a:cxn>
                    <a:cxn ang="0">
                      <a:pos x="5" y="5"/>
                    </a:cxn>
                    <a:cxn ang="0">
                      <a:pos x="10" y="2"/>
                    </a:cxn>
                    <a:cxn ang="0">
                      <a:pos x="10" y="2"/>
                    </a:cxn>
                    <a:cxn ang="0">
                      <a:pos x="16" y="0"/>
                    </a:cxn>
                  </a:cxnLst>
                  <a:rect l="0" t="0" r="r" b="b"/>
                  <a:pathLst>
                    <a:path w="33" h="31">
                      <a:moveTo>
                        <a:pt x="16" y="0"/>
                      </a:moveTo>
                      <a:lnTo>
                        <a:pt x="16" y="0"/>
                      </a:lnTo>
                      <a:lnTo>
                        <a:pt x="21" y="0"/>
                      </a:lnTo>
                      <a:lnTo>
                        <a:pt x="25" y="2"/>
                      </a:lnTo>
                      <a:lnTo>
                        <a:pt x="28" y="5"/>
                      </a:lnTo>
                      <a:lnTo>
                        <a:pt x="31" y="10"/>
                      </a:lnTo>
                      <a:lnTo>
                        <a:pt x="31" y="10"/>
                      </a:lnTo>
                      <a:lnTo>
                        <a:pt x="33" y="17"/>
                      </a:lnTo>
                      <a:lnTo>
                        <a:pt x="31" y="22"/>
                      </a:lnTo>
                      <a:lnTo>
                        <a:pt x="28" y="26"/>
                      </a:lnTo>
                      <a:lnTo>
                        <a:pt x="23" y="30"/>
                      </a:lnTo>
                      <a:lnTo>
                        <a:pt x="23" y="30"/>
                      </a:lnTo>
                      <a:lnTo>
                        <a:pt x="16" y="31"/>
                      </a:lnTo>
                      <a:lnTo>
                        <a:pt x="16" y="31"/>
                      </a:lnTo>
                      <a:lnTo>
                        <a:pt x="12" y="31"/>
                      </a:lnTo>
                      <a:lnTo>
                        <a:pt x="8" y="30"/>
                      </a:lnTo>
                      <a:lnTo>
                        <a:pt x="5" y="26"/>
                      </a:lnTo>
                      <a:lnTo>
                        <a:pt x="2" y="22"/>
                      </a:lnTo>
                      <a:lnTo>
                        <a:pt x="2" y="22"/>
                      </a:lnTo>
                      <a:lnTo>
                        <a:pt x="0" y="15"/>
                      </a:lnTo>
                      <a:lnTo>
                        <a:pt x="2" y="10"/>
                      </a:lnTo>
                      <a:lnTo>
                        <a:pt x="5" y="5"/>
                      </a:lnTo>
                      <a:lnTo>
                        <a:pt x="10" y="2"/>
                      </a:lnTo>
                      <a:lnTo>
                        <a:pt x="10" y="2"/>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1" name="Freeform 3301"/>
                <p:cNvSpPr>
                  <a:spLocks/>
                </p:cNvSpPr>
                <p:nvPr/>
              </p:nvSpPr>
              <p:spPr bwMode="auto">
                <a:xfrm>
                  <a:off x="4387850" y="3363912"/>
                  <a:ext cx="33338" cy="34925"/>
                </a:xfrm>
                <a:custGeom>
                  <a:avLst/>
                  <a:gdLst/>
                  <a:ahLst/>
                  <a:cxnLst>
                    <a:cxn ang="0">
                      <a:pos x="21" y="0"/>
                    </a:cxn>
                    <a:cxn ang="0">
                      <a:pos x="21" y="0"/>
                    </a:cxn>
                    <a:cxn ang="0">
                      <a:pos x="21" y="0"/>
                    </a:cxn>
                    <a:cxn ang="0">
                      <a:pos x="13" y="2"/>
                    </a:cxn>
                    <a:cxn ang="0">
                      <a:pos x="13" y="2"/>
                    </a:cxn>
                    <a:cxn ang="0">
                      <a:pos x="5" y="6"/>
                    </a:cxn>
                    <a:cxn ang="0">
                      <a:pos x="2" y="13"/>
                    </a:cxn>
                    <a:cxn ang="0">
                      <a:pos x="0" y="21"/>
                    </a:cxn>
                    <a:cxn ang="0">
                      <a:pos x="2" y="31"/>
                    </a:cxn>
                    <a:cxn ang="0">
                      <a:pos x="2" y="31"/>
                    </a:cxn>
                    <a:cxn ang="0">
                      <a:pos x="5" y="36"/>
                    </a:cxn>
                    <a:cxn ang="0">
                      <a:pos x="10" y="41"/>
                    </a:cxn>
                    <a:cxn ang="0">
                      <a:pos x="15" y="42"/>
                    </a:cxn>
                    <a:cxn ang="0">
                      <a:pos x="21" y="44"/>
                    </a:cxn>
                    <a:cxn ang="0">
                      <a:pos x="21" y="44"/>
                    </a:cxn>
                    <a:cxn ang="0">
                      <a:pos x="30" y="42"/>
                    </a:cxn>
                    <a:cxn ang="0">
                      <a:pos x="30" y="42"/>
                    </a:cxn>
                    <a:cxn ang="0">
                      <a:pos x="36" y="37"/>
                    </a:cxn>
                    <a:cxn ang="0">
                      <a:pos x="41" y="31"/>
                    </a:cxn>
                    <a:cxn ang="0">
                      <a:pos x="41" y="31"/>
                    </a:cxn>
                    <a:cxn ang="0">
                      <a:pos x="43" y="23"/>
                    </a:cxn>
                    <a:cxn ang="0">
                      <a:pos x="41" y="13"/>
                    </a:cxn>
                    <a:cxn ang="0">
                      <a:pos x="41" y="13"/>
                    </a:cxn>
                    <a:cxn ang="0">
                      <a:pos x="38" y="8"/>
                    </a:cxn>
                    <a:cxn ang="0">
                      <a:pos x="33" y="3"/>
                    </a:cxn>
                    <a:cxn ang="0">
                      <a:pos x="28" y="2"/>
                    </a:cxn>
                    <a:cxn ang="0">
                      <a:pos x="21" y="0"/>
                    </a:cxn>
                    <a:cxn ang="0">
                      <a:pos x="21" y="0"/>
                    </a:cxn>
                  </a:cxnLst>
                  <a:rect l="0" t="0" r="r" b="b"/>
                  <a:pathLst>
                    <a:path w="43" h="44">
                      <a:moveTo>
                        <a:pt x="21" y="0"/>
                      </a:moveTo>
                      <a:lnTo>
                        <a:pt x="21" y="0"/>
                      </a:lnTo>
                      <a:lnTo>
                        <a:pt x="21" y="0"/>
                      </a:lnTo>
                      <a:lnTo>
                        <a:pt x="13" y="2"/>
                      </a:lnTo>
                      <a:lnTo>
                        <a:pt x="13" y="2"/>
                      </a:lnTo>
                      <a:lnTo>
                        <a:pt x="5" y="6"/>
                      </a:lnTo>
                      <a:lnTo>
                        <a:pt x="2" y="13"/>
                      </a:lnTo>
                      <a:lnTo>
                        <a:pt x="0" y="21"/>
                      </a:lnTo>
                      <a:lnTo>
                        <a:pt x="2" y="31"/>
                      </a:lnTo>
                      <a:lnTo>
                        <a:pt x="2" y="31"/>
                      </a:lnTo>
                      <a:lnTo>
                        <a:pt x="5" y="36"/>
                      </a:lnTo>
                      <a:lnTo>
                        <a:pt x="10" y="41"/>
                      </a:lnTo>
                      <a:lnTo>
                        <a:pt x="15" y="42"/>
                      </a:lnTo>
                      <a:lnTo>
                        <a:pt x="21" y="44"/>
                      </a:lnTo>
                      <a:lnTo>
                        <a:pt x="21" y="44"/>
                      </a:lnTo>
                      <a:lnTo>
                        <a:pt x="30" y="42"/>
                      </a:lnTo>
                      <a:lnTo>
                        <a:pt x="30" y="42"/>
                      </a:lnTo>
                      <a:lnTo>
                        <a:pt x="36" y="37"/>
                      </a:lnTo>
                      <a:lnTo>
                        <a:pt x="41" y="31"/>
                      </a:lnTo>
                      <a:lnTo>
                        <a:pt x="41" y="31"/>
                      </a:lnTo>
                      <a:lnTo>
                        <a:pt x="43" y="23"/>
                      </a:lnTo>
                      <a:lnTo>
                        <a:pt x="41" y="13"/>
                      </a:lnTo>
                      <a:lnTo>
                        <a:pt x="41" y="13"/>
                      </a:lnTo>
                      <a:lnTo>
                        <a:pt x="38" y="8"/>
                      </a:lnTo>
                      <a:lnTo>
                        <a:pt x="33" y="3"/>
                      </a:lnTo>
                      <a:lnTo>
                        <a:pt x="28"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2" name="Freeform 3302"/>
                <p:cNvSpPr>
                  <a:spLocks/>
                </p:cNvSpPr>
                <p:nvPr/>
              </p:nvSpPr>
              <p:spPr bwMode="auto">
                <a:xfrm>
                  <a:off x="4148137" y="3465512"/>
                  <a:ext cx="30163" cy="30163"/>
                </a:xfrm>
                <a:custGeom>
                  <a:avLst/>
                  <a:gdLst/>
                  <a:ahLst/>
                  <a:cxnLst>
                    <a:cxn ang="0">
                      <a:pos x="18" y="37"/>
                    </a:cxn>
                    <a:cxn ang="0">
                      <a:pos x="18" y="37"/>
                    </a:cxn>
                    <a:cxn ang="0">
                      <a:pos x="13" y="37"/>
                    </a:cxn>
                    <a:cxn ang="0">
                      <a:pos x="8" y="34"/>
                    </a:cxn>
                    <a:cxn ang="0">
                      <a:pos x="5" y="30"/>
                    </a:cxn>
                    <a:cxn ang="0">
                      <a:pos x="2" y="26"/>
                    </a:cxn>
                    <a:cxn ang="0">
                      <a:pos x="2" y="26"/>
                    </a:cxn>
                    <a:cxn ang="0">
                      <a:pos x="0" y="19"/>
                    </a:cxn>
                    <a:cxn ang="0">
                      <a:pos x="2" y="11"/>
                    </a:cxn>
                    <a:cxn ang="0">
                      <a:pos x="5" y="6"/>
                    </a:cxn>
                    <a:cxn ang="0">
                      <a:pos x="11" y="1"/>
                    </a:cxn>
                    <a:cxn ang="0">
                      <a:pos x="11" y="1"/>
                    </a:cxn>
                    <a:cxn ang="0">
                      <a:pos x="18" y="0"/>
                    </a:cxn>
                    <a:cxn ang="0">
                      <a:pos x="18" y="0"/>
                    </a:cxn>
                    <a:cxn ang="0">
                      <a:pos x="24" y="1"/>
                    </a:cxn>
                    <a:cxn ang="0">
                      <a:pos x="29" y="3"/>
                    </a:cxn>
                    <a:cxn ang="0">
                      <a:pos x="32" y="6"/>
                    </a:cxn>
                    <a:cxn ang="0">
                      <a:pos x="36" y="11"/>
                    </a:cxn>
                    <a:cxn ang="0">
                      <a:pos x="36" y="11"/>
                    </a:cxn>
                    <a:cxn ang="0">
                      <a:pos x="37" y="19"/>
                    </a:cxn>
                    <a:cxn ang="0">
                      <a:pos x="36" y="26"/>
                    </a:cxn>
                    <a:cxn ang="0">
                      <a:pos x="36" y="26"/>
                    </a:cxn>
                    <a:cxn ang="0">
                      <a:pos x="32" y="32"/>
                    </a:cxn>
                    <a:cxn ang="0">
                      <a:pos x="26" y="35"/>
                    </a:cxn>
                    <a:cxn ang="0">
                      <a:pos x="26" y="35"/>
                    </a:cxn>
                    <a:cxn ang="0">
                      <a:pos x="18" y="37"/>
                    </a:cxn>
                    <a:cxn ang="0">
                      <a:pos x="18" y="37"/>
                    </a:cxn>
                  </a:cxnLst>
                  <a:rect l="0" t="0" r="r" b="b"/>
                  <a:pathLst>
                    <a:path w="37" h="37">
                      <a:moveTo>
                        <a:pt x="18" y="37"/>
                      </a:moveTo>
                      <a:lnTo>
                        <a:pt x="18" y="37"/>
                      </a:lnTo>
                      <a:lnTo>
                        <a:pt x="13" y="37"/>
                      </a:lnTo>
                      <a:lnTo>
                        <a:pt x="8" y="34"/>
                      </a:lnTo>
                      <a:lnTo>
                        <a:pt x="5" y="30"/>
                      </a:lnTo>
                      <a:lnTo>
                        <a:pt x="2" y="26"/>
                      </a:lnTo>
                      <a:lnTo>
                        <a:pt x="2" y="26"/>
                      </a:lnTo>
                      <a:lnTo>
                        <a:pt x="0" y="19"/>
                      </a:lnTo>
                      <a:lnTo>
                        <a:pt x="2" y="11"/>
                      </a:lnTo>
                      <a:lnTo>
                        <a:pt x="5" y="6"/>
                      </a:lnTo>
                      <a:lnTo>
                        <a:pt x="11" y="1"/>
                      </a:lnTo>
                      <a:lnTo>
                        <a:pt x="11" y="1"/>
                      </a:lnTo>
                      <a:lnTo>
                        <a:pt x="18" y="0"/>
                      </a:lnTo>
                      <a:lnTo>
                        <a:pt x="18" y="0"/>
                      </a:lnTo>
                      <a:lnTo>
                        <a:pt x="24" y="1"/>
                      </a:lnTo>
                      <a:lnTo>
                        <a:pt x="29" y="3"/>
                      </a:lnTo>
                      <a:lnTo>
                        <a:pt x="32" y="6"/>
                      </a:lnTo>
                      <a:lnTo>
                        <a:pt x="36" y="11"/>
                      </a:lnTo>
                      <a:lnTo>
                        <a:pt x="36" y="11"/>
                      </a:lnTo>
                      <a:lnTo>
                        <a:pt x="37" y="19"/>
                      </a:lnTo>
                      <a:lnTo>
                        <a:pt x="36" y="26"/>
                      </a:lnTo>
                      <a:lnTo>
                        <a:pt x="36" y="26"/>
                      </a:lnTo>
                      <a:lnTo>
                        <a:pt x="32" y="32"/>
                      </a:lnTo>
                      <a:lnTo>
                        <a:pt x="26" y="35"/>
                      </a:lnTo>
                      <a:lnTo>
                        <a:pt x="26" y="35"/>
                      </a:lnTo>
                      <a:lnTo>
                        <a:pt x="18" y="37"/>
                      </a:lnTo>
                      <a:lnTo>
                        <a:pt x="18" y="37"/>
                      </a:lnTo>
                      <a:close/>
                    </a:path>
                  </a:pathLst>
                </a:custGeom>
                <a:solidFill>
                  <a:srgbClr val="D3B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3" name="Freeform 3303"/>
                <p:cNvSpPr>
                  <a:spLocks noEditPoints="1"/>
                </p:cNvSpPr>
                <p:nvPr/>
              </p:nvSpPr>
              <p:spPr bwMode="auto">
                <a:xfrm>
                  <a:off x="4146550" y="3463925"/>
                  <a:ext cx="34925" cy="34925"/>
                </a:xfrm>
                <a:custGeom>
                  <a:avLst/>
                  <a:gdLst/>
                  <a:ahLst/>
                  <a:cxnLst>
                    <a:cxn ang="0">
                      <a:pos x="21" y="7"/>
                    </a:cxn>
                    <a:cxn ang="0">
                      <a:pos x="21" y="7"/>
                    </a:cxn>
                    <a:cxn ang="0">
                      <a:pos x="26" y="8"/>
                    </a:cxn>
                    <a:cxn ang="0">
                      <a:pos x="31" y="10"/>
                    </a:cxn>
                    <a:cxn ang="0">
                      <a:pos x="34" y="13"/>
                    </a:cxn>
                    <a:cxn ang="0">
                      <a:pos x="35" y="17"/>
                    </a:cxn>
                    <a:cxn ang="0">
                      <a:pos x="35" y="17"/>
                    </a:cxn>
                    <a:cxn ang="0">
                      <a:pos x="37" y="23"/>
                    </a:cxn>
                    <a:cxn ang="0">
                      <a:pos x="35" y="28"/>
                    </a:cxn>
                    <a:cxn ang="0">
                      <a:pos x="32" y="34"/>
                    </a:cxn>
                    <a:cxn ang="0">
                      <a:pos x="27" y="38"/>
                    </a:cxn>
                    <a:cxn ang="0">
                      <a:pos x="27" y="38"/>
                    </a:cxn>
                    <a:cxn ang="0">
                      <a:pos x="21" y="38"/>
                    </a:cxn>
                    <a:cxn ang="0">
                      <a:pos x="21" y="38"/>
                    </a:cxn>
                    <a:cxn ang="0">
                      <a:pos x="18" y="38"/>
                    </a:cxn>
                    <a:cxn ang="0">
                      <a:pos x="13" y="36"/>
                    </a:cxn>
                    <a:cxn ang="0">
                      <a:pos x="9" y="33"/>
                    </a:cxn>
                    <a:cxn ang="0">
                      <a:pos x="8" y="28"/>
                    </a:cxn>
                    <a:cxn ang="0">
                      <a:pos x="8" y="28"/>
                    </a:cxn>
                    <a:cxn ang="0">
                      <a:pos x="6" y="23"/>
                    </a:cxn>
                    <a:cxn ang="0">
                      <a:pos x="8" y="17"/>
                    </a:cxn>
                    <a:cxn ang="0">
                      <a:pos x="11" y="12"/>
                    </a:cxn>
                    <a:cxn ang="0">
                      <a:pos x="16" y="8"/>
                    </a:cxn>
                    <a:cxn ang="0">
                      <a:pos x="16" y="8"/>
                    </a:cxn>
                    <a:cxn ang="0">
                      <a:pos x="21" y="7"/>
                    </a:cxn>
                    <a:cxn ang="0">
                      <a:pos x="21" y="0"/>
                    </a:cxn>
                    <a:cxn ang="0">
                      <a:pos x="21" y="0"/>
                    </a:cxn>
                    <a:cxn ang="0">
                      <a:pos x="21" y="0"/>
                    </a:cxn>
                    <a:cxn ang="0">
                      <a:pos x="13" y="2"/>
                    </a:cxn>
                    <a:cxn ang="0">
                      <a:pos x="13" y="2"/>
                    </a:cxn>
                    <a:cxn ang="0">
                      <a:pos x="6" y="7"/>
                    </a:cxn>
                    <a:cxn ang="0">
                      <a:pos x="1" y="15"/>
                    </a:cxn>
                    <a:cxn ang="0">
                      <a:pos x="0" y="23"/>
                    </a:cxn>
                    <a:cxn ang="0">
                      <a:pos x="1" y="31"/>
                    </a:cxn>
                    <a:cxn ang="0">
                      <a:pos x="1" y="31"/>
                    </a:cxn>
                    <a:cxn ang="0">
                      <a:pos x="5" y="36"/>
                    </a:cxn>
                    <a:cxn ang="0">
                      <a:pos x="9" y="41"/>
                    </a:cxn>
                    <a:cxn ang="0">
                      <a:pos x="16" y="43"/>
                    </a:cxn>
                    <a:cxn ang="0">
                      <a:pos x="21" y="44"/>
                    </a:cxn>
                    <a:cxn ang="0">
                      <a:pos x="21" y="44"/>
                    </a:cxn>
                    <a:cxn ang="0">
                      <a:pos x="31" y="43"/>
                    </a:cxn>
                    <a:cxn ang="0">
                      <a:pos x="31" y="43"/>
                    </a:cxn>
                    <a:cxn ang="0">
                      <a:pos x="37" y="38"/>
                    </a:cxn>
                    <a:cxn ang="0">
                      <a:pos x="42" y="31"/>
                    </a:cxn>
                    <a:cxn ang="0">
                      <a:pos x="42" y="31"/>
                    </a:cxn>
                    <a:cxn ang="0">
                      <a:pos x="44" y="23"/>
                    </a:cxn>
                    <a:cxn ang="0">
                      <a:pos x="42" y="15"/>
                    </a:cxn>
                    <a:cxn ang="0">
                      <a:pos x="42" y="15"/>
                    </a:cxn>
                    <a:cxn ang="0">
                      <a:pos x="39" y="8"/>
                    </a:cxn>
                    <a:cxn ang="0">
                      <a:pos x="34" y="5"/>
                    </a:cxn>
                    <a:cxn ang="0">
                      <a:pos x="27" y="2"/>
                    </a:cxn>
                    <a:cxn ang="0">
                      <a:pos x="21" y="0"/>
                    </a:cxn>
                    <a:cxn ang="0">
                      <a:pos x="21" y="0"/>
                    </a:cxn>
                  </a:cxnLst>
                  <a:rect l="0" t="0" r="r" b="b"/>
                  <a:pathLst>
                    <a:path w="44" h="44">
                      <a:moveTo>
                        <a:pt x="21" y="7"/>
                      </a:moveTo>
                      <a:lnTo>
                        <a:pt x="21" y="7"/>
                      </a:lnTo>
                      <a:lnTo>
                        <a:pt x="26" y="8"/>
                      </a:lnTo>
                      <a:lnTo>
                        <a:pt x="31" y="10"/>
                      </a:lnTo>
                      <a:lnTo>
                        <a:pt x="34" y="13"/>
                      </a:lnTo>
                      <a:lnTo>
                        <a:pt x="35" y="17"/>
                      </a:lnTo>
                      <a:lnTo>
                        <a:pt x="35" y="17"/>
                      </a:lnTo>
                      <a:lnTo>
                        <a:pt x="37" y="23"/>
                      </a:lnTo>
                      <a:lnTo>
                        <a:pt x="35" y="28"/>
                      </a:lnTo>
                      <a:lnTo>
                        <a:pt x="32" y="34"/>
                      </a:lnTo>
                      <a:lnTo>
                        <a:pt x="27" y="38"/>
                      </a:lnTo>
                      <a:lnTo>
                        <a:pt x="27" y="38"/>
                      </a:lnTo>
                      <a:lnTo>
                        <a:pt x="21" y="38"/>
                      </a:lnTo>
                      <a:lnTo>
                        <a:pt x="21" y="38"/>
                      </a:lnTo>
                      <a:lnTo>
                        <a:pt x="18" y="38"/>
                      </a:lnTo>
                      <a:lnTo>
                        <a:pt x="13" y="36"/>
                      </a:lnTo>
                      <a:lnTo>
                        <a:pt x="9" y="33"/>
                      </a:lnTo>
                      <a:lnTo>
                        <a:pt x="8" y="28"/>
                      </a:lnTo>
                      <a:lnTo>
                        <a:pt x="8" y="28"/>
                      </a:lnTo>
                      <a:lnTo>
                        <a:pt x="6" y="23"/>
                      </a:lnTo>
                      <a:lnTo>
                        <a:pt x="8" y="17"/>
                      </a:lnTo>
                      <a:lnTo>
                        <a:pt x="11" y="12"/>
                      </a:lnTo>
                      <a:lnTo>
                        <a:pt x="16" y="8"/>
                      </a:lnTo>
                      <a:lnTo>
                        <a:pt x="16" y="8"/>
                      </a:lnTo>
                      <a:lnTo>
                        <a:pt x="21" y="7"/>
                      </a:lnTo>
                      <a:close/>
                      <a:moveTo>
                        <a:pt x="21" y="0"/>
                      </a:moveTo>
                      <a:lnTo>
                        <a:pt x="21" y="0"/>
                      </a:lnTo>
                      <a:lnTo>
                        <a:pt x="21" y="0"/>
                      </a:lnTo>
                      <a:lnTo>
                        <a:pt x="13" y="2"/>
                      </a:lnTo>
                      <a:lnTo>
                        <a:pt x="13" y="2"/>
                      </a:lnTo>
                      <a:lnTo>
                        <a:pt x="6" y="7"/>
                      </a:lnTo>
                      <a:lnTo>
                        <a:pt x="1" y="15"/>
                      </a:lnTo>
                      <a:lnTo>
                        <a:pt x="0" y="23"/>
                      </a:lnTo>
                      <a:lnTo>
                        <a:pt x="1" y="31"/>
                      </a:lnTo>
                      <a:lnTo>
                        <a:pt x="1" y="31"/>
                      </a:lnTo>
                      <a:lnTo>
                        <a:pt x="5" y="36"/>
                      </a:lnTo>
                      <a:lnTo>
                        <a:pt x="9" y="41"/>
                      </a:lnTo>
                      <a:lnTo>
                        <a:pt x="16" y="43"/>
                      </a:lnTo>
                      <a:lnTo>
                        <a:pt x="21" y="44"/>
                      </a:lnTo>
                      <a:lnTo>
                        <a:pt x="21" y="44"/>
                      </a:lnTo>
                      <a:lnTo>
                        <a:pt x="31" y="43"/>
                      </a:lnTo>
                      <a:lnTo>
                        <a:pt x="31" y="43"/>
                      </a:lnTo>
                      <a:lnTo>
                        <a:pt x="37" y="38"/>
                      </a:lnTo>
                      <a:lnTo>
                        <a:pt x="42" y="31"/>
                      </a:lnTo>
                      <a:lnTo>
                        <a:pt x="42" y="31"/>
                      </a:lnTo>
                      <a:lnTo>
                        <a:pt x="44" y="23"/>
                      </a:lnTo>
                      <a:lnTo>
                        <a:pt x="42" y="15"/>
                      </a:lnTo>
                      <a:lnTo>
                        <a:pt x="42" y="15"/>
                      </a:lnTo>
                      <a:lnTo>
                        <a:pt x="39" y="8"/>
                      </a:lnTo>
                      <a:lnTo>
                        <a:pt x="34" y="5"/>
                      </a:lnTo>
                      <a:lnTo>
                        <a:pt x="27"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4" name="Freeform 3304"/>
                <p:cNvSpPr>
                  <a:spLocks/>
                </p:cNvSpPr>
                <p:nvPr/>
              </p:nvSpPr>
              <p:spPr bwMode="auto">
                <a:xfrm>
                  <a:off x="4151312" y="3468687"/>
                  <a:ext cx="25400" cy="23813"/>
                </a:xfrm>
                <a:custGeom>
                  <a:avLst/>
                  <a:gdLst/>
                  <a:ahLst/>
                  <a:cxnLst>
                    <a:cxn ang="0">
                      <a:pos x="15" y="0"/>
                    </a:cxn>
                    <a:cxn ang="0">
                      <a:pos x="15" y="0"/>
                    </a:cxn>
                    <a:cxn ang="0">
                      <a:pos x="20" y="1"/>
                    </a:cxn>
                    <a:cxn ang="0">
                      <a:pos x="25" y="3"/>
                    </a:cxn>
                    <a:cxn ang="0">
                      <a:pos x="28" y="6"/>
                    </a:cxn>
                    <a:cxn ang="0">
                      <a:pos x="29" y="10"/>
                    </a:cxn>
                    <a:cxn ang="0">
                      <a:pos x="29" y="10"/>
                    </a:cxn>
                    <a:cxn ang="0">
                      <a:pos x="31" y="16"/>
                    </a:cxn>
                    <a:cxn ang="0">
                      <a:pos x="29" y="21"/>
                    </a:cxn>
                    <a:cxn ang="0">
                      <a:pos x="26" y="27"/>
                    </a:cxn>
                    <a:cxn ang="0">
                      <a:pos x="21" y="31"/>
                    </a:cxn>
                    <a:cxn ang="0">
                      <a:pos x="21" y="31"/>
                    </a:cxn>
                    <a:cxn ang="0">
                      <a:pos x="15" y="31"/>
                    </a:cxn>
                    <a:cxn ang="0">
                      <a:pos x="15" y="31"/>
                    </a:cxn>
                    <a:cxn ang="0">
                      <a:pos x="12" y="31"/>
                    </a:cxn>
                    <a:cxn ang="0">
                      <a:pos x="7" y="29"/>
                    </a:cxn>
                    <a:cxn ang="0">
                      <a:pos x="3" y="26"/>
                    </a:cxn>
                    <a:cxn ang="0">
                      <a:pos x="2" y="21"/>
                    </a:cxn>
                    <a:cxn ang="0">
                      <a:pos x="2" y="21"/>
                    </a:cxn>
                    <a:cxn ang="0">
                      <a:pos x="0" y="16"/>
                    </a:cxn>
                    <a:cxn ang="0">
                      <a:pos x="2" y="10"/>
                    </a:cxn>
                    <a:cxn ang="0">
                      <a:pos x="5" y="5"/>
                    </a:cxn>
                    <a:cxn ang="0">
                      <a:pos x="10" y="1"/>
                    </a:cxn>
                    <a:cxn ang="0">
                      <a:pos x="10" y="1"/>
                    </a:cxn>
                    <a:cxn ang="0">
                      <a:pos x="15" y="0"/>
                    </a:cxn>
                  </a:cxnLst>
                  <a:rect l="0" t="0" r="r" b="b"/>
                  <a:pathLst>
                    <a:path w="31" h="31">
                      <a:moveTo>
                        <a:pt x="15" y="0"/>
                      </a:moveTo>
                      <a:lnTo>
                        <a:pt x="15" y="0"/>
                      </a:lnTo>
                      <a:lnTo>
                        <a:pt x="20" y="1"/>
                      </a:lnTo>
                      <a:lnTo>
                        <a:pt x="25" y="3"/>
                      </a:lnTo>
                      <a:lnTo>
                        <a:pt x="28" y="6"/>
                      </a:lnTo>
                      <a:lnTo>
                        <a:pt x="29" y="10"/>
                      </a:lnTo>
                      <a:lnTo>
                        <a:pt x="29" y="10"/>
                      </a:lnTo>
                      <a:lnTo>
                        <a:pt x="31" y="16"/>
                      </a:lnTo>
                      <a:lnTo>
                        <a:pt x="29" y="21"/>
                      </a:lnTo>
                      <a:lnTo>
                        <a:pt x="26" y="27"/>
                      </a:lnTo>
                      <a:lnTo>
                        <a:pt x="21" y="31"/>
                      </a:lnTo>
                      <a:lnTo>
                        <a:pt x="21" y="31"/>
                      </a:lnTo>
                      <a:lnTo>
                        <a:pt x="15" y="31"/>
                      </a:lnTo>
                      <a:lnTo>
                        <a:pt x="15" y="31"/>
                      </a:lnTo>
                      <a:lnTo>
                        <a:pt x="12" y="31"/>
                      </a:lnTo>
                      <a:lnTo>
                        <a:pt x="7" y="29"/>
                      </a:lnTo>
                      <a:lnTo>
                        <a:pt x="3" y="26"/>
                      </a:lnTo>
                      <a:lnTo>
                        <a:pt x="2" y="21"/>
                      </a:lnTo>
                      <a:lnTo>
                        <a:pt x="2" y="21"/>
                      </a:lnTo>
                      <a:lnTo>
                        <a:pt x="0" y="16"/>
                      </a:lnTo>
                      <a:lnTo>
                        <a:pt x="2" y="10"/>
                      </a:lnTo>
                      <a:lnTo>
                        <a:pt x="5" y="5"/>
                      </a:lnTo>
                      <a:lnTo>
                        <a:pt x="10" y="1"/>
                      </a:lnTo>
                      <a:lnTo>
                        <a:pt x="10" y="1"/>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5" name="Freeform 3305"/>
                <p:cNvSpPr>
                  <a:spLocks/>
                </p:cNvSpPr>
                <p:nvPr/>
              </p:nvSpPr>
              <p:spPr bwMode="auto">
                <a:xfrm>
                  <a:off x="4146550" y="3463925"/>
                  <a:ext cx="34925" cy="34925"/>
                </a:xfrm>
                <a:custGeom>
                  <a:avLst/>
                  <a:gdLst/>
                  <a:ahLst/>
                  <a:cxnLst>
                    <a:cxn ang="0">
                      <a:pos x="21" y="0"/>
                    </a:cxn>
                    <a:cxn ang="0">
                      <a:pos x="21" y="0"/>
                    </a:cxn>
                    <a:cxn ang="0">
                      <a:pos x="21" y="0"/>
                    </a:cxn>
                    <a:cxn ang="0">
                      <a:pos x="13" y="2"/>
                    </a:cxn>
                    <a:cxn ang="0">
                      <a:pos x="13" y="2"/>
                    </a:cxn>
                    <a:cxn ang="0">
                      <a:pos x="6" y="7"/>
                    </a:cxn>
                    <a:cxn ang="0">
                      <a:pos x="1" y="15"/>
                    </a:cxn>
                    <a:cxn ang="0">
                      <a:pos x="0" y="23"/>
                    </a:cxn>
                    <a:cxn ang="0">
                      <a:pos x="1" y="31"/>
                    </a:cxn>
                    <a:cxn ang="0">
                      <a:pos x="1" y="31"/>
                    </a:cxn>
                    <a:cxn ang="0">
                      <a:pos x="5" y="36"/>
                    </a:cxn>
                    <a:cxn ang="0">
                      <a:pos x="9" y="41"/>
                    </a:cxn>
                    <a:cxn ang="0">
                      <a:pos x="16" y="43"/>
                    </a:cxn>
                    <a:cxn ang="0">
                      <a:pos x="21" y="44"/>
                    </a:cxn>
                    <a:cxn ang="0">
                      <a:pos x="21" y="44"/>
                    </a:cxn>
                    <a:cxn ang="0">
                      <a:pos x="31" y="43"/>
                    </a:cxn>
                    <a:cxn ang="0">
                      <a:pos x="31" y="43"/>
                    </a:cxn>
                    <a:cxn ang="0">
                      <a:pos x="37" y="38"/>
                    </a:cxn>
                    <a:cxn ang="0">
                      <a:pos x="42" y="31"/>
                    </a:cxn>
                    <a:cxn ang="0">
                      <a:pos x="42" y="31"/>
                    </a:cxn>
                    <a:cxn ang="0">
                      <a:pos x="44" y="23"/>
                    </a:cxn>
                    <a:cxn ang="0">
                      <a:pos x="42" y="15"/>
                    </a:cxn>
                    <a:cxn ang="0">
                      <a:pos x="42" y="15"/>
                    </a:cxn>
                    <a:cxn ang="0">
                      <a:pos x="39" y="8"/>
                    </a:cxn>
                    <a:cxn ang="0">
                      <a:pos x="34" y="5"/>
                    </a:cxn>
                    <a:cxn ang="0">
                      <a:pos x="27" y="2"/>
                    </a:cxn>
                    <a:cxn ang="0">
                      <a:pos x="21" y="0"/>
                    </a:cxn>
                    <a:cxn ang="0">
                      <a:pos x="21" y="0"/>
                    </a:cxn>
                  </a:cxnLst>
                  <a:rect l="0" t="0" r="r" b="b"/>
                  <a:pathLst>
                    <a:path w="44" h="44">
                      <a:moveTo>
                        <a:pt x="21" y="0"/>
                      </a:moveTo>
                      <a:lnTo>
                        <a:pt x="21" y="0"/>
                      </a:lnTo>
                      <a:lnTo>
                        <a:pt x="21" y="0"/>
                      </a:lnTo>
                      <a:lnTo>
                        <a:pt x="13" y="2"/>
                      </a:lnTo>
                      <a:lnTo>
                        <a:pt x="13" y="2"/>
                      </a:lnTo>
                      <a:lnTo>
                        <a:pt x="6" y="7"/>
                      </a:lnTo>
                      <a:lnTo>
                        <a:pt x="1" y="15"/>
                      </a:lnTo>
                      <a:lnTo>
                        <a:pt x="0" y="23"/>
                      </a:lnTo>
                      <a:lnTo>
                        <a:pt x="1" y="31"/>
                      </a:lnTo>
                      <a:lnTo>
                        <a:pt x="1" y="31"/>
                      </a:lnTo>
                      <a:lnTo>
                        <a:pt x="5" y="36"/>
                      </a:lnTo>
                      <a:lnTo>
                        <a:pt x="9" y="41"/>
                      </a:lnTo>
                      <a:lnTo>
                        <a:pt x="16" y="43"/>
                      </a:lnTo>
                      <a:lnTo>
                        <a:pt x="21" y="44"/>
                      </a:lnTo>
                      <a:lnTo>
                        <a:pt x="21" y="44"/>
                      </a:lnTo>
                      <a:lnTo>
                        <a:pt x="31" y="43"/>
                      </a:lnTo>
                      <a:lnTo>
                        <a:pt x="31" y="43"/>
                      </a:lnTo>
                      <a:lnTo>
                        <a:pt x="37" y="38"/>
                      </a:lnTo>
                      <a:lnTo>
                        <a:pt x="42" y="31"/>
                      </a:lnTo>
                      <a:lnTo>
                        <a:pt x="42" y="31"/>
                      </a:lnTo>
                      <a:lnTo>
                        <a:pt x="44" y="23"/>
                      </a:lnTo>
                      <a:lnTo>
                        <a:pt x="42" y="15"/>
                      </a:lnTo>
                      <a:lnTo>
                        <a:pt x="42" y="15"/>
                      </a:lnTo>
                      <a:lnTo>
                        <a:pt x="39" y="8"/>
                      </a:lnTo>
                      <a:lnTo>
                        <a:pt x="34" y="5"/>
                      </a:lnTo>
                      <a:lnTo>
                        <a:pt x="27"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6" name="Freeform 3306"/>
                <p:cNvSpPr>
                  <a:spLocks/>
                </p:cNvSpPr>
                <p:nvPr/>
              </p:nvSpPr>
              <p:spPr bwMode="auto">
                <a:xfrm>
                  <a:off x="4095750" y="3487737"/>
                  <a:ext cx="30163" cy="30163"/>
                </a:xfrm>
                <a:custGeom>
                  <a:avLst/>
                  <a:gdLst/>
                  <a:ahLst/>
                  <a:cxnLst>
                    <a:cxn ang="0">
                      <a:pos x="20" y="38"/>
                    </a:cxn>
                    <a:cxn ang="0">
                      <a:pos x="20" y="38"/>
                    </a:cxn>
                    <a:cxn ang="0">
                      <a:pos x="13" y="38"/>
                    </a:cxn>
                    <a:cxn ang="0">
                      <a:pos x="8" y="34"/>
                    </a:cxn>
                    <a:cxn ang="0">
                      <a:pos x="5" y="31"/>
                    </a:cxn>
                    <a:cxn ang="0">
                      <a:pos x="2" y="26"/>
                    </a:cxn>
                    <a:cxn ang="0">
                      <a:pos x="2" y="26"/>
                    </a:cxn>
                    <a:cxn ang="0">
                      <a:pos x="0" y="20"/>
                    </a:cxn>
                    <a:cxn ang="0">
                      <a:pos x="2" y="12"/>
                    </a:cxn>
                    <a:cxn ang="0">
                      <a:pos x="2" y="12"/>
                    </a:cxn>
                    <a:cxn ang="0">
                      <a:pos x="7" y="7"/>
                    </a:cxn>
                    <a:cxn ang="0">
                      <a:pos x="12" y="2"/>
                    </a:cxn>
                    <a:cxn ang="0">
                      <a:pos x="12" y="2"/>
                    </a:cxn>
                    <a:cxn ang="0">
                      <a:pos x="20" y="0"/>
                    </a:cxn>
                    <a:cxn ang="0">
                      <a:pos x="20" y="0"/>
                    </a:cxn>
                    <a:cxn ang="0">
                      <a:pos x="25" y="2"/>
                    </a:cxn>
                    <a:cxn ang="0">
                      <a:pos x="29" y="3"/>
                    </a:cxn>
                    <a:cxn ang="0">
                      <a:pos x="33" y="7"/>
                    </a:cxn>
                    <a:cxn ang="0">
                      <a:pos x="36" y="12"/>
                    </a:cxn>
                    <a:cxn ang="0">
                      <a:pos x="36" y="12"/>
                    </a:cxn>
                    <a:cxn ang="0">
                      <a:pos x="38" y="20"/>
                    </a:cxn>
                    <a:cxn ang="0">
                      <a:pos x="36" y="26"/>
                    </a:cxn>
                    <a:cxn ang="0">
                      <a:pos x="36" y="26"/>
                    </a:cxn>
                    <a:cxn ang="0">
                      <a:pos x="33" y="33"/>
                    </a:cxn>
                    <a:cxn ang="0">
                      <a:pos x="26" y="36"/>
                    </a:cxn>
                    <a:cxn ang="0">
                      <a:pos x="26" y="36"/>
                    </a:cxn>
                    <a:cxn ang="0">
                      <a:pos x="20" y="38"/>
                    </a:cxn>
                    <a:cxn ang="0">
                      <a:pos x="20" y="38"/>
                    </a:cxn>
                  </a:cxnLst>
                  <a:rect l="0" t="0" r="r" b="b"/>
                  <a:pathLst>
                    <a:path w="38" h="38">
                      <a:moveTo>
                        <a:pt x="20" y="38"/>
                      </a:moveTo>
                      <a:lnTo>
                        <a:pt x="20" y="38"/>
                      </a:lnTo>
                      <a:lnTo>
                        <a:pt x="13" y="38"/>
                      </a:lnTo>
                      <a:lnTo>
                        <a:pt x="8" y="34"/>
                      </a:lnTo>
                      <a:lnTo>
                        <a:pt x="5" y="31"/>
                      </a:lnTo>
                      <a:lnTo>
                        <a:pt x="2" y="26"/>
                      </a:lnTo>
                      <a:lnTo>
                        <a:pt x="2" y="26"/>
                      </a:lnTo>
                      <a:lnTo>
                        <a:pt x="0" y="20"/>
                      </a:lnTo>
                      <a:lnTo>
                        <a:pt x="2" y="12"/>
                      </a:lnTo>
                      <a:lnTo>
                        <a:pt x="2" y="12"/>
                      </a:lnTo>
                      <a:lnTo>
                        <a:pt x="7" y="7"/>
                      </a:lnTo>
                      <a:lnTo>
                        <a:pt x="12" y="2"/>
                      </a:lnTo>
                      <a:lnTo>
                        <a:pt x="12" y="2"/>
                      </a:lnTo>
                      <a:lnTo>
                        <a:pt x="20" y="0"/>
                      </a:lnTo>
                      <a:lnTo>
                        <a:pt x="20" y="0"/>
                      </a:lnTo>
                      <a:lnTo>
                        <a:pt x="25" y="2"/>
                      </a:lnTo>
                      <a:lnTo>
                        <a:pt x="29" y="3"/>
                      </a:lnTo>
                      <a:lnTo>
                        <a:pt x="33" y="7"/>
                      </a:lnTo>
                      <a:lnTo>
                        <a:pt x="36" y="12"/>
                      </a:lnTo>
                      <a:lnTo>
                        <a:pt x="36" y="12"/>
                      </a:lnTo>
                      <a:lnTo>
                        <a:pt x="38" y="20"/>
                      </a:lnTo>
                      <a:lnTo>
                        <a:pt x="36" y="26"/>
                      </a:lnTo>
                      <a:lnTo>
                        <a:pt x="36" y="26"/>
                      </a:lnTo>
                      <a:lnTo>
                        <a:pt x="33" y="33"/>
                      </a:lnTo>
                      <a:lnTo>
                        <a:pt x="26" y="36"/>
                      </a:lnTo>
                      <a:lnTo>
                        <a:pt x="26" y="36"/>
                      </a:lnTo>
                      <a:lnTo>
                        <a:pt x="20" y="38"/>
                      </a:lnTo>
                      <a:lnTo>
                        <a:pt x="20" y="38"/>
                      </a:lnTo>
                      <a:close/>
                    </a:path>
                  </a:pathLst>
                </a:custGeom>
                <a:solidFill>
                  <a:srgbClr val="E2967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7" name="Freeform 3307"/>
                <p:cNvSpPr>
                  <a:spLocks noEditPoints="1"/>
                </p:cNvSpPr>
                <p:nvPr/>
              </p:nvSpPr>
              <p:spPr bwMode="auto">
                <a:xfrm>
                  <a:off x="4092575" y="3484562"/>
                  <a:ext cx="34925" cy="34925"/>
                </a:xfrm>
                <a:custGeom>
                  <a:avLst/>
                  <a:gdLst/>
                  <a:ahLst/>
                  <a:cxnLst>
                    <a:cxn ang="0">
                      <a:pos x="23" y="6"/>
                    </a:cxn>
                    <a:cxn ang="0">
                      <a:pos x="23" y="6"/>
                    </a:cxn>
                    <a:cxn ang="0">
                      <a:pos x="26" y="6"/>
                    </a:cxn>
                    <a:cxn ang="0">
                      <a:pos x="31" y="10"/>
                    </a:cxn>
                    <a:cxn ang="0">
                      <a:pos x="34" y="11"/>
                    </a:cxn>
                    <a:cxn ang="0">
                      <a:pos x="37" y="16"/>
                    </a:cxn>
                    <a:cxn ang="0">
                      <a:pos x="37" y="16"/>
                    </a:cxn>
                    <a:cxn ang="0">
                      <a:pos x="37" y="23"/>
                    </a:cxn>
                    <a:cxn ang="0">
                      <a:pos x="37" y="28"/>
                    </a:cxn>
                    <a:cxn ang="0">
                      <a:pos x="34" y="33"/>
                    </a:cxn>
                    <a:cxn ang="0">
                      <a:pos x="28" y="37"/>
                    </a:cxn>
                    <a:cxn ang="0">
                      <a:pos x="28" y="37"/>
                    </a:cxn>
                    <a:cxn ang="0">
                      <a:pos x="23" y="37"/>
                    </a:cxn>
                    <a:cxn ang="0">
                      <a:pos x="23" y="37"/>
                    </a:cxn>
                    <a:cxn ang="0">
                      <a:pos x="18" y="37"/>
                    </a:cxn>
                    <a:cxn ang="0">
                      <a:pos x="13" y="36"/>
                    </a:cxn>
                    <a:cxn ang="0">
                      <a:pos x="10" y="33"/>
                    </a:cxn>
                    <a:cxn ang="0">
                      <a:pos x="8" y="28"/>
                    </a:cxn>
                    <a:cxn ang="0">
                      <a:pos x="8" y="28"/>
                    </a:cxn>
                    <a:cxn ang="0">
                      <a:pos x="6" y="23"/>
                    </a:cxn>
                    <a:cxn ang="0">
                      <a:pos x="8" y="16"/>
                    </a:cxn>
                    <a:cxn ang="0">
                      <a:pos x="11" y="11"/>
                    </a:cxn>
                    <a:cxn ang="0">
                      <a:pos x="16" y="8"/>
                    </a:cxn>
                    <a:cxn ang="0">
                      <a:pos x="16" y="8"/>
                    </a:cxn>
                    <a:cxn ang="0">
                      <a:pos x="23" y="6"/>
                    </a:cxn>
                    <a:cxn ang="0">
                      <a:pos x="23" y="0"/>
                    </a:cxn>
                    <a:cxn ang="0">
                      <a:pos x="23" y="0"/>
                    </a:cxn>
                    <a:cxn ang="0">
                      <a:pos x="15" y="2"/>
                    </a:cxn>
                    <a:cxn ang="0">
                      <a:pos x="15" y="2"/>
                    </a:cxn>
                    <a:cxn ang="0">
                      <a:pos x="6" y="6"/>
                    </a:cxn>
                    <a:cxn ang="0">
                      <a:pos x="1" y="15"/>
                    </a:cxn>
                    <a:cxn ang="0">
                      <a:pos x="1" y="15"/>
                    </a:cxn>
                    <a:cxn ang="0">
                      <a:pos x="0" y="23"/>
                    </a:cxn>
                    <a:cxn ang="0">
                      <a:pos x="1" y="31"/>
                    </a:cxn>
                    <a:cxn ang="0">
                      <a:pos x="1" y="31"/>
                    </a:cxn>
                    <a:cxn ang="0">
                      <a:pos x="5" y="36"/>
                    </a:cxn>
                    <a:cxn ang="0">
                      <a:pos x="10" y="41"/>
                    </a:cxn>
                    <a:cxn ang="0">
                      <a:pos x="16" y="42"/>
                    </a:cxn>
                    <a:cxn ang="0">
                      <a:pos x="23" y="44"/>
                    </a:cxn>
                    <a:cxn ang="0">
                      <a:pos x="23" y="44"/>
                    </a:cxn>
                    <a:cxn ang="0">
                      <a:pos x="31" y="42"/>
                    </a:cxn>
                    <a:cxn ang="0">
                      <a:pos x="31" y="42"/>
                    </a:cxn>
                    <a:cxn ang="0">
                      <a:pos x="37" y="37"/>
                    </a:cxn>
                    <a:cxn ang="0">
                      <a:pos x="42" y="31"/>
                    </a:cxn>
                    <a:cxn ang="0">
                      <a:pos x="42" y="31"/>
                    </a:cxn>
                    <a:cxn ang="0">
                      <a:pos x="44" y="23"/>
                    </a:cxn>
                    <a:cxn ang="0">
                      <a:pos x="42" y="15"/>
                    </a:cxn>
                    <a:cxn ang="0">
                      <a:pos x="42" y="15"/>
                    </a:cxn>
                    <a:cxn ang="0">
                      <a:pos x="39" y="8"/>
                    </a:cxn>
                    <a:cxn ang="0">
                      <a:pos x="34" y="5"/>
                    </a:cxn>
                    <a:cxn ang="0">
                      <a:pos x="29" y="2"/>
                    </a:cxn>
                    <a:cxn ang="0">
                      <a:pos x="23" y="0"/>
                    </a:cxn>
                    <a:cxn ang="0">
                      <a:pos x="23" y="0"/>
                    </a:cxn>
                  </a:cxnLst>
                  <a:rect l="0" t="0" r="r" b="b"/>
                  <a:pathLst>
                    <a:path w="44" h="44">
                      <a:moveTo>
                        <a:pt x="23" y="6"/>
                      </a:moveTo>
                      <a:lnTo>
                        <a:pt x="23" y="6"/>
                      </a:lnTo>
                      <a:lnTo>
                        <a:pt x="26" y="6"/>
                      </a:lnTo>
                      <a:lnTo>
                        <a:pt x="31" y="10"/>
                      </a:lnTo>
                      <a:lnTo>
                        <a:pt x="34" y="11"/>
                      </a:lnTo>
                      <a:lnTo>
                        <a:pt x="37" y="16"/>
                      </a:lnTo>
                      <a:lnTo>
                        <a:pt x="37" y="16"/>
                      </a:lnTo>
                      <a:lnTo>
                        <a:pt x="37" y="23"/>
                      </a:lnTo>
                      <a:lnTo>
                        <a:pt x="37" y="28"/>
                      </a:lnTo>
                      <a:lnTo>
                        <a:pt x="34" y="33"/>
                      </a:lnTo>
                      <a:lnTo>
                        <a:pt x="28" y="37"/>
                      </a:lnTo>
                      <a:lnTo>
                        <a:pt x="28" y="37"/>
                      </a:lnTo>
                      <a:lnTo>
                        <a:pt x="23" y="37"/>
                      </a:lnTo>
                      <a:lnTo>
                        <a:pt x="23" y="37"/>
                      </a:lnTo>
                      <a:lnTo>
                        <a:pt x="18" y="37"/>
                      </a:lnTo>
                      <a:lnTo>
                        <a:pt x="13" y="36"/>
                      </a:lnTo>
                      <a:lnTo>
                        <a:pt x="10" y="33"/>
                      </a:lnTo>
                      <a:lnTo>
                        <a:pt x="8" y="28"/>
                      </a:lnTo>
                      <a:lnTo>
                        <a:pt x="8" y="28"/>
                      </a:lnTo>
                      <a:lnTo>
                        <a:pt x="6" y="23"/>
                      </a:lnTo>
                      <a:lnTo>
                        <a:pt x="8" y="16"/>
                      </a:lnTo>
                      <a:lnTo>
                        <a:pt x="11" y="11"/>
                      </a:lnTo>
                      <a:lnTo>
                        <a:pt x="16" y="8"/>
                      </a:lnTo>
                      <a:lnTo>
                        <a:pt x="16" y="8"/>
                      </a:lnTo>
                      <a:lnTo>
                        <a:pt x="23" y="6"/>
                      </a:lnTo>
                      <a:close/>
                      <a:moveTo>
                        <a:pt x="23" y="0"/>
                      </a:moveTo>
                      <a:lnTo>
                        <a:pt x="23" y="0"/>
                      </a:lnTo>
                      <a:lnTo>
                        <a:pt x="15" y="2"/>
                      </a:lnTo>
                      <a:lnTo>
                        <a:pt x="15" y="2"/>
                      </a:lnTo>
                      <a:lnTo>
                        <a:pt x="6" y="6"/>
                      </a:lnTo>
                      <a:lnTo>
                        <a:pt x="1" y="15"/>
                      </a:lnTo>
                      <a:lnTo>
                        <a:pt x="1" y="15"/>
                      </a:lnTo>
                      <a:lnTo>
                        <a:pt x="0" y="23"/>
                      </a:lnTo>
                      <a:lnTo>
                        <a:pt x="1" y="31"/>
                      </a:lnTo>
                      <a:lnTo>
                        <a:pt x="1" y="31"/>
                      </a:lnTo>
                      <a:lnTo>
                        <a:pt x="5" y="36"/>
                      </a:lnTo>
                      <a:lnTo>
                        <a:pt x="10" y="41"/>
                      </a:lnTo>
                      <a:lnTo>
                        <a:pt x="16" y="42"/>
                      </a:lnTo>
                      <a:lnTo>
                        <a:pt x="23" y="44"/>
                      </a:lnTo>
                      <a:lnTo>
                        <a:pt x="23" y="44"/>
                      </a:lnTo>
                      <a:lnTo>
                        <a:pt x="31" y="42"/>
                      </a:lnTo>
                      <a:lnTo>
                        <a:pt x="31" y="42"/>
                      </a:lnTo>
                      <a:lnTo>
                        <a:pt x="37" y="37"/>
                      </a:lnTo>
                      <a:lnTo>
                        <a:pt x="42" y="31"/>
                      </a:lnTo>
                      <a:lnTo>
                        <a:pt x="42" y="31"/>
                      </a:lnTo>
                      <a:lnTo>
                        <a:pt x="44" y="23"/>
                      </a:lnTo>
                      <a:lnTo>
                        <a:pt x="42" y="15"/>
                      </a:lnTo>
                      <a:lnTo>
                        <a:pt x="42" y="15"/>
                      </a:lnTo>
                      <a:lnTo>
                        <a:pt x="39" y="8"/>
                      </a:lnTo>
                      <a:lnTo>
                        <a:pt x="34" y="5"/>
                      </a:lnTo>
                      <a:lnTo>
                        <a:pt x="29" y="2"/>
                      </a:lnTo>
                      <a:lnTo>
                        <a:pt x="23" y="0"/>
                      </a:lnTo>
                      <a:lnTo>
                        <a:pt x="23"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8" name="Freeform 3308"/>
                <p:cNvSpPr>
                  <a:spLocks/>
                </p:cNvSpPr>
                <p:nvPr/>
              </p:nvSpPr>
              <p:spPr bwMode="auto">
                <a:xfrm>
                  <a:off x="4098925" y="3490912"/>
                  <a:ext cx="23813" cy="23813"/>
                </a:xfrm>
                <a:custGeom>
                  <a:avLst/>
                  <a:gdLst/>
                  <a:ahLst/>
                  <a:cxnLst>
                    <a:cxn ang="0">
                      <a:pos x="17" y="0"/>
                    </a:cxn>
                    <a:cxn ang="0">
                      <a:pos x="17" y="0"/>
                    </a:cxn>
                    <a:cxn ang="0">
                      <a:pos x="20" y="0"/>
                    </a:cxn>
                    <a:cxn ang="0">
                      <a:pos x="25" y="4"/>
                    </a:cxn>
                    <a:cxn ang="0">
                      <a:pos x="28" y="5"/>
                    </a:cxn>
                    <a:cxn ang="0">
                      <a:pos x="31" y="10"/>
                    </a:cxn>
                    <a:cxn ang="0">
                      <a:pos x="31" y="10"/>
                    </a:cxn>
                    <a:cxn ang="0">
                      <a:pos x="31" y="17"/>
                    </a:cxn>
                    <a:cxn ang="0">
                      <a:pos x="31" y="22"/>
                    </a:cxn>
                    <a:cxn ang="0">
                      <a:pos x="28" y="27"/>
                    </a:cxn>
                    <a:cxn ang="0">
                      <a:pos x="22" y="31"/>
                    </a:cxn>
                    <a:cxn ang="0">
                      <a:pos x="22" y="31"/>
                    </a:cxn>
                    <a:cxn ang="0">
                      <a:pos x="17" y="31"/>
                    </a:cxn>
                    <a:cxn ang="0">
                      <a:pos x="17" y="31"/>
                    </a:cxn>
                    <a:cxn ang="0">
                      <a:pos x="12" y="31"/>
                    </a:cxn>
                    <a:cxn ang="0">
                      <a:pos x="7" y="30"/>
                    </a:cxn>
                    <a:cxn ang="0">
                      <a:pos x="4" y="27"/>
                    </a:cxn>
                    <a:cxn ang="0">
                      <a:pos x="2" y="22"/>
                    </a:cxn>
                    <a:cxn ang="0">
                      <a:pos x="2" y="22"/>
                    </a:cxn>
                    <a:cxn ang="0">
                      <a:pos x="0" y="17"/>
                    </a:cxn>
                    <a:cxn ang="0">
                      <a:pos x="2" y="10"/>
                    </a:cxn>
                    <a:cxn ang="0">
                      <a:pos x="5" y="5"/>
                    </a:cxn>
                    <a:cxn ang="0">
                      <a:pos x="10" y="2"/>
                    </a:cxn>
                    <a:cxn ang="0">
                      <a:pos x="10" y="2"/>
                    </a:cxn>
                    <a:cxn ang="0">
                      <a:pos x="17" y="0"/>
                    </a:cxn>
                  </a:cxnLst>
                  <a:rect l="0" t="0" r="r" b="b"/>
                  <a:pathLst>
                    <a:path w="31" h="31">
                      <a:moveTo>
                        <a:pt x="17" y="0"/>
                      </a:moveTo>
                      <a:lnTo>
                        <a:pt x="17" y="0"/>
                      </a:lnTo>
                      <a:lnTo>
                        <a:pt x="20" y="0"/>
                      </a:lnTo>
                      <a:lnTo>
                        <a:pt x="25" y="4"/>
                      </a:lnTo>
                      <a:lnTo>
                        <a:pt x="28" y="5"/>
                      </a:lnTo>
                      <a:lnTo>
                        <a:pt x="31" y="10"/>
                      </a:lnTo>
                      <a:lnTo>
                        <a:pt x="31" y="10"/>
                      </a:lnTo>
                      <a:lnTo>
                        <a:pt x="31" y="17"/>
                      </a:lnTo>
                      <a:lnTo>
                        <a:pt x="31" y="22"/>
                      </a:lnTo>
                      <a:lnTo>
                        <a:pt x="28" y="27"/>
                      </a:lnTo>
                      <a:lnTo>
                        <a:pt x="22" y="31"/>
                      </a:lnTo>
                      <a:lnTo>
                        <a:pt x="22" y="31"/>
                      </a:lnTo>
                      <a:lnTo>
                        <a:pt x="17" y="31"/>
                      </a:lnTo>
                      <a:lnTo>
                        <a:pt x="17" y="31"/>
                      </a:lnTo>
                      <a:lnTo>
                        <a:pt x="12" y="31"/>
                      </a:lnTo>
                      <a:lnTo>
                        <a:pt x="7" y="30"/>
                      </a:lnTo>
                      <a:lnTo>
                        <a:pt x="4" y="27"/>
                      </a:lnTo>
                      <a:lnTo>
                        <a:pt x="2" y="22"/>
                      </a:lnTo>
                      <a:lnTo>
                        <a:pt x="2" y="22"/>
                      </a:lnTo>
                      <a:lnTo>
                        <a:pt x="0" y="17"/>
                      </a:lnTo>
                      <a:lnTo>
                        <a:pt x="2" y="10"/>
                      </a:lnTo>
                      <a:lnTo>
                        <a:pt x="5" y="5"/>
                      </a:lnTo>
                      <a:lnTo>
                        <a:pt x="10" y="2"/>
                      </a:lnTo>
                      <a:lnTo>
                        <a:pt x="10" y="2"/>
                      </a:lnTo>
                      <a:lnTo>
                        <a:pt x="1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9" name="Freeform 3309"/>
                <p:cNvSpPr>
                  <a:spLocks/>
                </p:cNvSpPr>
                <p:nvPr/>
              </p:nvSpPr>
              <p:spPr bwMode="auto">
                <a:xfrm>
                  <a:off x="4092575" y="3484562"/>
                  <a:ext cx="34925" cy="34925"/>
                </a:xfrm>
                <a:custGeom>
                  <a:avLst/>
                  <a:gdLst/>
                  <a:ahLst/>
                  <a:cxnLst>
                    <a:cxn ang="0">
                      <a:pos x="23" y="0"/>
                    </a:cxn>
                    <a:cxn ang="0">
                      <a:pos x="23" y="0"/>
                    </a:cxn>
                    <a:cxn ang="0">
                      <a:pos x="15" y="2"/>
                    </a:cxn>
                    <a:cxn ang="0">
                      <a:pos x="15" y="2"/>
                    </a:cxn>
                    <a:cxn ang="0">
                      <a:pos x="6" y="6"/>
                    </a:cxn>
                    <a:cxn ang="0">
                      <a:pos x="1" y="15"/>
                    </a:cxn>
                    <a:cxn ang="0">
                      <a:pos x="1" y="15"/>
                    </a:cxn>
                    <a:cxn ang="0">
                      <a:pos x="0" y="23"/>
                    </a:cxn>
                    <a:cxn ang="0">
                      <a:pos x="1" y="31"/>
                    </a:cxn>
                    <a:cxn ang="0">
                      <a:pos x="1" y="31"/>
                    </a:cxn>
                    <a:cxn ang="0">
                      <a:pos x="5" y="36"/>
                    </a:cxn>
                    <a:cxn ang="0">
                      <a:pos x="10" y="41"/>
                    </a:cxn>
                    <a:cxn ang="0">
                      <a:pos x="16" y="42"/>
                    </a:cxn>
                    <a:cxn ang="0">
                      <a:pos x="23" y="44"/>
                    </a:cxn>
                    <a:cxn ang="0">
                      <a:pos x="23" y="44"/>
                    </a:cxn>
                    <a:cxn ang="0">
                      <a:pos x="31" y="42"/>
                    </a:cxn>
                    <a:cxn ang="0">
                      <a:pos x="31" y="42"/>
                    </a:cxn>
                    <a:cxn ang="0">
                      <a:pos x="37" y="37"/>
                    </a:cxn>
                    <a:cxn ang="0">
                      <a:pos x="42" y="31"/>
                    </a:cxn>
                    <a:cxn ang="0">
                      <a:pos x="42" y="31"/>
                    </a:cxn>
                    <a:cxn ang="0">
                      <a:pos x="44" y="23"/>
                    </a:cxn>
                    <a:cxn ang="0">
                      <a:pos x="42" y="15"/>
                    </a:cxn>
                    <a:cxn ang="0">
                      <a:pos x="42" y="15"/>
                    </a:cxn>
                    <a:cxn ang="0">
                      <a:pos x="39" y="8"/>
                    </a:cxn>
                    <a:cxn ang="0">
                      <a:pos x="34" y="5"/>
                    </a:cxn>
                    <a:cxn ang="0">
                      <a:pos x="29" y="2"/>
                    </a:cxn>
                    <a:cxn ang="0">
                      <a:pos x="23" y="0"/>
                    </a:cxn>
                    <a:cxn ang="0">
                      <a:pos x="23" y="0"/>
                    </a:cxn>
                  </a:cxnLst>
                  <a:rect l="0" t="0" r="r" b="b"/>
                  <a:pathLst>
                    <a:path w="44" h="44">
                      <a:moveTo>
                        <a:pt x="23" y="0"/>
                      </a:moveTo>
                      <a:lnTo>
                        <a:pt x="23" y="0"/>
                      </a:lnTo>
                      <a:lnTo>
                        <a:pt x="15" y="2"/>
                      </a:lnTo>
                      <a:lnTo>
                        <a:pt x="15" y="2"/>
                      </a:lnTo>
                      <a:lnTo>
                        <a:pt x="6" y="6"/>
                      </a:lnTo>
                      <a:lnTo>
                        <a:pt x="1" y="15"/>
                      </a:lnTo>
                      <a:lnTo>
                        <a:pt x="1" y="15"/>
                      </a:lnTo>
                      <a:lnTo>
                        <a:pt x="0" y="23"/>
                      </a:lnTo>
                      <a:lnTo>
                        <a:pt x="1" y="31"/>
                      </a:lnTo>
                      <a:lnTo>
                        <a:pt x="1" y="31"/>
                      </a:lnTo>
                      <a:lnTo>
                        <a:pt x="5" y="36"/>
                      </a:lnTo>
                      <a:lnTo>
                        <a:pt x="10" y="41"/>
                      </a:lnTo>
                      <a:lnTo>
                        <a:pt x="16" y="42"/>
                      </a:lnTo>
                      <a:lnTo>
                        <a:pt x="23" y="44"/>
                      </a:lnTo>
                      <a:lnTo>
                        <a:pt x="23" y="44"/>
                      </a:lnTo>
                      <a:lnTo>
                        <a:pt x="31" y="42"/>
                      </a:lnTo>
                      <a:lnTo>
                        <a:pt x="31" y="42"/>
                      </a:lnTo>
                      <a:lnTo>
                        <a:pt x="37" y="37"/>
                      </a:lnTo>
                      <a:lnTo>
                        <a:pt x="42" y="31"/>
                      </a:lnTo>
                      <a:lnTo>
                        <a:pt x="42" y="31"/>
                      </a:lnTo>
                      <a:lnTo>
                        <a:pt x="44" y="23"/>
                      </a:lnTo>
                      <a:lnTo>
                        <a:pt x="42" y="15"/>
                      </a:lnTo>
                      <a:lnTo>
                        <a:pt x="42" y="15"/>
                      </a:lnTo>
                      <a:lnTo>
                        <a:pt x="39" y="8"/>
                      </a:lnTo>
                      <a:lnTo>
                        <a:pt x="34" y="5"/>
                      </a:lnTo>
                      <a:lnTo>
                        <a:pt x="29" y="2"/>
                      </a:lnTo>
                      <a:lnTo>
                        <a:pt x="23" y="0"/>
                      </a:lnTo>
                      <a:lnTo>
                        <a:pt x="2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0" name="Freeform 3310"/>
                <p:cNvSpPr>
                  <a:spLocks/>
                </p:cNvSpPr>
                <p:nvPr/>
              </p:nvSpPr>
              <p:spPr bwMode="auto">
                <a:xfrm>
                  <a:off x="4454525" y="3338512"/>
                  <a:ext cx="30163" cy="30163"/>
                </a:xfrm>
                <a:custGeom>
                  <a:avLst/>
                  <a:gdLst/>
                  <a:ahLst/>
                  <a:cxnLst>
                    <a:cxn ang="0">
                      <a:pos x="18" y="37"/>
                    </a:cxn>
                    <a:cxn ang="0">
                      <a:pos x="18" y="37"/>
                    </a:cxn>
                    <a:cxn ang="0">
                      <a:pos x="13" y="37"/>
                    </a:cxn>
                    <a:cxn ang="0">
                      <a:pos x="8" y="34"/>
                    </a:cxn>
                    <a:cxn ang="0">
                      <a:pos x="5" y="31"/>
                    </a:cxn>
                    <a:cxn ang="0">
                      <a:pos x="2" y="26"/>
                    </a:cxn>
                    <a:cxn ang="0">
                      <a:pos x="2" y="26"/>
                    </a:cxn>
                    <a:cxn ang="0">
                      <a:pos x="0" y="19"/>
                    </a:cxn>
                    <a:cxn ang="0">
                      <a:pos x="2" y="11"/>
                    </a:cxn>
                    <a:cxn ang="0">
                      <a:pos x="5" y="6"/>
                    </a:cxn>
                    <a:cxn ang="0">
                      <a:pos x="11" y="2"/>
                    </a:cxn>
                    <a:cxn ang="0">
                      <a:pos x="11" y="2"/>
                    </a:cxn>
                    <a:cxn ang="0">
                      <a:pos x="18" y="0"/>
                    </a:cxn>
                    <a:cxn ang="0">
                      <a:pos x="18" y="0"/>
                    </a:cxn>
                    <a:cxn ang="0">
                      <a:pos x="24" y="2"/>
                    </a:cxn>
                    <a:cxn ang="0">
                      <a:pos x="29" y="3"/>
                    </a:cxn>
                    <a:cxn ang="0">
                      <a:pos x="32" y="6"/>
                    </a:cxn>
                    <a:cxn ang="0">
                      <a:pos x="36" y="11"/>
                    </a:cxn>
                    <a:cxn ang="0">
                      <a:pos x="36" y="11"/>
                    </a:cxn>
                    <a:cxn ang="0">
                      <a:pos x="37" y="19"/>
                    </a:cxn>
                    <a:cxn ang="0">
                      <a:pos x="36" y="26"/>
                    </a:cxn>
                    <a:cxn ang="0">
                      <a:pos x="36" y="26"/>
                    </a:cxn>
                    <a:cxn ang="0">
                      <a:pos x="32" y="33"/>
                    </a:cxn>
                    <a:cxn ang="0">
                      <a:pos x="26" y="36"/>
                    </a:cxn>
                    <a:cxn ang="0">
                      <a:pos x="26" y="36"/>
                    </a:cxn>
                    <a:cxn ang="0">
                      <a:pos x="18" y="37"/>
                    </a:cxn>
                    <a:cxn ang="0">
                      <a:pos x="18" y="37"/>
                    </a:cxn>
                  </a:cxnLst>
                  <a:rect l="0" t="0" r="r" b="b"/>
                  <a:pathLst>
                    <a:path w="37" h="37">
                      <a:moveTo>
                        <a:pt x="18" y="37"/>
                      </a:moveTo>
                      <a:lnTo>
                        <a:pt x="18" y="37"/>
                      </a:lnTo>
                      <a:lnTo>
                        <a:pt x="13" y="37"/>
                      </a:lnTo>
                      <a:lnTo>
                        <a:pt x="8" y="34"/>
                      </a:lnTo>
                      <a:lnTo>
                        <a:pt x="5" y="31"/>
                      </a:lnTo>
                      <a:lnTo>
                        <a:pt x="2" y="26"/>
                      </a:lnTo>
                      <a:lnTo>
                        <a:pt x="2" y="26"/>
                      </a:lnTo>
                      <a:lnTo>
                        <a:pt x="0" y="19"/>
                      </a:lnTo>
                      <a:lnTo>
                        <a:pt x="2" y="11"/>
                      </a:lnTo>
                      <a:lnTo>
                        <a:pt x="5" y="6"/>
                      </a:lnTo>
                      <a:lnTo>
                        <a:pt x="11" y="2"/>
                      </a:lnTo>
                      <a:lnTo>
                        <a:pt x="11" y="2"/>
                      </a:lnTo>
                      <a:lnTo>
                        <a:pt x="18" y="0"/>
                      </a:lnTo>
                      <a:lnTo>
                        <a:pt x="18" y="0"/>
                      </a:lnTo>
                      <a:lnTo>
                        <a:pt x="24" y="2"/>
                      </a:lnTo>
                      <a:lnTo>
                        <a:pt x="29" y="3"/>
                      </a:lnTo>
                      <a:lnTo>
                        <a:pt x="32" y="6"/>
                      </a:lnTo>
                      <a:lnTo>
                        <a:pt x="36" y="11"/>
                      </a:lnTo>
                      <a:lnTo>
                        <a:pt x="36" y="11"/>
                      </a:lnTo>
                      <a:lnTo>
                        <a:pt x="37" y="19"/>
                      </a:lnTo>
                      <a:lnTo>
                        <a:pt x="36" y="26"/>
                      </a:lnTo>
                      <a:lnTo>
                        <a:pt x="36" y="26"/>
                      </a:lnTo>
                      <a:lnTo>
                        <a:pt x="32" y="33"/>
                      </a:lnTo>
                      <a:lnTo>
                        <a:pt x="26" y="36"/>
                      </a:lnTo>
                      <a:lnTo>
                        <a:pt x="26" y="36"/>
                      </a:lnTo>
                      <a:lnTo>
                        <a:pt x="18" y="37"/>
                      </a:lnTo>
                      <a:lnTo>
                        <a:pt x="18" y="37"/>
                      </a:lnTo>
                      <a:close/>
                    </a:path>
                  </a:pathLst>
                </a:custGeom>
                <a:solidFill>
                  <a:srgbClr val="7AC1A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1" name="Freeform 3311"/>
                <p:cNvSpPr>
                  <a:spLocks noEditPoints="1"/>
                </p:cNvSpPr>
                <p:nvPr/>
              </p:nvSpPr>
              <p:spPr bwMode="auto">
                <a:xfrm>
                  <a:off x="4452937" y="3336925"/>
                  <a:ext cx="34925" cy="34925"/>
                </a:xfrm>
                <a:custGeom>
                  <a:avLst/>
                  <a:gdLst/>
                  <a:ahLst/>
                  <a:cxnLst>
                    <a:cxn ang="0">
                      <a:pos x="21" y="6"/>
                    </a:cxn>
                    <a:cxn ang="0">
                      <a:pos x="21" y="6"/>
                    </a:cxn>
                    <a:cxn ang="0">
                      <a:pos x="26" y="6"/>
                    </a:cxn>
                    <a:cxn ang="0">
                      <a:pos x="31" y="9"/>
                    </a:cxn>
                    <a:cxn ang="0">
                      <a:pos x="34" y="11"/>
                    </a:cxn>
                    <a:cxn ang="0">
                      <a:pos x="35" y="16"/>
                    </a:cxn>
                    <a:cxn ang="0">
                      <a:pos x="35" y="16"/>
                    </a:cxn>
                    <a:cxn ang="0">
                      <a:pos x="37" y="22"/>
                    </a:cxn>
                    <a:cxn ang="0">
                      <a:pos x="35" y="27"/>
                    </a:cxn>
                    <a:cxn ang="0">
                      <a:pos x="32" y="32"/>
                    </a:cxn>
                    <a:cxn ang="0">
                      <a:pos x="27" y="37"/>
                    </a:cxn>
                    <a:cxn ang="0">
                      <a:pos x="27" y="37"/>
                    </a:cxn>
                    <a:cxn ang="0">
                      <a:pos x="21" y="37"/>
                    </a:cxn>
                    <a:cxn ang="0">
                      <a:pos x="21" y="37"/>
                    </a:cxn>
                    <a:cxn ang="0">
                      <a:pos x="18" y="37"/>
                    </a:cxn>
                    <a:cxn ang="0">
                      <a:pos x="13" y="36"/>
                    </a:cxn>
                    <a:cxn ang="0">
                      <a:pos x="9" y="32"/>
                    </a:cxn>
                    <a:cxn ang="0">
                      <a:pos x="8" y="27"/>
                    </a:cxn>
                    <a:cxn ang="0">
                      <a:pos x="8" y="27"/>
                    </a:cxn>
                    <a:cxn ang="0">
                      <a:pos x="6" y="22"/>
                    </a:cxn>
                    <a:cxn ang="0">
                      <a:pos x="8" y="16"/>
                    </a:cxn>
                    <a:cxn ang="0">
                      <a:pos x="11" y="11"/>
                    </a:cxn>
                    <a:cxn ang="0">
                      <a:pos x="16" y="8"/>
                    </a:cxn>
                    <a:cxn ang="0">
                      <a:pos x="16" y="8"/>
                    </a:cxn>
                    <a:cxn ang="0">
                      <a:pos x="21" y="6"/>
                    </a:cxn>
                    <a:cxn ang="0">
                      <a:pos x="21" y="0"/>
                    </a:cxn>
                    <a:cxn ang="0">
                      <a:pos x="21" y="0"/>
                    </a:cxn>
                    <a:cxn ang="0">
                      <a:pos x="21" y="0"/>
                    </a:cxn>
                    <a:cxn ang="0">
                      <a:pos x="13" y="1"/>
                    </a:cxn>
                    <a:cxn ang="0">
                      <a:pos x="13" y="1"/>
                    </a:cxn>
                    <a:cxn ang="0">
                      <a:pos x="6" y="6"/>
                    </a:cxn>
                    <a:cxn ang="0">
                      <a:pos x="1" y="14"/>
                    </a:cxn>
                    <a:cxn ang="0">
                      <a:pos x="0" y="22"/>
                    </a:cxn>
                    <a:cxn ang="0">
                      <a:pos x="1" y="31"/>
                    </a:cxn>
                    <a:cxn ang="0">
                      <a:pos x="1" y="31"/>
                    </a:cxn>
                    <a:cxn ang="0">
                      <a:pos x="5" y="36"/>
                    </a:cxn>
                    <a:cxn ang="0">
                      <a:pos x="9" y="40"/>
                    </a:cxn>
                    <a:cxn ang="0">
                      <a:pos x="16" y="42"/>
                    </a:cxn>
                    <a:cxn ang="0">
                      <a:pos x="21" y="44"/>
                    </a:cxn>
                    <a:cxn ang="0">
                      <a:pos x="21" y="44"/>
                    </a:cxn>
                    <a:cxn ang="0">
                      <a:pos x="31" y="42"/>
                    </a:cxn>
                    <a:cxn ang="0">
                      <a:pos x="31" y="42"/>
                    </a:cxn>
                    <a:cxn ang="0">
                      <a:pos x="37" y="37"/>
                    </a:cxn>
                    <a:cxn ang="0">
                      <a:pos x="42" y="31"/>
                    </a:cxn>
                    <a:cxn ang="0">
                      <a:pos x="42" y="31"/>
                    </a:cxn>
                    <a:cxn ang="0">
                      <a:pos x="44" y="22"/>
                    </a:cxn>
                    <a:cxn ang="0">
                      <a:pos x="42" y="14"/>
                    </a:cxn>
                    <a:cxn ang="0">
                      <a:pos x="42" y="14"/>
                    </a:cxn>
                    <a:cxn ang="0">
                      <a:pos x="39" y="8"/>
                    </a:cxn>
                    <a:cxn ang="0">
                      <a:pos x="34" y="5"/>
                    </a:cxn>
                    <a:cxn ang="0">
                      <a:pos x="27" y="1"/>
                    </a:cxn>
                    <a:cxn ang="0">
                      <a:pos x="21" y="0"/>
                    </a:cxn>
                    <a:cxn ang="0">
                      <a:pos x="21" y="0"/>
                    </a:cxn>
                  </a:cxnLst>
                  <a:rect l="0" t="0" r="r" b="b"/>
                  <a:pathLst>
                    <a:path w="44" h="44">
                      <a:moveTo>
                        <a:pt x="21" y="6"/>
                      </a:moveTo>
                      <a:lnTo>
                        <a:pt x="21" y="6"/>
                      </a:lnTo>
                      <a:lnTo>
                        <a:pt x="26" y="6"/>
                      </a:lnTo>
                      <a:lnTo>
                        <a:pt x="31" y="9"/>
                      </a:lnTo>
                      <a:lnTo>
                        <a:pt x="34" y="11"/>
                      </a:lnTo>
                      <a:lnTo>
                        <a:pt x="35" y="16"/>
                      </a:lnTo>
                      <a:lnTo>
                        <a:pt x="35" y="16"/>
                      </a:lnTo>
                      <a:lnTo>
                        <a:pt x="37" y="22"/>
                      </a:lnTo>
                      <a:lnTo>
                        <a:pt x="35" y="27"/>
                      </a:lnTo>
                      <a:lnTo>
                        <a:pt x="32" y="32"/>
                      </a:lnTo>
                      <a:lnTo>
                        <a:pt x="27" y="37"/>
                      </a:lnTo>
                      <a:lnTo>
                        <a:pt x="27" y="37"/>
                      </a:lnTo>
                      <a:lnTo>
                        <a:pt x="21" y="37"/>
                      </a:lnTo>
                      <a:lnTo>
                        <a:pt x="21" y="37"/>
                      </a:lnTo>
                      <a:lnTo>
                        <a:pt x="18" y="37"/>
                      </a:lnTo>
                      <a:lnTo>
                        <a:pt x="13" y="36"/>
                      </a:lnTo>
                      <a:lnTo>
                        <a:pt x="9" y="32"/>
                      </a:lnTo>
                      <a:lnTo>
                        <a:pt x="8" y="27"/>
                      </a:lnTo>
                      <a:lnTo>
                        <a:pt x="8" y="27"/>
                      </a:lnTo>
                      <a:lnTo>
                        <a:pt x="6" y="22"/>
                      </a:lnTo>
                      <a:lnTo>
                        <a:pt x="8" y="16"/>
                      </a:lnTo>
                      <a:lnTo>
                        <a:pt x="11" y="11"/>
                      </a:lnTo>
                      <a:lnTo>
                        <a:pt x="16" y="8"/>
                      </a:lnTo>
                      <a:lnTo>
                        <a:pt x="16" y="8"/>
                      </a:lnTo>
                      <a:lnTo>
                        <a:pt x="21" y="6"/>
                      </a:lnTo>
                      <a:close/>
                      <a:moveTo>
                        <a:pt x="21" y="0"/>
                      </a:moveTo>
                      <a:lnTo>
                        <a:pt x="21" y="0"/>
                      </a:lnTo>
                      <a:lnTo>
                        <a:pt x="21" y="0"/>
                      </a:lnTo>
                      <a:lnTo>
                        <a:pt x="13" y="1"/>
                      </a:lnTo>
                      <a:lnTo>
                        <a:pt x="13" y="1"/>
                      </a:lnTo>
                      <a:lnTo>
                        <a:pt x="6" y="6"/>
                      </a:lnTo>
                      <a:lnTo>
                        <a:pt x="1" y="14"/>
                      </a:lnTo>
                      <a:lnTo>
                        <a:pt x="0" y="22"/>
                      </a:lnTo>
                      <a:lnTo>
                        <a:pt x="1" y="31"/>
                      </a:lnTo>
                      <a:lnTo>
                        <a:pt x="1" y="31"/>
                      </a:lnTo>
                      <a:lnTo>
                        <a:pt x="5" y="36"/>
                      </a:lnTo>
                      <a:lnTo>
                        <a:pt x="9" y="40"/>
                      </a:lnTo>
                      <a:lnTo>
                        <a:pt x="16" y="42"/>
                      </a:lnTo>
                      <a:lnTo>
                        <a:pt x="21" y="44"/>
                      </a:lnTo>
                      <a:lnTo>
                        <a:pt x="21" y="44"/>
                      </a:lnTo>
                      <a:lnTo>
                        <a:pt x="31" y="42"/>
                      </a:lnTo>
                      <a:lnTo>
                        <a:pt x="31" y="42"/>
                      </a:lnTo>
                      <a:lnTo>
                        <a:pt x="37" y="37"/>
                      </a:lnTo>
                      <a:lnTo>
                        <a:pt x="42" y="31"/>
                      </a:lnTo>
                      <a:lnTo>
                        <a:pt x="42" y="31"/>
                      </a:lnTo>
                      <a:lnTo>
                        <a:pt x="44" y="22"/>
                      </a:lnTo>
                      <a:lnTo>
                        <a:pt x="42" y="14"/>
                      </a:lnTo>
                      <a:lnTo>
                        <a:pt x="42" y="14"/>
                      </a:lnTo>
                      <a:lnTo>
                        <a:pt x="39" y="8"/>
                      </a:lnTo>
                      <a:lnTo>
                        <a:pt x="34" y="5"/>
                      </a:lnTo>
                      <a:lnTo>
                        <a:pt x="27" y="1"/>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2" name="Freeform 3312"/>
                <p:cNvSpPr>
                  <a:spLocks/>
                </p:cNvSpPr>
                <p:nvPr/>
              </p:nvSpPr>
              <p:spPr bwMode="auto">
                <a:xfrm>
                  <a:off x="4457700" y="3341687"/>
                  <a:ext cx="25400" cy="25400"/>
                </a:xfrm>
                <a:custGeom>
                  <a:avLst/>
                  <a:gdLst/>
                  <a:ahLst/>
                  <a:cxnLst>
                    <a:cxn ang="0">
                      <a:pos x="15" y="0"/>
                    </a:cxn>
                    <a:cxn ang="0">
                      <a:pos x="15" y="0"/>
                    </a:cxn>
                    <a:cxn ang="0">
                      <a:pos x="20" y="0"/>
                    </a:cxn>
                    <a:cxn ang="0">
                      <a:pos x="25" y="3"/>
                    </a:cxn>
                    <a:cxn ang="0">
                      <a:pos x="28" y="5"/>
                    </a:cxn>
                    <a:cxn ang="0">
                      <a:pos x="29" y="10"/>
                    </a:cxn>
                    <a:cxn ang="0">
                      <a:pos x="29" y="10"/>
                    </a:cxn>
                    <a:cxn ang="0">
                      <a:pos x="31" y="16"/>
                    </a:cxn>
                    <a:cxn ang="0">
                      <a:pos x="29" y="21"/>
                    </a:cxn>
                    <a:cxn ang="0">
                      <a:pos x="26" y="26"/>
                    </a:cxn>
                    <a:cxn ang="0">
                      <a:pos x="21" y="31"/>
                    </a:cxn>
                    <a:cxn ang="0">
                      <a:pos x="21" y="31"/>
                    </a:cxn>
                    <a:cxn ang="0">
                      <a:pos x="15" y="31"/>
                    </a:cxn>
                    <a:cxn ang="0">
                      <a:pos x="15" y="31"/>
                    </a:cxn>
                    <a:cxn ang="0">
                      <a:pos x="12" y="31"/>
                    </a:cxn>
                    <a:cxn ang="0">
                      <a:pos x="7" y="30"/>
                    </a:cxn>
                    <a:cxn ang="0">
                      <a:pos x="3" y="26"/>
                    </a:cxn>
                    <a:cxn ang="0">
                      <a:pos x="2" y="21"/>
                    </a:cxn>
                    <a:cxn ang="0">
                      <a:pos x="2" y="21"/>
                    </a:cxn>
                    <a:cxn ang="0">
                      <a:pos x="0" y="16"/>
                    </a:cxn>
                    <a:cxn ang="0">
                      <a:pos x="2" y="10"/>
                    </a:cxn>
                    <a:cxn ang="0">
                      <a:pos x="5" y="5"/>
                    </a:cxn>
                    <a:cxn ang="0">
                      <a:pos x="10" y="2"/>
                    </a:cxn>
                    <a:cxn ang="0">
                      <a:pos x="10" y="2"/>
                    </a:cxn>
                    <a:cxn ang="0">
                      <a:pos x="15" y="0"/>
                    </a:cxn>
                  </a:cxnLst>
                  <a:rect l="0" t="0" r="r" b="b"/>
                  <a:pathLst>
                    <a:path w="31" h="31">
                      <a:moveTo>
                        <a:pt x="15" y="0"/>
                      </a:moveTo>
                      <a:lnTo>
                        <a:pt x="15" y="0"/>
                      </a:lnTo>
                      <a:lnTo>
                        <a:pt x="20" y="0"/>
                      </a:lnTo>
                      <a:lnTo>
                        <a:pt x="25" y="3"/>
                      </a:lnTo>
                      <a:lnTo>
                        <a:pt x="28" y="5"/>
                      </a:lnTo>
                      <a:lnTo>
                        <a:pt x="29" y="10"/>
                      </a:lnTo>
                      <a:lnTo>
                        <a:pt x="29" y="10"/>
                      </a:lnTo>
                      <a:lnTo>
                        <a:pt x="31" y="16"/>
                      </a:lnTo>
                      <a:lnTo>
                        <a:pt x="29" y="21"/>
                      </a:lnTo>
                      <a:lnTo>
                        <a:pt x="26" y="26"/>
                      </a:lnTo>
                      <a:lnTo>
                        <a:pt x="21" y="31"/>
                      </a:lnTo>
                      <a:lnTo>
                        <a:pt x="21" y="31"/>
                      </a:lnTo>
                      <a:lnTo>
                        <a:pt x="15" y="31"/>
                      </a:lnTo>
                      <a:lnTo>
                        <a:pt x="15" y="31"/>
                      </a:lnTo>
                      <a:lnTo>
                        <a:pt x="12" y="31"/>
                      </a:lnTo>
                      <a:lnTo>
                        <a:pt x="7" y="30"/>
                      </a:lnTo>
                      <a:lnTo>
                        <a:pt x="3" y="26"/>
                      </a:lnTo>
                      <a:lnTo>
                        <a:pt x="2" y="21"/>
                      </a:lnTo>
                      <a:lnTo>
                        <a:pt x="2" y="21"/>
                      </a:lnTo>
                      <a:lnTo>
                        <a:pt x="0" y="16"/>
                      </a:lnTo>
                      <a:lnTo>
                        <a:pt x="2" y="10"/>
                      </a:lnTo>
                      <a:lnTo>
                        <a:pt x="5" y="5"/>
                      </a:lnTo>
                      <a:lnTo>
                        <a:pt x="10" y="2"/>
                      </a:lnTo>
                      <a:lnTo>
                        <a:pt x="10" y="2"/>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3" name="Freeform 3313"/>
                <p:cNvSpPr>
                  <a:spLocks/>
                </p:cNvSpPr>
                <p:nvPr/>
              </p:nvSpPr>
              <p:spPr bwMode="auto">
                <a:xfrm>
                  <a:off x="4452937" y="3336925"/>
                  <a:ext cx="34925" cy="34925"/>
                </a:xfrm>
                <a:custGeom>
                  <a:avLst/>
                  <a:gdLst/>
                  <a:ahLst/>
                  <a:cxnLst>
                    <a:cxn ang="0">
                      <a:pos x="21" y="0"/>
                    </a:cxn>
                    <a:cxn ang="0">
                      <a:pos x="21" y="0"/>
                    </a:cxn>
                    <a:cxn ang="0">
                      <a:pos x="21" y="0"/>
                    </a:cxn>
                    <a:cxn ang="0">
                      <a:pos x="13" y="1"/>
                    </a:cxn>
                    <a:cxn ang="0">
                      <a:pos x="13" y="1"/>
                    </a:cxn>
                    <a:cxn ang="0">
                      <a:pos x="6" y="6"/>
                    </a:cxn>
                    <a:cxn ang="0">
                      <a:pos x="1" y="14"/>
                    </a:cxn>
                    <a:cxn ang="0">
                      <a:pos x="0" y="22"/>
                    </a:cxn>
                    <a:cxn ang="0">
                      <a:pos x="1" y="31"/>
                    </a:cxn>
                    <a:cxn ang="0">
                      <a:pos x="1" y="31"/>
                    </a:cxn>
                    <a:cxn ang="0">
                      <a:pos x="5" y="36"/>
                    </a:cxn>
                    <a:cxn ang="0">
                      <a:pos x="9" y="40"/>
                    </a:cxn>
                    <a:cxn ang="0">
                      <a:pos x="16" y="42"/>
                    </a:cxn>
                    <a:cxn ang="0">
                      <a:pos x="21" y="44"/>
                    </a:cxn>
                    <a:cxn ang="0">
                      <a:pos x="21" y="44"/>
                    </a:cxn>
                    <a:cxn ang="0">
                      <a:pos x="31" y="42"/>
                    </a:cxn>
                    <a:cxn ang="0">
                      <a:pos x="31" y="42"/>
                    </a:cxn>
                    <a:cxn ang="0">
                      <a:pos x="37" y="37"/>
                    </a:cxn>
                    <a:cxn ang="0">
                      <a:pos x="42" y="31"/>
                    </a:cxn>
                    <a:cxn ang="0">
                      <a:pos x="42" y="31"/>
                    </a:cxn>
                    <a:cxn ang="0">
                      <a:pos x="44" y="22"/>
                    </a:cxn>
                    <a:cxn ang="0">
                      <a:pos x="42" y="14"/>
                    </a:cxn>
                    <a:cxn ang="0">
                      <a:pos x="42" y="14"/>
                    </a:cxn>
                    <a:cxn ang="0">
                      <a:pos x="39" y="8"/>
                    </a:cxn>
                    <a:cxn ang="0">
                      <a:pos x="34" y="5"/>
                    </a:cxn>
                    <a:cxn ang="0">
                      <a:pos x="27" y="1"/>
                    </a:cxn>
                    <a:cxn ang="0">
                      <a:pos x="21" y="0"/>
                    </a:cxn>
                    <a:cxn ang="0">
                      <a:pos x="21" y="0"/>
                    </a:cxn>
                  </a:cxnLst>
                  <a:rect l="0" t="0" r="r" b="b"/>
                  <a:pathLst>
                    <a:path w="44" h="44">
                      <a:moveTo>
                        <a:pt x="21" y="0"/>
                      </a:moveTo>
                      <a:lnTo>
                        <a:pt x="21" y="0"/>
                      </a:lnTo>
                      <a:lnTo>
                        <a:pt x="21" y="0"/>
                      </a:lnTo>
                      <a:lnTo>
                        <a:pt x="13" y="1"/>
                      </a:lnTo>
                      <a:lnTo>
                        <a:pt x="13" y="1"/>
                      </a:lnTo>
                      <a:lnTo>
                        <a:pt x="6" y="6"/>
                      </a:lnTo>
                      <a:lnTo>
                        <a:pt x="1" y="14"/>
                      </a:lnTo>
                      <a:lnTo>
                        <a:pt x="0" y="22"/>
                      </a:lnTo>
                      <a:lnTo>
                        <a:pt x="1" y="31"/>
                      </a:lnTo>
                      <a:lnTo>
                        <a:pt x="1" y="31"/>
                      </a:lnTo>
                      <a:lnTo>
                        <a:pt x="5" y="36"/>
                      </a:lnTo>
                      <a:lnTo>
                        <a:pt x="9" y="40"/>
                      </a:lnTo>
                      <a:lnTo>
                        <a:pt x="16" y="42"/>
                      </a:lnTo>
                      <a:lnTo>
                        <a:pt x="21" y="44"/>
                      </a:lnTo>
                      <a:lnTo>
                        <a:pt x="21" y="44"/>
                      </a:lnTo>
                      <a:lnTo>
                        <a:pt x="31" y="42"/>
                      </a:lnTo>
                      <a:lnTo>
                        <a:pt x="31" y="42"/>
                      </a:lnTo>
                      <a:lnTo>
                        <a:pt x="37" y="37"/>
                      </a:lnTo>
                      <a:lnTo>
                        <a:pt x="42" y="31"/>
                      </a:lnTo>
                      <a:lnTo>
                        <a:pt x="42" y="31"/>
                      </a:lnTo>
                      <a:lnTo>
                        <a:pt x="44" y="22"/>
                      </a:lnTo>
                      <a:lnTo>
                        <a:pt x="42" y="14"/>
                      </a:lnTo>
                      <a:lnTo>
                        <a:pt x="42" y="14"/>
                      </a:lnTo>
                      <a:lnTo>
                        <a:pt x="39" y="8"/>
                      </a:lnTo>
                      <a:lnTo>
                        <a:pt x="34" y="5"/>
                      </a:lnTo>
                      <a:lnTo>
                        <a:pt x="27" y="1"/>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4" name="Freeform 3314"/>
                <p:cNvSpPr>
                  <a:spLocks/>
                </p:cNvSpPr>
                <p:nvPr/>
              </p:nvSpPr>
              <p:spPr bwMode="auto">
                <a:xfrm>
                  <a:off x="4519612" y="3313112"/>
                  <a:ext cx="30163" cy="28575"/>
                </a:xfrm>
                <a:custGeom>
                  <a:avLst/>
                  <a:gdLst/>
                  <a:ahLst/>
                  <a:cxnLst>
                    <a:cxn ang="0">
                      <a:pos x="18" y="36"/>
                    </a:cxn>
                    <a:cxn ang="0">
                      <a:pos x="18" y="36"/>
                    </a:cxn>
                    <a:cxn ang="0">
                      <a:pos x="13" y="36"/>
                    </a:cxn>
                    <a:cxn ang="0">
                      <a:pos x="8" y="35"/>
                    </a:cxn>
                    <a:cxn ang="0">
                      <a:pos x="4" y="30"/>
                    </a:cxn>
                    <a:cxn ang="0">
                      <a:pos x="2" y="25"/>
                    </a:cxn>
                    <a:cxn ang="0">
                      <a:pos x="2" y="25"/>
                    </a:cxn>
                    <a:cxn ang="0">
                      <a:pos x="0" y="18"/>
                    </a:cxn>
                    <a:cxn ang="0">
                      <a:pos x="2" y="12"/>
                    </a:cxn>
                    <a:cxn ang="0">
                      <a:pos x="2" y="12"/>
                    </a:cxn>
                    <a:cxn ang="0">
                      <a:pos x="5" y="5"/>
                    </a:cxn>
                    <a:cxn ang="0">
                      <a:pos x="12" y="0"/>
                    </a:cxn>
                    <a:cxn ang="0">
                      <a:pos x="12" y="0"/>
                    </a:cxn>
                    <a:cxn ang="0">
                      <a:pos x="18" y="0"/>
                    </a:cxn>
                    <a:cxn ang="0">
                      <a:pos x="18" y="0"/>
                    </a:cxn>
                    <a:cxn ang="0">
                      <a:pos x="25" y="0"/>
                    </a:cxn>
                    <a:cxn ang="0">
                      <a:pos x="30" y="2"/>
                    </a:cxn>
                    <a:cxn ang="0">
                      <a:pos x="33" y="7"/>
                    </a:cxn>
                    <a:cxn ang="0">
                      <a:pos x="36" y="12"/>
                    </a:cxn>
                    <a:cxn ang="0">
                      <a:pos x="36" y="12"/>
                    </a:cxn>
                    <a:cxn ang="0">
                      <a:pos x="38" y="18"/>
                    </a:cxn>
                    <a:cxn ang="0">
                      <a:pos x="36" y="25"/>
                    </a:cxn>
                    <a:cxn ang="0">
                      <a:pos x="36" y="25"/>
                    </a:cxn>
                    <a:cxn ang="0">
                      <a:pos x="31" y="31"/>
                    </a:cxn>
                    <a:cxn ang="0">
                      <a:pos x="26" y="36"/>
                    </a:cxn>
                    <a:cxn ang="0">
                      <a:pos x="26" y="36"/>
                    </a:cxn>
                    <a:cxn ang="0">
                      <a:pos x="18" y="36"/>
                    </a:cxn>
                    <a:cxn ang="0">
                      <a:pos x="18" y="36"/>
                    </a:cxn>
                  </a:cxnLst>
                  <a:rect l="0" t="0" r="r" b="b"/>
                  <a:pathLst>
                    <a:path w="38" h="36">
                      <a:moveTo>
                        <a:pt x="18" y="36"/>
                      </a:moveTo>
                      <a:lnTo>
                        <a:pt x="18" y="36"/>
                      </a:lnTo>
                      <a:lnTo>
                        <a:pt x="13" y="36"/>
                      </a:lnTo>
                      <a:lnTo>
                        <a:pt x="8" y="35"/>
                      </a:lnTo>
                      <a:lnTo>
                        <a:pt x="4" y="30"/>
                      </a:lnTo>
                      <a:lnTo>
                        <a:pt x="2" y="25"/>
                      </a:lnTo>
                      <a:lnTo>
                        <a:pt x="2" y="25"/>
                      </a:lnTo>
                      <a:lnTo>
                        <a:pt x="0" y="18"/>
                      </a:lnTo>
                      <a:lnTo>
                        <a:pt x="2" y="12"/>
                      </a:lnTo>
                      <a:lnTo>
                        <a:pt x="2" y="12"/>
                      </a:lnTo>
                      <a:lnTo>
                        <a:pt x="5" y="5"/>
                      </a:lnTo>
                      <a:lnTo>
                        <a:pt x="12" y="0"/>
                      </a:lnTo>
                      <a:lnTo>
                        <a:pt x="12" y="0"/>
                      </a:lnTo>
                      <a:lnTo>
                        <a:pt x="18" y="0"/>
                      </a:lnTo>
                      <a:lnTo>
                        <a:pt x="18" y="0"/>
                      </a:lnTo>
                      <a:lnTo>
                        <a:pt x="25" y="0"/>
                      </a:lnTo>
                      <a:lnTo>
                        <a:pt x="30" y="2"/>
                      </a:lnTo>
                      <a:lnTo>
                        <a:pt x="33" y="7"/>
                      </a:lnTo>
                      <a:lnTo>
                        <a:pt x="36" y="12"/>
                      </a:lnTo>
                      <a:lnTo>
                        <a:pt x="36" y="12"/>
                      </a:lnTo>
                      <a:lnTo>
                        <a:pt x="38" y="18"/>
                      </a:lnTo>
                      <a:lnTo>
                        <a:pt x="36" y="25"/>
                      </a:lnTo>
                      <a:lnTo>
                        <a:pt x="36" y="25"/>
                      </a:lnTo>
                      <a:lnTo>
                        <a:pt x="31" y="31"/>
                      </a:lnTo>
                      <a:lnTo>
                        <a:pt x="26" y="36"/>
                      </a:lnTo>
                      <a:lnTo>
                        <a:pt x="26" y="36"/>
                      </a:lnTo>
                      <a:lnTo>
                        <a:pt x="18" y="36"/>
                      </a:lnTo>
                      <a:lnTo>
                        <a:pt x="18" y="36"/>
                      </a:lnTo>
                      <a:close/>
                    </a:path>
                  </a:pathLst>
                </a:custGeom>
                <a:solidFill>
                  <a:srgbClr val="87653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5" name="Freeform 3315"/>
                <p:cNvSpPr>
                  <a:spLocks noEditPoints="1"/>
                </p:cNvSpPr>
                <p:nvPr/>
              </p:nvSpPr>
              <p:spPr bwMode="auto">
                <a:xfrm>
                  <a:off x="4518025" y="3311525"/>
                  <a:ext cx="34925" cy="33338"/>
                </a:xfrm>
                <a:custGeom>
                  <a:avLst/>
                  <a:gdLst/>
                  <a:ahLst/>
                  <a:cxnLst>
                    <a:cxn ang="0">
                      <a:pos x="21" y="5"/>
                    </a:cxn>
                    <a:cxn ang="0">
                      <a:pos x="21" y="5"/>
                    </a:cxn>
                    <a:cxn ang="0">
                      <a:pos x="26" y="7"/>
                    </a:cxn>
                    <a:cxn ang="0">
                      <a:pos x="31" y="8"/>
                    </a:cxn>
                    <a:cxn ang="0">
                      <a:pos x="34" y="12"/>
                    </a:cxn>
                    <a:cxn ang="0">
                      <a:pos x="36" y="15"/>
                    </a:cxn>
                    <a:cxn ang="0">
                      <a:pos x="36" y="15"/>
                    </a:cxn>
                    <a:cxn ang="0">
                      <a:pos x="38" y="21"/>
                    </a:cxn>
                    <a:cxn ang="0">
                      <a:pos x="36" y="28"/>
                    </a:cxn>
                    <a:cxn ang="0">
                      <a:pos x="33" y="33"/>
                    </a:cxn>
                    <a:cxn ang="0">
                      <a:pos x="28" y="36"/>
                    </a:cxn>
                    <a:cxn ang="0">
                      <a:pos x="28" y="36"/>
                    </a:cxn>
                    <a:cxn ang="0">
                      <a:pos x="21" y="38"/>
                    </a:cxn>
                    <a:cxn ang="0">
                      <a:pos x="21" y="38"/>
                    </a:cxn>
                    <a:cxn ang="0">
                      <a:pos x="16" y="36"/>
                    </a:cxn>
                    <a:cxn ang="0">
                      <a:pos x="13" y="34"/>
                    </a:cxn>
                    <a:cxn ang="0">
                      <a:pos x="10" y="31"/>
                    </a:cxn>
                    <a:cxn ang="0">
                      <a:pos x="7" y="28"/>
                    </a:cxn>
                    <a:cxn ang="0">
                      <a:pos x="7" y="28"/>
                    </a:cxn>
                    <a:cxn ang="0">
                      <a:pos x="7" y="21"/>
                    </a:cxn>
                    <a:cxn ang="0">
                      <a:pos x="7" y="15"/>
                    </a:cxn>
                    <a:cxn ang="0">
                      <a:pos x="10" y="10"/>
                    </a:cxn>
                    <a:cxn ang="0">
                      <a:pos x="16" y="7"/>
                    </a:cxn>
                    <a:cxn ang="0">
                      <a:pos x="16" y="7"/>
                    </a:cxn>
                    <a:cxn ang="0">
                      <a:pos x="21" y="5"/>
                    </a:cxn>
                    <a:cxn ang="0">
                      <a:pos x="21" y="0"/>
                    </a:cxn>
                    <a:cxn ang="0">
                      <a:pos x="21" y="0"/>
                    </a:cxn>
                    <a:cxn ang="0">
                      <a:pos x="21" y="0"/>
                    </a:cxn>
                    <a:cxn ang="0">
                      <a:pos x="13" y="2"/>
                    </a:cxn>
                    <a:cxn ang="0">
                      <a:pos x="13" y="2"/>
                    </a:cxn>
                    <a:cxn ang="0">
                      <a:pos x="7" y="7"/>
                    </a:cxn>
                    <a:cxn ang="0">
                      <a:pos x="2" y="13"/>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8" y="36"/>
                    </a:cxn>
                    <a:cxn ang="0">
                      <a:pos x="42" y="29"/>
                    </a:cxn>
                    <a:cxn ang="0">
                      <a:pos x="42" y="29"/>
                    </a:cxn>
                    <a:cxn ang="0">
                      <a:pos x="44" y="21"/>
                    </a:cxn>
                    <a:cxn ang="0">
                      <a:pos x="42" y="13"/>
                    </a:cxn>
                    <a:cxn ang="0">
                      <a:pos x="42" y="13"/>
                    </a:cxn>
                    <a:cxn ang="0">
                      <a:pos x="38" y="8"/>
                    </a:cxn>
                    <a:cxn ang="0">
                      <a:pos x="34" y="3"/>
                    </a:cxn>
                    <a:cxn ang="0">
                      <a:pos x="28" y="0"/>
                    </a:cxn>
                    <a:cxn ang="0">
                      <a:pos x="21" y="0"/>
                    </a:cxn>
                    <a:cxn ang="0">
                      <a:pos x="21" y="0"/>
                    </a:cxn>
                  </a:cxnLst>
                  <a:rect l="0" t="0" r="r" b="b"/>
                  <a:pathLst>
                    <a:path w="44" h="42">
                      <a:moveTo>
                        <a:pt x="21" y="5"/>
                      </a:moveTo>
                      <a:lnTo>
                        <a:pt x="21" y="5"/>
                      </a:lnTo>
                      <a:lnTo>
                        <a:pt x="26" y="7"/>
                      </a:lnTo>
                      <a:lnTo>
                        <a:pt x="31" y="8"/>
                      </a:lnTo>
                      <a:lnTo>
                        <a:pt x="34" y="12"/>
                      </a:lnTo>
                      <a:lnTo>
                        <a:pt x="36" y="15"/>
                      </a:lnTo>
                      <a:lnTo>
                        <a:pt x="36" y="15"/>
                      </a:lnTo>
                      <a:lnTo>
                        <a:pt x="38" y="21"/>
                      </a:lnTo>
                      <a:lnTo>
                        <a:pt x="36" y="28"/>
                      </a:lnTo>
                      <a:lnTo>
                        <a:pt x="33" y="33"/>
                      </a:lnTo>
                      <a:lnTo>
                        <a:pt x="28" y="36"/>
                      </a:lnTo>
                      <a:lnTo>
                        <a:pt x="28" y="36"/>
                      </a:lnTo>
                      <a:lnTo>
                        <a:pt x="21" y="38"/>
                      </a:lnTo>
                      <a:lnTo>
                        <a:pt x="21" y="38"/>
                      </a:lnTo>
                      <a:lnTo>
                        <a:pt x="16" y="36"/>
                      </a:lnTo>
                      <a:lnTo>
                        <a:pt x="13" y="34"/>
                      </a:lnTo>
                      <a:lnTo>
                        <a:pt x="10" y="31"/>
                      </a:lnTo>
                      <a:lnTo>
                        <a:pt x="7" y="28"/>
                      </a:lnTo>
                      <a:lnTo>
                        <a:pt x="7" y="28"/>
                      </a:lnTo>
                      <a:lnTo>
                        <a:pt x="7" y="21"/>
                      </a:lnTo>
                      <a:lnTo>
                        <a:pt x="7" y="15"/>
                      </a:lnTo>
                      <a:lnTo>
                        <a:pt x="10" y="10"/>
                      </a:lnTo>
                      <a:lnTo>
                        <a:pt x="16" y="7"/>
                      </a:lnTo>
                      <a:lnTo>
                        <a:pt x="16" y="7"/>
                      </a:lnTo>
                      <a:lnTo>
                        <a:pt x="21" y="5"/>
                      </a:lnTo>
                      <a:close/>
                      <a:moveTo>
                        <a:pt x="21" y="0"/>
                      </a:moveTo>
                      <a:lnTo>
                        <a:pt x="21" y="0"/>
                      </a:lnTo>
                      <a:lnTo>
                        <a:pt x="21" y="0"/>
                      </a:lnTo>
                      <a:lnTo>
                        <a:pt x="13" y="2"/>
                      </a:lnTo>
                      <a:lnTo>
                        <a:pt x="13" y="2"/>
                      </a:lnTo>
                      <a:lnTo>
                        <a:pt x="7" y="7"/>
                      </a:lnTo>
                      <a:lnTo>
                        <a:pt x="2" y="13"/>
                      </a:lnTo>
                      <a:lnTo>
                        <a:pt x="2" y="13"/>
                      </a:lnTo>
                      <a:lnTo>
                        <a:pt x="0" y="21"/>
                      </a:lnTo>
                      <a:lnTo>
                        <a:pt x="2" y="29"/>
                      </a:lnTo>
                      <a:lnTo>
                        <a:pt x="2" y="29"/>
                      </a:lnTo>
                      <a:lnTo>
                        <a:pt x="5" y="34"/>
                      </a:lnTo>
                      <a:lnTo>
                        <a:pt x="10" y="39"/>
                      </a:lnTo>
                      <a:lnTo>
                        <a:pt x="15" y="42"/>
                      </a:lnTo>
                      <a:lnTo>
                        <a:pt x="21" y="42"/>
                      </a:lnTo>
                      <a:lnTo>
                        <a:pt x="21" y="42"/>
                      </a:lnTo>
                      <a:lnTo>
                        <a:pt x="29" y="41"/>
                      </a:lnTo>
                      <a:lnTo>
                        <a:pt x="29" y="41"/>
                      </a:lnTo>
                      <a:lnTo>
                        <a:pt x="38" y="36"/>
                      </a:lnTo>
                      <a:lnTo>
                        <a:pt x="42" y="29"/>
                      </a:lnTo>
                      <a:lnTo>
                        <a:pt x="42" y="29"/>
                      </a:lnTo>
                      <a:lnTo>
                        <a:pt x="44" y="21"/>
                      </a:lnTo>
                      <a:lnTo>
                        <a:pt x="42" y="13"/>
                      </a:lnTo>
                      <a:lnTo>
                        <a:pt x="42" y="13"/>
                      </a:lnTo>
                      <a:lnTo>
                        <a:pt x="38" y="8"/>
                      </a:lnTo>
                      <a:lnTo>
                        <a:pt x="34" y="3"/>
                      </a:lnTo>
                      <a:lnTo>
                        <a:pt x="28" y="0"/>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6" name="Freeform 3316"/>
                <p:cNvSpPr>
                  <a:spLocks/>
                </p:cNvSpPr>
                <p:nvPr/>
              </p:nvSpPr>
              <p:spPr bwMode="auto">
                <a:xfrm>
                  <a:off x="4522787" y="3314700"/>
                  <a:ext cx="23813" cy="25400"/>
                </a:xfrm>
                <a:custGeom>
                  <a:avLst/>
                  <a:gdLst/>
                  <a:ahLst/>
                  <a:cxnLst>
                    <a:cxn ang="0">
                      <a:pos x="14" y="0"/>
                    </a:cxn>
                    <a:cxn ang="0">
                      <a:pos x="14" y="0"/>
                    </a:cxn>
                    <a:cxn ang="0">
                      <a:pos x="19" y="2"/>
                    </a:cxn>
                    <a:cxn ang="0">
                      <a:pos x="24" y="3"/>
                    </a:cxn>
                    <a:cxn ang="0">
                      <a:pos x="27" y="7"/>
                    </a:cxn>
                    <a:cxn ang="0">
                      <a:pos x="29" y="10"/>
                    </a:cxn>
                    <a:cxn ang="0">
                      <a:pos x="29" y="10"/>
                    </a:cxn>
                    <a:cxn ang="0">
                      <a:pos x="31" y="16"/>
                    </a:cxn>
                    <a:cxn ang="0">
                      <a:pos x="29" y="23"/>
                    </a:cxn>
                    <a:cxn ang="0">
                      <a:pos x="26" y="28"/>
                    </a:cxn>
                    <a:cxn ang="0">
                      <a:pos x="21" y="31"/>
                    </a:cxn>
                    <a:cxn ang="0">
                      <a:pos x="21" y="31"/>
                    </a:cxn>
                    <a:cxn ang="0">
                      <a:pos x="14" y="33"/>
                    </a:cxn>
                    <a:cxn ang="0">
                      <a:pos x="14" y="33"/>
                    </a:cxn>
                    <a:cxn ang="0">
                      <a:pos x="9" y="31"/>
                    </a:cxn>
                    <a:cxn ang="0">
                      <a:pos x="6" y="29"/>
                    </a:cxn>
                    <a:cxn ang="0">
                      <a:pos x="3" y="26"/>
                    </a:cxn>
                    <a:cxn ang="0">
                      <a:pos x="0" y="23"/>
                    </a:cxn>
                    <a:cxn ang="0">
                      <a:pos x="0" y="23"/>
                    </a:cxn>
                    <a:cxn ang="0">
                      <a:pos x="0" y="16"/>
                    </a:cxn>
                    <a:cxn ang="0">
                      <a:pos x="0" y="10"/>
                    </a:cxn>
                    <a:cxn ang="0">
                      <a:pos x="3" y="5"/>
                    </a:cxn>
                    <a:cxn ang="0">
                      <a:pos x="9" y="2"/>
                    </a:cxn>
                    <a:cxn ang="0">
                      <a:pos x="9" y="2"/>
                    </a:cxn>
                    <a:cxn ang="0">
                      <a:pos x="14" y="0"/>
                    </a:cxn>
                  </a:cxnLst>
                  <a:rect l="0" t="0" r="r" b="b"/>
                  <a:pathLst>
                    <a:path w="31" h="33">
                      <a:moveTo>
                        <a:pt x="14" y="0"/>
                      </a:moveTo>
                      <a:lnTo>
                        <a:pt x="14" y="0"/>
                      </a:lnTo>
                      <a:lnTo>
                        <a:pt x="19" y="2"/>
                      </a:lnTo>
                      <a:lnTo>
                        <a:pt x="24" y="3"/>
                      </a:lnTo>
                      <a:lnTo>
                        <a:pt x="27" y="7"/>
                      </a:lnTo>
                      <a:lnTo>
                        <a:pt x="29" y="10"/>
                      </a:lnTo>
                      <a:lnTo>
                        <a:pt x="29" y="10"/>
                      </a:lnTo>
                      <a:lnTo>
                        <a:pt x="31" y="16"/>
                      </a:lnTo>
                      <a:lnTo>
                        <a:pt x="29" y="23"/>
                      </a:lnTo>
                      <a:lnTo>
                        <a:pt x="26" y="28"/>
                      </a:lnTo>
                      <a:lnTo>
                        <a:pt x="21" y="31"/>
                      </a:lnTo>
                      <a:lnTo>
                        <a:pt x="21" y="31"/>
                      </a:lnTo>
                      <a:lnTo>
                        <a:pt x="14" y="33"/>
                      </a:lnTo>
                      <a:lnTo>
                        <a:pt x="14" y="33"/>
                      </a:lnTo>
                      <a:lnTo>
                        <a:pt x="9" y="31"/>
                      </a:lnTo>
                      <a:lnTo>
                        <a:pt x="6" y="29"/>
                      </a:lnTo>
                      <a:lnTo>
                        <a:pt x="3" y="26"/>
                      </a:lnTo>
                      <a:lnTo>
                        <a:pt x="0" y="23"/>
                      </a:lnTo>
                      <a:lnTo>
                        <a:pt x="0" y="23"/>
                      </a:lnTo>
                      <a:lnTo>
                        <a:pt x="0" y="16"/>
                      </a:lnTo>
                      <a:lnTo>
                        <a:pt x="0" y="10"/>
                      </a:lnTo>
                      <a:lnTo>
                        <a:pt x="3" y="5"/>
                      </a:lnTo>
                      <a:lnTo>
                        <a:pt x="9" y="2"/>
                      </a:lnTo>
                      <a:lnTo>
                        <a:pt x="9" y="2"/>
                      </a:lnTo>
                      <a:lnTo>
                        <a:pt x="14"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7" name="Freeform 3317"/>
                <p:cNvSpPr>
                  <a:spLocks/>
                </p:cNvSpPr>
                <p:nvPr/>
              </p:nvSpPr>
              <p:spPr bwMode="auto">
                <a:xfrm>
                  <a:off x="4518025" y="3311525"/>
                  <a:ext cx="34925" cy="33338"/>
                </a:xfrm>
                <a:custGeom>
                  <a:avLst/>
                  <a:gdLst/>
                  <a:ahLst/>
                  <a:cxnLst>
                    <a:cxn ang="0">
                      <a:pos x="21" y="0"/>
                    </a:cxn>
                    <a:cxn ang="0">
                      <a:pos x="21" y="0"/>
                    </a:cxn>
                    <a:cxn ang="0">
                      <a:pos x="21" y="0"/>
                    </a:cxn>
                    <a:cxn ang="0">
                      <a:pos x="13" y="2"/>
                    </a:cxn>
                    <a:cxn ang="0">
                      <a:pos x="13" y="2"/>
                    </a:cxn>
                    <a:cxn ang="0">
                      <a:pos x="7" y="7"/>
                    </a:cxn>
                    <a:cxn ang="0">
                      <a:pos x="2" y="13"/>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8" y="36"/>
                    </a:cxn>
                    <a:cxn ang="0">
                      <a:pos x="42" y="29"/>
                    </a:cxn>
                    <a:cxn ang="0">
                      <a:pos x="42" y="29"/>
                    </a:cxn>
                    <a:cxn ang="0">
                      <a:pos x="44" y="21"/>
                    </a:cxn>
                    <a:cxn ang="0">
                      <a:pos x="42" y="13"/>
                    </a:cxn>
                    <a:cxn ang="0">
                      <a:pos x="42" y="13"/>
                    </a:cxn>
                    <a:cxn ang="0">
                      <a:pos x="38" y="8"/>
                    </a:cxn>
                    <a:cxn ang="0">
                      <a:pos x="34" y="3"/>
                    </a:cxn>
                    <a:cxn ang="0">
                      <a:pos x="28" y="0"/>
                    </a:cxn>
                    <a:cxn ang="0">
                      <a:pos x="21" y="0"/>
                    </a:cxn>
                    <a:cxn ang="0">
                      <a:pos x="21" y="0"/>
                    </a:cxn>
                  </a:cxnLst>
                  <a:rect l="0" t="0" r="r" b="b"/>
                  <a:pathLst>
                    <a:path w="44" h="42">
                      <a:moveTo>
                        <a:pt x="21" y="0"/>
                      </a:moveTo>
                      <a:lnTo>
                        <a:pt x="21" y="0"/>
                      </a:lnTo>
                      <a:lnTo>
                        <a:pt x="21" y="0"/>
                      </a:lnTo>
                      <a:lnTo>
                        <a:pt x="13" y="2"/>
                      </a:lnTo>
                      <a:lnTo>
                        <a:pt x="13" y="2"/>
                      </a:lnTo>
                      <a:lnTo>
                        <a:pt x="7" y="7"/>
                      </a:lnTo>
                      <a:lnTo>
                        <a:pt x="2" y="13"/>
                      </a:lnTo>
                      <a:lnTo>
                        <a:pt x="2" y="13"/>
                      </a:lnTo>
                      <a:lnTo>
                        <a:pt x="0" y="21"/>
                      </a:lnTo>
                      <a:lnTo>
                        <a:pt x="2" y="29"/>
                      </a:lnTo>
                      <a:lnTo>
                        <a:pt x="2" y="29"/>
                      </a:lnTo>
                      <a:lnTo>
                        <a:pt x="5" y="34"/>
                      </a:lnTo>
                      <a:lnTo>
                        <a:pt x="10" y="39"/>
                      </a:lnTo>
                      <a:lnTo>
                        <a:pt x="15" y="42"/>
                      </a:lnTo>
                      <a:lnTo>
                        <a:pt x="21" y="42"/>
                      </a:lnTo>
                      <a:lnTo>
                        <a:pt x="21" y="42"/>
                      </a:lnTo>
                      <a:lnTo>
                        <a:pt x="29" y="41"/>
                      </a:lnTo>
                      <a:lnTo>
                        <a:pt x="29" y="41"/>
                      </a:lnTo>
                      <a:lnTo>
                        <a:pt x="38" y="36"/>
                      </a:lnTo>
                      <a:lnTo>
                        <a:pt x="42" y="29"/>
                      </a:lnTo>
                      <a:lnTo>
                        <a:pt x="42" y="29"/>
                      </a:lnTo>
                      <a:lnTo>
                        <a:pt x="44" y="21"/>
                      </a:lnTo>
                      <a:lnTo>
                        <a:pt x="42" y="13"/>
                      </a:lnTo>
                      <a:lnTo>
                        <a:pt x="42" y="13"/>
                      </a:lnTo>
                      <a:lnTo>
                        <a:pt x="38" y="8"/>
                      </a:lnTo>
                      <a:lnTo>
                        <a:pt x="34" y="3"/>
                      </a:lnTo>
                      <a:lnTo>
                        <a:pt x="28" y="0"/>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8" name="Freeform 3318"/>
                <p:cNvSpPr>
                  <a:spLocks/>
                </p:cNvSpPr>
                <p:nvPr/>
              </p:nvSpPr>
              <p:spPr bwMode="auto">
                <a:xfrm>
                  <a:off x="3998912" y="3556000"/>
                  <a:ext cx="127000" cy="104775"/>
                </a:xfrm>
                <a:custGeom>
                  <a:avLst/>
                  <a:gdLst/>
                  <a:ahLst/>
                  <a:cxnLst>
                    <a:cxn ang="0">
                      <a:pos x="42" y="34"/>
                    </a:cxn>
                    <a:cxn ang="0">
                      <a:pos x="0" y="19"/>
                    </a:cxn>
                    <a:cxn ang="0">
                      <a:pos x="11" y="47"/>
                    </a:cxn>
                    <a:cxn ang="0">
                      <a:pos x="47" y="131"/>
                    </a:cxn>
                    <a:cxn ang="0">
                      <a:pos x="160" y="86"/>
                    </a:cxn>
                    <a:cxn ang="0">
                      <a:pos x="124" y="0"/>
                    </a:cxn>
                    <a:cxn ang="0">
                      <a:pos x="42" y="34"/>
                    </a:cxn>
                  </a:cxnLst>
                  <a:rect l="0" t="0" r="r" b="b"/>
                  <a:pathLst>
                    <a:path w="160" h="131">
                      <a:moveTo>
                        <a:pt x="42" y="34"/>
                      </a:moveTo>
                      <a:lnTo>
                        <a:pt x="0" y="19"/>
                      </a:lnTo>
                      <a:lnTo>
                        <a:pt x="11" y="47"/>
                      </a:lnTo>
                      <a:lnTo>
                        <a:pt x="47" y="131"/>
                      </a:lnTo>
                      <a:lnTo>
                        <a:pt x="160" y="86"/>
                      </a:lnTo>
                      <a:lnTo>
                        <a:pt x="124" y="0"/>
                      </a:lnTo>
                      <a:lnTo>
                        <a:pt x="42" y="34"/>
                      </a:lnTo>
                      <a:close/>
                    </a:path>
                  </a:pathLst>
                </a:custGeom>
                <a:solidFill>
                  <a:srgbClr val="FFFF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9" name="Freeform 3319"/>
                <p:cNvSpPr>
                  <a:spLocks/>
                </p:cNvSpPr>
                <p:nvPr/>
              </p:nvSpPr>
              <p:spPr bwMode="auto">
                <a:xfrm>
                  <a:off x="4043362" y="3582987"/>
                  <a:ext cx="52388" cy="53975"/>
                </a:xfrm>
                <a:custGeom>
                  <a:avLst/>
                  <a:gdLst/>
                  <a:ahLst/>
                  <a:cxnLst>
                    <a:cxn ang="0">
                      <a:pos x="5" y="50"/>
                    </a:cxn>
                    <a:cxn ang="0">
                      <a:pos x="5" y="50"/>
                    </a:cxn>
                    <a:cxn ang="0">
                      <a:pos x="2" y="44"/>
                    </a:cxn>
                    <a:cxn ang="0">
                      <a:pos x="0" y="39"/>
                    </a:cxn>
                    <a:cxn ang="0">
                      <a:pos x="0" y="31"/>
                    </a:cxn>
                    <a:cxn ang="0">
                      <a:pos x="0" y="23"/>
                    </a:cxn>
                    <a:cxn ang="0">
                      <a:pos x="4" y="16"/>
                    </a:cxn>
                    <a:cxn ang="0">
                      <a:pos x="8" y="8"/>
                    </a:cxn>
                    <a:cxn ang="0">
                      <a:pos x="18" y="3"/>
                    </a:cxn>
                    <a:cxn ang="0">
                      <a:pos x="18" y="3"/>
                    </a:cxn>
                    <a:cxn ang="0">
                      <a:pos x="30" y="0"/>
                    </a:cxn>
                    <a:cxn ang="0">
                      <a:pos x="38" y="1"/>
                    </a:cxn>
                    <a:cxn ang="0">
                      <a:pos x="46" y="5"/>
                    </a:cxn>
                    <a:cxn ang="0">
                      <a:pos x="51" y="10"/>
                    </a:cxn>
                    <a:cxn ang="0">
                      <a:pos x="56" y="14"/>
                    </a:cxn>
                    <a:cxn ang="0">
                      <a:pos x="59" y="21"/>
                    </a:cxn>
                    <a:cxn ang="0">
                      <a:pos x="61" y="26"/>
                    </a:cxn>
                    <a:cxn ang="0">
                      <a:pos x="61" y="26"/>
                    </a:cxn>
                    <a:cxn ang="0">
                      <a:pos x="62" y="26"/>
                    </a:cxn>
                    <a:cxn ang="0">
                      <a:pos x="64" y="29"/>
                    </a:cxn>
                    <a:cxn ang="0">
                      <a:pos x="67" y="36"/>
                    </a:cxn>
                    <a:cxn ang="0">
                      <a:pos x="67" y="36"/>
                    </a:cxn>
                    <a:cxn ang="0">
                      <a:pos x="67" y="40"/>
                    </a:cxn>
                    <a:cxn ang="0">
                      <a:pos x="67" y="44"/>
                    </a:cxn>
                    <a:cxn ang="0">
                      <a:pos x="64" y="47"/>
                    </a:cxn>
                    <a:cxn ang="0">
                      <a:pos x="52" y="18"/>
                    </a:cxn>
                    <a:cxn ang="0">
                      <a:pos x="52" y="18"/>
                    </a:cxn>
                    <a:cxn ang="0">
                      <a:pos x="49" y="16"/>
                    </a:cxn>
                    <a:cxn ang="0">
                      <a:pos x="43" y="10"/>
                    </a:cxn>
                    <a:cxn ang="0">
                      <a:pos x="39" y="8"/>
                    </a:cxn>
                    <a:cxn ang="0">
                      <a:pos x="33" y="6"/>
                    </a:cxn>
                    <a:cxn ang="0">
                      <a:pos x="26" y="6"/>
                    </a:cxn>
                    <a:cxn ang="0">
                      <a:pos x="20" y="8"/>
                    </a:cxn>
                    <a:cxn ang="0">
                      <a:pos x="20" y="8"/>
                    </a:cxn>
                    <a:cxn ang="0">
                      <a:pos x="15" y="11"/>
                    </a:cxn>
                    <a:cxn ang="0">
                      <a:pos x="10" y="16"/>
                    </a:cxn>
                    <a:cxn ang="0">
                      <a:pos x="7" y="21"/>
                    </a:cxn>
                    <a:cxn ang="0">
                      <a:pos x="5" y="26"/>
                    </a:cxn>
                    <a:cxn ang="0">
                      <a:pos x="5" y="34"/>
                    </a:cxn>
                    <a:cxn ang="0">
                      <a:pos x="5" y="37"/>
                    </a:cxn>
                    <a:cxn ang="0">
                      <a:pos x="18" y="67"/>
                    </a:cxn>
                    <a:cxn ang="0">
                      <a:pos x="18" y="67"/>
                    </a:cxn>
                    <a:cxn ang="0">
                      <a:pos x="15" y="67"/>
                    </a:cxn>
                    <a:cxn ang="0">
                      <a:pos x="12" y="65"/>
                    </a:cxn>
                    <a:cxn ang="0">
                      <a:pos x="8" y="62"/>
                    </a:cxn>
                    <a:cxn ang="0">
                      <a:pos x="5" y="53"/>
                    </a:cxn>
                    <a:cxn ang="0">
                      <a:pos x="5" y="53"/>
                    </a:cxn>
                    <a:cxn ang="0">
                      <a:pos x="4" y="52"/>
                    </a:cxn>
                    <a:cxn ang="0">
                      <a:pos x="5" y="50"/>
                    </a:cxn>
                  </a:cxnLst>
                  <a:rect l="0" t="0" r="r" b="b"/>
                  <a:pathLst>
                    <a:path w="67" h="67">
                      <a:moveTo>
                        <a:pt x="5" y="50"/>
                      </a:moveTo>
                      <a:lnTo>
                        <a:pt x="5" y="50"/>
                      </a:lnTo>
                      <a:lnTo>
                        <a:pt x="2" y="44"/>
                      </a:lnTo>
                      <a:lnTo>
                        <a:pt x="0" y="39"/>
                      </a:lnTo>
                      <a:lnTo>
                        <a:pt x="0" y="31"/>
                      </a:lnTo>
                      <a:lnTo>
                        <a:pt x="0" y="23"/>
                      </a:lnTo>
                      <a:lnTo>
                        <a:pt x="4" y="16"/>
                      </a:lnTo>
                      <a:lnTo>
                        <a:pt x="8" y="8"/>
                      </a:lnTo>
                      <a:lnTo>
                        <a:pt x="18" y="3"/>
                      </a:lnTo>
                      <a:lnTo>
                        <a:pt x="18" y="3"/>
                      </a:lnTo>
                      <a:lnTo>
                        <a:pt x="30" y="0"/>
                      </a:lnTo>
                      <a:lnTo>
                        <a:pt x="38" y="1"/>
                      </a:lnTo>
                      <a:lnTo>
                        <a:pt x="46" y="5"/>
                      </a:lnTo>
                      <a:lnTo>
                        <a:pt x="51" y="10"/>
                      </a:lnTo>
                      <a:lnTo>
                        <a:pt x="56" y="14"/>
                      </a:lnTo>
                      <a:lnTo>
                        <a:pt x="59" y="21"/>
                      </a:lnTo>
                      <a:lnTo>
                        <a:pt x="61" y="26"/>
                      </a:lnTo>
                      <a:lnTo>
                        <a:pt x="61" y="26"/>
                      </a:lnTo>
                      <a:lnTo>
                        <a:pt x="62" y="26"/>
                      </a:lnTo>
                      <a:lnTo>
                        <a:pt x="64" y="29"/>
                      </a:lnTo>
                      <a:lnTo>
                        <a:pt x="67" y="36"/>
                      </a:lnTo>
                      <a:lnTo>
                        <a:pt x="67" y="36"/>
                      </a:lnTo>
                      <a:lnTo>
                        <a:pt x="67" y="40"/>
                      </a:lnTo>
                      <a:lnTo>
                        <a:pt x="67" y="44"/>
                      </a:lnTo>
                      <a:lnTo>
                        <a:pt x="64" y="47"/>
                      </a:lnTo>
                      <a:lnTo>
                        <a:pt x="52" y="18"/>
                      </a:lnTo>
                      <a:lnTo>
                        <a:pt x="52" y="18"/>
                      </a:lnTo>
                      <a:lnTo>
                        <a:pt x="49" y="16"/>
                      </a:lnTo>
                      <a:lnTo>
                        <a:pt x="43" y="10"/>
                      </a:lnTo>
                      <a:lnTo>
                        <a:pt x="39" y="8"/>
                      </a:lnTo>
                      <a:lnTo>
                        <a:pt x="33" y="6"/>
                      </a:lnTo>
                      <a:lnTo>
                        <a:pt x="26" y="6"/>
                      </a:lnTo>
                      <a:lnTo>
                        <a:pt x="20" y="8"/>
                      </a:lnTo>
                      <a:lnTo>
                        <a:pt x="20" y="8"/>
                      </a:lnTo>
                      <a:lnTo>
                        <a:pt x="15" y="11"/>
                      </a:lnTo>
                      <a:lnTo>
                        <a:pt x="10" y="16"/>
                      </a:lnTo>
                      <a:lnTo>
                        <a:pt x="7" y="21"/>
                      </a:lnTo>
                      <a:lnTo>
                        <a:pt x="5" y="26"/>
                      </a:lnTo>
                      <a:lnTo>
                        <a:pt x="5" y="34"/>
                      </a:lnTo>
                      <a:lnTo>
                        <a:pt x="5" y="37"/>
                      </a:lnTo>
                      <a:lnTo>
                        <a:pt x="18" y="67"/>
                      </a:lnTo>
                      <a:lnTo>
                        <a:pt x="18" y="67"/>
                      </a:lnTo>
                      <a:lnTo>
                        <a:pt x="15" y="67"/>
                      </a:lnTo>
                      <a:lnTo>
                        <a:pt x="12" y="65"/>
                      </a:lnTo>
                      <a:lnTo>
                        <a:pt x="8" y="62"/>
                      </a:lnTo>
                      <a:lnTo>
                        <a:pt x="5" y="53"/>
                      </a:lnTo>
                      <a:lnTo>
                        <a:pt x="5" y="53"/>
                      </a:lnTo>
                      <a:lnTo>
                        <a:pt x="4" y="52"/>
                      </a:lnTo>
                      <a:lnTo>
                        <a:pt x="5" y="5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0" name="Freeform 3320"/>
                <p:cNvSpPr>
                  <a:spLocks/>
                </p:cNvSpPr>
                <p:nvPr/>
              </p:nvSpPr>
              <p:spPr bwMode="auto">
                <a:xfrm>
                  <a:off x="4043362" y="3582987"/>
                  <a:ext cx="52388" cy="53975"/>
                </a:xfrm>
                <a:custGeom>
                  <a:avLst/>
                  <a:gdLst/>
                  <a:ahLst/>
                  <a:cxnLst>
                    <a:cxn ang="0">
                      <a:pos x="5" y="50"/>
                    </a:cxn>
                    <a:cxn ang="0">
                      <a:pos x="5" y="50"/>
                    </a:cxn>
                    <a:cxn ang="0">
                      <a:pos x="2" y="44"/>
                    </a:cxn>
                    <a:cxn ang="0">
                      <a:pos x="0" y="39"/>
                    </a:cxn>
                    <a:cxn ang="0">
                      <a:pos x="0" y="31"/>
                    </a:cxn>
                    <a:cxn ang="0">
                      <a:pos x="0" y="23"/>
                    </a:cxn>
                    <a:cxn ang="0">
                      <a:pos x="4" y="16"/>
                    </a:cxn>
                    <a:cxn ang="0">
                      <a:pos x="8" y="8"/>
                    </a:cxn>
                    <a:cxn ang="0">
                      <a:pos x="18" y="3"/>
                    </a:cxn>
                    <a:cxn ang="0">
                      <a:pos x="18" y="3"/>
                    </a:cxn>
                    <a:cxn ang="0">
                      <a:pos x="30" y="0"/>
                    </a:cxn>
                    <a:cxn ang="0">
                      <a:pos x="38" y="1"/>
                    </a:cxn>
                    <a:cxn ang="0">
                      <a:pos x="46" y="5"/>
                    </a:cxn>
                    <a:cxn ang="0">
                      <a:pos x="51" y="10"/>
                    </a:cxn>
                    <a:cxn ang="0">
                      <a:pos x="56" y="14"/>
                    </a:cxn>
                    <a:cxn ang="0">
                      <a:pos x="59" y="21"/>
                    </a:cxn>
                    <a:cxn ang="0">
                      <a:pos x="61" y="26"/>
                    </a:cxn>
                    <a:cxn ang="0">
                      <a:pos x="61" y="26"/>
                    </a:cxn>
                    <a:cxn ang="0">
                      <a:pos x="62" y="26"/>
                    </a:cxn>
                    <a:cxn ang="0">
                      <a:pos x="64" y="29"/>
                    </a:cxn>
                    <a:cxn ang="0">
                      <a:pos x="67" y="36"/>
                    </a:cxn>
                    <a:cxn ang="0">
                      <a:pos x="67" y="36"/>
                    </a:cxn>
                    <a:cxn ang="0">
                      <a:pos x="67" y="40"/>
                    </a:cxn>
                    <a:cxn ang="0">
                      <a:pos x="67" y="44"/>
                    </a:cxn>
                    <a:cxn ang="0">
                      <a:pos x="64" y="47"/>
                    </a:cxn>
                    <a:cxn ang="0">
                      <a:pos x="52" y="18"/>
                    </a:cxn>
                    <a:cxn ang="0">
                      <a:pos x="52" y="18"/>
                    </a:cxn>
                    <a:cxn ang="0">
                      <a:pos x="49" y="16"/>
                    </a:cxn>
                    <a:cxn ang="0">
                      <a:pos x="43" y="10"/>
                    </a:cxn>
                    <a:cxn ang="0">
                      <a:pos x="39" y="8"/>
                    </a:cxn>
                    <a:cxn ang="0">
                      <a:pos x="33" y="6"/>
                    </a:cxn>
                    <a:cxn ang="0">
                      <a:pos x="26" y="6"/>
                    </a:cxn>
                    <a:cxn ang="0">
                      <a:pos x="20" y="8"/>
                    </a:cxn>
                    <a:cxn ang="0">
                      <a:pos x="20" y="8"/>
                    </a:cxn>
                    <a:cxn ang="0">
                      <a:pos x="15" y="11"/>
                    </a:cxn>
                    <a:cxn ang="0">
                      <a:pos x="10" y="16"/>
                    </a:cxn>
                    <a:cxn ang="0">
                      <a:pos x="7" y="21"/>
                    </a:cxn>
                    <a:cxn ang="0">
                      <a:pos x="5" y="26"/>
                    </a:cxn>
                    <a:cxn ang="0">
                      <a:pos x="5" y="34"/>
                    </a:cxn>
                    <a:cxn ang="0">
                      <a:pos x="5" y="37"/>
                    </a:cxn>
                    <a:cxn ang="0">
                      <a:pos x="18" y="67"/>
                    </a:cxn>
                    <a:cxn ang="0">
                      <a:pos x="18" y="67"/>
                    </a:cxn>
                    <a:cxn ang="0">
                      <a:pos x="15" y="67"/>
                    </a:cxn>
                    <a:cxn ang="0">
                      <a:pos x="12" y="65"/>
                    </a:cxn>
                    <a:cxn ang="0">
                      <a:pos x="8" y="62"/>
                    </a:cxn>
                    <a:cxn ang="0">
                      <a:pos x="5" y="53"/>
                    </a:cxn>
                    <a:cxn ang="0">
                      <a:pos x="5" y="53"/>
                    </a:cxn>
                    <a:cxn ang="0">
                      <a:pos x="4" y="52"/>
                    </a:cxn>
                    <a:cxn ang="0">
                      <a:pos x="5" y="50"/>
                    </a:cxn>
                  </a:cxnLst>
                  <a:rect l="0" t="0" r="r" b="b"/>
                  <a:pathLst>
                    <a:path w="67" h="67">
                      <a:moveTo>
                        <a:pt x="5" y="50"/>
                      </a:moveTo>
                      <a:lnTo>
                        <a:pt x="5" y="50"/>
                      </a:lnTo>
                      <a:lnTo>
                        <a:pt x="2" y="44"/>
                      </a:lnTo>
                      <a:lnTo>
                        <a:pt x="0" y="39"/>
                      </a:lnTo>
                      <a:lnTo>
                        <a:pt x="0" y="31"/>
                      </a:lnTo>
                      <a:lnTo>
                        <a:pt x="0" y="23"/>
                      </a:lnTo>
                      <a:lnTo>
                        <a:pt x="4" y="16"/>
                      </a:lnTo>
                      <a:lnTo>
                        <a:pt x="8" y="8"/>
                      </a:lnTo>
                      <a:lnTo>
                        <a:pt x="18" y="3"/>
                      </a:lnTo>
                      <a:lnTo>
                        <a:pt x="18" y="3"/>
                      </a:lnTo>
                      <a:lnTo>
                        <a:pt x="30" y="0"/>
                      </a:lnTo>
                      <a:lnTo>
                        <a:pt x="38" y="1"/>
                      </a:lnTo>
                      <a:lnTo>
                        <a:pt x="46" y="5"/>
                      </a:lnTo>
                      <a:lnTo>
                        <a:pt x="51" y="10"/>
                      </a:lnTo>
                      <a:lnTo>
                        <a:pt x="56" y="14"/>
                      </a:lnTo>
                      <a:lnTo>
                        <a:pt x="59" y="21"/>
                      </a:lnTo>
                      <a:lnTo>
                        <a:pt x="61" y="26"/>
                      </a:lnTo>
                      <a:lnTo>
                        <a:pt x="61" y="26"/>
                      </a:lnTo>
                      <a:lnTo>
                        <a:pt x="62" y="26"/>
                      </a:lnTo>
                      <a:lnTo>
                        <a:pt x="64" y="29"/>
                      </a:lnTo>
                      <a:lnTo>
                        <a:pt x="67" y="36"/>
                      </a:lnTo>
                      <a:lnTo>
                        <a:pt x="67" y="36"/>
                      </a:lnTo>
                      <a:lnTo>
                        <a:pt x="67" y="40"/>
                      </a:lnTo>
                      <a:lnTo>
                        <a:pt x="67" y="44"/>
                      </a:lnTo>
                      <a:lnTo>
                        <a:pt x="64" y="47"/>
                      </a:lnTo>
                      <a:lnTo>
                        <a:pt x="52" y="18"/>
                      </a:lnTo>
                      <a:lnTo>
                        <a:pt x="52" y="18"/>
                      </a:lnTo>
                      <a:lnTo>
                        <a:pt x="49" y="16"/>
                      </a:lnTo>
                      <a:lnTo>
                        <a:pt x="43" y="10"/>
                      </a:lnTo>
                      <a:lnTo>
                        <a:pt x="39" y="8"/>
                      </a:lnTo>
                      <a:lnTo>
                        <a:pt x="33" y="6"/>
                      </a:lnTo>
                      <a:lnTo>
                        <a:pt x="26" y="6"/>
                      </a:lnTo>
                      <a:lnTo>
                        <a:pt x="20" y="8"/>
                      </a:lnTo>
                      <a:lnTo>
                        <a:pt x="20" y="8"/>
                      </a:lnTo>
                      <a:lnTo>
                        <a:pt x="15" y="11"/>
                      </a:lnTo>
                      <a:lnTo>
                        <a:pt x="10" y="16"/>
                      </a:lnTo>
                      <a:lnTo>
                        <a:pt x="7" y="21"/>
                      </a:lnTo>
                      <a:lnTo>
                        <a:pt x="5" y="26"/>
                      </a:lnTo>
                      <a:lnTo>
                        <a:pt x="5" y="34"/>
                      </a:lnTo>
                      <a:lnTo>
                        <a:pt x="5" y="37"/>
                      </a:lnTo>
                      <a:lnTo>
                        <a:pt x="18" y="67"/>
                      </a:lnTo>
                      <a:lnTo>
                        <a:pt x="18" y="67"/>
                      </a:lnTo>
                      <a:lnTo>
                        <a:pt x="15" y="67"/>
                      </a:lnTo>
                      <a:lnTo>
                        <a:pt x="12" y="65"/>
                      </a:lnTo>
                      <a:lnTo>
                        <a:pt x="8" y="62"/>
                      </a:lnTo>
                      <a:lnTo>
                        <a:pt x="5" y="53"/>
                      </a:lnTo>
                      <a:lnTo>
                        <a:pt x="5" y="53"/>
                      </a:lnTo>
                      <a:lnTo>
                        <a:pt x="4" y="52"/>
                      </a:lnTo>
                      <a:lnTo>
                        <a:pt x="5" y="5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1" name="Freeform 3321"/>
                <p:cNvSpPr>
                  <a:spLocks/>
                </p:cNvSpPr>
                <p:nvPr/>
              </p:nvSpPr>
              <p:spPr bwMode="auto">
                <a:xfrm>
                  <a:off x="4051300" y="3614737"/>
                  <a:ext cx="14288" cy="22225"/>
                </a:xfrm>
                <a:custGeom>
                  <a:avLst/>
                  <a:gdLst/>
                  <a:ahLst/>
                  <a:cxnLst>
                    <a:cxn ang="0">
                      <a:pos x="18" y="23"/>
                    </a:cxn>
                    <a:cxn ang="0">
                      <a:pos x="18" y="23"/>
                    </a:cxn>
                    <a:cxn ang="0">
                      <a:pos x="18" y="24"/>
                    </a:cxn>
                    <a:cxn ang="0">
                      <a:pos x="18" y="26"/>
                    </a:cxn>
                    <a:cxn ang="0">
                      <a:pos x="11" y="28"/>
                    </a:cxn>
                    <a:cxn ang="0">
                      <a:pos x="11" y="28"/>
                    </a:cxn>
                    <a:cxn ang="0">
                      <a:pos x="10" y="28"/>
                    </a:cxn>
                    <a:cxn ang="0">
                      <a:pos x="8" y="26"/>
                    </a:cxn>
                    <a:cxn ang="0">
                      <a:pos x="0" y="6"/>
                    </a:cxn>
                    <a:cxn ang="0">
                      <a:pos x="0" y="6"/>
                    </a:cxn>
                    <a:cxn ang="0">
                      <a:pos x="0" y="3"/>
                    </a:cxn>
                    <a:cxn ang="0">
                      <a:pos x="1" y="1"/>
                    </a:cxn>
                    <a:cxn ang="0">
                      <a:pos x="6" y="0"/>
                    </a:cxn>
                    <a:cxn ang="0">
                      <a:pos x="6" y="0"/>
                    </a:cxn>
                    <a:cxn ang="0">
                      <a:pos x="8" y="0"/>
                    </a:cxn>
                    <a:cxn ang="0">
                      <a:pos x="10" y="1"/>
                    </a:cxn>
                    <a:cxn ang="0">
                      <a:pos x="18" y="23"/>
                    </a:cxn>
                  </a:cxnLst>
                  <a:rect l="0" t="0" r="r" b="b"/>
                  <a:pathLst>
                    <a:path w="18" h="28">
                      <a:moveTo>
                        <a:pt x="18" y="23"/>
                      </a:moveTo>
                      <a:lnTo>
                        <a:pt x="18" y="23"/>
                      </a:lnTo>
                      <a:lnTo>
                        <a:pt x="18" y="24"/>
                      </a:lnTo>
                      <a:lnTo>
                        <a:pt x="18" y="26"/>
                      </a:lnTo>
                      <a:lnTo>
                        <a:pt x="11" y="28"/>
                      </a:lnTo>
                      <a:lnTo>
                        <a:pt x="11" y="28"/>
                      </a:lnTo>
                      <a:lnTo>
                        <a:pt x="10" y="28"/>
                      </a:lnTo>
                      <a:lnTo>
                        <a:pt x="8" y="26"/>
                      </a:lnTo>
                      <a:lnTo>
                        <a:pt x="0" y="6"/>
                      </a:lnTo>
                      <a:lnTo>
                        <a:pt x="0" y="6"/>
                      </a:lnTo>
                      <a:lnTo>
                        <a:pt x="0" y="3"/>
                      </a:lnTo>
                      <a:lnTo>
                        <a:pt x="1" y="1"/>
                      </a:lnTo>
                      <a:lnTo>
                        <a:pt x="6" y="0"/>
                      </a:lnTo>
                      <a:lnTo>
                        <a:pt x="6" y="0"/>
                      </a:lnTo>
                      <a:lnTo>
                        <a:pt x="8" y="0"/>
                      </a:lnTo>
                      <a:lnTo>
                        <a:pt x="10" y="1"/>
                      </a:lnTo>
                      <a:lnTo>
                        <a:pt x="18" y="23"/>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2" name="Freeform 3322"/>
                <p:cNvSpPr>
                  <a:spLocks/>
                </p:cNvSpPr>
                <p:nvPr/>
              </p:nvSpPr>
              <p:spPr bwMode="auto">
                <a:xfrm>
                  <a:off x="4076700" y="3603625"/>
                  <a:ext cx="15875" cy="22225"/>
                </a:xfrm>
                <a:custGeom>
                  <a:avLst/>
                  <a:gdLst/>
                  <a:ahLst/>
                  <a:cxnLst>
                    <a:cxn ang="0">
                      <a:pos x="19" y="23"/>
                    </a:cxn>
                    <a:cxn ang="0">
                      <a:pos x="19" y="23"/>
                    </a:cxn>
                    <a:cxn ang="0">
                      <a:pos x="19" y="24"/>
                    </a:cxn>
                    <a:cxn ang="0">
                      <a:pos x="18" y="26"/>
                    </a:cxn>
                    <a:cxn ang="0">
                      <a:pos x="11" y="27"/>
                    </a:cxn>
                    <a:cxn ang="0">
                      <a:pos x="11" y="27"/>
                    </a:cxn>
                    <a:cxn ang="0">
                      <a:pos x="9" y="27"/>
                    </a:cxn>
                    <a:cxn ang="0">
                      <a:pos x="8" y="27"/>
                    </a:cxn>
                    <a:cxn ang="0">
                      <a:pos x="0" y="6"/>
                    </a:cxn>
                    <a:cxn ang="0">
                      <a:pos x="0" y="6"/>
                    </a:cxn>
                    <a:cxn ang="0">
                      <a:pos x="0" y="3"/>
                    </a:cxn>
                    <a:cxn ang="0">
                      <a:pos x="1" y="3"/>
                    </a:cxn>
                    <a:cxn ang="0">
                      <a:pos x="6" y="0"/>
                    </a:cxn>
                    <a:cxn ang="0">
                      <a:pos x="6" y="0"/>
                    </a:cxn>
                    <a:cxn ang="0">
                      <a:pos x="8" y="0"/>
                    </a:cxn>
                    <a:cxn ang="0">
                      <a:pos x="9" y="1"/>
                    </a:cxn>
                    <a:cxn ang="0">
                      <a:pos x="19" y="23"/>
                    </a:cxn>
                  </a:cxnLst>
                  <a:rect l="0" t="0" r="r" b="b"/>
                  <a:pathLst>
                    <a:path w="19" h="27">
                      <a:moveTo>
                        <a:pt x="19" y="23"/>
                      </a:moveTo>
                      <a:lnTo>
                        <a:pt x="19" y="23"/>
                      </a:lnTo>
                      <a:lnTo>
                        <a:pt x="19" y="24"/>
                      </a:lnTo>
                      <a:lnTo>
                        <a:pt x="18" y="26"/>
                      </a:lnTo>
                      <a:lnTo>
                        <a:pt x="11" y="27"/>
                      </a:lnTo>
                      <a:lnTo>
                        <a:pt x="11" y="27"/>
                      </a:lnTo>
                      <a:lnTo>
                        <a:pt x="9" y="27"/>
                      </a:lnTo>
                      <a:lnTo>
                        <a:pt x="8" y="27"/>
                      </a:lnTo>
                      <a:lnTo>
                        <a:pt x="0" y="6"/>
                      </a:lnTo>
                      <a:lnTo>
                        <a:pt x="0" y="6"/>
                      </a:lnTo>
                      <a:lnTo>
                        <a:pt x="0" y="3"/>
                      </a:lnTo>
                      <a:lnTo>
                        <a:pt x="1" y="3"/>
                      </a:lnTo>
                      <a:lnTo>
                        <a:pt x="6" y="0"/>
                      </a:lnTo>
                      <a:lnTo>
                        <a:pt x="6" y="0"/>
                      </a:lnTo>
                      <a:lnTo>
                        <a:pt x="8" y="0"/>
                      </a:lnTo>
                      <a:lnTo>
                        <a:pt x="9" y="1"/>
                      </a:lnTo>
                      <a:lnTo>
                        <a:pt x="19" y="23"/>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3" name="Freeform 3323"/>
                <p:cNvSpPr>
                  <a:spLocks/>
                </p:cNvSpPr>
                <p:nvPr/>
              </p:nvSpPr>
              <p:spPr bwMode="auto">
                <a:xfrm>
                  <a:off x="4043362" y="3625850"/>
                  <a:ext cx="4763" cy="6350"/>
                </a:xfrm>
                <a:custGeom>
                  <a:avLst/>
                  <a:gdLst/>
                  <a:ahLst/>
                  <a:cxnLst>
                    <a:cxn ang="0">
                      <a:pos x="2" y="0"/>
                    </a:cxn>
                    <a:cxn ang="0">
                      <a:pos x="5" y="9"/>
                    </a:cxn>
                    <a:cxn ang="0">
                      <a:pos x="5" y="9"/>
                    </a:cxn>
                    <a:cxn ang="0">
                      <a:pos x="3" y="9"/>
                    </a:cxn>
                    <a:cxn ang="0">
                      <a:pos x="2" y="7"/>
                    </a:cxn>
                    <a:cxn ang="0">
                      <a:pos x="0" y="5"/>
                    </a:cxn>
                    <a:cxn ang="0">
                      <a:pos x="0" y="5"/>
                    </a:cxn>
                    <a:cxn ang="0">
                      <a:pos x="0" y="4"/>
                    </a:cxn>
                    <a:cxn ang="0">
                      <a:pos x="0" y="2"/>
                    </a:cxn>
                    <a:cxn ang="0">
                      <a:pos x="2" y="0"/>
                    </a:cxn>
                    <a:cxn ang="0">
                      <a:pos x="2" y="0"/>
                    </a:cxn>
                  </a:cxnLst>
                  <a:rect l="0" t="0" r="r" b="b"/>
                  <a:pathLst>
                    <a:path w="5" h="9">
                      <a:moveTo>
                        <a:pt x="2" y="0"/>
                      </a:moveTo>
                      <a:lnTo>
                        <a:pt x="5" y="9"/>
                      </a:lnTo>
                      <a:lnTo>
                        <a:pt x="5" y="9"/>
                      </a:lnTo>
                      <a:lnTo>
                        <a:pt x="3" y="9"/>
                      </a:lnTo>
                      <a:lnTo>
                        <a:pt x="2" y="7"/>
                      </a:lnTo>
                      <a:lnTo>
                        <a:pt x="0" y="5"/>
                      </a:lnTo>
                      <a:lnTo>
                        <a:pt x="0" y="5"/>
                      </a:lnTo>
                      <a:lnTo>
                        <a:pt x="0" y="4"/>
                      </a:lnTo>
                      <a:lnTo>
                        <a:pt x="0" y="2"/>
                      </a:lnTo>
                      <a:lnTo>
                        <a:pt x="2" y="0"/>
                      </a:lnTo>
                      <a:lnTo>
                        <a:pt x="2" y="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4" name="Freeform 3324"/>
                <p:cNvSpPr>
                  <a:spLocks/>
                </p:cNvSpPr>
                <p:nvPr/>
              </p:nvSpPr>
              <p:spPr bwMode="auto">
                <a:xfrm>
                  <a:off x="4092575" y="3605212"/>
                  <a:ext cx="4763" cy="7938"/>
                </a:xfrm>
                <a:custGeom>
                  <a:avLst/>
                  <a:gdLst/>
                  <a:ahLst/>
                  <a:cxnLst>
                    <a:cxn ang="0">
                      <a:pos x="0" y="0"/>
                    </a:cxn>
                    <a:cxn ang="0">
                      <a:pos x="3" y="10"/>
                    </a:cxn>
                    <a:cxn ang="0">
                      <a:pos x="3" y="10"/>
                    </a:cxn>
                    <a:cxn ang="0">
                      <a:pos x="5" y="9"/>
                    </a:cxn>
                    <a:cxn ang="0">
                      <a:pos x="5" y="7"/>
                    </a:cxn>
                    <a:cxn ang="0">
                      <a:pos x="5" y="4"/>
                    </a:cxn>
                    <a:cxn ang="0">
                      <a:pos x="5" y="4"/>
                    </a:cxn>
                    <a:cxn ang="0">
                      <a:pos x="3" y="2"/>
                    </a:cxn>
                    <a:cxn ang="0">
                      <a:pos x="1" y="2"/>
                    </a:cxn>
                    <a:cxn ang="0">
                      <a:pos x="0" y="0"/>
                    </a:cxn>
                    <a:cxn ang="0">
                      <a:pos x="0" y="0"/>
                    </a:cxn>
                  </a:cxnLst>
                  <a:rect l="0" t="0" r="r" b="b"/>
                  <a:pathLst>
                    <a:path w="5" h="10">
                      <a:moveTo>
                        <a:pt x="0" y="0"/>
                      </a:moveTo>
                      <a:lnTo>
                        <a:pt x="3" y="10"/>
                      </a:lnTo>
                      <a:lnTo>
                        <a:pt x="3" y="10"/>
                      </a:lnTo>
                      <a:lnTo>
                        <a:pt x="5" y="9"/>
                      </a:lnTo>
                      <a:lnTo>
                        <a:pt x="5" y="7"/>
                      </a:lnTo>
                      <a:lnTo>
                        <a:pt x="5" y="4"/>
                      </a:lnTo>
                      <a:lnTo>
                        <a:pt x="5" y="4"/>
                      </a:lnTo>
                      <a:lnTo>
                        <a:pt x="3" y="2"/>
                      </a:lnTo>
                      <a:lnTo>
                        <a:pt x="1" y="2"/>
                      </a:lnTo>
                      <a:lnTo>
                        <a:pt x="0" y="0"/>
                      </a:lnTo>
                      <a:lnTo>
                        <a:pt x="0" y="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5" name="Freeform 3325"/>
                <p:cNvSpPr>
                  <a:spLocks/>
                </p:cNvSpPr>
                <p:nvPr/>
              </p:nvSpPr>
              <p:spPr bwMode="auto">
                <a:xfrm>
                  <a:off x="4173537" y="3484562"/>
                  <a:ext cx="127000" cy="104775"/>
                </a:xfrm>
                <a:custGeom>
                  <a:avLst/>
                  <a:gdLst/>
                  <a:ahLst/>
                  <a:cxnLst>
                    <a:cxn ang="0">
                      <a:pos x="42" y="35"/>
                    </a:cxn>
                    <a:cxn ang="0">
                      <a:pos x="0" y="20"/>
                    </a:cxn>
                    <a:cxn ang="0">
                      <a:pos x="11" y="48"/>
                    </a:cxn>
                    <a:cxn ang="0">
                      <a:pos x="47" y="132"/>
                    </a:cxn>
                    <a:cxn ang="0">
                      <a:pos x="159" y="87"/>
                    </a:cxn>
                    <a:cxn ang="0">
                      <a:pos x="124" y="0"/>
                    </a:cxn>
                    <a:cxn ang="0">
                      <a:pos x="42" y="35"/>
                    </a:cxn>
                  </a:cxnLst>
                  <a:rect l="0" t="0" r="r" b="b"/>
                  <a:pathLst>
                    <a:path w="159" h="132">
                      <a:moveTo>
                        <a:pt x="42" y="35"/>
                      </a:moveTo>
                      <a:lnTo>
                        <a:pt x="0" y="20"/>
                      </a:lnTo>
                      <a:lnTo>
                        <a:pt x="11" y="48"/>
                      </a:lnTo>
                      <a:lnTo>
                        <a:pt x="47" y="132"/>
                      </a:lnTo>
                      <a:lnTo>
                        <a:pt x="159" y="87"/>
                      </a:lnTo>
                      <a:lnTo>
                        <a:pt x="124" y="0"/>
                      </a:lnTo>
                      <a:lnTo>
                        <a:pt x="42" y="35"/>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6" name="Freeform 3326"/>
                <p:cNvSpPr>
                  <a:spLocks noEditPoints="1"/>
                </p:cNvSpPr>
                <p:nvPr/>
              </p:nvSpPr>
              <p:spPr bwMode="auto">
                <a:xfrm>
                  <a:off x="4202112" y="3513137"/>
                  <a:ext cx="71438" cy="47625"/>
                </a:xfrm>
                <a:custGeom>
                  <a:avLst/>
                  <a:gdLst/>
                  <a:ahLst/>
                  <a:cxnLst>
                    <a:cxn ang="0">
                      <a:pos x="45" y="21"/>
                    </a:cxn>
                    <a:cxn ang="0">
                      <a:pos x="45" y="21"/>
                    </a:cxn>
                    <a:cxn ang="0">
                      <a:pos x="34" y="24"/>
                    </a:cxn>
                    <a:cxn ang="0">
                      <a:pos x="0" y="37"/>
                    </a:cxn>
                    <a:cxn ang="0">
                      <a:pos x="3" y="42"/>
                    </a:cxn>
                    <a:cxn ang="0">
                      <a:pos x="9" y="45"/>
                    </a:cxn>
                    <a:cxn ang="0">
                      <a:pos x="16" y="55"/>
                    </a:cxn>
                    <a:cxn ang="0">
                      <a:pos x="26" y="58"/>
                    </a:cxn>
                    <a:cxn ang="0">
                      <a:pos x="37" y="55"/>
                    </a:cxn>
                    <a:cxn ang="0">
                      <a:pos x="45" y="47"/>
                    </a:cxn>
                    <a:cxn ang="0">
                      <a:pos x="45" y="34"/>
                    </a:cxn>
                    <a:cxn ang="0">
                      <a:pos x="49" y="27"/>
                    </a:cxn>
                    <a:cxn ang="0">
                      <a:pos x="52" y="27"/>
                    </a:cxn>
                    <a:cxn ang="0">
                      <a:pos x="55" y="31"/>
                    </a:cxn>
                    <a:cxn ang="0">
                      <a:pos x="65" y="39"/>
                    </a:cxn>
                    <a:cxn ang="0">
                      <a:pos x="81" y="37"/>
                    </a:cxn>
                    <a:cxn ang="0">
                      <a:pos x="89" y="29"/>
                    </a:cxn>
                    <a:cxn ang="0">
                      <a:pos x="91" y="16"/>
                    </a:cxn>
                    <a:cxn ang="0">
                      <a:pos x="89" y="10"/>
                    </a:cxn>
                    <a:cxn ang="0">
                      <a:pos x="91" y="6"/>
                    </a:cxn>
                    <a:cxn ang="0">
                      <a:pos x="76" y="5"/>
                    </a:cxn>
                    <a:cxn ang="0">
                      <a:pos x="50" y="19"/>
                    </a:cxn>
                    <a:cxn ang="0">
                      <a:pos x="5" y="39"/>
                    </a:cxn>
                    <a:cxn ang="0">
                      <a:pos x="5" y="37"/>
                    </a:cxn>
                    <a:cxn ang="0">
                      <a:pos x="6" y="37"/>
                    </a:cxn>
                    <a:cxn ang="0">
                      <a:pos x="44" y="39"/>
                    </a:cxn>
                    <a:cxn ang="0">
                      <a:pos x="40" y="47"/>
                    </a:cxn>
                    <a:cxn ang="0">
                      <a:pos x="34" y="54"/>
                    </a:cxn>
                    <a:cxn ang="0">
                      <a:pos x="19" y="54"/>
                    </a:cxn>
                    <a:cxn ang="0">
                      <a:pos x="11" y="42"/>
                    </a:cxn>
                    <a:cxn ang="0">
                      <a:pos x="18" y="32"/>
                    </a:cxn>
                    <a:cxn ang="0">
                      <a:pos x="36" y="27"/>
                    </a:cxn>
                    <a:cxn ang="0">
                      <a:pos x="39" y="29"/>
                    </a:cxn>
                    <a:cxn ang="0">
                      <a:pos x="44" y="39"/>
                    </a:cxn>
                    <a:cxn ang="0">
                      <a:pos x="78" y="34"/>
                    </a:cxn>
                    <a:cxn ang="0">
                      <a:pos x="68" y="36"/>
                    </a:cxn>
                    <a:cxn ang="0">
                      <a:pos x="60" y="32"/>
                    </a:cxn>
                    <a:cxn ang="0">
                      <a:pos x="57" y="19"/>
                    </a:cxn>
                    <a:cxn ang="0">
                      <a:pos x="68" y="11"/>
                    </a:cxn>
                    <a:cxn ang="0">
                      <a:pos x="79" y="8"/>
                    </a:cxn>
                    <a:cxn ang="0">
                      <a:pos x="86" y="11"/>
                    </a:cxn>
                    <a:cxn ang="0">
                      <a:pos x="86" y="29"/>
                    </a:cxn>
                    <a:cxn ang="0">
                      <a:pos x="88" y="6"/>
                    </a:cxn>
                    <a:cxn ang="0">
                      <a:pos x="88" y="5"/>
                    </a:cxn>
                    <a:cxn ang="0">
                      <a:pos x="89" y="5"/>
                    </a:cxn>
                  </a:cxnLst>
                  <a:rect l="0" t="0" r="r" b="b"/>
                  <a:pathLst>
                    <a:path w="91" h="58">
                      <a:moveTo>
                        <a:pt x="50" y="19"/>
                      </a:moveTo>
                      <a:lnTo>
                        <a:pt x="50" y="19"/>
                      </a:lnTo>
                      <a:lnTo>
                        <a:pt x="45" y="21"/>
                      </a:lnTo>
                      <a:lnTo>
                        <a:pt x="45" y="21"/>
                      </a:lnTo>
                      <a:lnTo>
                        <a:pt x="45" y="21"/>
                      </a:lnTo>
                      <a:lnTo>
                        <a:pt x="45" y="21"/>
                      </a:lnTo>
                      <a:lnTo>
                        <a:pt x="42" y="23"/>
                      </a:lnTo>
                      <a:lnTo>
                        <a:pt x="42" y="23"/>
                      </a:lnTo>
                      <a:lnTo>
                        <a:pt x="34" y="24"/>
                      </a:lnTo>
                      <a:lnTo>
                        <a:pt x="26" y="26"/>
                      </a:lnTo>
                      <a:lnTo>
                        <a:pt x="13" y="31"/>
                      </a:lnTo>
                      <a:lnTo>
                        <a:pt x="0" y="37"/>
                      </a:lnTo>
                      <a:lnTo>
                        <a:pt x="0" y="37"/>
                      </a:lnTo>
                      <a:lnTo>
                        <a:pt x="3" y="42"/>
                      </a:lnTo>
                      <a:lnTo>
                        <a:pt x="3" y="42"/>
                      </a:lnTo>
                      <a:lnTo>
                        <a:pt x="6" y="42"/>
                      </a:lnTo>
                      <a:lnTo>
                        <a:pt x="8" y="44"/>
                      </a:lnTo>
                      <a:lnTo>
                        <a:pt x="9" y="45"/>
                      </a:lnTo>
                      <a:lnTo>
                        <a:pt x="9" y="45"/>
                      </a:lnTo>
                      <a:lnTo>
                        <a:pt x="11" y="50"/>
                      </a:lnTo>
                      <a:lnTo>
                        <a:pt x="16" y="55"/>
                      </a:lnTo>
                      <a:lnTo>
                        <a:pt x="16" y="55"/>
                      </a:lnTo>
                      <a:lnTo>
                        <a:pt x="21" y="58"/>
                      </a:lnTo>
                      <a:lnTo>
                        <a:pt x="26" y="58"/>
                      </a:lnTo>
                      <a:lnTo>
                        <a:pt x="32" y="57"/>
                      </a:lnTo>
                      <a:lnTo>
                        <a:pt x="32" y="57"/>
                      </a:lnTo>
                      <a:lnTo>
                        <a:pt x="37" y="55"/>
                      </a:lnTo>
                      <a:lnTo>
                        <a:pt x="40" y="52"/>
                      </a:lnTo>
                      <a:lnTo>
                        <a:pt x="45" y="47"/>
                      </a:lnTo>
                      <a:lnTo>
                        <a:pt x="45" y="47"/>
                      </a:lnTo>
                      <a:lnTo>
                        <a:pt x="47" y="42"/>
                      </a:lnTo>
                      <a:lnTo>
                        <a:pt x="45" y="34"/>
                      </a:lnTo>
                      <a:lnTo>
                        <a:pt x="45" y="34"/>
                      </a:lnTo>
                      <a:lnTo>
                        <a:pt x="45" y="31"/>
                      </a:lnTo>
                      <a:lnTo>
                        <a:pt x="47" y="29"/>
                      </a:lnTo>
                      <a:lnTo>
                        <a:pt x="49" y="27"/>
                      </a:lnTo>
                      <a:lnTo>
                        <a:pt x="49" y="27"/>
                      </a:lnTo>
                      <a:lnTo>
                        <a:pt x="49" y="27"/>
                      </a:lnTo>
                      <a:lnTo>
                        <a:pt x="52" y="27"/>
                      </a:lnTo>
                      <a:lnTo>
                        <a:pt x="53" y="27"/>
                      </a:lnTo>
                      <a:lnTo>
                        <a:pt x="55" y="31"/>
                      </a:lnTo>
                      <a:lnTo>
                        <a:pt x="55" y="31"/>
                      </a:lnTo>
                      <a:lnTo>
                        <a:pt x="60" y="36"/>
                      </a:lnTo>
                      <a:lnTo>
                        <a:pt x="65" y="39"/>
                      </a:lnTo>
                      <a:lnTo>
                        <a:pt x="65" y="39"/>
                      </a:lnTo>
                      <a:lnTo>
                        <a:pt x="71" y="41"/>
                      </a:lnTo>
                      <a:lnTo>
                        <a:pt x="76" y="39"/>
                      </a:lnTo>
                      <a:lnTo>
                        <a:pt x="81" y="37"/>
                      </a:lnTo>
                      <a:lnTo>
                        <a:pt x="81" y="37"/>
                      </a:lnTo>
                      <a:lnTo>
                        <a:pt x="86" y="34"/>
                      </a:lnTo>
                      <a:lnTo>
                        <a:pt x="89" y="29"/>
                      </a:lnTo>
                      <a:lnTo>
                        <a:pt x="91" y="24"/>
                      </a:lnTo>
                      <a:lnTo>
                        <a:pt x="91" y="24"/>
                      </a:lnTo>
                      <a:lnTo>
                        <a:pt x="91" y="16"/>
                      </a:lnTo>
                      <a:lnTo>
                        <a:pt x="89" y="13"/>
                      </a:lnTo>
                      <a:lnTo>
                        <a:pt x="89" y="13"/>
                      </a:lnTo>
                      <a:lnTo>
                        <a:pt x="89" y="10"/>
                      </a:lnTo>
                      <a:lnTo>
                        <a:pt x="89" y="8"/>
                      </a:lnTo>
                      <a:lnTo>
                        <a:pt x="91" y="6"/>
                      </a:lnTo>
                      <a:lnTo>
                        <a:pt x="91" y="6"/>
                      </a:lnTo>
                      <a:lnTo>
                        <a:pt x="89" y="0"/>
                      </a:lnTo>
                      <a:lnTo>
                        <a:pt x="89" y="0"/>
                      </a:lnTo>
                      <a:lnTo>
                        <a:pt x="76" y="5"/>
                      </a:lnTo>
                      <a:lnTo>
                        <a:pt x="63" y="10"/>
                      </a:lnTo>
                      <a:lnTo>
                        <a:pt x="57" y="14"/>
                      </a:lnTo>
                      <a:lnTo>
                        <a:pt x="50" y="19"/>
                      </a:lnTo>
                      <a:lnTo>
                        <a:pt x="50" y="19"/>
                      </a:lnTo>
                      <a:close/>
                      <a:moveTo>
                        <a:pt x="5" y="39"/>
                      </a:moveTo>
                      <a:lnTo>
                        <a:pt x="5" y="39"/>
                      </a:lnTo>
                      <a:lnTo>
                        <a:pt x="3" y="39"/>
                      </a:lnTo>
                      <a:lnTo>
                        <a:pt x="3" y="39"/>
                      </a:lnTo>
                      <a:lnTo>
                        <a:pt x="5" y="37"/>
                      </a:lnTo>
                      <a:lnTo>
                        <a:pt x="5" y="37"/>
                      </a:lnTo>
                      <a:lnTo>
                        <a:pt x="6" y="37"/>
                      </a:lnTo>
                      <a:lnTo>
                        <a:pt x="6" y="37"/>
                      </a:lnTo>
                      <a:lnTo>
                        <a:pt x="5" y="39"/>
                      </a:lnTo>
                      <a:lnTo>
                        <a:pt x="5" y="39"/>
                      </a:lnTo>
                      <a:close/>
                      <a:moveTo>
                        <a:pt x="44" y="39"/>
                      </a:moveTo>
                      <a:lnTo>
                        <a:pt x="44" y="39"/>
                      </a:lnTo>
                      <a:lnTo>
                        <a:pt x="44" y="42"/>
                      </a:lnTo>
                      <a:lnTo>
                        <a:pt x="40" y="47"/>
                      </a:lnTo>
                      <a:lnTo>
                        <a:pt x="40" y="47"/>
                      </a:lnTo>
                      <a:lnTo>
                        <a:pt x="37" y="50"/>
                      </a:lnTo>
                      <a:lnTo>
                        <a:pt x="34" y="54"/>
                      </a:lnTo>
                      <a:lnTo>
                        <a:pt x="22" y="55"/>
                      </a:lnTo>
                      <a:lnTo>
                        <a:pt x="22" y="55"/>
                      </a:lnTo>
                      <a:lnTo>
                        <a:pt x="19" y="54"/>
                      </a:lnTo>
                      <a:lnTo>
                        <a:pt x="16" y="52"/>
                      </a:lnTo>
                      <a:lnTo>
                        <a:pt x="11" y="42"/>
                      </a:lnTo>
                      <a:lnTo>
                        <a:pt x="11" y="42"/>
                      </a:lnTo>
                      <a:lnTo>
                        <a:pt x="11" y="37"/>
                      </a:lnTo>
                      <a:lnTo>
                        <a:pt x="13" y="34"/>
                      </a:lnTo>
                      <a:lnTo>
                        <a:pt x="18" y="32"/>
                      </a:lnTo>
                      <a:lnTo>
                        <a:pt x="18" y="32"/>
                      </a:lnTo>
                      <a:lnTo>
                        <a:pt x="22" y="31"/>
                      </a:lnTo>
                      <a:lnTo>
                        <a:pt x="36" y="27"/>
                      </a:lnTo>
                      <a:lnTo>
                        <a:pt x="36" y="27"/>
                      </a:lnTo>
                      <a:lnTo>
                        <a:pt x="37" y="27"/>
                      </a:lnTo>
                      <a:lnTo>
                        <a:pt x="39" y="29"/>
                      </a:lnTo>
                      <a:lnTo>
                        <a:pt x="42" y="32"/>
                      </a:lnTo>
                      <a:lnTo>
                        <a:pt x="44" y="39"/>
                      </a:lnTo>
                      <a:lnTo>
                        <a:pt x="44" y="39"/>
                      </a:lnTo>
                      <a:close/>
                      <a:moveTo>
                        <a:pt x="86" y="29"/>
                      </a:moveTo>
                      <a:lnTo>
                        <a:pt x="86" y="29"/>
                      </a:lnTo>
                      <a:lnTo>
                        <a:pt x="78" y="34"/>
                      </a:lnTo>
                      <a:lnTo>
                        <a:pt x="71" y="36"/>
                      </a:lnTo>
                      <a:lnTo>
                        <a:pt x="68" y="36"/>
                      </a:lnTo>
                      <a:lnTo>
                        <a:pt x="68" y="36"/>
                      </a:lnTo>
                      <a:lnTo>
                        <a:pt x="62" y="34"/>
                      </a:lnTo>
                      <a:lnTo>
                        <a:pt x="60" y="32"/>
                      </a:lnTo>
                      <a:lnTo>
                        <a:pt x="60" y="32"/>
                      </a:lnTo>
                      <a:lnTo>
                        <a:pt x="57" y="26"/>
                      </a:lnTo>
                      <a:lnTo>
                        <a:pt x="55" y="23"/>
                      </a:lnTo>
                      <a:lnTo>
                        <a:pt x="57" y="19"/>
                      </a:lnTo>
                      <a:lnTo>
                        <a:pt x="58" y="18"/>
                      </a:lnTo>
                      <a:lnTo>
                        <a:pt x="58" y="18"/>
                      </a:lnTo>
                      <a:lnTo>
                        <a:pt x="68" y="11"/>
                      </a:lnTo>
                      <a:lnTo>
                        <a:pt x="75" y="8"/>
                      </a:lnTo>
                      <a:lnTo>
                        <a:pt x="75" y="8"/>
                      </a:lnTo>
                      <a:lnTo>
                        <a:pt x="79" y="8"/>
                      </a:lnTo>
                      <a:lnTo>
                        <a:pt x="83" y="8"/>
                      </a:lnTo>
                      <a:lnTo>
                        <a:pt x="86" y="11"/>
                      </a:lnTo>
                      <a:lnTo>
                        <a:pt x="86" y="11"/>
                      </a:lnTo>
                      <a:lnTo>
                        <a:pt x="88" y="21"/>
                      </a:lnTo>
                      <a:lnTo>
                        <a:pt x="88" y="26"/>
                      </a:lnTo>
                      <a:lnTo>
                        <a:pt x="86" y="29"/>
                      </a:lnTo>
                      <a:lnTo>
                        <a:pt x="86" y="29"/>
                      </a:lnTo>
                      <a:close/>
                      <a:moveTo>
                        <a:pt x="88" y="6"/>
                      </a:moveTo>
                      <a:lnTo>
                        <a:pt x="88" y="6"/>
                      </a:lnTo>
                      <a:lnTo>
                        <a:pt x="86" y="6"/>
                      </a:lnTo>
                      <a:lnTo>
                        <a:pt x="86" y="6"/>
                      </a:lnTo>
                      <a:lnTo>
                        <a:pt x="88" y="5"/>
                      </a:lnTo>
                      <a:lnTo>
                        <a:pt x="88" y="5"/>
                      </a:lnTo>
                      <a:lnTo>
                        <a:pt x="89" y="5"/>
                      </a:lnTo>
                      <a:lnTo>
                        <a:pt x="89" y="5"/>
                      </a:lnTo>
                      <a:lnTo>
                        <a:pt x="88" y="6"/>
                      </a:lnTo>
                      <a:lnTo>
                        <a:pt x="88" y="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7" name="Freeform 3327"/>
                <p:cNvSpPr>
                  <a:spLocks/>
                </p:cNvSpPr>
                <p:nvPr/>
              </p:nvSpPr>
              <p:spPr bwMode="auto">
                <a:xfrm>
                  <a:off x="3970337" y="3392487"/>
                  <a:ext cx="127000" cy="104775"/>
                </a:xfrm>
                <a:custGeom>
                  <a:avLst/>
                  <a:gdLst/>
                  <a:ahLst/>
                  <a:cxnLst>
                    <a:cxn ang="0">
                      <a:pos x="117" y="97"/>
                    </a:cxn>
                    <a:cxn ang="0">
                      <a:pos x="160" y="112"/>
                    </a:cxn>
                    <a:cxn ang="0">
                      <a:pos x="148" y="84"/>
                    </a:cxn>
                    <a:cxn ang="0">
                      <a:pos x="113" y="0"/>
                    </a:cxn>
                    <a:cxn ang="0">
                      <a:pos x="0" y="47"/>
                    </a:cxn>
                    <a:cxn ang="0">
                      <a:pos x="36" y="132"/>
                    </a:cxn>
                    <a:cxn ang="0">
                      <a:pos x="117" y="97"/>
                    </a:cxn>
                  </a:cxnLst>
                  <a:rect l="0" t="0" r="r" b="b"/>
                  <a:pathLst>
                    <a:path w="160" h="132">
                      <a:moveTo>
                        <a:pt x="117" y="97"/>
                      </a:moveTo>
                      <a:lnTo>
                        <a:pt x="160" y="112"/>
                      </a:lnTo>
                      <a:lnTo>
                        <a:pt x="148" y="84"/>
                      </a:lnTo>
                      <a:lnTo>
                        <a:pt x="113" y="0"/>
                      </a:lnTo>
                      <a:lnTo>
                        <a:pt x="0" y="47"/>
                      </a:lnTo>
                      <a:lnTo>
                        <a:pt x="36" y="132"/>
                      </a:lnTo>
                      <a:lnTo>
                        <a:pt x="117" y="97"/>
                      </a:lnTo>
                      <a:close/>
                    </a:path>
                  </a:pathLst>
                </a:custGeom>
                <a:solidFill>
                  <a:srgbClr val="FF6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8" name="Freeform 3328"/>
                <p:cNvSpPr>
                  <a:spLocks/>
                </p:cNvSpPr>
                <p:nvPr/>
              </p:nvSpPr>
              <p:spPr bwMode="auto">
                <a:xfrm>
                  <a:off x="4005262" y="3419475"/>
                  <a:ext cx="31750" cy="20638"/>
                </a:xfrm>
                <a:custGeom>
                  <a:avLst/>
                  <a:gdLst/>
                  <a:ahLst/>
                  <a:cxnLst>
                    <a:cxn ang="0">
                      <a:pos x="5" y="8"/>
                    </a:cxn>
                    <a:cxn ang="0">
                      <a:pos x="25" y="0"/>
                    </a:cxn>
                    <a:cxn ang="0">
                      <a:pos x="25" y="0"/>
                    </a:cxn>
                    <a:cxn ang="0">
                      <a:pos x="26" y="0"/>
                    </a:cxn>
                    <a:cxn ang="0">
                      <a:pos x="28" y="0"/>
                    </a:cxn>
                    <a:cxn ang="0">
                      <a:pos x="29" y="2"/>
                    </a:cxn>
                    <a:cxn ang="0">
                      <a:pos x="31" y="5"/>
                    </a:cxn>
                    <a:cxn ang="0">
                      <a:pos x="34" y="3"/>
                    </a:cxn>
                    <a:cxn ang="0">
                      <a:pos x="34" y="3"/>
                    </a:cxn>
                    <a:cxn ang="0">
                      <a:pos x="34" y="3"/>
                    </a:cxn>
                    <a:cxn ang="0">
                      <a:pos x="38" y="5"/>
                    </a:cxn>
                    <a:cxn ang="0">
                      <a:pos x="39" y="8"/>
                    </a:cxn>
                    <a:cxn ang="0">
                      <a:pos x="39" y="8"/>
                    </a:cxn>
                    <a:cxn ang="0">
                      <a:pos x="39" y="8"/>
                    </a:cxn>
                    <a:cxn ang="0">
                      <a:pos x="39" y="11"/>
                    </a:cxn>
                    <a:cxn ang="0">
                      <a:pos x="3" y="26"/>
                    </a:cxn>
                    <a:cxn ang="0">
                      <a:pos x="3" y="26"/>
                    </a:cxn>
                    <a:cxn ang="0">
                      <a:pos x="2" y="26"/>
                    </a:cxn>
                    <a:cxn ang="0">
                      <a:pos x="0" y="23"/>
                    </a:cxn>
                    <a:cxn ang="0">
                      <a:pos x="0" y="18"/>
                    </a:cxn>
                    <a:cxn ang="0">
                      <a:pos x="0" y="18"/>
                    </a:cxn>
                    <a:cxn ang="0">
                      <a:pos x="0" y="18"/>
                    </a:cxn>
                    <a:cxn ang="0">
                      <a:pos x="2" y="16"/>
                    </a:cxn>
                    <a:cxn ang="0">
                      <a:pos x="5" y="15"/>
                    </a:cxn>
                    <a:cxn ang="0">
                      <a:pos x="3" y="11"/>
                    </a:cxn>
                    <a:cxn ang="0">
                      <a:pos x="3" y="11"/>
                    </a:cxn>
                    <a:cxn ang="0">
                      <a:pos x="3" y="10"/>
                    </a:cxn>
                    <a:cxn ang="0">
                      <a:pos x="5" y="8"/>
                    </a:cxn>
                  </a:cxnLst>
                  <a:rect l="0" t="0" r="r" b="b"/>
                  <a:pathLst>
                    <a:path w="39" h="26">
                      <a:moveTo>
                        <a:pt x="5" y="8"/>
                      </a:moveTo>
                      <a:lnTo>
                        <a:pt x="25" y="0"/>
                      </a:lnTo>
                      <a:lnTo>
                        <a:pt x="25" y="0"/>
                      </a:lnTo>
                      <a:lnTo>
                        <a:pt x="26" y="0"/>
                      </a:lnTo>
                      <a:lnTo>
                        <a:pt x="28" y="0"/>
                      </a:lnTo>
                      <a:lnTo>
                        <a:pt x="29" y="2"/>
                      </a:lnTo>
                      <a:lnTo>
                        <a:pt x="31" y="5"/>
                      </a:lnTo>
                      <a:lnTo>
                        <a:pt x="34" y="3"/>
                      </a:lnTo>
                      <a:lnTo>
                        <a:pt x="34" y="3"/>
                      </a:lnTo>
                      <a:lnTo>
                        <a:pt x="34" y="3"/>
                      </a:lnTo>
                      <a:lnTo>
                        <a:pt x="38" y="5"/>
                      </a:lnTo>
                      <a:lnTo>
                        <a:pt x="39" y="8"/>
                      </a:lnTo>
                      <a:lnTo>
                        <a:pt x="39" y="8"/>
                      </a:lnTo>
                      <a:lnTo>
                        <a:pt x="39" y="8"/>
                      </a:lnTo>
                      <a:lnTo>
                        <a:pt x="39" y="11"/>
                      </a:lnTo>
                      <a:lnTo>
                        <a:pt x="3" y="26"/>
                      </a:lnTo>
                      <a:lnTo>
                        <a:pt x="3" y="26"/>
                      </a:lnTo>
                      <a:lnTo>
                        <a:pt x="2" y="26"/>
                      </a:lnTo>
                      <a:lnTo>
                        <a:pt x="0" y="23"/>
                      </a:lnTo>
                      <a:lnTo>
                        <a:pt x="0" y="18"/>
                      </a:lnTo>
                      <a:lnTo>
                        <a:pt x="0" y="18"/>
                      </a:lnTo>
                      <a:lnTo>
                        <a:pt x="0" y="18"/>
                      </a:lnTo>
                      <a:lnTo>
                        <a:pt x="2" y="16"/>
                      </a:lnTo>
                      <a:lnTo>
                        <a:pt x="5" y="15"/>
                      </a:lnTo>
                      <a:lnTo>
                        <a:pt x="3" y="11"/>
                      </a:lnTo>
                      <a:lnTo>
                        <a:pt x="3" y="11"/>
                      </a:lnTo>
                      <a:lnTo>
                        <a:pt x="3" y="10"/>
                      </a:lnTo>
                      <a:lnTo>
                        <a:pt x="5" y="8"/>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9" name="Freeform 3329"/>
                <p:cNvSpPr>
                  <a:spLocks/>
                </p:cNvSpPr>
                <p:nvPr/>
              </p:nvSpPr>
              <p:spPr bwMode="auto">
                <a:xfrm>
                  <a:off x="4005262" y="3419475"/>
                  <a:ext cx="31750" cy="20638"/>
                </a:xfrm>
                <a:custGeom>
                  <a:avLst/>
                  <a:gdLst/>
                  <a:ahLst/>
                  <a:cxnLst>
                    <a:cxn ang="0">
                      <a:pos x="5" y="8"/>
                    </a:cxn>
                    <a:cxn ang="0">
                      <a:pos x="25" y="0"/>
                    </a:cxn>
                    <a:cxn ang="0">
                      <a:pos x="25" y="0"/>
                    </a:cxn>
                    <a:cxn ang="0">
                      <a:pos x="26" y="0"/>
                    </a:cxn>
                    <a:cxn ang="0">
                      <a:pos x="28" y="0"/>
                    </a:cxn>
                    <a:cxn ang="0">
                      <a:pos x="29" y="2"/>
                    </a:cxn>
                    <a:cxn ang="0">
                      <a:pos x="31" y="5"/>
                    </a:cxn>
                    <a:cxn ang="0">
                      <a:pos x="34" y="3"/>
                    </a:cxn>
                    <a:cxn ang="0">
                      <a:pos x="34" y="3"/>
                    </a:cxn>
                    <a:cxn ang="0">
                      <a:pos x="34" y="3"/>
                    </a:cxn>
                    <a:cxn ang="0">
                      <a:pos x="38" y="5"/>
                    </a:cxn>
                    <a:cxn ang="0">
                      <a:pos x="39" y="8"/>
                    </a:cxn>
                    <a:cxn ang="0">
                      <a:pos x="39" y="8"/>
                    </a:cxn>
                    <a:cxn ang="0">
                      <a:pos x="39" y="8"/>
                    </a:cxn>
                    <a:cxn ang="0">
                      <a:pos x="39" y="11"/>
                    </a:cxn>
                    <a:cxn ang="0">
                      <a:pos x="3" y="26"/>
                    </a:cxn>
                    <a:cxn ang="0">
                      <a:pos x="3" y="26"/>
                    </a:cxn>
                    <a:cxn ang="0">
                      <a:pos x="2" y="26"/>
                    </a:cxn>
                    <a:cxn ang="0">
                      <a:pos x="0" y="23"/>
                    </a:cxn>
                    <a:cxn ang="0">
                      <a:pos x="0" y="18"/>
                    </a:cxn>
                    <a:cxn ang="0">
                      <a:pos x="0" y="18"/>
                    </a:cxn>
                    <a:cxn ang="0">
                      <a:pos x="0" y="18"/>
                    </a:cxn>
                    <a:cxn ang="0">
                      <a:pos x="2" y="16"/>
                    </a:cxn>
                    <a:cxn ang="0">
                      <a:pos x="5" y="15"/>
                    </a:cxn>
                    <a:cxn ang="0">
                      <a:pos x="3" y="11"/>
                    </a:cxn>
                    <a:cxn ang="0">
                      <a:pos x="3" y="11"/>
                    </a:cxn>
                    <a:cxn ang="0">
                      <a:pos x="3" y="10"/>
                    </a:cxn>
                    <a:cxn ang="0">
                      <a:pos x="5" y="8"/>
                    </a:cxn>
                  </a:cxnLst>
                  <a:rect l="0" t="0" r="r" b="b"/>
                  <a:pathLst>
                    <a:path w="39" h="26">
                      <a:moveTo>
                        <a:pt x="5" y="8"/>
                      </a:moveTo>
                      <a:lnTo>
                        <a:pt x="25" y="0"/>
                      </a:lnTo>
                      <a:lnTo>
                        <a:pt x="25" y="0"/>
                      </a:lnTo>
                      <a:lnTo>
                        <a:pt x="26" y="0"/>
                      </a:lnTo>
                      <a:lnTo>
                        <a:pt x="28" y="0"/>
                      </a:lnTo>
                      <a:lnTo>
                        <a:pt x="29" y="2"/>
                      </a:lnTo>
                      <a:lnTo>
                        <a:pt x="31" y="5"/>
                      </a:lnTo>
                      <a:lnTo>
                        <a:pt x="34" y="3"/>
                      </a:lnTo>
                      <a:lnTo>
                        <a:pt x="34" y="3"/>
                      </a:lnTo>
                      <a:lnTo>
                        <a:pt x="34" y="3"/>
                      </a:lnTo>
                      <a:lnTo>
                        <a:pt x="38" y="5"/>
                      </a:lnTo>
                      <a:lnTo>
                        <a:pt x="39" y="8"/>
                      </a:lnTo>
                      <a:lnTo>
                        <a:pt x="39" y="8"/>
                      </a:lnTo>
                      <a:lnTo>
                        <a:pt x="39" y="8"/>
                      </a:lnTo>
                      <a:lnTo>
                        <a:pt x="39" y="11"/>
                      </a:lnTo>
                      <a:lnTo>
                        <a:pt x="3" y="26"/>
                      </a:lnTo>
                      <a:lnTo>
                        <a:pt x="3" y="26"/>
                      </a:lnTo>
                      <a:lnTo>
                        <a:pt x="2" y="26"/>
                      </a:lnTo>
                      <a:lnTo>
                        <a:pt x="0" y="23"/>
                      </a:lnTo>
                      <a:lnTo>
                        <a:pt x="0" y="18"/>
                      </a:lnTo>
                      <a:lnTo>
                        <a:pt x="0" y="18"/>
                      </a:lnTo>
                      <a:lnTo>
                        <a:pt x="0" y="18"/>
                      </a:lnTo>
                      <a:lnTo>
                        <a:pt x="2" y="16"/>
                      </a:lnTo>
                      <a:lnTo>
                        <a:pt x="5" y="15"/>
                      </a:lnTo>
                      <a:lnTo>
                        <a:pt x="3" y="11"/>
                      </a:lnTo>
                      <a:lnTo>
                        <a:pt x="3" y="11"/>
                      </a:lnTo>
                      <a:lnTo>
                        <a:pt x="3" y="10"/>
                      </a:lnTo>
                      <a:lnTo>
                        <a:pt x="5"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0" name="Freeform 3330"/>
                <p:cNvSpPr>
                  <a:spLocks noEditPoints="1"/>
                </p:cNvSpPr>
                <p:nvPr/>
              </p:nvSpPr>
              <p:spPr bwMode="auto">
                <a:xfrm>
                  <a:off x="4010025" y="3432175"/>
                  <a:ext cx="34925" cy="39688"/>
                </a:xfrm>
                <a:custGeom>
                  <a:avLst/>
                  <a:gdLst/>
                  <a:ahLst/>
                  <a:cxnLst>
                    <a:cxn ang="0">
                      <a:pos x="35" y="26"/>
                    </a:cxn>
                    <a:cxn ang="0">
                      <a:pos x="16" y="34"/>
                    </a:cxn>
                    <a:cxn ang="0">
                      <a:pos x="9" y="23"/>
                    </a:cxn>
                    <a:cxn ang="0">
                      <a:pos x="32" y="13"/>
                    </a:cxn>
                    <a:cxn ang="0">
                      <a:pos x="35" y="26"/>
                    </a:cxn>
                    <a:cxn ang="0">
                      <a:pos x="32" y="0"/>
                    </a:cxn>
                    <a:cxn ang="0">
                      <a:pos x="0" y="13"/>
                    </a:cxn>
                    <a:cxn ang="0">
                      <a:pos x="19" y="49"/>
                    </a:cxn>
                    <a:cxn ang="0">
                      <a:pos x="19" y="49"/>
                    </a:cxn>
                    <a:cxn ang="0">
                      <a:pos x="19" y="51"/>
                    </a:cxn>
                    <a:cxn ang="0">
                      <a:pos x="21" y="51"/>
                    </a:cxn>
                    <a:cxn ang="0">
                      <a:pos x="22" y="51"/>
                    </a:cxn>
                    <a:cxn ang="0">
                      <a:pos x="44" y="41"/>
                    </a:cxn>
                    <a:cxn ang="0">
                      <a:pos x="44" y="41"/>
                    </a:cxn>
                    <a:cxn ang="0">
                      <a:pos x="44" y="39"/>
                    </a:cxn>
                    <a:cxn ang="0">
                      <a:pos x="44" y="38"/>
                    </a:cxn>
                    <a:cxn ang="0">
                      <a:pos x="32" y="0"/>
                    </a:cxn>
                  </a:cxnLst>
                  <a:rect l="0" t="0" r="r" b="b"/>
                  <a:pathLst>
                    <a:path w="44" h="51">
                      <a:moveTo>
                        <a:pt x="35" y="26"/>
                      </a:moveTo>
                      <a:lnTo>
                        <a:pt x="16" y="34"/>
                      </a:lnTo>
                      <a:lnTo>
                        <a:pt x="9" y="23"/>
                      </a:lnTo>
                      <a:lnTo>
                        <a:pt x="32" y="13"/>
                      </a:lnTo>
                      <a:lnTo>
                        <a:pt x="35" y="26"/>
                      </a:lnTo>
                      <a:close/>
                      <a:moveTo>
                        <a:pt x="32" y="0"/>
                      </a:moveTo>
                      <a:lnTo>
                        <a:pt x="0" y="13"/>
                      </a:lnTo>
                      <a:lnTo>
                        <a:pt x="19" y="49"/>
                      </a:lnTo>
                      <a:lnTo>
                        <a:pt x="19" y="49"/>
                      </a:lnTo>
                      <a:lnTo>
                        <a:pt x="19" y="51"/>
                      </a:lnTo>
                      <a:lnTo>
                        <a:pt x="21" y="51"/>
                      </a:lnTo>
                      <a:lnTo>
                        <a:pt x="22" y="51"/>
                      </a:lnTo>
                      <a:lnTo>
                        <a:pt x="44" y="41"/>
                      </a:lnTo>
                      <a:lnTo>
                        <a:pt x="44" y="41"/>
                      </a:lnTo>
                      <a:lnTo>
                        <a:pt x="44" y="39"/>
                      </a:lnTo>
                      <a:lnTo>
                        <a:pt x="44" y="38"/>
                      </a:lnTo>
                      <a:lnTo>
                        <a:pt x="32"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1" name="Freeform 3331"/>
                <p:cNvSpPr>
                  <a:spLocks/>
                </p:cNvSpPr>
                <p:nvPr/>
              </p:nvSpPr>
              <p:spPr bwMode="auto">
                <a:xfrm>
                  <a:off x="4189412" y="3302000"/>
                  <a:ext cx="125413" cy="104775"/>
                </a:xfrm>
                <a:custGeom>
                  <a:avLst/>
                  <a:gdLst/>
                  <a:ahLst/>
                  <a:cxnLst>
                    <a:cxn ang="0">
                      <a:pos x="116" y="97"/>
                    </a:cxn>
                    <a:cxn ang="0">
                      <a:pos x="158" y="112"/>
                    </a:cxn>
                    <a:cxn ang="0">
                      <a:pos x="147" y="86"/>
                    </a:cxn>
                    <a:cxn ang="0">
                      <a:pos x="113" y="0"/>
                    </a:cxn>
                    <a:cxn ang="0">
                      <a:pos x="0" y="47"/>
                    </a:cxn>
                    <a:cxn ang="0">
                      <a:pos x="35" y="132"/>
                    </a:cxn>
                    <a:cxn ang="0">
                      <a:pos x="116" y="97"/>
                    </a:cxn>
                  </a:cxnLst>
                  <a:rect l="0" t="0" r="r" b="b"/>
                  <a:pathLst>
                    <a:path w="158" h="132">
                      <a:moveTo>
                        <a:pt x="116" y="97"/>
                      </a:moveTo>
                      <a:lnTo>
                        <a:pt x="158" y="112"/>
                      </a:lnTo>
                      <a:lnTo>
                        <a:pt x="147" y="86"/>
                      </a:lnTo>
                      <a:lnTo>
                        <a:pt x="113" y="0"/>
                      </a:lnTo>
                      <a:lnTo>
                        <a:pt x="0" y="47"/>
                      </a:lnTo>
                      <a:lnTo>
                        <a:pt x="35" y="132"/>
                      </a:lnTo>
                      <a:lnTo>
                        <a:pt x="116" y="97"/>
                      </a:lnTo>
                      <a:close/>
                    </a:path>
                  </a:pathLst>
                </a:custGeom>
                <a:solidFill>
                  <a:srgbClr val="FFFF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2" name="Freeform 3332"/>
                <p:cNvSpPr>
                  <a:spLocks noEditPoints="1"/>
                </p:cNvSpPr>
                <p:nvPr/>
              </p:nvSpPr>
              <p:spPr bwMode="auto">
                <a:xfrm>
                  <a:off x="4214812" y="3324225"/>
                  <a:ext cx="61913" cy="61913"/>
                </a:xfrm>
                <a:custGeom>
                  <a:avLst/>
                  <a:gdLst/>
                  <a:ahLst/>
                  <a:cxnLst>
                    <a:cxn ang="0">
                      <a:pos x="55" y="0"/>
                    </a:cxn>
                    <a:cxn ang="0">
                      <a:pos x="3" y="22"/>
                    </a:cxn>
                    <a:cxn ang="0">
                      <a:pos x="3" y="22"/>
                    </a:cxn>
                    <a:cxn ang="0">
                      <a:pos x="0" y="25"/>
                    </a:cxn>
                    <a:cxn ang="0">
                      <a:pos x="0" y="30"/>
                    </a:cxn>
                    <a:cxn ang="0">
                      <a:pos x="15" y="66"/>
                    </a:cxn>
                    <a:cxn ang="0">
                      <a:pos x="15" y="66"/>
                    </a:cxn>
                    <a:cxn ang="0">
                      <a:pos x="18" y="69"/>
                    </a:cxn>
                    <a:cxn ang="0">
                      <a:pos x="23" y="69"/>
                    </a:cxn>
                    <a:cxn ang="0">
                      <a:pos x="44" y="59"/>
                    </a:cxn>
                    <a:cxn ang="0">
                      <a:pos x="47" y="67"/>
                    </a:cxn>
                    <a:cxn ang="0">
                      <a:pos x="28" y="77"/>
                    </a:cxn>
                    <a:cxn ang="0">
                      <a:pos x="28" y="79"/>
                    </a:cxn>
                    <a:cxn ang="0">
                      <a:pos x="77" y="57"/>
                    </a:cxn>
                    <a:cxn ang="0">
                      <a:pos x="77" y="56"/>
                    </a:cxn>
                    <a:cxn ang="0">
                      <a:pos x="55" y="64"/>
                    </a:cxn>
                    <a:cxn ang="0">
                      <a:pos x="52" y="56"/>
                    </a:cxn>
                    <a:cxn ang="0">
                      <a:pos x="75" y="46"/>
                    </a:cxn>
                    <a:cxn ang="0">
                      <a:pos x="75" y="46"/>
                    </a:cxn>
                    <a:cxn ang="0">
                      <a:pos x="78" y="44"/>
                    </a:cxn>
                    <a:cxn ang="0">
                      <a:pos x="78" y="39"/>
                    </a:cxn>
                    <a:cxn ang="0">
                      <a:pos x="63" y="4"/>
                    </a:cxn>
                    <a:cxn ang="0">
                      <a:pos x="63" y="4"/>
                    </a:cxn>
                    <a:cxn ang="0">
                      <a:pos x="60" y="0"/>
                    </a:cxn>
                    <a:cxn ang="0">
                      <a:pos x="55" y="0"/>
                    </a:cxn>
                    <a:cxn ang="0">
                      <a:pos x="55" y="0"/>
                    </a:cxn>
                    <a:cxn ang="0">
                      <a:pos x="44" y="54"/>
                    </a:cxn>
                    <a:cxn ang="0">
                      <a:pos x="44" y="54"/>
                    </a:cxn>
                    <a:cxn ang="0">
                      <a:pos x="44" y="53"/>
                    </a:cxn>
                    <a:cxn ang="0">
                      <a:pos x="46" y="51"/>
                    </a:cxn>
                    <a:cxn ang="0">
                      <a:pos x="46" y="51"/>
                    </a:cxn>
                    <a:cxn ang="0">
                      <a:pos x="47" y="51"/>
                    </a:cxn>
                    <a:cxn ang="0">
                      <a:pos x="49" y="53"/>
                    </a:cxn>
                    <a:cxn ang="0">
                      <a:pos x="49" y="53"/>
                    </a:cxn>
                    <a:cxn ang="0">
                      <a:pos x="49" y="54"/>
                    </a:cxn>
                    <a:cxn ang="0">
                      <a:pos x="47" y="56"/>
                    </a:cxn>
                    <a:cxn ang="0">
                      <a:pos x="47" y="56"/>
                    </a:cxn>
                    <a:cxn ang="0">
                      <a:pos x="46" y="56"/>
                    </a:cxn>
                    <a:cxn ang="0">
                      <a:pos x="44" y="54"/>
                    </a:cxn>
                    <a:cxn ang="0">
                      <a:pos x="44" y="54"/>
                    </a:cxn>
                    <a:cxn ang="0">
                      <a:pos x="75" y="38"/>
                    </a:cxn>
                    <a:cxn ang="0">
                      <a:pos x="16" y="61"/>
                    </a:cxn>
                    <a:cxn ang="0">
                      <a:pos x="3" y="28"/>
                    </a:cxn>
                    <a:cxn ang="0">
                      <a:pos x="60" y="4"/>
                    </a:cxn>
                    <a:cxn ang="0">
                      <a:pos x="75" y="38"/>
                    </a:cxn>
                  </a:cxnLst>
                  <a:rect l="0" t="0" r="r" b="b"/>
                  <a:pathLst>
                    <a:path w="78" h="79">
                      <a:moveTo>
                        <a:pt x="55" y="0"/>
                      </a:moveTo>
                      <a:lnTo>
                        <a:pt x="3" y="22"/>
                      </a:lnTo>
                      <a:lnTo>
                        <a:pt x="3" y="22"/>
                      </a:lnTo>
                      <a:lnTo>
                        <a:pt x="0" y="25"/>
                      </a:lnTo>
                      <a:lnTo>
                        <a:pt x="0" y="30"/>
                      </a:lnTo>
                      <a:lnTo>
                        <a:pt x="15" y="66"/>
                      </a:lnTo>
                      <a:lnTo>
                        <a:pt x="15" y="66"/>
                      </a:lnTo>
                      <a:lnTo>
                        <a:pt x="18" y="69"/>
                      </a:lnTo>
                      <a:lnTo>
                        <a:pt x="23" y="69"/>
                      </a:lnTo>
                      <a:lnTo>
                        <a:pt x="44" y="59"/>
                      </a:lnTo>
                      <a:lnTo>
                        <a:pt x="47" y="67"/>
                      </a:lnTo>
                      <a:lnTo>
                        <a:pt x="28" y="77"/>
                      </a:lnTo>
                      <a:lnTo>
                        <a:pt x="28" y="79"/>
                      </a:lnTo>
                      <a:lnTo>
                        <a:pt x="77" y="57"/>
                      </a:lnTo>
                      <a:lnTo>
                        <a:pt x="77" y="56"/>
                      </a:lnTo>
                      <a:lnTo>
                        <a:pt x="55" y="64"/>
                      </a:lnTo>
                      <a:lnTo>
                        <a:pt x="52" y="56"/>
                      </a:lnTo>
                      <a:lnTo>
                        <a:pt x="75" y="46"/>
                      </a:lnTo>
                      <a:lnTo>
                        <a:pt x="75" y="46"/>
                      </a:lnTo>
                      <a:lnTo>
                        <a:pt x="78" y="44"/>
                      </a:lnTo>
                      <a:lnTo>
                        <a:pt x="78" y="39"/>
                      </a:lnTo>
                      <a:lnTo>
                        <a:pt x="63" y="4"/>
                      </a:lnTo>
                      <a:lnTo>
                        <a:pt x="63" y="4"/>
                      </a:lnTo>
                      <a:lnTo>
                        <a:pt x="60" y="0"/>
                      </a:lnTo>
                      <a:lnTo>
                        <a:pt x="55" y="0"/>
                      </a:lnTo>
                      <a:lnTo>
                        <a:pt x="55" y="0"/>
                      </a:lnTo>
                      <a:close/>
                      <a:moveTo>
                        <a:pt x="44" y="54"/>
                      </a:moveTo>
                      <a:lnTo>
                        <a:pt x="44" y="54"/>
                      </a:lnTo>
                      <a:lnTo>
                        <a:pt x="44" y="53"/>
                      </a:lnTo>
                      <a:lnTo>
                        <a:pt x="46" y="51"/>
                      </a:lnTo>
                      <a:lnTo>
                        <a:pt x="46" y="51"/>
                      </a:lnTo>
                      <a:lnTo>
                        <a:pt x="47" y="51"/>
                      </a:lnTo>
                      <a:lnTo>
                        <a:pt x="49" y="53"/>
                      </a:lnTo>
                      <a:lnTo>
                        <a:pt x="49" y="53"/>
                      </a:lnTo>
                      <a:lnTo>
                        <a:pt x="49" y="54"/>
                      </a:lnTo>
                      <a:lnTo>
                        <a:pt x="47" y="56"/>
                      </a:lnTo>
                      <a:lnTo>
                        <a:pt x="47" y="56"/>
                      </a:lnTo>
                      <a:lnTo>
                        <a:pt x="46" y="56"/>
                      </a:lnTo>
                      <a:lnTo>
                        <a:pt x="44" y="54"/>
                      </a:lnTo>
                      <a:lnTo>
                        <a:pt x="44" y="54"/>
                      </a:lnTo>
                      <a:close/>
                      <a:moveTo>
                        <a:pt x="75" y="38"/>
                      </a:moveTo>
                      <a:lnTo>
                        <a:pt x="16" y="61"/>
                      </a:lnTo>
                      <a:lnTo>
                        <a:pt x="3" y="28"/>
                      </a:lnTo>
                      <a:lnTo>
                        <a:pt x="60" y="4"/>
                      </a:lnTo>
                      <a:lnTo>
                        <a:pt x="75" y="38"/>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3" name="Freeform 3333"/>
                <p:cNvSpPr>
                  <a:spLocks/>
                </p:cNvSpPr>
                <p:nvPr/>
              </p:nvSpPr>
              <p:spPr bwMode="auto">
                <a:xfrm>
                  <a:off x="4418012" y="3390900"/>
                  <a:ext cx="127000" cy="104775"/>
                </a:xfrm>
                <a:custGeom>
                  <a:avLst/>
                  <a:gdLst/>
                  <a:ahLst/>
                  <a:cxnLst>
                    <a:cxn ang="0">
                      <a:pos x="42" y="34"/>
                    </a:cxn>
                    <a:cxn ang="0">
                      <a:pos x="0" y="20"/>
                    </a:cxn>
                    <a:cxn ang="0">
                      <a:pos x="11" y="47"/>
                    </a:cxn>
                    <a:cxn ang="0">
                      <a:pos x="47" y="132"/>
                    </a:cxn>
                    <a:cxn ang="0">
                      <a:pos x="159" y="85"/>
                    </a:cxn>
                    <a:cxn ang="0">
                      <a:pos x="123" y="0"/>
                    </a:cxn>
                    <a:cxn ang="0">
                      <a:pos x="42" y="34"/>
                    </a:cxn>
                  </a:cxnLst>
                  <a:rect l="0" t="0" r="r" b="b"/>
                  <a:pathLst>
                    <a:path w="159" h="132">
                      <a:moveTo>
                        <a:pt x="42" y="34"/>
                      </a:moveTo>
                      <a:lnTo>
                        <a:pt x="0" y="20"/>
                      </a:lnTo>
                      <a:lnTo>
                        <a:pt x="11" y="47"/>
                      </a:lnTo>
                      <a:lnTo>
                        <a:pt x="47" y="132"/>
                      </a:lnTo>
                      <a:lnTo>
                        <a:pt x="159" y="85"/>
                      </a:lnTo>
                      <a:lnTo>
                        <a:pt x="123" y="0"/>
                      </a:lnTo>
                      <a:lnTo>
                        <a:pt x="42" y="34"/>
                      </a:lnTo>
                      <a:close/>
                    </a:path>
                  </a:pathLst>
                </a:custGeom>
                <a:solidFill>
                  <a:srgbClr val="FF6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4" name="Freeform 3334"/>
                <p:cNvSpPr>
                  <a:spLocks noEditPoints="1"/>
                </p:cNvSpPr>
                <p:nvPr/>
              </p:nvSpPr>
              <p:spPr bwMode="auto">
                <a:xfrm>
                  <a:off x="4462462" y="3413125"/>
                  <a:ext cx="47625" cy="60325"/>
                </a:xfrm>
                <a:custGeom>
                  <a:avLst/>
                  <a:gdLst/>
                  <a:ahLst/>
                  <a:cxnLst>
                    <a:cxn ang="0">
                      <a:pos x="27" y="0"/>
                    </a:cxn>
                    <a:cxn ang="0">
                      <a:pos x="3" y="11"/>
                    </a:cxn>
                    <a:cxn ang="0">
                      <a:pos x="3" y="11"/>
                    </a:cxn>
                    <a:cxn ang="0">
                      <a:pos x="0" y="13"/>
                    </a:cxn>
                    <a:cxn ang="0">
                      <a:pos x="0" y="18"/>
                    </a:cxn>
                    <a:cxn ang="0">
                      <a:pos x="22" y="75"/>
                    </a:cxn>
                    <a:cxn ang="0">
                      <a:pos x="22" y="75"/>
                    </a:cxn>
                    <a:cxn ang="0">
                      <a:pos x="26" y="76"/>
                    </a:cxn>
                    <a:cxn ang="0">
                      <a:pos x="29" y="76"/>
                    </a:cxn>
                    <a:cxn ang="0">
                      <a:pos x="55" y="67"/>
                    </a:cxn>
                    <a:cxn ang="0">
                      <a:pos x="55" y="67"/>
                    </a:cxn>
                    <a:cxn ang="0">
                      <a:pos x="58" y="63"/>
                    </a:cxn>
                    <a:cxn ang="0">
                      <a:pos x="58" y="60"/>
                    </a:cxn>
                    <a:cxn ang="0">
                      <a:pos x="34" y="3"/>
                    </a:cxn>
                    <a:cxn ang="0">
                      <a:pos x="34" y="3"/>
                    </a:cxn>
                    <a:cxn ang="0">
                      <a:pos x="32" y="0"/>
                    </a:cxn>
                    <a:cxn ang="0">
                      <a:pos x="27" y="0"/>
                    </a:cxn>
                    <a:cxn ang="0">
                      <a:pos x="27" y="0"/>
                    </a:cxn>
                    <a:cxn ang="0">
                      <a:pos x="13" y="13"/>
                    </a:cxn>
                    <a:cxn ang="0">
                      <a:pos x="22" y="8"/>
                    </a:cxn>
                    <a:cxn ang="0">
                      <a:pos x="22" y="8"/>
                    </a:cxn>
                    <a:cxn ang="0">
                      <a:pos x="24" y="10"/>
                    </a:cxn>
                    <a:cxn ang="0">
                      <a:pos x="24" y="10"/>
                    </a:cxn>
                    <a:cxn ang="0">
                      <a:pos x="22" y="11"/>
                    </a:cxn>
                    <a:cxn ang="0">
                      <a:pos x="14" y="14"/>
                    </a:cxn>
                    <a:cxn ang="0">
                      <a:pos x="14" y="14"/>
                    </a:cxn>
                    <a:cxn ang="0">
                      <a:pos x="13" y="14"/>
                    </a:cxn>
                    <a:cxn ang="0">
                      <a:pos x="13" y="14"/>
                    </a:cxn>
                    <a:cxn ang="0">
                      <a:pos x="13" y="13"/>
                    </a:cxn>
                    <a:cxn ang="0">
                      <a:pos x="13" y="13"/>
                    </a:cxn>
                    <a:cxn ang="0">
                      <a:pos x="42" y="70"/>
                    </a:cxn>
                    <a:cxn ang="0">
                      <a:pos x="42" y="70"/>
                    </a:cxn>
                    <a:cxn ang="0">
                      <a:pos x="39" y="70"/>
                    </a:cxn>
                    <a:cxn ang="0">
                      <a:pos x="37" y="67"/>
                    </a:cxn>
                    <a:cxn ang="0">
                      <a:pos x="37" y="67"/>
                    </a:cxn>
                    <a:cxn ang="0">
                      <a:pos x="37" y="63"/>
                    </a:cxn>
                    <a:cxn ang="0">
                      <a:pos x="39" y="62"/>
                    </a:cxn>
                    <a:cxn ang="0">
                      <a:pos x="39" y="62"/>
                    </a:cxn>
                    <a:cxn ang="0">
                      <a:pos x="42" y="62"/>
                    </a:cxn>
                    <a:cxn ang="0">
                      <a:pos x="44" y="63"/>
                    </a:cxn>
                    <a:cxn ang="0">
                      <a:pos x="44" y="63"/>
                    </a:cxn>
                    <a:cxn ang="0">
                      <a:pos x="44" y="67"/>
                    </a:cxn>
                    <a:cxn ang="0">
                      <a:pos x="42" y="70"/>
                    </a:cxn>
                    <a:cxn ang="0">
                      <a:pos x="42" y="70"/>
                    </a:cxn>
                    <a:cxn ang="0">
                      <a:pos x="53" y="55"/>
                    </a:cxn>
                    <a:cxn ang="0">
                      <a:pos x="24" y="67"/>
                    </a:cxn>
                    <a:cxn ang="0">
                      <a:pos x="5" y="23"/>
                    </a:cxn>
                    <a:cxn ang="0">
                      <a:pos x="34" y="10"/>
                    </a:cxn>
                    <a:cxn ang="0">
                      <a:pos x="53" y="55"/>
                    </a:cxn>
                  </a:cxnLst>
                  <a:rect l="0" t="0" r="r" b="b"/>
                  <a:pathLst>
                    <a:path w="58" h="76">
                      <a:moveTo>
                        <a:pt x="27" y="0"/>
                      </a:moveTo>
                      <a:lnTo>
                        <a:pt x="3" y="11"/>
                      </a:lnTo>
                      <a:lnTo>
                        <a:pt x="3" y="11"/>
                      </a:lnTo>
                      <a:lnTo>
                        <a:pt x="0" y="13"/>
                      </a:lnTo>
                      <a:lnTo>
                        <a:pt x="0" y="18"/>
                      </a:lnTo>
                      <a:lnTo>
                        <a:pt x="22" y="75"/>
                      </a:lnTo>
                      <a:lnTo>
                        <a:pt x="22" y="75"/>
                      </a:lnTo>
                      <a:lnTo>
                        <a:pt x="26" y="76"/>
                      </a:lnTo>
                      <a:lnTo>
                        <a:pt x="29" y="76"/>
                      </a:lnTo>
                      <a:lnTo>
                        <a:pt x="55" y="67"/>
                      </a:lnTo>
                      <a:lnTo>
                        <a:pt x="55" y="67"/>
                      </a:lnTo>
                      <a:lnTo>
                        <a:pt x="58" y="63"/>
                      </a:lnTo>
                      <a:lnTo>
                        <a:pt x="58" y="60"/>
                      </a:lnTo>
                      <a:lnTo>
                        <a:pt x="34" y="3"/>
                      </a:lnTo>
                      <a:lnTo>
                        <a:pt x="34" y="3"/>
                      </a:lnTo>
                      <a:lnTo>
                        <a:pt x="32" y="0"/>
                      </a:lnTo>
                      <a:lnTo>
                        <a:pt x="27" y="0"/>
                      </a:lnTo>
                      <a:lnTo>
                        <a:pt x="27" y="0"/>
                      </a:lnTo>
                      <a:close/>
                      <a:moveTo>
                        <a:pt x="13" y="13"/>
                      </a:moveTo>
                      <a:lnTo>
                        <a:pt x="22" y="8"/>
                      </a:lnTo>
                      <a:lnTo>
                        <a:pt x="22" y="8"/>
                      </a:lnTo>
                      <a:lnTo>
                        <a:pt x="24" y="10"/>
                      </a:lnTo>
                      <a:lnTo>
                        <a:pt x="24" y="10"/>
                      </a:lnTo>
                      <a:lnTo>
                        <a:pt x="22" y="11"/>
                      </a:lnTo>
                      <a:lnTo>
                        <a:pt x="14" y="14"/>
                      </a:lnTo>
                      <a:lnTo>
                        <a:pt x="14" y="14"/>
                      </a:lnTo>
                      <a:lnTo>
                        <a:pt x="13" y="14"/>
                      </a:lnTo>
                      <a:lnTo>
                        <a:pt x="13" y="14"/>
                      </a:lnTo>
                      <a:lnTo>
                        <a:pt x="13" y="13"/>
                      </a:lnTo>
                      <a:lnTo>
                        <a:pt x="13" y="13"/>
                      </a:lnTo>
                      <a:close/>
                      <a:moveTo>
                        <a:pt x="42" y="70"/>
                      </a:moveTo>
                      <a:lnTo>
                        <a:pt x="42" y="70"/>
                      </a:lnTo>
                      <a:lnTo>
                        <a:pt x="39" y="70"/>
                      </a:lnTo>
                      <a:lnTo>
                        <a:pt x="37" y="67"/>
                      </a:lnTo>
                      <a:lnTo>
                        <a:pt x="37" y="67"/>
                      </a:lnTo>
                      <a:lnTo>
                        <a:pt x="37" y="63"/>
                      </a:lnTo>
                      <a:lnTo>
                        <a:pt x="39" y="62"/>
                      </a:lnTo>
                      <a:lnTo>
                        <a:pt x="39" y="62"/>
                      </a:lnTo>
                      <a:lnTo>
                        <a:pt x="42" y="62"/>
                      </a:lnTo>
                      <a:lnTo>
                        <a:pt x="44" y="63"/>
                      </a:lnTo>
                      <a:lnTo>
                        <a:pt x="44" y="63"/>
                      </a:lnTo>
                      <a:lnTo>
                        <a:pt x="44" y="67"/>
                      </a:lnTo>
                      <a:lnTo>
                        <a:pt x="42" y="70"/>
                      </a:lnTo>
                      <a:lnTo>
                        <a:pt x="42" y="70"/>
                      </a:lnTo>
                      <a:close/>
                      <a:moveTo>
                        <a:pt x="53" y="55"/>
                      </a:moveTo>
                      <a:lnTo>
                        <a:pt x="24" y="67"/>
                      </a:lnTo>
                      <a:lnTo>
                        <a:pt x="5" y="23"/>
                      </a:lnTo>
                      <a:lnTo>
                        <a:pt x="34" y="10"/>
                      </a:lnTo>
                      <a:lnTo>
                        <a:pt x="53" y="55"/>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5" name="Freeform 3335"/>
                <p:cNvSpPr>
                  <a:spLocks/>
                </p:cNvSpPr>
                <p:nvPr/>
              </p:nvSpPr>
              <p:spPr bwMode="auto">
                <a:xfrm>
                  <a:off x="4473575" y="3421062"/>
                  <a:ext cx="7938" cy="3175"/>
                </a:xfrm>
                <a:custGeom>
                  <a:avLst/>
                  <a:gdLst/>
                  <a:ahLst/>
                  <a:cxnLst>
                    <a:cxn ang="0">
                      <a:pos x="1" y="4"/>
                    </a:cxn>
                    <a:cxn ang="0">
                      <a:pos x="9" y="1"/>
                    </a:cxn>
                    <a:cxn ang="0">
                      <a:pos x="9" y="0"/>
                    </a:cxn>
                    <a:cxn ang="0">
                      <a:pos x="9" y="0"/>
                    </a:cxn>
                    <a:cxn ang="0">
                      <a:pos x="1" y="3"/>
                    </a:cxn>
                    <a:cxn ang="0">
                      <a:pos x="0" y="4"/>
                    </a:cxn>
                    <a:cxn ang="0">
                      <a:pos x="1" y="4"/>
                    </a:cxn>
                  </a:cxnLst>
                  <a:rect l="0" t="0" r="r" b="b"/>
                  <a:pathLst>
                    <a:path w="9" h="4">
                      <a:moveTo>
                        <a:pt x="1" y="4"/>
                      </a:moveTo>
                      <a:lnTo>
                        <a:pt x="9" y="1"/>
                      </a:lnTo>
                      <a:lnTo>
                        <a:pt x="9" y="0"/>
                      </a:lnTo>
                      <a:lnTo>
                        <a:pt x="9" y="0"/>
                      </a:lnTo>
                      <a:lnTo>
                        <a:pt x="1" y="3"/>
                      </a:lnTo>
                      <a:lnTo>
                        <a:pt x="0" y="4"/>
                      </a:lnTo>
                      <a:lnTo>
                        <a:pt x="1" y="4"/>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6" name="Freeform 3336"/>
                <p:cNvSpPr>
                  <a:spLocks/>
                </p:cNvSpPr>
                <p:nvPr/>
              </p:nvSpPr>
              <p:spPr bwMode="auto">
                <a:xfrm>
                  <a:off x="4545012" y="3338512"/>
                  <a:ext cx="125413" cy="104775"/>
                </a:xfrm>
                <a:custGeom>
                  <a:avLst/>
                  <a:gdLst/>
                  <a:ahLst/>
                  <a:cxnLst>
                    <a:cxn ang="0">
                      <a:pos x="42" y="35"/>
                    </a:cxn>
                    <a:cxn ang="0">
                      <a:pos x="0" y="20"/>
                    </a:cxn>
                    <a:cxn ang="0">
                      <a:pos x="11" y="48"/>
                    </a:cxn>
                    <a:cxn ang="0">
                      <a:pos x="46" y="132"/>
                    </a:cxn>
                    <a:cxn ang="0">
                      <a:pos x="158" y="87"/>
                    </a:cxn>
                    <a:cxn ang="0">
                      <a:pos x="124" y="0"/>
                    </a:cxn>
                    <a:cxn ang="0">
                      <a:pos x="42" y="35"/>
                    </a:cxn>
                  </a:cxnLst>
                  <a:rect l="0" t="0" r="r" b="b"/>
                  <a:pathLst>
                    <a:path w="158" h="132">
                      <a:moveTo>
                        <a:pt x="42" y="35"/>
                      </a:moveTo>
                      <a:lnTo>
                        <a:pt x="0" y="20"/>
                      </a:lnTo>
                      <a:lnTo>
                        <a:pt x="11" y="48"/>
                      </a:lnTo>
                      <a:lnTo>
                        <a:pt x="46" y="132"/>
                      </a:lnTo>
                      <a:lnTo>
                        <a:pt x="158" y="87"/>
                      </a:lnTo>
                      <a:lnTo>
                        <a:pt x="124" y="0"/>
                      </a:lnTo>
                      <a:lnTo>
                        <a:pt x="42" y="35"/>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7" name="Freeform 3337"/>
                <p:cNvSpPr>
                  <a:spLocks noEditPoints="1"/>
                </p:cNvSpPr>
                <p:nvPr/>
              </p:nvSpPr>
              <p:spPr bwMode="auto">
                <a:xfrm>
                  <a:off x="4595812" y="3360737"/>
                  <a:ext cx="33338" cy="57150"/>
                </a:xfrm>
                <a:custGeom>
                  <a:avLst/>
                  <a:gdLst/>
                  <a:ahLst/>
                  <a:cxnLst>
                    <a:cxn ang="0">
                      <a:pos x="10" y="9"/>
                    </a:cxn>
                    <a:cxn ang="0">
                      <a:pos x="10" y="9"/>
                    </a:cxn>
                    <a:cxn ang="0">
                      <a:pos x="13" y="6"/>
                    </a:cxn>
                    <a:cxn ang="0">
                      <a:pos x="13" y="1"/>
                    </a:cxn>
                    <a:cxn ang="0">
                      <a:pos x="13" y="1"/>
                    </a:cxn>
                    <a:cxn ang="0">
                      <a:pos x="10" y="0"/>
                    </a:cxn>
                    <a:cxn ang="0">
                      <a:pos x="5" y="0"/>
                    </a:cxn>
                    <a:cxn ang="0">
                      <a:pos x="5" y="0"/>
                    </a:cxn>
                    <a:cxn ang="0">
                      <a:pos x="2" y="1"/>
                    </a:cxn>
                    <a:cxn ang="0">
                      <a:pos x="2" y="6"/>
                    </a:cxn>
                    <a:cxn ang="0">
                      <a:pos x="2" y="6"/>
                    </a:cxn>
                    <a:cxn ang="0">
                      <a:pos x="5" y="9"/>
                    </a:cxn>
                    <a:cxn ang="0">
                      <a:pos x="10" y="9"/>
                    </a:cxn>
                    <a:cxn ang="0">
                      <a:pos x="10" y="9"/>
                    </a:cxn>
                    <a:cxn ang="0">
                      <a:pos x="25" y="11"/>
                    </a:cxn>
                    <a:cxn ang="0">
                      <a:pos x="25" y="11"/>
                    </a:cxn>
                    <a:cxn ang="0">
                      <a:pos x="23" y="8"/>
                    </a:cxn>
                    <a:cxn ang="0">
                      <a:pos x="18" y="8"/>
                    </a:cxn>
                    <a:cxn ang="0">
                      <a:pos x="4" y="14"/>
                    </a:cxn>
                    <a:cxn ang="0">
                      <a:pos x="4" y="14"/>
                    </a:cxn>
                    <a:cxn ang="0">
                      <a:pos x="0" y="18"/>
                    </a:cxn>
                    <a:cxn ang="0">
                      <a:pos x="0" y="22"/>
                    </a:cxn>
                    <a:cxn ang="0">
                      <a:pos x="9" y="42"/>
                    </a:cxn>
                    <a:cxn ang="0">
                      <a:pos x="9" y="42"/>
                    </a:cxn>
                    <a:cxn ang="0">
                      <a:pos x="10" y="44"/>
                    </a:cxn>
                    <a:cxn ang="0">
                      <a:pos x="12" y="44"/>
                    </a:cxn>
                    <a:cxn ang="0">
                      <a:pos x="12" y="44"/>
                    </a:cxn>
                    <a:cxn ang="0">
                      <a:pos x="13" y="42"/>
                    </a:cxn>
                    <a:cxn ang="0">
                      <a:pos x="13" y="40"/>
                    </a:cxn>
                    <a:cxn ang="0">
                      <a:pos x="5" y="22"/>
                    </a:cxn>
                    <a:cxn ang="0">
                      <a:pos x="7" y="21"/>
                    </a:cxn>
                    <a:cxn ang="0">
                      <a:pos x="27" y="70"/>
                    </a:cxn>
                    <a:cxn ang="0">
                      <a:pos x="27" y="70"/>
                    </a:cxn>
                    <a:cxn ang="0">
                      <a:pos x="28" y="71"/>
                    </a:cxn>
                    <a:cxn ang="0">
                      <a:pos x="31" y="71"/>
                    </a:cxn>
                    <a:cxn ang="0">
                      <a:pos x="31" y="71"/>
                    </a:cxn>
                    <a:cxn ang="0">
                      <a:pos x="33" y="70"/>
                    </a:cxn>
                    <a:cxn ang="0">
                      <a:pos x="33" y="66"/>
                    </a:cxn>
                    <a:cxn ang="0">
                      <a:pos x="22" y="40"/>
                    </a:cxn>
                    <a:cxn ang="0">
                      <a:pos x="23" y="40"/>
                    </a:cxn>
                    <a:cxn ang="0">
                      <a:pos x="35" y="66"/>
                    </a:cxn>
                    <a:cxn ang="0">
                      <a:pos x="35" y="66"/>
                    </a:cxn>
                    <a:cxn ang="0">
                      <a:pos x="36" y="68"/>
                    </a:cxn>
                    <a:cxn ang="0">
                      <a:pos x="40" y="68"/>
                    </a:cxn>
                    <a:cxn ang="0">
                      <a:pos x="40" y="68"/>
                    </a:cxn>
                    <a:cxn ang="0">
                      <a:pos x="41" y="66"/>
                    </a:cxn>
                    <a:cxn ang="0">
                      <a:pos x="41" y="63"/>
                    </a:cxn>
                    <a:cxn ang="0">
                      <a:pos x="22" y="16"/>
                    </a:cxn>
                    <a:cxn ang="0">
                      <a:pos x="22" y="14"/>
                    </a:cxn>
                    <a:cxn ang="0">
                      <a:pos x="30" y="32"/>
                    </a:cxn>
                    <a:cxn ang="0">
                      <a:pos x="30" y="32"/>
                    </a:cxn>
                    <a:cxn ang="0">
                      <a:pos x="31" y="34"/>
                    </a:cxn>
                    <a:cxn ang="0">
                      <a:pos x="33" y="34"/>
                    </a:cxn>
                    <a:cxn ang="0">
                      <a:pos x="33" y="34"/>
                    </a:cxn>
                    <a:cxn ang="0">
                      <a:pos x="33" y="32"/>
                    </a:cxn>
                    <a:cxn ang="0">
                      <a:pos x="33" y="31"/>
                    </a:cxn>
                    <a:cxn ang="0">
                      <a:pos x="25" y="11"/>
                    </a:cxn>
                  </a:cxnLst>
                  <a:rect l="0" t="0" r="r" b="b"/>
                  <a:pathLst>
                    <a:path w="41" h="71">
                      <a:moveTo>
                        <a:pt x="10" y="9"/>
                      </a:moveTo>
                      <a:lnTo>
                        <a:pt x="10" y="9"/>
                      </a:lnTo>
                      <a:lnTo>
                        <a:pt x="13" y="6"/>
                      </a:lnTo>
                      <a:lnTo>
                        <a:pt x="13" y="1"/>
                      </a:lnTo>
                      <a:lnTo>
                        <a:pt x="13" y="1"/>
                      </a:lnTo>
                      <a:lnTo>
                        <a:pt x="10" y="0"/>
                      </a:lnTo>
                      <a:lnTo>
                        <a:pt x="5" y="0"/>
                      </a:lnTo>
                      <a:lnTo>
                        <a:pt x="5" y="0"/>
                      </a:lnTo>
                      <a:lnTo>
                        <a:pt x="2" y="1"/>
                      </a:lnTo>
                      <a:lnTo>
                        <a:pt x="2" y="6"/>
                      </a:lnTo>
                      <a:lnTo>
                        <a:pt x="2" y="6"/>
                      </a:lnTo>
                      <a:lnTo>
                        <a:pt x="5" y="9"/>
                      </a:lnTo>
                      <a:lnTo>
                        <a:pt x="10" y="9"/>
                      </a:lnTo>
                      <a:lnTo>
                        <a:pt x="10" y="9"/>
                      </a:lnTo>
                      <a:close/>
                      <a:moveTo>
                        <a:pt x="25" y="11"/>
                      </a:moveTo>
                      <a:lnTo>
                        <a:pt x="25" y="11"/>
                      </a:lnTo>
                      <a:lnTo>
                        <a:pt x="23" y="8"/>
                      </a:lnTo>
                      <a:lnTo>
                        <a:pt x="18" y="8"/>
                      </a:lnTo>
                      <a:lnTo>
                        <a:pt x="4" y="14"/>
                      </a:lnTo>
                      <a:lnTo>
                        <a:pt x="4" y="14"/>
                      </a:lnTo>
                      <a:lnTo>
                        <a:pt x="0" y="18"/>
                      </a:lnTo>
                      <a:lnTo>
                        <a:pt x="0" y="22"/>
                      </a:lnTo>
                      <a:lnTo>
                        <a:pt x="9" y="42"/>
                      </a:lnTo>
                      <a:lnTo>
                        <a:pt x="9" y="42"/>
                      </a:lnTo>
                      <a:lnTo>
                        <a:pt x="10" y="44"/>
                      </a:lnTo>
                      <a:lnTo>
                        <a:pt x="12" y="44"/>
                      </a:lnTo>
                      <a:lnTo>
                        <a:pt x="12" y="44"/>
                      </a:lnTo>
                      <a:lnTo>
                        <a:pt x="13" y="42"/>
                      </a:lnTo>
                      <a:lnTo>
                        <a:pt x="13" y="40"/>
                      </a:lnTo>
                      <a:lnTo>
                        <a:pt x="5" y="22"/>
                      </a:lnTo>
                      <a:lnTo>
                        <a:pt x="7" y="21"/>
                      </a:lnTo>
                      <a:lnTo>
                        <a:pt x="27" y="70"/>
                      </a:lnTo>
                      <a:lnTo>
                        <a:pt x="27" y="70"/>
                      </a:lnTo>
                      <a:lnTo>
                        <a:pt x="28" y="71"/>
                      </a:lnTo>
                      <a:lnTo>
                        <a:pt x="31" y="71"/>
                      </a:lnTo>
                      <a:lnTo>
                        <a:pt x="31" y="71"/>
                      </a:lnTo>
                      <a:lnTo>
                        <a:pt x="33" y="70"/>
                      </a:lnTo>
                      <a:lnTo>
                        <a:pt x="33" y="66"/>
                      </a:lnTo>
                      <a:lnTo>
                        <a:pt x="22" y="40"/>
                      </a:lnTo>
                      <a:lnTo>
                        <a:pt x="23" y="40"/>
                      </a:lnTo>
                      <a:lnTo>
                        <a:pt x="35" y="66"/>
                      </a:lnTo>
                      <a:lnTo>
                        <a:pt x="35" y="66"/>
                      </a:lnTo>
                      <a:lnTo>
                        <a:pt x="36" y="68"/>
                      </a:lnTo>
                      <a:lnTo>
                        <a:pt x="40" y="68"/>
                      </a:lnTo>
                      <a:lnTo>
                        <a:pt x="40" y="68"/>
                      </a:lnTo>
                      <a:lnTo>
                        <a:pt x="41" y="66"/>
                      </a:lnTo>
                      <a:lnTo>
                        <a:pt x="41" y="63"/>
                      </a:lnTo>
                      <a:lnTo>
                        <a:pt x="22" y="16"/>
                      </a:lnTo>
                      <a:lnTo>
                        <a:pt x="22" y="14"/>
                      </a:lnTo>
                      <a:lnTo>
                        <a:pt x="30" y="32"/>
                      </a:lnTo>
                      <a:lnTo>
                        <a:pt x="30" y="32"/>
                      </a:lnTo>
                      <a:lnTo>
                        <a:pt x="31" y="34"/>
                      </a:lnTo>
                      <a:lnTo>
                        <a:pt x="33" y="34"/>
                      </a:lnTo>
                      <a:lnTo>
                        <a:pt x="33" y="34"/>
                      </a:lnTo>
                      <a:lnTo>
                        <a:pt x="33" y="32"/>
                      </a:lnTo>
                      <a:lnTo>
                        <a:pt x="33" y="31"/>
                      </a:lnTo>
                      <a:lnTo>
                        <a:pt x="25" y="11"/>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8" name="Freeform 3338"/>
                <p:cNvSpPr>
                  <a:spLocks/>
                </p:cNvSpPr>
                <p:nvPr/>
              </p:nvSpPr>
              <p:spPr bwMode="auto">
                <a:xfrm>
                  <a:off x="4329112" y="3243262"/>
                  <a:ext cx="127000" cy="104775"/>
                </a:xfrm>
                <a:custGeom>
                  <a:avLst/>
                  <a:gdLst/>
                  <a:ahLst/>
                  <a:cxnLst>
                    <a:cxn ang="0">
                      <a:pos x="117" y="98"/>
                    </a:cxn>
                    <a:cxn ang="0">
                      <a:pos x="160" y="113"/>
                    </a:cxn>
                    <a:cxn ang="0">
                      <a:pos x="148" y="85"/>
                    </a:cxn>
                    <a:cxn ang="0">
                      <a:pos x="112" y="0"/>
                    </a:cxn>
                    <a:cxn ang="0">
                      <a:pos x="0" y="48"/>
                    </a:cxn>
                    <a:cxn ang="0">
                      <a:pos x="36" y="132"/>
                    </a:cxn>
                    <a:cxn ang="0">
                      <a:pos x="117" y="98"/>
                    </a:cxn>
                  </a:cxnLst>
                  <a:rect l="0" t="0" r="r" b="b"/>
                  <a:pathLst>
                    <a:path w="160" h="132">
                      <a:moveTo>
                        <a:pt x="117" y="98"/>
                      </a:moveTo>
                      <a:lnTo>
                        <a:pt x="160" y="113"/>
                      </a:lnTo>
                      <a:lnTo>
                        <a:pt x="148" y="85"/>
                      </a:lnTo>
                      <a:lnTo>
                        <a:pt x="112" y="0"/>
                      </a:lnTo>
                      <a:lnTo>
                        <a:pt x="0" y="48"/>
                      </a:lnTo>
                      <a:lnTo>
                        <a:pt x="36" y="132"/>
                      </a:lnTo>
                      <a:lnTo>
                        <a:pt x="117" y="98"/>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9" name="Freeform 3339"/>
                <p:cNvSpPr>
                  <a:spLocks/>
                </p:cNvSpPr>
                <p:nvPr/>
              </p:nvSpPr>
              <p:spPr bwMode="auto">
                <a:xfrm>
                  <a:off x="4359275" y="3282950"/>
                  <a:ext cx="61913" cy="33338"/>
                </a:xfrm>
                <a:custGeom>
                  <a:avLst/>
                  <a:gdLst/>
                  <a:ahLst/>
                  <a:cxnLst>
                    <a:cxn ang="0">
                      <a:pos x="36" y="16"/>
                    </a:cxn>
                    <a:cxn ang="0">
                      <a:pos x="46" y="8"/>
                    </a:cxn>
                    <a:cxn ang="0">
                      <a:pos x="54" y="8"/>
                    </a:cxn>
                    <a:cxn ang="0">
                      <a:pos x="67" y="10"/>
                    </a:cxn>
                    <a:cxn ang="0">
                      <a:pos x="74" y="6"/>
                    </a:cxn>
                    <a:cxn ang="0">
                      <a:pos x="74" y="5"/>
                    </a:cxn>
                    <a:cxn ang="0">
                      <a:pos x="70" y="2"/>
                    </a:cxn>
                    <a:cxn ang="0">
                      <a:pos x="69" y="2"/>
                    </a:cxn>
                    <a:cxn ang="0">
                      <a:pos x="66" y="3"/>
                    </a:cxn>
                    <a:cxn ang="0">
                      <a:pos x="69" y="0"/>
                    </a:cxn>
                    <a:cxn ang="0">
                      <a:pos x="72" y="0"/>
                    </a:cxn>
                    <a:cxn ang="0">
                      <a:pos x="77" y="3"/>
                    </a:cxn>
                    <a:cxn ang="0">
                      <a:pos x="79" y="6"/>
                    </a:cxn>
                    <a:cxn ang="0">
                      <a:pos x="77" y="11"/>
                    </a:cxn>
                    <a:cxn ang="0">
                      <a:pos x="67" y="19"/>
                    </a:cxn>
                    <a:cxn ang="0">
                      <a:pos x="59" y="23"/>
                    </a:cxn>
                    <a:cxn ang="0">
                      <a:pos x="43" y="23"/>
                    </a:cxn>
                    <a:cxn ang="0">
                      <a:pos x="39" y="23"/>
                    </a:cxn>
                    <a:cxn ang="0">
                      <a:pos x="39" y="24"/>
                    </a:cxn>
                    <a:cxn ang="0">
                      <a:pos x="26" y="36"/>
                    </a:cxn>
                    <a:cxn ang="0">
                      <a:pos x="17" y="41"/>
                    </a:cxn>
                    <a:cxn ang="0">
                      <a:pos x="9" y="41"/>
                    </a:cxn>
                    <a:cxn ang="0">
                      <a:pos x="4" y="41"/>
                    </a:cxn>
                    <a:cxn ang="0">
                      <a:pos x="0" y="34"/>
                    </a:cxn>
                    <a:cxn ang="0">
                      <a:pos x="2" y="29"/>
                    </a:cxn>
                    <a:cxn ang="0">
                      <a:pos x="7" y="28"/>
                    </a:cxn>
                    <a:cxn ang="0">
                      <a:pos x="4" y="29"/>
                    </a:cxn>
                    <a:cxn ang="0">
                      <a:pos x="4" y="34"/>
                    </a:cxn>
                    <a:cxn ang="0">
                      <a:pos x="5" y="36"/>
                    </a:cxn>
                    <a:cxn ang="0">
                      <a:pos x="9" y="34"/>
                    </a:cxn>
                    <a:cxn ang="0">
                      <a:pos x="17" y="26"/>
                    </a:cxn>
                    <a:cxn ang="0">
                      <a:pos x="23" y="18"/>
                    </a:cxn>
                    <a:cxn ang="0">
                      <a:pos x="28" y="16"/>
                    </a:cxn>
                    <a:cxn ang="0">
                      <a:pos x="36" y="16"/>
                    </a:cxn>
                  </a:cxnLst>
                  <a:rect l="0" t="0" r="r" b="b"/>
                  <a:pathLst>
                    <a:path w="79" h="41">
                      <a:moveTo>
                        <a:pt x="36" y="16"/>
                      </a:moveTo>
                      <a:lnTo>
                        <a:pt x="36" y="16"/>
                      </a:lnTo>
                      <a:lnTo>
                        <a:pt x="41" y="11"/>
                      </a:lnTo>
                      <a:lnTo>
                        <a:pt x="46" y="8"/>
                      </a:lnTo>
                      <a:lnTo>
                        <a:pt x="54" y="8"/>
                      </a:lnTo>
                      <a:lnTo>
                        <a:pt x="54" y="8"/>
                      </a:lnTo>
                      <a:lnTo>
                        <a:pt x="67" y="10"/>
                      </a:lnTo>
                      <a:lnTo>
                        <a:pt x="67" y="10"/>
                      </a:lnTo>
                      <a:lnTo>
                        <a:pt x="70" y="8"/>
                      </a:lnTo>
                      <a:lnTo>
                        <a:pt x="74" y="6"/>
                      </a:lnTo>
                      <a:lnTo>
                        <a:pt x="74" y="6"/>
                      </a:lnTo>
                      <a:lnTo>
                        <a:pt x="74" y="5"/>
                      </a:lnTo>
                      <a:lnTo>
                        <a:pt x="74" y="3"/>
                      </a:lnTo>
                      <a:lnTo>
                        <a:pt x="70" y="2"/>
                      </a:lnTo>
                      <a:lnTo>
                        <a:pt x="70" y="2"/>
                      </a:lnTo>
                      <a:lnTo>
                        <a:pt x="69" y="2"/>
                      </a:lnTo>
                      <a:lnTo>
                        <a:pt x="66" y="3"/>
                      </a:lnTo>
                      <a:lnTo>
                        <a:pt x="66" y="3"/>
                      </a:lnTo>
                      <a:lnTo>
                        <a:pt x="67" y="2"/>
                      </a:lnTo>
                      <a:lnTo>
                        <a:pt x="69" y="0"/>
                      </a:lnTo>
                      <a:lnTo>
                        <a:pt x="72" y="0"/>
                      </a:lnTo>
                      <a:lnTo>
                        <a:pt x="72" y="0"/>
                      </a:lnTo>
                      <a:lnTo>
                        <a:pt x="74" y="0"/>
                      </a:lnTo>
                      <a:lnTo>
                        <a:pt x="77" y="3"/>
                      </a:lnTo>
                      <a:lnTo>
                        <a:pt x="79" y="6"/>
                      </a:lnTo>
                      <a:lnTo>
                        <a:pt x="79" y="6"/>
                      </a:lnTo>
                      <a:lnTo>
                        <a:pt x="79" y="8"/>
                      </a:lnTo>
                      <a:lnTo>
                        <a:pt x="77" y="11"/>
                      </a:lnTo>
                      <a:lnTo>
                        <a:pt x="74" y="16"/>
                      </a:lnTo>
                      <a:lnTo>
                        <a:pt x="67" y="19"/>
                      </a:lnTo>
                      <a:lnTo>
                        <a:pt x="67" y="19"/>
                      </a:lnTo>
                      <a:lnTo>
                        <a:pt x="59" y="23"/>
                      </a:lnTo>
                      <a:lnTo>
                        <a:pt x="51" y="24"/>
                      </a:lnTo>
                      <a:lnTo>
                        <a:pt x="43" y="23"/>
                      </a:lnTo>
                      <a:lnTo>
                        <a:pt x="39" y="23"/>
                      </a:lnTo>
                      <a:lnTo>
                        <a:pt x="39" y="23"/>
                      </a:lnTo>
                      <a:lnTo>
                        <a:pt x="39" y="24"/>
                      </a:lnTo>
                      <a:lnTo>
                        <a:pt x="39" y="24"/>
                      </a:lnTo>
                      <a:lnTo>
                        <a:pt x="33" y="31"/>
                      </a:lnTo>
                      <a:lnTo>
                        <a:pt x="26" y="36"/>
                      </a:lnTo>
                      <a:lnTo>
                        <a:pt x="17" y="41"/>
                      </a:lnTo>
                      <a:lnTo>
                        <a:pt x="17" y="41"/>
                      </a:lnTo>
                      <a:lnTo>
                        <a:pt x="12" y="41"/>
                      </a:lnTo>
                      <a:lnTo>
                        <a:pt x="9" y="41"/>
                      </a:lnTo>
                      <a:lnTo>
                        <a:pt x="4" y="41"/>
                      </a:lnTo>
                      <a:lnTo>
                        <a:pt x="4" y="41"/>
                      </a:lnTo>
                      <a:lnTo>
                        <a:pt x="0" y="37"/>
                      </a:lnTo>
                      <a:lnTo>
                        <a:pt x="0" y="34"/>
                      </a:lnTo>
                      <a:lnTo>
                        <a:pt x="2" y="29"/>
                      </a:lnTo>
                      <a:lnTo>
                        <a:pt x="2" y="29"/>
                      </a:lnTo>
                      <a:lnTo>
                        <a:pt x="2" y="28"/>
                      </a:lnTo>
                      <a:lnTo>
                        <a:pt x="7" y="28"/>
                      </a:lnTo>
                      <a:lnTo>
                        <a:pt x="7" y="28"/>
                      </a:lnTo>
                      <a:lnTo>
                        <a:pt x="4" y="29"/>
                      </a:lnTo>
                      <a:lnTo>
                        <a:pt x="4" y="31"/>
                      </a:lnTo>
                      <a:lnTo>
                        <a:pt x="4" y="34"/>
                      </a:lnTo>
                      <a:lnTo>
                        <a:pt x="4" y="34"/>
                      </a:lnTo>
                      <a:lnTo>
                        <a:pt x="5" y="36"/>
                      </a:lnTo>
                      <a:lnTo>
                        <a:pt x="9" y="34"/>
                      </a:lnTo>
                      <a:lnTo>
                        <a:pt x="9" y="34"/>
                      </a:lnTo>
                      <a:lnTo>
                        <a:pt x="10" y="32"/>
                      </a:lnTo>
                      <a:lnTo>
                        <a:pt x="17" y="26"/>
                      </a:lnTo>
                      <a:lnTo>
                        <a:pt x="17" y="26"/>
                      </a:lnTo>
                      <a:lnTo>
                        <a:pt x="23" y="18"/>
                      </a:lnTo>
                      <a:lnTo>
                        <a:pt x="23" y="18"/>
                      </a:lnTo>
                      <a:lnTo>
                        <a:pt x="28" y="16"/>
                      </a:lnTo>
                      <a:lnTo>
                        <a:pt x="31" y="16"/>
                      </a:lnTo>
                      <a:lnTo>
                        <a:pt x="36" y="1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0" name="Freeform 3340"/>
                <p:cNvSpPr>
                  <a:spLocks/>
                </p:cNvSpPr>
                <p:nvPr/>
              </p:nvSpPr>
              <p:spPr bwMode="auto">
                <a:xfrm>
                  <a:off x="4359275" y="3282950"/>
                  <a:ext cx="61913" cy="33338"/>
                </a:xfrm>
                <a:custGeom>
                  <a:avLst/>
                  <a:gdLst/>
                  <a:ahLst/>
                  <a:cxnLst>
                    <a:cxn ang="0">
                      <a:pos x="36" y="16"/>
                    </a:cxn>
                    <a:cxn ang="0">
                      <a:pos x="46" y="8"/>
                    </a:cxn>
                    <a:cxn ang="0">
                      <a:pos x="54" y="8"/>
                    </a:cxn>
                    <a:cxn ang="0">
                      <a:pos x="67" y="10"/>
                    </a:cxn>
                    <a:cxn ang="0">
                      <a:pos x="74" y="6"/>
                    </a:cxn>
                    <a:cxn ang="0">
                      <a:pos x="74" y="5"/>
                    </a:cxn>
                    <a:cxn ang="0">
                      <a:pos x="70" y="2"/>
                    </a:cxn>
                    <a:cxn ang="0">
                      <a:pos x="69" y="2"/>
                    </a:cxn>
                    <a:cxn ang="0">
                      <a:pos x="66" y="3"/>
                    </a:cxn>
                    <a:cxn ang="0">
                      <a:pos x="69" y="0"/>
                    </a:cxn>
                    <a:cxn ang="0">
                      <a:pos x="72" y="0"/>
                    </a:cxn>
                    <a:cxn ang="0">
                      <a:pos x="77" y="3"/>
                    </a:cxn>
                    <a:cxn ang="0">
                      <a:pos x="79" y="6"/>
                    </a:cxn>
                    <a:cxn ang="0">
                      <a:pos x="77" y="11"/>
                    </a:cxn>
                    <a:cxn ang="0">
                      <a:pos x="67" y="19"/>
                    </a:cxn>
                    <a:cxn ang="0">
                      <a:pos x="59" y="23"/>
                    </a:cxn>
                    <a:cxn ang="0">
                      <a:pos x="43" y="23"/>
                    </a:cxn>
                    <a:cxn ang="0">
                      <a:pos x="39" y="23"/>
                    </a:cxn>
                    <a:cxn ang="0">
                      <a:pos x="39" y="24"/>
                    </a:cxn>
                    <a:cxn ang="0">
                      <a:pos x="26" y="36"/>
                    </a:cxn>
                    <a:cxn ang="0">
                      <a:pos x="17" y="41"/>
                    </a:cxn>
                    <a:cxn ang="0">
                      <a:pos x="9" y="41"/>
                    </a:cxn>
                    <a:cxn ang="0">
                      <a:pos x="4" y="41"/>
                    </a:cxn>
                    <a:cxn ang="0">
                      <a:pos x="0" y="34"/>
                    </a:cxn>
                    <a:cxn ang="0">
                      <a:pos x="2" y="29"/>
                    </a:cxn>
                    <a:cxn ang="0">
                      <a:pos x="7" y="28"/>
                    </a:cxn>
                    <a:cxn ang="0">
                      <a:pos x="4" y="29"/>
                    </a:cxn>
                    <a:cxn ang="0">
                      <a:pos x="4" y="34"/>
                    </a:cxn>
                    <a:cxn ang="0">
                      <a:pos x="5" y="36"/>
                    </a:cxn>
                    <a:cxn ang="0">
                      <a:pos x="9" y="34"/>
                    </a:cxn>
                    <a:cxn ang="0">
                      <a:pos x="17" y="26"/>
                    </a:cxn>
                    <a:cxn ang="0">
                      <a:pos x="23" y="18"/>
                    </a:cxn>
                    <a:cxn ang="0">
                      <a:pos x="28" y="16"/>
                    </a:cxn>
                    <a:cxn ang="0">
                      <a:pos x="36" y="16"/>
                    </a:cxn>
                  </a:cxnLst>
                  <a:rect l="0" t="0" r="r" b="b"/>
                  <a:pathLst>
                    <a:path w="79" h="41">
                      <a:moveTo>
                        <a:pt x="36" y="16"/>
                      </a:moveTo>
                      <a:lnTo>
                        <a:pt x="36" y="16"/>
                      </a:lnTo>
                      <a:lnTo>
                        <a:pt x="41" y="11"/>
                      </a:lnTo>
                      <a:lnTo>
                        <a:pt x="46" y="8"/>
                      </a:lnTo>
                      <a:lnTo>
                        <a:pt x="54" y="8"/>
                      </a:lnTo>
                      <a:lnTo>
                        <a:pt x="54" y="8"/>
                      </a:lnTo>
                      <a:lnTo>
                        <a:pt x="67" y="10"/>
                      </a:lnTo>
                      <a:lnTo>
                        <a:pt x="67" y="10"/>
                      </a:lnTo>
                      <a:lnTo>
                        <a:pt x="70" y="8"/>
                      </a:lnTo>
                      <a:lnTo>
                        <a:pt x="74" y="6"/>
                      </a:lnTo>
                      <a:lnTo>
                        <a:pt x="74" y="6"/>
                      </a:lnTo>
                      <a:lnTo>
                        <a:pt x="74" y="5"/>
                      </a:lnTo>
                      <a:lnTo>
                        <a:pt x="74" y="3"/>
                      </a:lnTo>
                      <a:lnTo>
                        <a:pt x="70" y="2"/>
                      </a:lnTo>
                      <a:lnTo>
                        <a:pt x="70" y="2"/>
                      </a:lnTo>
                      <a:lnTo>
                        <a:pt x="69" y="2"/>
                      </a:lnTo>
                      <a:lnTo>
                        <a:pt x="66" y="3"/>
                      </a:lnTo>
                      <a:lnTo>
                        <a:pt x="66" y="3"/>
                      </a:lnTo>
                      <a:lnTo>
                        <a:pt x="67" y="2"/>
                      </a:lnTo>
                      <a:lnTo>
                        <a:pt x="69" y="0"/>
                      </a:lnTo>
                      <a:lnTo>
                        <a:pt x="72" y="0"/>
                      </a:lnTo>
                      <a:lnTo>
                        <a:pt x="72" y="0"/>
                      </a:lnTo>
                      <a:lnTo>
                        <a:pt x="74" y="0"/>
                      </a:lnTo>
                      <a:lnTo>
                        <a:pt x="77" y="3"/>
                      </a:lnTo>
                      <a:lnTo>
                        <a:pt x="79" y="6"/>
                      </a:lnTo>
                      <a:lnTo>
                        <a:pt x="79" y="6"/>
                      </a:lnTo>
                      <a:lnTo>
                        <a:pt x="79" y="8"/>
                      </a:lnTo>
                      <a:lnTo>
                        <a:pt x="77" y="11"/>
                      </a:lnTo>
                      <a:lnTo>
                        <a:pt x="74" y="16"/>
                      </a:lnTo>
                      <a:lnTo>
                        <a:pt x="67" y="19"/>
                      </a:lnTo>
                      <a:lnTo>
                        <a:pt x="67" y="19"/>
                      </a:lnTo>
                      <a:lnTo>
                        <a:pt x="59" y="23"/>
                      </a:lnTo>
                      <a:lnTo>
                        <a:pt x="51" y="24"/>
                      </a:lnTo>
                      <a:lnTo>
                        <a:pt x="43" y="23"/>
                      </a:lnTo>
                      <a:lnTo>
                        <a:pt x="39" y="23"/>
                      </a:lnTo>
                      <a:lnTo>
                        <a:pt x="39" y="23"/>
                      </a:lnTo>
                      <a:lnTo>
                        <a:pt x="39" y="24"/>
                      </a:lnTo>
                      <a:lnTo>
                        <a:pt x="39" y="24"/>
                      </a:lnTo>
                      <a:lnTo>
                        <a:pt x="33" y="31"/>
                      </a:lnTo>
                      <a:lnTo>
                        <a:pt x="26" y="36"/>
                      </a:lnTo>
                      <a:lnTo>
                        <a:pt x="17" y="41"/>
                      </a:lnTo>
                      <a:lnTo>
                        <a:pt x="17" y="41"/>
                      </a:lnTo>
                      <a:lnTo>
                        <a:pt x="12" y="41"/>
                      </a:lnTo>
                      <a:lnTo>
                        <a:pt x="9" y="41"/>
                      </a:lnTo>
                      <a:lnTo>
                        <a:pt x="4" y="41"/>
                      </a:lnTo>
                      <a:lnTo>
                        <a:pt x="4" y="41"/>
                      </a:lnTo>
                      <a:lnTo>
                        <a:pt x="0" y="37"/>
                      </a:lnTo>
                      <a:lnTo>
                        <a:pt x="0" y="34"/>
                      </a:lnTo>
                      <a:lnTo>
                        <a:pt x="2" y="29"/>
                      </a:lnTo>
                      <a:lnTo>
                        <a:pt x="2" y="29"/>
                      </a:lnTo>
                      <a:lnTo>
                        <a:pt x="2" y="28"/>
                      </a:lnTo>
                      <a:lnTo>
                        <a:pt x="7" y="28"/>
                      </a:lnTo>
                      <a:lnTo>
                        <a:pt x="7" y="28"/>
                      </a:lnTo>
                      <a:lnTo>
                        <a:pt x="4" y="29"/>
                      </a:lnTo>
                      <a:lnTo>
                        <a:pt x="4" y="31"/>
                      </a:lnTo>
                      <a:lnTo>
                        <a:pt x="4" y="34"/>
                      </a:lnTo>
                      <a:lnTo>
                        <a:pt x="4" y="34"/>
                      </a:lnTo>
                      <a:lnTo>
                        <a:pt x="5" y="36"/>
                      </a:lnTo>
                      <a:lnTo>
                        <a:pt x="9" y="34"/>
                      </a:lnTo>
                      <a:lnTo>
                        <a:pt x="9" y="34"/>
                      </a:lnTo>
                      <a:lnTo>
                        <a:pt x="10" y="32"/>
                      </a:lnTo>
                      <a:lnTo>
                        <a:pt x="17" y="26"/>
                      </a:lnTo>
                      <a:lnTo>
                        <a:pt x="17" y="26"/>
                      </a:lnTo>
                      <a:lnTo>
                        <a:pt x="23" y="18"/>
                      </a:lnTo>
                      <a:lnTo>
                        <a:pt x="23" y="18"/>
                      </a:lnTo>
                      <a:lnTo>
                        <a:pt x="28" y="16"/>
                      </a:lnTo>
                      <a:lnTo>
                        <a:pt x="31" y="16"/>
                      </a:lnTo>
                      <a:lnTo>
                        <a:pt x="36"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1" name="Freeform 3341"/>
                <p:cNvSpPr>
                  <a:spLocks/>
                </p:cNvSpPr>
                <p:nvPr/>
              </p:nvSpPr>
              <p:spPr bwMode="auto">
                <a:xfrm>
                  <a:off x="4492625" y="3176587"/>
                  <a:ext cx="125413" cy="104775"/>
                </a:xfrm>
                <a:custGeom>
                  <a:avLst/>
                  <a:gdLst/>
                  <a:ahLst/>
                  <a:cxnLst>
                    <a:cxn ang="0">
                      <a:pos x="116" y="97"/>
                    </a:cxn>
                    <a:cxn ang="0">
                      <a:pos x="158" y="112"/>
                    </a:cxn>
                    <a:cxn ang="0">
                      <a:pos x="147" y="84"/>
                    </a:cxn>
                    <a:cxn ang="0">
                      <a:pos x="113" y="0"/>
                    </a:cxn>
                    <a:cxn ang="0">
                      <a:pos x="0" y="47"/>
                    </a:cxn>
                    <a:cxn ang="0">
                      <a:pos x="34" y="132"/>
                    </a:cxn>
                    <a:cxn ang="0">
                      <a:pos x="116" y="97"/>
                    </a:cxn>
                  </a:cxnLst>
                  <a:rect l="0" t="0" r="r" b="b"/>
                  <a:pathLst>
                    <a:path w="158" h="132">
                      <a:moveTo>
                        <a:pt x="116" y="97"/>
                      </a:moveTo>
                      <a:lnTo>
                        <a:pt x="158" y="112"/>
                      </a:lnTo>
                      <a:lnTo>
                        <a:pt x="147" y="84"/>
                      </a:lnTo>
                      <a:lnTo>
                        <a:pt x="113" y="0"/>
                      </a:lnTo>
                      <a:lnTo>
                        <a:pt x="0" y="47"/>
                      </a:lnTo>
                      <a:lnTo>
                        <a:pt x="34" y="132"/>
                      </a:lnTo>
                      <a:lnTo>
                        <a:pt x="116" y="97"/>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2" name="Freeform 3342"/>
                <p:cNvSpPr>
                  <a:spLocks/>
                </p:cNvSpPr>
                <p:nvPr/>
              </p:nvSpPr>
              <p:spPr bwMode="auto">
                <a:xfrm>
                  <a:off x="4530725" y="3203575"/>
                  <a:ext cx="47625" cy="52388"/>
                </a:xfrm>
                <a:custGeom>
                  <a:avLst/>
                  <a:gdLst/>
                  <a:ahLst/>
                  <a:cxnLst>
                    <a:cxn ang="0">
                      <a:pos x="49" y="16"/>
                    </a:cxn>
                    <a:cxn ang="0">
                      <a:pos x="49" y="16"/>
                    </a:cxn>
                    <a:cxn ang="0">
                      <a:pos x="46" y="16"/>
                    </a:cxn>
                    <a:cxn ang="0">
                      <a:pos x="46" y="16"/>
                    </a:cxn>
                    <a:cxn ang="0">
                      <a:pos x="46" y="11"/>
                    </a:cxn>
                    <a:cxn ang="0">
                      <a:pos x="44" y="6"/>
                    </a:cxn>
                    <a:cxn ang="0">
                      <a:pos x="41" y="3"/>
                    </a:cxn>
                    <a:cxn ang="0">
                      <a:pos x="38" y="2"/>
                    </a:cxn>
                    <a:cxn ang="0">
                      <a:pos x="33" y="0"/>
                    </a:cxn>
                    <a:cxn ang="0">
                      <a:pos x="30" y="0"/>
                    </a:cxn>
                    <a:cxn ang="0">
                      <a:pos x="30" y="0"/>
                    </a:cxn>
                    <a:cxn ang="0">
                      <a:pos x="31" y="0"/>
                    </a:cxn>
                    <a:cxn ang="0">
                      <a:pos x="33" y="5"/>
                    </a:cxn>
                    <a:cxn ang="0">
                      <a:pos x="33" y="6"/>
                    </a:cxn>
                    <a:cxn ang="0">
                      <a:pos x="31" y="10"/>
                    </a:cxn>
                    <a:cxn ang="0">
                      <a:pos x="26" y="13"/>
                    </a:cxn>
                    <a:cxn ang="0">
                      <a:pos x="20" y="16"/>
                    </a:cxn>
                    <a:cxn ang="0">
                      <a:pos x="20" y="16"/>
                    </a:cxn>
                    <a:cxn ang="0">
                      <a:pos x="13" y="19"/>
                    </a:cxn>
                    <a:cxn ang="0">
                      <a:pos x="7" y="23"/>
                    </a:cxn>
                    <a:cxn ang="0">
                      <a:pos x="4" y="28"/>
                    </a:cxn>
                    <a:cxn ang="0">
                      <a:pos x="2" y="31"/>
                    </a:cxn>
                    <a:cxn ang="0">
                      <a:pos x="0" y="36"/>
                    </a:cxn>
                    <a:cxn ang="0">
                      <a:pos x="0" y="39"/>
                    </a:cxn>
                    <a:cxn ang="0">
                      <a:pos x="0" y="39"/>
                    </a:cxn>
                    <a:cxn ang="0">
                      <a:pos x="2" y="46"/>
                    </a:cxn>
                    <a:cxn ang="0">
                      <a:pos x="5" y="54"/>
                    </a:cxn>
                    <a:cxn ang="0">
                      <a:pos x="13" y="65"/>
                    </a:cxn>
                    <a:cxn ang="0">
                      <a:pos x="17" y="67"/>
                    </a:cxn>
                    <a:cxn ang="0">
                      <a:pos x="9" y="52"/>
                    </a:cxn>
                    <a:cxn ang="0">
                      <a:pos x="10" y="39"/>
                    </a:cxn>
                    <a:cxn ang="0">
                      <a:pos x="10" y="39"/>
                    </a:cxn>
                    <a:cxn ang="0">
                      <a:pos x="17" y="37"/>
                    </a:cxn>
                    <a:cxn ang="0">
                      <a:pos x="28" y="34"/>
                    </a:cxn>
                    <a:cxn ang="0">
                      <a:pos x="28" y="34"/>
                    </a:cxn>
                    <a:cxn ang="0">
                      <a:pos x="38" y="28"/>
                    </a:cxn>
                    <a:cxn ang="0">
                      <a:pos x="43" y="24"/>
                    </a:cxn>
                    <a:cxn ang="0">
                      <a:pos x="54" y="34"/>
                    </a:cxn>
                    <a:cxn ang="0">
                      <a:pos x="57" y="49"/>
                    </a:cxn>
                    <a:cxn ang="0">
                      <a:pos x="61" y="46"/>
                    </a:cxn>
                    <a:cxn ang="0">
                      <a:pos x="61" y="46"/>
                    </a:cxn>
                    <a:cxn ang="0">
                      <a:pos x="57" y="31"/>
                    </a:cxn>
                    <a:cxn ang="0">
                      <a:pos x="52" y="23"/>
                    </a:cxn>
                    <a:cxn ang="0">
                      <a:pos x="51" y="19"/>
                    </a:cxn>
                    <a:cxn ang="0">
                      <a:pos x="49" y="16"/>
                    </a:cxn>
                    <a:cxn ang="0">
                      <a:pos x="49" y="16"/>
                    </a:cxn>
                  </a:cxnLst>
                  <a:rect l="0" t="0" r="r" b="b"/>
                  <a:pathLst>
                    <a:path w="61" h="67">
                      <a:moveTo>
                        <a:pt x="49" y="16"/>
                      </a:moveTo>
                      <a:lnTo>
                        <a:pt x="49" y="16"/>
                      </a:lnTo>
                      <a:lnTo>
                        <a:pt x="46" y="16"/>
                      </a:lnTo>
                      <a:lnTo>
                        <a:pt x="46" y="16"/>
                      </a:lnTo>
                      <a:lnTo>
                        <a:pt x="46" y="11"/>
                      </a:lnTo>
                      <a:lnTo>
                        <a:pt x="44" y="6"/>
                      </a:lnTo>
                      <a:lnTo>
                        <a:pt x="41" y="3"/>
                      </a:lnTo>
                      <a:lnTo>
                        <a:pt x="38" y="2"/>
                      </a:lnTo>
                      <a:lnTo>
                        <a:pt x="33" y="0"/>
                      </a:lnTo>
                      <a:lnTo>
                        <a:pt x="30" y="0"/>
                      </a:lnTo>
                      <a:lnTo>
                        <a:pt x="30" y="0"/>
                      </a:lnTo>
                      <a:lnTo>
                        <a:pt x="31" y="0"/>
                      </a:lnTo>
                      <a:lnTo>
                        <a:pt x="33" y="5"/>
                      </a:lnTo>
                      <a:lnTo>
                        <a:pt x="33" y="6"/>
                      </a:lnTo>
                      <a:lnTo>
                        <a:pt x="31" y="10"/>
                      </a:lnTo>
                      <a:lnTo>
                        <a:pt x="26" y="13"/>
                      </a:lnTo>
                      <a:lnTo>
                        <a:pt x="20" y="16"/>
                      </a:lnTo>
                      <a:lnTo>
                        <a:pt x="20" y="16"/>
                      </a:lnTo>
                      <a:lnTo>
                        <a:pt x="13" y="19"/>
                      </a:lnTo>
                      <a:lnTo>
                        <a:pt x="7" y="23"/>
                      </a:lnTo>
                      <a:lnTo>
                        <a:pt x="4" y="28"/>
                      </a:lnTo>
                      <a:lnTo>
                        <a:pt x="2" y="31"/>
                      </a:lnTo>
                      <a:lnTo>
                        <a:pt x="0" y="36"/>
                      </a:lnTo>
                      <a:lnTo>
                        <a:pt x="0" y="39"/>
                      </a:lnTo>
                      <a:lnTo>
                        <a:pt x="0" y="39"/>
                      </a:lnTo>
                      <a:lnTo>
                        <a:pt x="2" y="46"/>
                      </a:lnTo>
                      <a:lnTo>
                        <a:pt x="5" y="54"/>
                      </a:lnTo>
                      <a:lnTo>
                        <a:pt x="13" y="65"/>
                      </a:lnTo>
                      <a:lnTo>
                        <a:pt x="17" y="67"/>
                      </a:lnTo>
                      <a:lnTo>
                        <a:pt x="9" y="52"/>
                      </a:lnTo>
                      <a:lnTo>
                        <a:pt x="10" y="39"/>
                      </a:lnTo>
                      <a:lnTo>
                        <a:pt x="10" y="39"/>
                      </a:lnTo>
                      <a:lnTo>
                        <a:pt x="17" y="37"/>
                      </a:lnTo>
                      <a:lnTo>
                        <a:pt x="28" y="34"/>
                      </a:lnTo>
                      <a:lnTo>
                        <a:pt x="28" y="34"/>
                      </a:lnTo>
                      <a:lnTo>
                        <a:pt x="38" y="28"/>
                      </a:lnTo>
                      <a:lnTo>
                        <a:pt x="43" y="24"/>
                      </a:lnTo>
                      <a:lnTo>
                        <a:pt x="54" y="34"/>
                      </a:lnTo>
                      <a:lnTo>
                        <a:pt x="57" y="49"/>
                      </a:lnTo>
                      <a:lnTo>
                        <a:pt x="61" y="46"/>
                      </a:lnTo>
                      <a:lnTo>
                        <a:pt x="61" y="46"/>
                      </a:lnTo>
                      <a:lnTo>
                        <a:pt x="57" y="31"/>
                      </a:lnTo>
                      <a:lnTo>
                        <a:pt x="52" y="23"/>
                      </a:lnTo>
                      <a:lnTo>
                        <a:pt x="51" y="19"/>
                      </a:lnTo>
                      <a:lnTo>
                        <a:pt x="49" y="16"/>
                      </a:lnTo>
                      <a:lnTo>
                        <a:pt x="49" y="1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3" name="Freeform 3518"/>
                <p:cNvSpPr>
                  <a:spLocks noEditPoints="1"/>
                </p:cNvSpPr>
                <p:nvPr/>
              </p:nvSpPr>
              <p:spPr bwMode="auto">
                <a:xfrm>
                  <a:off x="4433887" y="3633787"/>
                  <a:ext cx="677863" cy="477838"/>
                </a:xfrm>
                <a:custGeom>
                  <a:avLst/>
                  <a:gdLst/>
                  <a:ahLst/>
                  <a:cxnLst>
                    <a:cxn ang="0">
                      <a:pos x="637" y="306"/>
                    </a:cxn>
                    <a:cxn ang="0">
                      <a:pos x="607" y="355"/>
                    </a:cxn>
                    <a:cxn ang="0">
                      <a:pos x="572" y="401"/>
                    </a:cxn>
                    <a:cxn ang="0">
                      <a:pos x="528" y="442"/>
                    </a:cxn>
                    <a:cxn ang="0">
                      <a:pos x="477" y="474"/>
                    </a:cxn>
                    <a:cxn ang="0">
                      <a:pos x="456" y="484"/>
                    </a:cxn>
                    <a:cxn ang="0">
                      <a:pos x="412" y="502"/>
                    </a:cxn>
                    <a:cxn ang="0">
                      <a:pos x="366" y="513"/>
                    </a:cxn>
                    <a:cxn ang="0">
                      <a:pos x="322" y="518"/>
                    </a:cxn>
                    <a:cxn ang="0">
                      <a:pos x="300" y="520"/>
                    </a:cxn>
                    <a:cxn ang="0">
                      <a:pos x="256" y="517"/>
                    </a:cxn>
                    <a:cxn ang="0">
                      <a:pos x="213" y="510"/>
                    </a:cxn>
                    <a:cxn ang="0">
                      <a:pos x="172" y="497"/>
                    </a:cxn>
                    <a:cxn ang="0">
                      <a:pos x="133" y="481"/>
                    </a:cxn>
                    <a:cxn ang="0">
                      <a:pos x="96" y="460"/>
                    </a:cxn>
                    <a:cxn ang="0">
                      <a:pos x="60" y="433"/>
                    </a:cxn>
                    <a:cxn ang="0">
                      <a:pos x="28" y="404"/>
                    </a:cxn>
                    <a:cxn ang="0">
                      <a:pos x="0" y="370"/>
                    </a:cxn>
                    <a:cxn ang="0">
                      <a:pos x="13" y="401"/>
                    </a:cxn>
                    <a:cxn ang="0">
                      <a:pos x="28" y="424"/>
                    </a:cxn>
                    <a:cxn ang="0">
                      <a:pos x="57" y="466"/>
                    </a:cxn>
                    <a:cxn ang="0">
                      <a:pos x="93" y="503"/>
                    </a:cxn>
                    <a:cxn ang="0">
                      <a:pos x="133" y="536"/>
                    </a:cxn>
                    <a:cxn ang="0">
                      <a:pos x="176" y="560"/>
                    </a:cxn>
                    <a:cxn ang="0">
                      <a:pos x="223" y="580"/>
                    </a:cxn>
                    <a:cxn ang="0">
                      <a:pos x="270" y="593"/>
                    </a:cxn>
                    <a:cxn ang="0">
                      <a:pos x="321" y="601"/>
                    </a:cxn>
                    <a:cxn ang="0">
                      <a:pos x="347" y="601"/>
                    </a:cxn>
                    <a:cxn ang="0">
                      <a:pos x="391" y="600"/>
                    </a:cxn>
                    <a:cxn ang="0">
                      <a:pos x="435" y="591"/>
                    </a:cxn>
                    <a:cxn ang="0">
                      <a:pos x="477" y="577"/>
                    </a:cxn>
                    <a:cxn ang="0">
                      <a:pos x="519" y="559"/>
                    </a:cxn>
                    <a:cxn ang="0">
                      <a:pos x="547" y="543"/>
                    </a:cxn>
                    <a:cxn ang="0">
                      <a:pos x="594" y="507"/>
                    </a:cxn>
                    <a:cxn ang="0">
                      <a:pos x="635" y="466"/>
                    </a:cxn>
                    <a:cxn ang="0">
                      <a:pos x="668" y="419"/>
                    </a:cxn>
                    <a:cxn ang="0">
                      <a:pos x="793" y="427"/>
                    </a:cxn>
                    <a:cxn ang="0">
                      <a:pos x="804" y="429"/>
                    </a:cxn>
                    <a:cxn ang="0">
                      <a:pos x="811" y="429"/>
                    </a:cxn>
                    <a:cxn ang="0">
                      <a:pos x="824" y="425"/>
                    </a:cxn>
                    <a:cxn ang="0">
                      <a:pos x="834" y="417"/>
                    </a:cxn>
                    <a:cxn ang="0">
                      <a:pos x="842" y="407"/>
                    </a:cxn>
                    <a:cxn ang="0">
                      <a:pos x="852" y="378"/>
                    </a:cxn>
                    <a:cxn ang="0">
                      <a:pos x="853" y="370"/>
                    </a:cxn>
                    <a:cxn ang="0">
                      <a:pos x="852" y="355"/>
                    </a:cxn>
                    <a:cxn ang="0">
                      <a:pos x="844" y="341"/>
                    </a:cxn>
                    <a:cxn ang="0">
                      <a:pos x="832" y="331"/>
                    </a:cxn>
                    <a:cxn ang="0">
                      <a:pos x="796" y="318"/>
                    </a:cxn>
                    <a:cxn ang="0">
                      <a:pos x="790" y="328"/>
                    </a:cxn>
                    <a:cxn ang="0">
                      <a:pos x="770" y="339"/>
                    </a:cxn>
                    <a:cxn ang="0">
                      <a:pos x="760" y="341"/>
                    </a:cxn>
                    <a:cxn ang="0">
                      <a:pos x="637" y="306"/>
                    </a:cxn>
                    <a:cxn ang="0">
                      <a:pos x="645" y="0"/>
                    </a:cxn>
                    <a:cxn ang="0">
                      <a:pos x="663" y="51"/>
                    </a:cxn>
                    <a:cxn ang="0">
                      <a:pos x="671" y="103"/>
                    </a:cxn>
                    <a:cxn ang="0">
                      <a:pos x="674" y="155"/>
                    </a:cxn>
                    <a:cxn ang="0">
                      <a:pos x="669" y="205"/>
                    </a:cxn>
                    <a:cxn ang="0">
                      <a:pos x="721" y="222"/>
                    </a:cxn>
                    <a:cxn ang="0">
                      <a:pos x="718" y="179"/>
                    </a:cxn>
                    <a:cxn ang="0">
                      <a:pos x="710" y="135"/>
                    </a:cxn>
                    <a:cxn ang="0">
                      <a:pos x="697" y="93"/>
                    </a:cxn>
                    <a:cxn ang="0">
                      <a:pos x="677" y="52"/>
                    </a:cxn>
                    <a:cxn ang="0">
                      <a:pos x="663" y="25"/>
                    </a:cxn>
                  </a:cxnLst>
                  <a:rect l="0" t="0" r="r" b="b"/>
                  <a:pathLst>
                    <a:path w="853" h="601">
                      <a:moveTo>
                        <a:pt x="637" y="306"/>
                      </a:moveTo>
                      <a:lnTo>
                        <a:pt x="637" y="306"/>
                      </a:lnTo>
                      <a:lnTo>
                        <a:pt x="624" y="331"/>
                      </a:lnTo>
                      <a:lnTo>
                        <a:pt x="607" y="355"/>
                      </a:lnTo>
                      <a:lnTo>
                        <a:pt x="591" y="380"/>
                      </a:lnTo>
                      <a:lnTo>
                        <a:pt x="572" y="401"/>
                      </a:lnTo>
                      <a:lnTo>
                        <a:pt x="550" y="422"/>
                      </a:lnTo>
                      <a:lnTo>
                        <a:pt x="528" y="442"/>
                      </a:lnTo>
                      <a:lnTo>
                        <a:pt x="503" y="458"/>
                      </a:lnTo>
                      <a:lnTo>
                        <a:pt x="477" y="474"/>
                      </a:lnTo>
                      <a:lnTo>
                        <a:pt x="477" y="474"/>
                      </a:lnTo>
                      <a:lnTo>
                        <a:pt x="456" y="484"/>
                      </a:lnTo>
                      <a:lnTo>
                        <a:pt x="433" y="494"/>
                      </a:lnTo>
                      <a:lnTo>
                        <a:pt x="412" y="502"/>
                      </a:lnTo>
                      <a:lnTo>
                        <a:pt x="389" y="508"/>
                      </a:lnTo>
                      <a:lnTo>
                        <a:pt x="366" y="513"/>
                      </a:lnTo>
                      <a:lnTo>
                        <a:pt x="344" y="517"/>
                      </a:lnTo>
                      <a:lnTo>
                        <a:pt x="322" y="518"/>
                      </a:lnTo>
                      <a:lnTo>
                        <a:pt x="300" y="520"/>
                      </a:lnTo>
                      <a:lnTo>
                        <a:pt x="300" y="520"/>
                      </a:lnTo>
                      <a:lnTo>
                        <a:pt x="277" y="518"/>
                      </a:lnTo>
                      <a:lnTo>
                        <a:pt x="256" y="517"/>
                      </a:lnTo>
                      <a:lnTo>
                        <a:pt x="234" y="513"/>
                      </a:lnTo>
                      <a:lnTo>
                        <a:pt x="213" y="510"/>
                      </a:lnTo>
                      <a:lnTo>
                        <a:pt x="194" y="503"/>
                      </a:lnTo>
                      <a:lnTo>
                        <a:pt x="172" y="497"/>
                      </a:lnTo>
                      <a:lnTo>
                        <a:pt x="153" y="489"/>
                      </a:lnTo>
                      <a:lnTo>
                        <a:pt x="133" y="481"/>
                      </a:lnTo>
                      <a:lnTo>
                        <a:pt x="114" y="471"/>
                      </a:lnTo>
                      <a:lnTo>
                        <a:pt x="96" y="460"/>
                      </a:lnTo>
                      <a:lnTo>
                        <a:pt x="78" y="446"/>
                      </a:lnTo>
                      <a:lnTo>
                        <a:pt x="60" y="433"/>
                      </a:lnTo>
                      <a:lnTo>
                        <a:pt x="44" y="419"/>
                      </a:lnTo>
                      <a:lnTo>
                        <a:pt x="28" y="404"/>
                      </a:lnTo>
                      <a:lnTo>
                        <a:pt x="13" y="388"/>
                      </a:lnTo>
                      <a:lnTo>
                        <a:pt x="0" y="370"/>
                      </a:lnTo>
                      <a:lnTo>
                        <a:pt x="0" y="370"/>
                      </a:lnTo>
                      <a:lnTo>
                        <a:pt x="13" y="401"/>
                      </a:lnTo>
                      <a:lnTo>
                        <a:pt x="13" y="401"/>
                      </a:lnTo>
                      <a:lnTo>
                        <a:pt x="28" y="424"/>
                      </a:lnTo>
                      <a:lnTo>
                        <a:pt x="42" y="446"/>
                      </a:lnTo>
                      <a:lnTo>
                        <a:pt x="57" y="466"/>
                      </a:lnTo>
                      <a:lnTo>
                        <a:pt x="75" y="486"/>
                      </a:lnTo>
                      <a:lnTo>
                        <a:pt x="93" y="503"/>
                      </a:lnTo>
                      <a:lnTo>
                        <a:pt x="112" y="520"/>
                      </a:lnTo>
                      <a:lnTo>
                        <a:pt x="133" y="536"/>
                      </a:lnTo>
                      <a:lnTo>
                        <a:pt x="155" y="549"/>
                      </a:lnTo>
                      <a:lnTo>
                        <a:pt x="176" y="560"/>
                      </a:lnTo>
                      <a:lnTo>
                        <a:pt x="199" y="572"/>
                      </a:lnTo>
                      <a:lnTo>
                        <a:pt x="223" y="580"/>
                      </a:lnTo>
                      <a:lnTo>
                        <a:pt x="247" y="588"/>
                      </a:lnTo>
                      <a:lnTo>
                        <a:pt x="270" y="593"/>
                      </a:lnTo>
                      <a:lnTo>
                        <a:pt x="296" y="598"/>
                      </a:lnTo>
                      <a:lnTo>
                        <a:pt x="321" y="601"/>
                      </a:lnTo>
                      <a:lnTo>
                        <a:pt x="347" y="601"/>
                      </a:lnTo>
                      <a:lnTo>
                        <a:pt x="347" y="601"/>
                      </a:lnTo>
                      <a:lnTo>
                        <a:pt x="368" y="601"/>
                      </a:lnTo>
                      <a:lnTo>
                        <a:pt x="391" y="600"/>
                      </a:lnTo>
                      <a:lnTo>
                        <a:pt x="412" y="596"/>
                      </a:lnTo>
                      <a:lnTo>
                        <a:pt x="435" y="591"/>
                      </a:lnTo>
                      <a:lnTo>
                        <a:pt x="456" y="585"/>
                      </a:lnTo>
                      <a:lnTo>
                        <a:pt x="477" y="577"/>
                      </a:lnTo>
                      <a:lnTo>
                        <a:pt x="498" y="569"/>
                      </a:lnTo>
                      <a:lnTo>
                        <a:pt x="519" y="559"/>
                      </a:lnTo>
                      <a:lnTo>
                        <a:pt x="519" y="559"/>
                      </a:lnTo>
                      <a:lnTo>
                        <a:pt x="547" y="543"/>
                      </a:lnTo>
                      <a:lnTo>
                        <a:pt x="572" y="526"/>
                      </a:lnTo>
                      <a:lnTo>
                        <a:pt x="594" y="507"/>
                      </a:lnTo>
                      <a:lnTo>
                        <a:pt x="616" y="487"/>
                      </a:lnTo>
                      <a:lnTo>
                        <a:pt x="635" y="466"/>
                      </a:lnTo>
                      <a:lnTo>
                        <a:pt x="653" y="442"/>
                      </a:lnTo>
                      <a:lnTo>
                        <a:pt x="668" y="419"/>
                      </a:lnTo>
                      <a:lnTo>
                        <a:pt x="682" y="393"/>
                      </a:lnTo>
                      <a:lnTo>
                        <a:pt x="793" y="427"/>
                      </a:lnTo>
                      <a:lnTo>
                        <a:pt x="793" y="427"/>
                      </a:lnTo>
                      <a:lnTo>
                        <a:pt x="804" y="429"/>
                      </a:lnTo>
                      <a:lnTo>
                        <a:pt x="804" y="429"/>
                      </a:lnTo>
                      <a:lnTo>
                        <a:pt x="811" y="429"/>
                      </a:lnTo>
                      <a:lnTo>
                        <a:pt x="817" y="427"/>
                      </a:lnTo>
                      <a:lnTo>
                        <a:pt x="824" y="425"/>
                      </a:lnTo>
                      <a:lnTo>
                        <a:pt x="829" y="422"/>
                      </a:lnTo>
                      <a:lnTo>
                        <a:pt x="834" y="417"/>
                      </a:lnTo>
                      <a:lnTo>
                        <a:pt x="839" y="412"/>
                      </a:lnTo>
                      <a:lnTo>
                        <a:pt x="842" y="407"/>
                      </a:lnTo>
                      <a:lnTo>
                        <a:pt x="844" y="401"/>
                      </a:lnTo>
                      <a:lnTo>
                        <a:pt x="852" y="378"/>
                      </a:lnTo>
                      <a:lnTo>
                        <a:pt x="852" y="378"/>
                      </a:lnTo>
                      <a:lnTo>
                        <a:pt x="853" y="370"/>
                      </a:lnTo>
                      <a:lnTo>
                        <a:pt x="853" y="362"/>
                      </a:lnTo>
                      <a:lnTo>
                        <a:pt x="852" y="355"/>
                      </a:lnTo>
                      <a:lnTo>
                        <a:pt x="848" y="347"/>
                      </a:lnTo>
                      <a:lnTo>
                        <a:pt x="844" y="341"/>
                      </a:lnTo>
                      <a:lnTo>
                        <a:pt x="839" y="336"/>
                      </a:lnTo>
                      <a:lnTo>
                        <a:pt x="832" y="331"/>
                      </a:lnTo>
                      <a:lnTo>
                        <a:pt x="824" y="328"/>
                      </a:lnTo>
                      <a:lnTo>
                        <a:pt x="796" y="318"/>
                      </a:lnTo>
                      <a:lnTo>
                        <a:pt x="796" y="318"/>
                      </a:lnTo>
                      <a:lnTo>
                        <a:pt x="790" y="328"/>
                      </a:lnTo>
                      <a:lnTo>
                        <a:pt x="782" y="336"/>
                      </a:lnTo>
                      <a:lnTo>
                        <a:pt x="770" y="339"/>
                      </a:lnTo>
                      <a:lnTo>
                        <a:pt x="760" y="341"/>
                      </a:lnTo>
                      <a:lnTo>
                        <a:pt x="760" y="341"/>
                      </a:lnTo>
                      <a:lnTo>
                        <a:pt x="747" y="339"/>
                      </a:lnTo>
                      <a:lnTo>
                        <a:pt x="637" y="306"/>
                      </a:lnTo>
                      <a:close/>
                      <a:moveTo>
                        <a:pt x="645" y="0"/>
                      </a:moveTo>
                      <a:lnTo>
                        <a:pt x="645" y="0"/>
                      </a:lnTo>
                      <a:lnTo>
                        <a:pt x="655" y="25"/>
                      </a:lnTo>
                      <a:lnTo>
                        <a:pt x="663" y="51"/>
                      </a:lnTo>
                      <a:lnTo>
                        <a:pt x="668" y="77"/>
                      </a:lnTo>
                      <a:lnTo>
                        <a:pt x="671" y="103"/>
                      </a:lnTo>
                      <a:lnTo>
                        <a:pt x="674" y="129"/>
                      </a:lnTo>
                      <a:lnTo>
                        <a:pt x="674" y="155"/>
                      </a:lnTo>
                      <a:lnTo>
                        <a:pt x="673" y="181"/>
                      </a:lnTo>
                      <a:lnTo>
                        <a:pt x="669" y="205"/>
                      </a:lnTo>
                      <a:lnTo>
                        <a:pt x="721" y="222"/>
                      </a:lnTo>
                      <a:lnTo>
                        <a:pt x="721" y="222"/>
                      </a:lnTo>
                      <a:lnTo>
                        <a:pt x="720" y="201"/>
                      </a:lnTo>
                      <a:lnTo>
                        <a:pt x="718" y="179"/>
                      </a:lnTo>
                      <a:lnTo>
                        <a:pt x="715" y="157"/>
                      </a:lnTo>
                      <a:lnTo>
                        <a:pt x="710" y="135"/>
                      </a:lnTo>
                      <a:lnTo>
                        <a:pt x="703" y="114"/>
                      </a:lnTo>
                      <a:lnTo>
                        <a:pt x="697" y="93"/>
                      </a:lnTo>
                      <a:lnTo>
                        <a:pt x="689" y="72"/>
                      </a:lnTo>
                      <a:lnTo>
                        <a:pt x="677" y="52"/>
                      </a:lnTo>
                      <a:lnTo>
                        <a:pt x="677" y="52"/>
                      </a:lnTo>
                      <a:lnTo>
                        <a:pt x="663" y="25"/>
                      </a:lnTo>
                      <a:lnTo>
                        <a:pt x="645" y="0"/>
                      </a:lnTo>
                      <a:close/>
                    </a:path>
                  </a:pathLst>
                </a:custGeom>
                <a:solidFill>
                  <a:srgbClr val="ADAD8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4" name="Freeform 3519"/>
                <p:cNvSpPr>
                  <a:spLocks/>
                </p:cNvSpPr>
                <p:nvPr/>
              </p:nvSpPr>
              <p:spPr bwMode="auto">
                <a:xfrm>
                  <a:off x="4433887" y="3876675"/>
                  <a:ext cx="677863" cy="234950"/>
                </a:xfrm>
                <a:custGeom>
                  <a:avLst/>
                  <a:gdLst/>
                  <a:ahLst/>
                  <a:cxnLst>
                    <a:cxn ang="0">
                      <a:pos x="637" y="0"/>
                    </a:cxn>
                    <a:cxn ang="0">
                      <a:pos x="607" y="49"/>
                    </a:cxn>
                    <a:cxn ang="0">
                      <a:pos x="572" y="95"/>
                    </a:cxn>
                    <a:cxn ang="0">
                      <a:pos x="528" y="136"/>
                    </a:cxn>
                    <a:cxn ang="0">
                      <a:pos x="477" y="168"/>
                    </a:cxn>
                    <a:cxn ang="0">
                      <a:pos x="456" y="178"/>
                    </a:cxn>
                    <a:cxn ang="0">
                      <a:pos x="412" y="196"/>
                    </a:cxn>
                    <a:cxn ang="0">
                      <a:pos x="366" y="207"/>
                    </a:cxn>
                    <a:cxn ang="0">
                      <a:pos x="322" y="212"/>
                    </a:cxn>
                    <a:cxn ang="0">
                      <a:pos x="300" y="214"/>
                    </a:cxn>
                    <a:cxn ang="0">
                      <a:pos x="256" y="211"/>
                    </a:cxn>
                    <a:cxn ang="0">
                      <a:pos x="213" y="204"/>
                    </a:cxn>
                    <a:cxn ang="0">
                      <a:pos x="172" y="191"/>
                    </a:cxn>
                    <a:cxn ang="0">
                      <a:pos x="133" y="175"/>
                    </a:cxn>
                    <a:cxn ang="0">
                      <a:pos x="96" y="154"/>
                    </a:cxn>
                    <a:cxn ang="0">
                      <a:pos x="60" y="127"/>
                    </a:cxn>
                    <a:cxn ang="0">
                      <a:pos x="28" y="98"/>
                    </a:cxn>
                    <a:cxn ang="0">
                      <a:pos x="0" y="64"/>
                    </a:cxn>
                    <a:cxn ang="0">
                      <a:pos x="13" y="95"/>
                    </a:cxn>
                    <a:cxn ang="0">
                      <a:pos x="28" y="118"/>
                    </a:cxn>
                    <a:cxn ang="0">
                      <a:pos x="57" y="160"/>
                    </a:cxn>
                    <a:cxn ang="0">
                      <a:pos x="93" y="197"/>
                    </a:cxn>
                    <a:cxn ang="0">
                      <a:pos x="133" y="230"/>
                    </a:cxn>
                    <a:cxn ang="0">
                      <a:pos x="176" y="254"/>
                    </a:cxn>
                    <a:cxn ang="0">
                      <a:pos x="223" y="274"/>
                    </a:cxn>
                    <a:cxn ang="0">
                      <a:pos x="270" y="287"/>
                    </a:cxn>
                    <a:cxn ang="0">
                      <a:pos x="321" y="295"/>
                    </a:cxn>
                    <a:cxn ang="0">
                      <a:pos x="347" y="295"/>
                    </a:cxn>
                    <a:cxn ang="0">
                      <a:pos x="391" y="294"/>
                    </a:cxn>
                    <a:cxn ang="0">
                      <a:pos x="435" y="285"/>
                    </a:cxn>
                    <a:cxn ang="0">
                      <a:pos x="477" y="271"/>
                    </a:cxn>
                    <a:cxn ang="0">
                      <a:pos x="519" y="253"/>
                    </a:cxn>
                    <a:cxn ang="0">
                      <a:pos x="547" y="237"/>
                    </a:cxn>
                    <a:cxn ang="0">
                      <a:pos x="594" y="201"/>
                    </a:cxn>
                    <a:cxn ang="0">
                      <a:pos x="635" y="160"/>
                    </a:cxn>
                    <a:cxn ang="0">
                      <a:pos x="668" y="113"/>
                    </a:cxn>
                    <a:cxn ang="0">
                      <a:pos x="793" y="121"/>
                    </a:cxn>
                    <a:cxn ang="0">
                      <a:pos x="804" y="123"/>
                    </a:cxn>
                    <a:cxn ang="0">
                      <a:pos x="811" y="123"/>
                    </a:cxn>
                    <a:cxn ang="0">
                      <a:pos x="824" y="119"/>
                    </a:cxn>
                    <a:cxn ang="0">
                      <a:pos x="834" y="111"/>
                    </a:cxn>
                    <a:cxn ang="0">
                      <a:pos x="842" y="101"/>
                    </a:cxn>
                    <a:cxn ang="0">
                      <a:pos x="852" y="72"/>
                    </a:cxn>
                    <a:cxn ang="0">
                      <a:pos x="853" y="64"/>
                    </a:cxn>
                    <a:cxn ang="0">
                      <a:pos x="852" y="49"/>
                    </a:cxn>
                    <a:cxn ang="0">
                      <a:pos x="844" y="35"/>
                    </a:cxn>
                    <a:cxn ang="0">
                      <a:pos x="832" y="25"/>
                    </a:cxn>
                    <a:cxn ang="0">
                      <a:pos x="796" y="12"/>
                    </a:cxn>
                    <a:cxn ang="0">
                      <a:pos x="790" y="22"/>
                    </a:cxn>
                    <a:cxn ang="0">
                      <a:pos x="770" y="33"/>
                    </a:cxn>
                    <a:cxn ang="0">
                      <a:pos x="760" y="35"/>
                    </a:cxn>
                    <a:cxn ang="0">
                      <a:pos x="637" y="0"/>
                    </a:cxn>
                  </a:cxnLst>
                  <a:rect l="0" t="0" r="r" b="b"/>
                  <a:pathLst>
                    <a:path w="853" h="295">
                      <a:moveTo>
                        <a:pt x="637" y="0"/>
                      </a:moveTo>
                      <a:lnTo>
                        <a:pt x="637" y="0"/>
                      </a:lnTo>
                      <a:lnTo>
                        <a:pt x="624" y="25"/>
                      </a:lnTo>
                      <a:lnTo>
                        <a:pt x="607" y="49"/>
                      </a:lnTo>
                      <a:lnTo>
                        <a:pt x="591" y="74"/>
                      </a:lnTo>
                      <a:lnTo>
                        <a:pt x="572" y="95"/>
                      </a:lnTo>
                      <a:lnTo>
                        <a:pt x="550" y="116"/>
                      </a:lnTo>
                      <a:lnTo>
                        <a:pt x="528" y="136"/>
                      </a:lnTo>
                      <a:lnTo>
                        <a:pt x="503" y="152"/>
                      </a:lnTo>
                      <a:lnTo>
                        <a:pt x="477" y="168"/>
                      </a:lnTo>
                      <a:lnTo>
                        <a:pt x="477" y="168"/>
                      </a:lnTo>
                      <a:lnTo>
                        <a:pt x="456" y="178"/>
                      </a:lnTo>
                      <a:lnTo>
                        <a:pt x="433" y="188"/>
                      </a:lnTo>
                      <a:lnTo>
                        <a:pt x="412" y="196"/>
                      </a:lnTo>
                      <a:lnTo>
                        <a:pt x="389" y="202"/>
                      </a:lnTo>
                      <a:lnTo>
                        <a:pt x="366" y="207"/>
                      </a:lnTo>
                      <a:lnTo>
                        <a:pt x="344" y="211"/>
                      </a:lnTo>
                      <a:lnTo>
                        <a:pt x="322" y="212"/>
                      </a:lnTo>
                      <a:lnTo>
                        <a:pt x="300" y="214"/>
                      </a:lnTo>
                      <a:lnTo>
                        <a:pt x="300" y="214"/>
                      </a:lnTo>
                      <a:lnTo>
                        <a:pt x="277" y="212"/>
                      </a:lnTo>
                      <a:lnTo>
                        <a:pt x="256" y="211"/>
                      </a:lnTo>
                      <a:lnTo>
                        <a:pt x="234" y="207"/>
                      </a:lnTo>
                      <a:lnTo>
                        <a:pt x="213" y="204"/>
                      </a:lnTo>
                      <a:lnTo>
                        <a:pt x="194" y="197"/>
                      </a:lnTo>
                      <a:lnTo>
                        <a:pt x="172" y="191"/>
                      </a:lnTo>
                      <a:lnTo>
                        <a:pt x="153" y="183"/>
                      </a:lnTo>
                      <a:lnTo>
                        <a:pt x="133" y="175"/>
                      </a:lnTo>
                      <a:lnTo>
                        <a:pt x="114" y="165"/>
                      </a:lnTo>
                      <a:lnTo>
                        <a:pt x="96" y="154"/>
                      </a:lnTo>
                      <a:lnTo>
                        <a:pt x="78" y="140"/>
                      </a:lnTo>
                      <a:lnTo>
                        <a:pt x="60" y="127"/>
                      </a:lnTo>
                      <a:lnTo>
                        <a:pt x="44" y="113"/>
                      </a:lnTo>
                      <a:lnTo>
                        <a:pt x="28" y="98"/>
                      </a:lnTo>
                      <a:lnTo>
                        <a:pt x="13" y="82"/>
                      </a:lnTo>
                      <a:lnTo>
                        <a:pt x="0" y="64"/>
                      </a:lnTo>
                      <a:lnTo>
                        <a:pt x="0" y="64"/>
                      </a:lnTo>
                      <a:lnTo>
                        <a:pt x="13" y="95"/>
                      </a:lnTo>
                      <a:lnTo>
                        <a:pt x="13" y="95"/>
                      </a:lnTo>
                      <a:lnTo>
                        <a:pt x="28" y="118"/>
                      </a:lnTo>
                      <a:lnTo>
                        <a:pt x="42" y="140"/>
                      </a:lnTo>
                      <a:lnTo>
                        <a:pt x="57" y="160"/>
                      </a:lnTo>
                      <a:lnTo>
                        <a:pt x="75" y="180"/>
                      </a:lnTo>
                      <a:lnTo>
                        <a:pt x="93" y="197"/>
                      </a:lnTo>
                      <a:lnTo>
                        <a:pt x="112" y="214"/>
                      </a:lnTo>
                      <a:lnTo>
                        <a:pt x="133" y="230"/>
                      </a:lnTo>
                      <a:lnTo>
                        <a:pt x="155" y="243"/>
                      </a:lnTo>
                      <a:lnTo>
                        <a:pt x="176" y="254"/>
                      </a:lnTo>
                      <a:lnTo>
                        <a:pt x="199" y="266"/>
                      </a:lnTo>
                      <a:lnTo>
                        <a:pt x="223" y="274"/>
                      </a:lnTo>
                      <a:lnTo>
                        <a:pt x="247" y="282"/>
                      </a:lnTo>
                      <a:lnTo>
                        <a:pt x="270" y="287"/>
                      </a:lnTo>
                      <a:lnTo>
                        <a:pt x="296" y="292"/>
                      </a:lnTo>
                      <a:lnTo>
                        <a:pt x="321" y="295"/>
                      </a:lnTo>
                      <a:lnTo>
                        <a:pt x="347" y="295"/>
                      </a:lnTo>
                      <a:lnTo>
                        <a:pt x="347" y="295"/>
                      </a:lnTo>
                      <a:lnTo>
                        <a:pt x="368" y="295"/>
                      </a:lnTo>
                      <a:lnTo>
                        <a:pt x="391" y="294"/>
                      </a:lnTo>
                      <a:lnTo>
                        <a:pt x="412" y="290"/>
                      </a:lnTo>
                      <a:lnTo>
                        <a:pt x="435" y="285"/>
                      </a:lnTo>
                      <a:lnTo>
                        <a:pt x="456" y="279"/>
                      </a:lnTo>
                      <a:lnTo>
                        <a:pt x="477" y="271"/>
                      </a:lnTo>
                      <a:lnTo>
                        <a:pt x="498" y="263"/>
                      </a:lnTo>
                      <a:lnTo>
                        <a:pt x="519" y="253"/>
                      </a:lnTo>
                      <a:lnTo>
                        <a:pt x="519" y="253"/>
                      </a:lnTo>
                      <a:lnTo>
                        <a:pt x="547" y="237"/>
                      </a:lnTo>
                      <a:lnTo>
                        <a:pt x="572" y="220"/>
                      </a:lnTo>
                      <a:lnTo>
                        <a:pt x="594" y="201"/>
                      </a:lnTo>
                      <a:lnTo>
                        <a:pt x="616" y="181"/>
                      </a:lnTo>
                      <a:lnTo>
                        <a:pt x="635" y="160"/>
                      </a:lnTo>
                      <a:lnTo>
                        <a:pt x="653" y="136"/>
                      </a:lnTo>
                      <a:lnTo>
                        <a:pt x="668" y="113"/>
                      </a:lnTo>
                      <a:lnTo>
                        <a:pt x="682" y="87"/>
                      </a:lnTo>
                      <a:lnTo>
                        <a:pt x="793" y="121"/>
                      </a:lnTo>
                      <a:lnTo>
                        <a:pt x="793" y="121"/>
                      </a:lnTo>
                      <a:lnTo>
                        <a:pt x="804" y="123"/>
                      </a:lnTo>
                      <a:lnTo>
                        <a:pt x="804" y="123"/>
                      </a:lnTo>
                      <a:lnTo>
                        <a:pt x="811" y="123"/>
                      </a:lnTo>
                      <a:lnTo>
                        <a:pt x="817" y="121"/>
                      </a:lnTo>
                      <a:lnTo>
                        <a:pt x="824" y="119"/>
                      </a:lnTo>
                      <a:lnTo>
                        <a:pt x="829" y="116"/>
                      </a:lnTo>
                      <a:lnTo>
                        <a:pt x="834" y="111"/>
                      </a:lnTo>
                      <a:lnTo>
                        <a:pt x="839" y="106"/>
                      </a:lnTo>
                      <a:lnTo>
                        <a:pt x="842" y="101"/>
                      </a:lnTo>
                      <a:lnTo>
                        <a:pt x="844" y="95"/>
                      </a:lnTo>
                      <a:lnTo>
                        <a:pt x="852" y="72"/>
                      </a:lnTo>
                      <a:lnTo>
                        <a:pt x="852" y="72"/>
                      </a:lnTo>
                      <a:lnTo>
                        <a:pt x="853" y="64"/>
                      </a:lnTo>
                      <a:lnTo>
                        <a:pt x="853" y="56"/>
                      </a:lnTo>
                      <a:lnTo>
                        <a:pt x="852" y="49"/>
                      </a:lnTo>
                      <a:lnTo>
                        <a:pt x="848" y="41"/>
                      </a:lnTo>
                      <a:lnTo>
                        <a:pt x="844" y="35"/>
                      </a:lnTo>
                      <a:lnTo>
                        <a:pt x="839" y="30"/>
                      </a:lnTo>
                      <a:lnTo>
                        <a:pt x="832" y="25"/>
                      </a:lnTo>
                      <a:lnTo>
                        <a:pt x="824" y="22"/>
                      </a:lnTo>
                      <a:lnTo>
                        <a:pt x="796" y="12"/>
                      </a:lnTo>
                      <a:lnTo>
                        <a:pt x="796" y="12"/>
                      </a:lnTo>
                      <a:lnTo>
                        <a:pt x="790" y="22"/>
                      </a:lnTo>
                      <a:lnTo>
                        <a:pt x="782" y="30"/>
                      </a:lnTo>
                      <a:lnTo>
                        <a:pt x="770" y="33"/>
                      </a:lnTo>
                      <a:lnTo>
                        <a:pt x="760" y="35"/>
                      </a:lnTo>
                      <a:lnTo>
                        <a:pt x="760" y="35"/>
                      </a:lnTo>
                      <a:lnTo>
                        <a:pt x="747" y="33"/>
                      </a:lnTo>
                      <a:lnTo>
                        <a:pt x="63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5" name="Freeform 3520"/>
                <p:cNvSpPr>
                  <a:spLocks/>
                </p:cNvSpPr>
                <p:nvPr/>
              </p:nvSpPr>
              <p:spPr bwMode="auto">
                <a:xfrm>
                  <a:off x="4946649" y="3633787"/>
                  <a:ext cx="60325" cy="176213"/>
                </a:xfrm>
                <a:custGeom>
                  <a:avLst/>
                  <a:gdLst/>
                  <a:ahLst/>
                  <a:cxnLst>
                    <a:cxn ang="0">
                      <a:pos x="0" y="0"/>
                    </a:cxn>
                    <a:cxn ang="0">
                      <a:pos x="0" y="0"/>
                    </a:cxn>
                    <a:cxn ang="0">
                      <a:pos x="10" y="25"/>
                    </a:cxn>
                    <a:cxn ang="0">
                      <a:pos x="18" y="51"/>
                    </a:cxn>
                    <a:cxn ang="0">
                      <a:pos x="23" y="77"/>
                    </a:cxn>
                    <a:cxn ang="0">
                      <a:pos x="26" y="103"/>
                    </a:cxn>
                    <a:cxn ang="0">
                      <a:pos x="29" y="129"/>
                    </a:cxn>
                    <a:cxn ang="0">
                      <a:pos x="29" y="155"/>
                    </a:cxn>
                    <a:cxn ang="0">
                      <a:pos x="28" y="181"/>
                    </a:cxn>
                    <a:cxn ang="0">
                      <a:pos x="24" y="205"/>
                    </a:cxn>
                    <a:cxn ang="0">
                      <a:pos x="76" y="222"/>
                    </a:cxn>
                    <a:cxn ang="0">
                      <a:pos x="76" y="222"/>
                    </a:cxn>
                    <a:cxn ang="0">
                      <a:pos x="75" y="201"/>
                    </a:cxn>
                    <a:cxn ang="0">
                      <a:pos x="73" y="179"/>
                    </a:cxn>
                    <a:cxn ang="0">
                      <a:pos x="70" y="157"/>
                    </a:cxn>
                    <a:cxn ang="0">
                      <a:pos x="65" y="135"/>
                    </a:cxn>
                    <a:cxn ang="0">
                      <a:pos x="58" y="114"/>
                    </a:cxn>
                    <a:cxn ang="0">
                      <a:pos x="52" y="93"/>
                    </a:cxn>
                    <a:cxn ang="0">
                      <a:pos x="44" y="72"/>
                    </a:cxn>
                    <a:cxn ang="0">
                      <a:pos x="32" y="52"/>
                    </a:cxn>
                    <a:cxn ang="0">
                      <a:pos x="32" y="52"/>
                    </a:cxn>
                    <a:cxn ang="0">
                      <a:pos x="18" y="25"/>
                    </a:cxn>
                    <a:cxn ang="0">
                      <a:pos x="0" y="0"/>
                    </a:cxn>
                  </a:cxnLst>
                  <a:rect l="0" t="0" r="r" b="b"/>
                  <a:pathLst>
                    <a:path w="76" h="222">
                      <a:moveTo>
                        <a:pt x="0" y="0"/>
                      </a:moveTo>
                      <a:lnTo>
                        <a:pt x="0" y="0"/>
                      </a:lnTo>
                      <a:lnTo>
                        <a:pt x="10" y="25"/>
                      </a:lnTo>
                      <a:lnTo>
                        <a:pt x="18" y="51"/>
                      </a:lnTo>
                      <a:lnTo>
                        <a:pt x="23" y="77"/>
                      </a:lnTo>
                      <a:lnTo>
                        <a:pt x="26" y="103"/>
                      </a:lnTo>
                      <a:lnTo>
                        <a:pt x="29" y="129"/>
                      </a:lnTo>
                      <a:lnTo>
                        <a:pt x="29" y="155"/>
                      </a:lnTo>
                      <a:lnTo>
                        <a:pt x="28" y="181"/>
                      </a:lnTo>
                      <a:lnTo>
                        <a:pt x="24" y="205"/>
                      </a:lnTo>
                      <a:lnTo>
                        <a:pt x="76" y="222"/>
                      </a:lnTo>
                      <a:lnTo>
                        <a:pt x="76" y="222"/>
                      </a:lnTo>
                      <a:lnTo>
                        <a:pt x="75" y="201"/>
                      </a:lnTo>
                      <a:lnTo>
                        <a:pt x="73" y="179"/>
                      </a:lnTo>
                      <a:lnTo>
                        <a:pt x="70" y="157"/>
                      </a:lnTo>
                      <a:lnTo>
                        <a:pt x="65" y="135"/>
                      </a:lnTo>
                      <a:lnTo>
                        <a:pt x="58" y="114"/>
                      </a:lnTo>
                      <a:lnTo>
                        <a:pt x="52" y="93"/>
                      </a:lnTo>
                      <a:lnTo>
                        <a:pt x="44" y="72"/>
                      </a:lnTo>
                      <a:lnTo>
                        <a:pt x="32" y="52"/>
                      </a:lnTo>
                      <a:lnTo>
                        <a:pt x="32" y="52"/>
                      </a:lnTo>
                      <a:lnTo>
                        <a:pt x="18" y="25"/>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6" name="Freeform 3521"/>
                <p:cNvSpPr>
                  <a:spLocks/>
                </p:cNvSpPr>
                <p:nvPr/>
              </p:nvSpPr>
              <p:spPr bwMode="auto">
                <a:xfrm>
                  <a:off x="4865687" y="3781425"/>
                  <a:ext cx="209550" cy="122238"/>
                </a:xfrm>
                <a:custGeom>
                  <a:avLst/>
                  <a:gdLst/>
                  <a:ahLst/>
                  <a:cxnLst>
                    <a:cxn ang="0">
                      <a:pos x="29" y="101"/>
                    </a:cxn>
                    <a:cxn ang="0">
                      <a:pos x="29" y="101"/>
                    </a:cxn>
                    <a:cxn ang="0">
                      <a:pos x="21" y="98"/>
                    </a:cxn>
                    <a:cxn ang="0">
                      <a:pos x="15" y="93"/>
                    </a:cxn>
                    <a:cxn ang="0">
                      <a:pos x="10" y="88"/>
                    </a:cxn>
                    <a:cxn ang="0">
                      <a:pos x="5" y="81"/>
                    </a:cxn>
                    <a:cxn ang="0">
                      <a:pos x="1" y="75"/>
                    </a:cxn>
                    <a:cxn ang="0">
                      <a:pos x="0" y="67"/>
                    </a:cxn>
                    <a:cxn ang="0">
                      <a:pos x="0" y="59"/>
                    </a:cxn>
                    <a:cxn ang="0">
                      <a:pos x="1" y="50"/>
                    </a:cxn>
                    <a:cxn ang="0">
                      <a:pos x="3" y="44"/>
                    </a:cxn>
                    <a:cxn ang="0">
                      <a:pos x="3" y="44"/>
                    </a:cxn>
                    <a:cxn ang="0">
                      <a:pos x="6" y="36"/>
                    </a:cxn>
                    <a:cxn ang="0">
                      <a:pos x="11" y="28"/>
                    </a:cxn>
                    <a:cxn ang="0">
                      <a:pos x="18" y="19"/>
                    </a:cxn>
                    <a:cxn ang="0">
                      <a:pos x="26" y="11"/>
                    </a:cxn>
                    <a:cxn ang="0">
                      <a:pos x="34" y="6"/>
                    </a:cxn>
                    <a:cxn ang="0">
                      <a:pos x="42" y="2"/>
                    </a:cxn>
                    <a:cxn ang="0">
                      <a:pos x="50" y="0"/>
                    </a:cxn>
                    <a:cxn ang="0">
                      <a:pos x="58" y="0"/>
                    </a:cxn>
                    <a:cxn ang="0">
                      <a:pos x="234" y="52"/>
                    </a:cxn>
                    <a:cxn ang="0">
                      <a:pos x="234" y="52"/>
                    </a:cxn>
                    <a:cxn ang="0">
                      <a:pos x="241" y="55"/>
                    </a:cxn>
                    <a:cxn ang="0">
                      <a:pos x="249" y="60"/>
                    </a:cxn>
                    <a:cxn ang="0">
                      <a:pos x="254" y="67"/>
                    </a:cxn>
                    <a:cxn ang="0">
                      <a:pos x="259" y="73"/>
                    </a:cxn>
                    <a:cxn ang="0">
                      <a:pos x="262" y="80"/>
                    </a:cxn>
                    <a:cxn ang="0">
                      <a:pos x="264" y="88"/>
                    </a:cxn>
                    <a:cxn ang="0">
                      <a:pos x="264" y="96"/>
                    </a:cxn>
                    <a:cxn ang="0">
                      <a:pos x="262" y="104"/>
                    </a:cxn>
                    <a:cxn ang="0">
                      <a:pos x="256" y="125"/>
                    </a:cxn>
                    <a:cxn ang="0">
                      <a:pos x="256" y="125"/>
                    </a:cxn>
                    <a:cxn ang="0">
                      <a:pos x="252" y="133"/>
                    </a:cxn>
                    <a:cxn ang="0">
                      <a:pos x="247" y="140"/>
                    </a:cxn>
                    <a:cxn ang="0">
                      <a:pos x="243" y="145"/>
                    </a:cxn>
                    <a:cxn ang="0">
                      <a:pos x="236" y="150"/>
                    </a:cxn>
                    <a:cxn ang="0">
                      <a:pos x="228" y="153"/>
                    </a:cxn>
                    <a:cxn ang="0">
                      <a:pos x="220" y="155"/>
                    </a:cxn>
                    <a:cxn ang="0">
                      <a:pos x="212" y="155"/>
                    </a:cxn>
                    <a:cxn ang="0">
                      <a:pos x="203" y="153"/>
                    </a:cxn>
                    <a:cxn ang="0">
                      <a:pos x="29" y="101"/>
                    </a:cxn>
                  </a:cxnLst>
                  <a:rect l="0" t="0" r="r" b="b"/>
                  <a:pathLst>
                    <a:path w="264" h="155">
                      <a:moveTo>
                        <a:pt x="29" y="101"/>
                      </a:moveTo>
                      <a:lnTo>
                        <a:pt x="29" y="101"/>
                      </a:lnTo>
                      <a:lnTo>
                        <a:pt x="21" y="98"/>
                      </a:lnTo>
                      <a:lnTo>
                        <a:pt x="15" y="93"/>
                      </a:lnTo>
                      <a:lnTo>
                        <a:pt x="10" y="88"/>
                      </a:lnTo>
                      <a:lnTo>
                        <a:pt x="5" y="81"/>
                      </a:lnTo>
                      <a:lnTo>
                        <a:pt x="1" y="75"/>
                      </a:lnTo>
                      <a:lnTo>
                        <a:pt x="0" y="67"/>
                      </a:lnTo>
                      <a:lnTo>
                        <a:pt x="0" y="59"/>
                      </a:lnTo>
                      <a:lnTo>
                        <a:pt x="1" y="50"/>
                      </a:lnTo>
                      <a:lnTo>
                        <a:pt x="3" y="44"/>
                      </a:lnTo>
                      <a:lnTo>
                        <a:pt x="3" y="44"/>
                      </a:lnTo>
                      <a:lnTo>
                        <a:pt x="6" y="36"/>
                      </a:lnTo>
                      <a:lnTo>
                        <a:pt x="11" y="28"/>
                      </a:lnTo>
                      <a:lnTo>
                        <a:pt x="18" y="19"/>
                      </a:lnTo>
                      <a:lnTo>
                        <a:pt x="26" y="11"/>
                      </a:lnTo>
                      <a:lnTo>
                        <a:pt x="34" y="6"/>
                      </a:lnTo>
                      <a:lnTo>
                        <a:pt x="42" y="2"/>
                      </a:lnTo>
                      <a:lnTo>
                        <a:pt x="50" y="0"/>
                      </a:lnTo>
                      <a:lnTo>
                        <a:pt x="58" y="0"/>
                      </a:lnTo>
                      <a:lnTo>
                        <a:pt x="234" y="52"/>
                      </a:lnTo>
                      <a:lnTo>
                        <a:pt x="234" y="52"/>
                      </a:lnTo>
                      <a:lnTo>
                        <a:pt x="241" y="55"/>
                      </a:lnTo>
                      <a:lnTo>
                        <a:pt x="249" y="60"/>
                      </a:lnTo>
                      <a:lnTo>
                        <a:pt x="254" y="67"/>
                      </a:lnTo>
                      <a:lnTo>
                        <a:pt x="259" y="73"/>
                      </a:lnTo>
                      <a:lnTo>
                        <a:pt x="262" y="80"/>
                      </a:lnTo>
                      <a:lnTo>
                        <a:pt x="264" y="88"/>
                      </a:lnTo>
                      <a:lnTo>
                        <a:pt x="264" y="96"/>
                      </a:lnTo>
                      <a:lnTo>
                        <a:pt x="262" y="104"/>
                      </a:lnTo>
                      <a:lnTo>
                        <a:pt x="256" y="125"/>
                      </a:lnTo>
                      <a:lnTo>
                        <a:pt x="256" y="125"/>
                      </a:lnTo>
                      <a:lnTo>
                        <a:pt x="252" y="133"/>
                      </a:lnTo>
                      <a:lnTo>
                        <a:pt x="247" y="140"/>
                      </a:lnTo>
                      <a:lnTo>
                        <a:pt x="243" y="145"/>
                      </a:lnTo>
                      <a:lnTo>
                        <a:pt x="236" y="150"/>
                      </a:lnTo>
                      <a:lnTo>
                        <a:pt x="228" y="153"/>
                      </a:lnTo>
                      <a:lnTo>
                        <a:pt x="220" y="155"/>
                      </a:lnTo>
                      <a:lnTo>
                        <a:pt x="212" y="155"/>
                      </a:lnTo>
                      <a:lnTo>
                        <a:pt x="203" y="153"/>
                      </a:lnTo>
                      <a:lnTo>
                        <a:pt x="29" y="101"/>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7" name="Freeform 3522"/>
                <p:cNvSpPr>
                  <a:spLocks/>
                </p:cNvSpPr>
                <p:nvPr/>
              </p:nvSpPr>
              <p:spPr bwMode="auto">
                <a:xfrm>
                  <a:off x="4865687" y="3781425"/>
                  <a:ext cx="209550" cy="122238"/>
                </a:xfrm>
                <a:custGeom>
                  <a:avLst/>
                  <a:gdLst/>
                  <a:ahLst/>
                  <a:cxnLst>
                    <a:cxn ang="0">
                      <a:pos x="29" y="101"/>
                    </a:cxn>
                    <a:cxn ang="0">
                      <a:pos x="29" y="101"/>
                    </a:cxn>
                    <a:cxn ang="0">
                      <a:pos x="21" y="98"/>
                    </a:cxn>
                    <a:cxn ang="0">
                      <a:pos x="15" y="93"/>
                    </a:cxn>
                    <a:cxn ang="0">
                      <a:pos x="10" y="88"/>
                    </a:cxn>
                    <a:cxn ang="0">
                      <a:pos x="5" y="81"/>
                    </a:cxn>
                    <a:cxn ang="0">
                      <a:pos x="1" y="75"/>
                    </a:cxn>
                    <a:cxn ang="0">
                      <a:pos x="0" y="67"/>
                    </a:cxn>
                    <a:cxn ang="0">
                      <a:pos x="0" y="59"/>
                    </a:cxn>
                    <a:cxn ang="0">
                      <a:pos x="1" y="50"/>
                    </a:cxn>
                    <a:cxn ang="0">
                      <a:pos x="3" y="44"/>
                    </a:cxn>
                    <a:cxn ang="0">
                      <a:pos x="3" y="44"/>
                    </a:cxn>
                    <a:cxn ang="0">
                      <a:pos x="6" y="36"/>
                    </a:cxn>
                    <a:cxn ang="0">
                      <a:pos x="11" y="28"/>
                    </a:cxn>
                    <a:cxn ang="0">
                      <a:pos x="18" y="19"/>
                    </a:cxn>
                    <a:cxn ang="0">
                      <a:pos x="26" y="11"/>
                    </a:cxn>
                    <a:cxn ang="0">
                      <a:pos x="34" y="6"/>
                    </a:cxn>
                    <a:cxn ang="0">
                      <a:pos x="42" y="2"/>
                    </a:cxn>
                    <a:cxn ang="0">
                      <a:pos x="50" y="0"/>
                    </a:cxn>
                    <a:cxn ang="0">
                      <a:pos x="58" y="0"/>
                    </a:cxn>
                    <a:cxn ang="0">
                      <a:pos x="234" y="52"/>
                    </a:cxn>
                    <a:cxn ang="0">
                      <a:pos x="234" y="52"/>
                    </a:cxn>
                    <a:cxn ang="0">
                      <a:pos x="241" y="55"/>
                    </a:cxn>
                    <a:cxn ang="0">
                      <a:pos x="249" y="60"/>
                    </a:cxn>
                    <a:cxn ang="0">
                      <a:pos x="254" y="67"/>
                    </a:cxn>
                    <a:cxn ang="0">
                      <a:pos x="259" y="73"/>
                    </a:cxn>
                    <a:cxn ang="0">
                      <a:pos x="262" y="80"/>
                    </a:cxn>
                    <a:cxn ang="0">
                      <a:pos x="264" y="88"/>
                    </a:cxn>
                    <a:cxn ang="0">
                      <a:pos x="264" y="96"/>
                    </a:cxn>
                    <a:cxn ang="0">
                      <a:pos x="262" y="104"/>
                    </a:cxn>
                    <a:cxn ang="0">
                      <a:pos x="256" y="125"/>
                    </a:cxn>
                    <a:cxn ang="0">
                      <a:pos x="256" y="125"/>
                    </a:cxn>
                    <a:cxn ang="0">
                      <a:pos x="252" y="133"/>
                    </a:cxn>
                    <a:cxn ang="0">
                      <a:pos x="247" y="140"/>
                    </a:cxn>
                    <a:cxn ang="0">
                      <a:pos x="243" y="145"/>
                    </a:cxn>
                    <a:cxn ang="0">
                      <a:pos x="236" y="150"/>
                    </a:cxn>
                    <a:cxn ang="0">
                      <a:pos x="228" y="153"/>
                    </a:cxn>
                    <a:cxn ang="0">
                      <a:pos x="220" y="155"/>
                    </a:cxn>
                    <a:cxn ang="0">
                      <a:pos x="212" y="155"/>
                    </a:cxn>
                    <a:cxn ang="0">
                      <a:pos x="203" y="153"/>
                    </a:cxn>
                    <a:cxn ang="0">
                      <a:pos x="29" y="101"/>
                    </a:cxn>
                  </a:cxnLst>
                  <a:rect l="0" t="0" r="r" b="b"/>
                  <a:pathLst>
                    <a:path w="264" h="155">
                      <a:moveTo>
                        <a:pt x="29" y="101"/>
                      </a:moveTo>
                      <a:lnTo>
                        <a:pt x="29" y="101"/>
                      </a:lnTo>
                      <a:lnTo>
                        <a:pt x="21" y="98"/>
                      </a:lnTo>
                      <a:lnTo>
                        <a:pt x="15" y="93"/>
                      </a:lnTo>
                      <a:lnTo>
                        <a:pt x="10" y="88"/>
                      </a:lnTo>
                      <a:lnTo>
                        <a:pt x="5" y="81"/>
                      </a:lnTo>
                      <a:lnTo>
                        <a:pt x="1" y="75"/>
                      </a:lnTo>
                      <a:lnTo>
                        <a:pt x="0" y="67"/>
                      </a:lnTo>
                      <a:lnTo>
                        <a:pt x="0" y="59"/>
                      </a:lnTo>
                      <a:lnTo>
                        <a:pt x="1" y="50"/>
                      </a:lnTo>
                      <a:lnTo>
                        <a:pt x="3" y="44"/>
                      </a:lnTo>
                      <a:lnTo>
                        <a:pt x="3" y="44"/>
                      </a:lnTo>
                      <a:lnTo>
                        <a:pt x="6" y="36"/>
                      </a:lnTo>
                      <a:lnTo>
                        <a:pt x="11" y="28"/>
                      </a:lnTo>
                      <a:lnTo>
                        <a:pt x="18" y="19"/>
                      </a:lnTo>
                      <a:lnTo>
                        <a:pt x="26" y="11"/>
                      </a:lnTo>
                      <a:lnTo>
                        <a:pt x="34" y="6"/>
                      </a:lnTo>
                      <a:lnTo>
                        <a:pt x="42" y="2"/>
                      </a:lnTo>
                      <a:lnTo>
                        <a:pt x="50" y="0"/>
                      </a:lnTo>
                      <a:lnTo>
                        <a:pt x="58" y="0"/>
                      </a:lnTo>
                      <a:lnTo>
                        <a:pt x="234" y="52"/>
                      </a:lnTo>
                      <a:lnTo>
                        <a:pt x="234" y="52"/>
                      </a:lnTo>
                      <a:lnTo>
                        <a:pt x="241" y="55"/>
                      </a:lnTo>
                      <a:lnTo>
                        <a:pt x="249" y="60"/>
                      </a:lnTo>
                      <a:lnTo>
                        <a:pt x="254" y="67"/>
                      </a:lnTo>
                      <a:lnTo>
                        <a:pt x="259" y="73"/>
                      </a:lnTo>
                      <a:lnTo>
                        <a:pt x="262" y="80"/>
                      </a:lnTo>
                      <a:lnTo>
                        <a:pt x="264" y="88"/>
                      </a:lnTo>
                      <a:lnTo>
                        <a:pt x="264" y="96"/>
                      </a:lnTo>
                      <a:lnTo>
                        <a:pt x="262" y="104"/>
                      </a:lnTo>
                      <a:lnTo>
                        <a:pt x="256" y="125"/>
                      </a:lnTo>
                      <a:lnTo>
                        <a:pt x="256" y="125"/>
                      </a:lnTo>
                      <a:lnTo>
                        <a:pt x="252" y="133"/>
                      </a:lnTo>
                      <a:lnTo>
                        <a:pt x="247" y="140"/>
                      </a:lnTo>
                      <a:lnTo>
                        <a:pt x="243" y="145"/>
                      </a:lnTo>
                      <a:lnTo>
                        <a:pt x="236" y="150"/>
                      </a:lnTo>
                      <a:lnTo>
                        <a:pt x="228" y="153"/>
                      </a:lnTo>
                      <a:lnTo>
                        <a:pt x="220" y="155"/>
                      </a:lnTo>
                      <a:lnTo>
                        <a:pt x="212" y="155"/>
                      </a:lnTo>
                      <a:lnTo>
                        <a:pt x="203" y="153"/>
                      </a:lnTo>
                      <a:lnTo>
                        <a:pt x="29" y="10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8" name="Freeform 3523"/>
                <p:cNvSpPr>
                  <a:spLocks/>
                </p:cNvSpPr>
                <p:nvPr/>
              </p:nvSpPr>
              <p:spPr bwMode="auto">
                <a:xfrm>
                  <a:off x="4373562" y="3451225"/>
                  <a:ext cx="596900" cy="595313"/>
                </a:xfrm>
                <a:custGeom>
                  <a:avLst/>
                  <a:gdLst/>
                  <a:ahLst/>
                  <a:cxnLst>
                    <a:cxn ang="0">
                      <a:pos x="554" y="705"/>
                    </a:cxn>
                    <a:cxn ang="0">
                      <a:pos x="520" y="721"/>
                    </a:cxn>
                    <a:cxn ang="0">
                      <a:pos x="448" y="743"/>
                    </a:cxn>
                    <a:cxn ang="0">
                      <a:pos x="375" y="751"/>
                    </a:cxn>
                    <a:cxn ang="0">
                      <a:pos x="303" y="743"/>
                    </a:cxn>
                    <a:cxn ang="0">
                      <a:pos x="235" y="723"/>
                    </a:cxn>
                    <a:cxn ang="0">
                      <a:pos x="171" y="689"/>
                    </a:cxn>
                    <a:cxn ang="0">
                      <a:pos x="114" y="643"/>
                    </a:cxn>
                    <a:cxn ang="0">
                      <a:pos x="65" y="586"/>
                    </a:cxn>
                    <a:cxn ang="0">
                      <a:pos x="46" y="554"/>
                    </a:cxn>
                    <a:cxn ang="0">
                      <a:pos x="36" y="536"/>
                    </a:cxn>
                    <a:cxn ang="0">
                      <a:pos x="17" y="484"/>
                    </a:cxn>
                    <a:cxn ang="0">
                      <a:pos x="2" y="410"/>
                    </a:cxn>
                    <a:cxn ang="0">
                      <a:pos x="2" y="339"/>
                    </a:cxn>
                    <a:cxn ang="0">
                      <a:pos x="17" y="267"/>
                    </a:cxn>
                    <a:cxn ang="0">
                      <a:pos x="43" y="202"/>
                    </a:cxn>
                    <a:cxn ang="0">
                      <a:pos x="83" y="140"/>
                    </a:cxn>
                    <a:cxn ang="0">
                      <a:pos x="134" y="88"/>
                    </a:cxn>
                    <a:cxn ang="0">
                      <a:pos x="179" y="55"/>
                    </a:cxn>
                    <a:cxn ang="0">
                      <a:pos x="197" y="46"/>
                    </a:cxn>
                    <a:cxn ang="0">
                      <a:pos x="232" y="28"/>
                    </a:cxn>
                    <a:cxn ang="0">
                      <a:pos x="303" y="7"/>
                    </a:cxn>
                    <a:cxn ang="0">
                      <a:pos x="377" y="0"/>
                    </a:cxn>
                    <a:cxn ang="0">
                      <a:pos x="448" y="7"/>
                    </a:cxn>
                    <a:cxn ang="0">
                      <a:pos x="517" y="28"/>
                    </a:cxn>
                    <a:cxn ang="0">
                      <a:pos x="580" y="60"/>
                    </a:cxn>
                    <a:cxn ang="0">
                      <a:pos x="637" y="106"/>
                    </a:cxn>
                    <a:cxn ang="0">
                      <a:pos x="686" y="163"/>
                    </a:cxn>
                    <a:cxn ang="0">
                      <a:pos x="706" y="197"/>
                    </a:cxn>
                    <a:cxn ang="0">
                      <a:pos x="714" y="213"/>
                    </a:cxn>
                    <a:cxn ang="0">
                      <a:pos x="735" y="267"/>
                    </a:cxn>
                    <a:cxn ang="0">
                      <a:pos x="750" y="339"/>
                    </a:cxn>
                    <a:cxn ang="0">
                      <a:pos x="750" y="412"/>
                    </a:cxn>
                    <a:cxn ang="0">
                      <a:pos x="735" y="482"/>
                    </a:cxn>
                    <a:cxn ang="0">
                      <a:pos x="709" y="549"/>
                    </a:cxn>
                    <a:cxn ang="0">
                      <a:pos x="668" y="609"/>
                    </a:cxn>
                    <a:cxn ang="0">
                      <a:pos x="618" y="663"/>
                    </a:cxn>
                    <a:cxn ang="0">
                      <a:pos x="570" y="695"/>
                    </a:cxn>
                  </a:cxnLst>
                  <a:rect l="0" t="0" r="r" b="b"/>
                  <a:pathLst>
                    <a:path w="751" h="751">
                      <a:moveTo>
                        <a:pt x="554" y="705"/>
                      </a:moveTo>
                      <a:lnTo>
                        <a:pt x="554" y="705"/>
                      </a:lnTo>
                      <a:lnTo>
                        <a:pt x="536" y="713"/>
                      </a:lnTo>
                      <a:lnTo>
                        <a:pt x="520" y="721"/>
                      </a:lnTo>
                      <a:lnTo>
                        <a:pt x="484" y="734"/>
                      </a:lnTo>
                      <a:lnTo>
                        <a:pt x="448" y="743"/>
                      </a:lnTo>
                      <a:lnTo>
                        <a:pt x="412" y="749"/>
                      </a:lnTo>
                      <a:lnTo>
                        <a:pt x="375" y="751"/>
                      </a:lnTo>
                      <a:lnTo>
                        <a:pt x="339" y="748"/>
                      </a:lnTo>
                      <a:lnTo>
                        <a:pt x="303" y="743"/>
                      </a:lnTo>
                      <a:lnTo>
                        <a:pt x="269" y="734"/>
                      </a:lnTo>
                      <a:lnTo>
                        <a:pt x="235" y="723"/>
                      </a:lnTo>
                      <a:lnTo>
                        <a:pt x="202" y="707"/>
                      </a:lnTo>
                      <a:lnTo>
                        <a:pt x="171" y="689"/>
                      </a:lnTo>
                      <a:lnTo>
                        <a:pt x="140" y="668"/>
                      </a:lnTo>
                      <a:lnTo>
                        <a:pt x="114" y="643"/>
                      </a:lnTo>
                      <a:lnTo>
                        <a:pt x="88" y="616"/>
                      </a:lnTo>
                      <a:lnTo>
                        <a:pt x="65" y="586"/>
                      </a:lnTo>
                      <a:lnTo>
                        <a:pt x="56" y="570"/>
                      </a:lnTo>
                      <a:lnTo>
                        <a:pt x="46" y="554"/>
                      </a:lnTo>
                      <a:lnTo>
                        <a:pt x="46" y="554"/>
                      </a:lnTo>
                      <a:lnTo>
                        <a:pt x="36" y="536"/>
                      </a:lnTo>
                      <a:lnTo>
                        <a:pt x="30" y="520"/>
                      </a:lnTo>
                      <a:lnTo>
                        <a:pt x="17" y="484"/>
                      </a:lnTo>
                      <a:lnTo>
                        <a:pt x="7" y="448"/>
                      </a:lnTo>
                      <a:lnTo>
                        <a:pt x="2" y="410"/>
                      </a:lnTo>
                      <a:lnTo>
                        <a:pt x="0" y="375"/>
                      </a:lnTo>
                      <a:lnTo>
                        <a:pt x="2" y="339"/>
                      </a:lnTo>
                      <a:lnTo>
                        <a:pt x="7" y="303"/>
                      </a:lnTo>
                      <a:lnTo>
                        <a:pt x="17" y="267"/>
                      </a:lnTo>
                      <a:lnTo>
                        <a:pt x="28" y="235"/>
                      </a:lnTo>
                      <a:lnTo>
                        <a:pt x="43" y="202"/>
                      </a:lnTo>
                      <a:lnTo>
                        <a:pt x="61" y="169"/>
                      </a:lnTo>
                      <a:lnTo>
                        <a:pt x="83" y="140"/>
                      </a:lnTo>
                      <a:lnTo>
                        <a:pt x="106" y="112"/>
                      </a:lnTo>
                      <a:lnTo>
                        <a:pt x="134" y="88"/>
                      </a:lnTo>
                      <a:lnTo>
                        <a:pt x="165" y="65"/>
                      </a:lnTo>
                      <a:lnTo>
                        <a:pt x="179" y="55"/>
                      </a:lnTo>
                      <a:lnTo>
                        <a:pt x="197" y="46"/>
                      </a:lnTo>
                      <a:lnTo>
                        <a:pt x="197" y="46"/>
                      </a:lnTo>
                      <a:lnTo>
                        <a:pt x="214" y="36"/>
                      </a:lnTo>
                      <a:lnTo>
                        <a:pt x="232" y="28"/>
                      </a:lnTo>
                      <a:lnTo>
                        <a:pt x="267" y="16"/>
                      </a:lnTo>
                      <a:lnTo>
                        <a:pt x="303" y="7"/>
                      </a:lnTo>
                      <a:lnTo>
                        <a:pt x="339" y="2"/>
                      </a:lnTo>
                      <a:lnTo>
                        <a:pt x="377" y="0"/>
                      </a:lnTo>
                      <a:lnTo>
                        <a:pt x="412" y="2"/>
                      </a:lnTo>
                      <a:lnTo>
                        <a:pt x="448" y="7"/>
                      </a:lnTo>
                      <a:lnTo>
                        <a:pt x="482" y="15"/>
                      </a:lnTo>
                      <a:lnTo>
                        <a:pt x="517" y="28"/>
                      </a:lnTo>
                      <a:lnTo>
                        <a:pt x="549" y="42"/>
                      </a:lnTo>
                      <a:lnTo>
                        <a:pt x="580" y="60"/>
                      </a:lnTo>
                      <a:lnTo>
                        <a:pt x="609" y="81"/>
                      </a:lnTo>
                      <a:lnTo>
                        <a:pt x="637" y="106"/>
                      </a:lnTo>
                      <a:lnTo>
                        <a:pt x="663" y="134"/>
                      </a:lnTo>
                      <a:lnTo>
                        <a:pt x="686" y="163"/>
                      </a:lnTo>
                      <a:lnTo>
                        <a:pt x="696" y="179"/>
                      </a:lnTo>
                      <a:lnTo>
                        <a:pt x="706" y="197"/>
                      </a:lnTo>
                      <a:lnTo>
                        <a:pt x="706" y="197"/>
                      </a:lnTo>
                      <a:lnTo>
                        <a:pt x="714" y="213"/>
                      </a:lnTo>
                      <a:lnTo>
                        <a:pt x="722" y="231"/>
                      </a:lnTo>
                      <a:lnTo>
                        <a:pt x="735" y="267"/>
                      </a:lnTo>
                      <a:lnTo>
                        <a:pt x="743" y="303"/>
                      </a:lnTo>
                      <a:lnTo>
                        <a:pt x="750" y="339"/>
                      </a:lnTo>
                      <a:lnTo>
                        <a:pt x="751" y="375"/>
                      </a:lnTo>
                      <a:lnTo>
                        <a:pt x="750" y="412"/>
                      </a:lnTo>
                      <a:lnTo>
                        <a:pt x="743" y="446"/>
                      </a:lnTo>
                      <a:lnTo>
                        <a:pt x="735" y="482"/>
                      </a:lnTo>
                      <a:lnTo>
                        <a:pt x="723" y="516"/>
                      </a:lnTo>
                      <a:lnTo>
                        <a:pt x="709" y="549"/>
                      </a:lnTo>
                      <a:lnTo>
                        <a:pt x="689" y="580"/>
                      </a:lnTo>
                      <a:lnTo>
                        <a:pt x="668" y="609"/>
                      </a:lnTo>
                      <a:lnTo>
                        <a:pt x="644" y="637"/>
                      </a:lnTo>
                      <a:lnTo>
                        <a:pt x="618" y="663"/>
                      </a:lnTo>
                      <a:lnTo>
                        <a:pt x="587" y="686"/>
                      </a:lnTo>
                      <a:lnTo>
                        <a:pt x="570" y="695"/>
                      </a:lnTo>
                      <a:lnTo>
                        <a:pt x="554" y="705"/>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9" name="Freeform 3524"/>
                <p:cNvSpPr>
                  <a:spLocks/>
                </p:cNvSpPr>
                <p:nvPr/>
              </p:nvSpPr>
              <p:spPr bwMode="auto">
                <a:xfrm>
                  <a:off x="4373562" y="3451225"/>
                  <a:ext cx="596900" cy="595313"/>
                </a:xfrm>
                <a:custGeom>
                  <a:avLst/>
                  <a:gdLst/>
                  <a:ahLst/>
                  <a:cxnLst>
                    <a:cxn ang="0">
                      <a:pos x="554" y="705"/>
                    </a:cxn>
                    <a:cxn ang="0">
                      <a:pos x="520" y="721"/>
                    </a:cxn>
                    <a:cxn ang="0">
                      <a:pos x="448" y="743"/>
                    </a:cxn>
                    <a:cxn ang="0">
                      <a:pos x="375" y="751"/>
                    </a:cxn>
                    <a:cxn ang="0">
                      <a:pos x="303" y="743"/>
                    </a:cxn>
                    <a:cxn ang="0">
                      <a:pos x="235" y="723"/>
                    </a:cxn>
                    <a:cxn ang="0">
                      <a:pos x="171" y="689"/>
                    </a:cxn>
                    <a:cxn ang="0">
                      <a:pos x="114" y="643"/>
                    </a:cxn>
                    <a:cxn ang="0">
                      <a:pos x="65" y="586"/>
                    </a:cxn>
                    <a:cxn ang="0">
                      <a:pos x="46" y="554"/>
                    </a:cxn>
                    <a:cxn ang="0">
                      <a:pos x="36" y="536"/>
                    </a:cxn>
                    <a:cxn ang="0">
                      <a:pos x="17" y="484"/>
                    </a:cxn>
                    <a:cxn ang="0">
                      <a:pos x="2" y="410"/>
                    </a:cxn>
                    <a:cxn ang="0">
                      <a:pos x="2" y="339"/>
                    </a:cxn>
                    <a:cxn ang="0">
                      <a:pos x="17" y="267"/>
                    </a:cxn>
                    <a:cxn ang="0">
                      <a:pos x="43" y="202"/>
                    </a:cxn>
                    <a:cxn ang="0">
                      <a:pos x="83" y="140"/>
                    </a:cxn>
                    <a:cxn ang="0">
                      <a:pos x="134" y="88"/>
                    </a:cxn>
                    <a:cxn ang="0">
                      <a:pos x="179" y="55"/>
                    </a:cxn>
                    <a:cxn ang="0">
                      <a:pos x="197" y="46"/>
                    </a:cxn>
                    <a:cxn ang="0">
                      <a:pos x="232" y="28"/>
                    </a:cxn>
                    <a:cxn ang="0">
                      <a:pos x="303" y="7"/>
                    </a:cxn>
                    <a:cxn ang="0">
                      <a:pos x="377" y="0"/>
                    </a:cxn>
                    <a:cxn ang="0">
                      <a:pos x="448" y="7"/>
                    </a:cxn>
                    <a:cxn ang="0">
                      <a:pos x="517" y="28"/>
                    </a:cxn>
                    <a:cxn ang="0">
                      <a:pos x="580" y="60"/>
                    </a:cxn>
                    <a:cxn ang="0">
                      <a:pos x="637" y="106"/>
                    </a:cxn>
                    <a:cxn ang="0">
                      <a:pos x="686" y="163"/>
                    </a:cxn>
                    <a:cxn ang="0">
                      <a:pos x="706" y="197"/>
                    </a:cxn>
                    <a:cxn ang="0">
                      <a:pos x="714" y="213"/>
                    </a:cxn>
                    <a:cxn ang="0">
                      <a:pos x="735" y="267"/>
                    </a:cxn>
                    <a:cxn ang="0">
                      <a:pos x="750" y="339"/>
                    </a:cxn>
                    <a:cxn ang="0">
                      <a:pos x="750" y="412"/>
                    </a:cxn>
                    <a:cxn ang="0">
                      <a:pos x="735" y="482"/>
                    </a:cxn>
                    <a:cxn ang="0">
                      <a:pos x="709" y="549"/>
                    </a:cxn>
                    <a:cxn ang="0">
                      <a:pos x="668" y="609"/>
                    </a:cxn>
                    <a:cxn ang="0">
                      <a:pos x="618" y="663"/>
                    </a:cxn>
                    <a:cxn ang="0">
                      <a:pos x="570" y="695"/>
                    </a:cxn>
                  </a:cxnLst>
                  <a:rect l="0" t="0" r="r" b="b"/>
                  <a:pathLst>
                    <a:path w="751" h="751">
                      <a:moveTo>
                        <a:pt x="554" y="705"/>
                      </a:moveTo>
                      <a:lnTo>
                        <a:pt x="554" y="705"/>
                      </a:lnTo>
                      <a:lnTo>
                        <a:pt x="536" y="713"/>
                      </a:lnTo>
                      <a:lnTo>
                        <a:pt x="520" y="721"/>
                      </a:lnTo>
                      <a:lnTo>
                        <a:pt x="484" y="734"/>
                      </a:lnTo>
                      <a:lnTo>
                        <a:pt x="448" y="743"/>
                      </a:lnTo>
                      <a:lnTo>
                        <a:pt x="412" y="749"/>
                      </a:lnTo>
                      <a:lnTo>
                        <a:pt x="375" y="751"/>
                      </a:lnTo>
                      <a:lnTo>
                        <a:pt x="339" y="748"/>
                      </a:lnTo>
                      <a:lnTo>
                        <a:pt x="303" y="743"/>
                      </a:lnTo>
                      <a:lnTo>
                        <a:pt x="269" y="734"/>
                      </a:lnTo>
                      <a:lnTo>
                        <a:pt x="235" y="723"/>
                      </a:lnTo>
                      <a:lnTo>
                        <a:pt x="202" y="707"/>
                      </a:lnTo>
                      <a:lnTo>
                        <a:pt x="171" y="689"/>
                      </a:lnTo>
                      <a:lnTo>
                        <a:pt x="140" y="668"/>
                      </a:lnTo>
                      <a:lnTo>
                        <a:pt x="114" y="643"/>
                      </a:lnTo>
                      <a:lnTo>
                        <a:pt x="88" y="616"/>
                      </a:lnTo>
                      <a:lnTo>
                        <a:pt x="65" y="586"/>
                      </a:lnTo>
                      <a:lnTo>
                        <a:pt x="56" y="570"/>
                      </a:lnTo>
                      <a:lnTo>
                        <a:pt x="46" y="554"/>
                      </a:lnTo>
                      <a:lnTo>
                        <a:pt x="46" y="554"/>
                      </a:lnTo>
                      <a:lnTo>
                        <a:pt x="36" y="536"/>
                      </a:lnTo>
                      <a:lnTo>
                        <a:pt x="30" y="520"/>
                      </a:lnTo>
                      <a:lnTo>
                        <a:pt x="17" y="484"/>
                      </a:lnTo>
                      <a:lnTo>
                        <a:pt x="7" y="448"/>
                      </a:lnTo>
                      <a:lnTo>
                        <a:pt x="2" y="410"/>
                      </a:lnTo>
                      <a:lnTo>
                        <a:pt x="0" y="375"/>
                      </a:lnTo>
                      <a:lnTo>
                        <a:pt x="2" y="339"/>
                      </a:lnTo>
                      <a:lnTo>
                        <a:pt x="7" y="303"/>
                      </a:lnTo>
                      <a:lnTo>
                        <a:pt x="17" y="267"/>
                      </a:lnTo>
                      <a:lnTo>
                        <a:pt x="28" y="235"/>
                      </a:lnTo>
                      <a:lnTo>
                        <a:pt x="43" y="202"/>
                      </a:lnTo>
                      <a:lnTo>
                        <a:pt x="61" y="169"/>
                      </a:lnTo>
                      <a:lnTo>
                        <a:pt x="83" y="140"/>
                      </a:lnTo>
                      <a:lnTo>
                        <a:pt x="106" y="112"/>
                      </a:lnTo>
                      <a:lnTo>
                        <a:pt x="134" y="88"/>
                      </a:lnTo>
                      <a:lnTo>
                        <a:pt x="165" y="65"/>
                      </a:lnTo>
                      <a:lnTo>
                        <a:pt x="179" y="55"/>
                      </a:lnTo>
                      <a:lnTo>
                        <a:pt x="197" y="46"/>
                      </a:lnTo>
                      <a:lnTo>
                        <a:pt x="197" y="46"/>
                      </a:lnTo>
                      <a:lnTo>
                        <a:pt x="214" y="36"/>
                      </a:lnTo>
                      <a:lnTo>
                        <a:pt x="232" y="28"/>
                      </a:lnTo>
                      <a:lnTo>
                        <a:pt x="267" y="16"/>
                      </a:lnTo>
                      <a:lnTo>
                        <a:pt x="303" y="7"/>
                      </a:lnTo>
                      <a:lnTo>
                        <a:pt x="339" y="2"/>
                      </a:lnTo>
                      <a:lnTo>
                        <a:pt x="377" y="0"/>
                      </a:lnTo>
                      <a:lnTo>
                        <a:pt x="412" y="2"/>
                      </a:lnTo>
                      <a:lnTo>
                        <a:pt x="448" y="7"/>
                      </a:lnTo>
                      <a:lnTo>
                        <a:pt x="482" y="15"/>
                      </a:lnTo>
                      <a:lnTo>
                        <a:pt x="517" y="28"/>
                      </a:lnTo>
                      <a:lnTo>
                        <a:pt x="549" y="42"/>
                      </a:lnTo>
                      <a:lnTo>
                        <a:pt x="580" y="60"/>
                      </a:lnTo>
                      <a:lnTo>
                        <a:pt x="609" y="81"/>
                      </a:lnTo>
                      <a:lnTo>
                        <a:pt x="637" y="106"/>
                      </a:lnTo>
                      <a:lnTo>
                        <a:pt x="663" y="134"/>
                      </a:lnTo>
                      <a:lnTo>
                        <a:pt x="686" y="163"/>
                      </a:lnTo>
                      <a:lnTo>
                        <a:pt x="696" y="179"/>
                      </a:lnTo>
                      <a:lnTo>
                        <a:pt x="706" y="197"/>
                      </a:lnTo>
                      <a:lnTo>
                        <a:pt x="706" y="197"/>
                      </a:lnTo>
                      <a:lnTo>
                        <a:pt x="714" y="213"/>
                      </a:lnTo>
                      <a:lnTo>
                        <a:pt x="722" y="231"/>
                      </a:lnTo>
                      <a:lnTo>
                        <a:pt x="735" y="267"/>
                      </a:lnTo>
                      <a:lnTo>
                        <a:pt x="743" y="303"/>
                      </a:lnTo>
                      <a:lnTo>
                        <a:pt x="750" y="339"/>
                      </a:lnTo>
                      <a:lnTo>
                        <a:pt x="751" y="375"/>
                      </a:lnTo>
                      <a:lnTo>
                        <a:pt x="750" y="412"/>
                      </a:lnTo>
                      <a:lnTo>
                        <a:pt x="743" y="446"/>
                      </a:lnTo>
                      <a:lnTo>
                        <a:pt x="735" y="482"/>
                      </a:lnTo>
                      <a:lnTo>
                        <a:pt x="723" y="516"/>
                      </a:lnTo>
                      <a:lnTo>
                        <a:pt x="709" y="549"/>
                      </a:lnTo>
                      <a:lnTo>
                        <a:pt x="689" y="580"/>
                      </a:lnTo>
                      <a:lnTo>
                        <a:pt x="668" y="609"/>
                      </a:lnTo>
                      <a:lnTo>
                        <a:pt x="644" y="637"/>
                      </a:lnTo>
                      <a:lnTo>
                        <a:pt x="618" y="663"/>
                      </a:lnTo>
                      <a:lnTo>
                        <a:pt x="587" y="686"/>
                      </a:lnTo>
                      <a:lnTo>
                        <a:pt x="570" y="695"/>
                      </a:lnTo>
                      <a:lnTo>
                        <a:pt x="554" y="70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0" name="Freeform 3525"/>
                <p:cNvSpPr>
                  <a:spLocks/>
                </p:cNvSpPr>
                <p:nvPr/>
              </p:nvSpPr>
              <p:spPr bwMode="auto">
                <a:xfrm>
                  <a:off x="4440237" y="3516312"/>
                  <a:ext cx="463550" cy="463550"/>
                </a:xfrm>
                <a:custGeom>
                  <a:avLst/>
                  <a:gdLst/>
                  <a:ahLst/>
                  <a:cxnLst>
                    <a:cxn ang="0">
                      <a:pos x="432" y="549"/>
                    </a:cxn>
                    <a:cxn ang="0">
                      <a:pos x="377" y="572"/>
                    </a:cxn>
                    <a:cxn ang="0">
                      <a:pos x="321" y="583"/>
                    </a:cxn>
                    <a:cxn ang="0">
                      <a:pos x="264" y="583"/>
                    </a:cxn>
                    <a:cxn ang="0">
                      <a:pos x="209" y="572"/>
                    </a:cxn>
                    <a:cxn ang="0">
                      <a:pos x="157" y="551"/>
                    </a:cxn>
                    <a:cxn ang="0">
                      <a:pos x="109" y="520"/>
                    </a:cxn>
                    <a:cxn ang="0">
                      <a:pos x="69" y="480"/>
                    </a:cxn>
                    <a:cxn ang="0">
                      <a:pos x="36" y="432"/>
                    </a:cxn>
                    <a:cxn ang="0">
                      <a:pos x="23" y="404"/>
                    </a:cxn>
                    <a:cxn ang="0">
                      <a:pos x="5" y="349"/>
                    </a:cxn>
                    <a:cxn ang="0">
                      <a:pos x="0" y="292"/>
                    </a:cxn>
                    <a:cxn ang="0">
                      <a:pos x="5" y="236"/>
                    </a:cxn>
                    <a:cxn ang="0">
                      <a:pos x="22" y="182"/>
                    </a:cxn>
                    <a:cxn ang="0">
                      <a:pos x="48" y="132"/>
                    </a:cxn>
                    <a:cxn ang="0">
                      <a:pos x="83" y="88"/>
                    </a:cxn>
                    <a:cxn ang="0">
                      <a:pos x="127" y="51"/>
                    </a:cxn>
                    <a:cxn ang="0">
                      <a:pos x="153" y="34"/>
                    </a:cxn>
                    <a:cxn ang="0">
                      <a:pos x="209" y="11"/>
                    </a:cxn>
                    <a:cxn ang="0">
                      <a:pos x="264" y="2"/>
                    </a:cxn>
                    <a:cxn ang="0">
                      <a:pos x="321" y="2"/>
                    </a:cxn>
                    <a:cxn ang="0">
                      <a:pos x="377" y="11"/>
                    </a:cxn>
                    <a:cxn ang="0">
                      <a:pos x="429" y="33"/>
                    </a:cxn>
                    <a:cxn ang="0">
                      <a:pos x="476" y="64"/>
                    </a:cxn>
                    <a:cxn ang="0">
                      <a:pos x="517" y="104"/>
                    </a:cxn>
                    <a:cxn ang="0">
                      <a:pos x="549" y="153"/>
                    </a:cxn>
                    <a:cxn ang="0">
                      <a:pos x="562" y="179"/>
                    </a:cxn>
                    <a:cxn ang="0">
                      <a:pos x="580" y="236"/>
                    </a:cxn>
                    <a:cxn ang="0">
                      <a:pos x="585" y="292"/>
                    </a:cxn>
                    <a:cxn ang="0">
                      <a:pos x="580" y="349"/>
                    </a:cxn>
                    <a:cxn ang="0">
                      <a:pos x="564" y="402"/>
                    </a:cxn>
                    <a:cxn ang="0">
                      <a:pos x="538" y="451"/>
                    </a:cxn>
                    <a:cxn ang="0">
                      <a:pos x="502" y="497"/>
                    </a:cxn>
                    <a:cxn ang="0">
                      <a:pos x="458" y="533"/>
                    </a:cxn>
                  </a:cxnLst>
                  <a:rect l="0" t="0" r="r" b="b"/>
                  <a:pathLst>
                    <a:path w="585" h="585">
                      <a:moveTo>
                        <a:pt x="432" y="549"/>
                      </a:moveTo>
                      <a:lnTo>
                        <a:pt x="432" y="549"/>
                      </a:lnTo>
                      <a:lnTo>
                        <a:pt x="404" y="562"/>
                      </a:lnTo>
                      <a:lnTo>
                        <a:pt x="377" y="572"/>
                      </a:lnTo>
                      <a:lnTo>
                        <a:pt x="349" y="578"/>
                      </a:lnTo>
                      <a:lnTo>
                        <a:pt x="321" y="583"/>
                      </a:lnTo>
                      <a:lnTo>
                        <a:pt x="292" y="585"/>
                      </a:lnTo>
                      <a:lnTo>
                        <a:pt x="264" y="583"/>
                      </a:lnTo>
                      <a:lnTo>
                        <a:pt x="237" y="578"/>
                      </a:lnTo>
                      <a:lnTo>
                        <a:pt x="209" y="572"/>
                      </a:lnTo>
                      <a:lnTo>
                        <a:pt x="183" y="564"/>
                      </a:lnTo>
                      <a:lnTo>
                        <a:pt x="157" y="551"/>
                      </a:lnTo>
                      <a:lnTo>
                        <a:pt x="132" y="537"/>
                      </a:lnTo>
                      <a:lnTo>
                        <a:pt x="109" y="520"/>
                      </a:lnTo>
                      <a:lnTo>
                        <a:pt x="88" y="502"/>
                      </a:lnTo>
                      <a:lnTo>
                        <a:pt x="69" y="480"/>
                      </a:lnTo>
                      <a:lnTo>
                        <a:pt x="51" y="456"/>
                      </a:lnTo>
                      <a:lnTo>
                        <a:pt x="36" y="432"/>
                      </a:lnTo>
                      <a:lnTo>
                        <a:pt x="36" y="432"/>
                      </a:lnTo>
                      <a:lnTo>
                        <a:pt x="23" y="404"/>
                      </a:lnTo>
                      <a:lnTo>
                        <a:pt x="13" y="376"/>
                      </a:lnTo>
                      <a:lnTo>
                        <a:pt x="5" y="349"/>
                      </a:lnTo>
                      <a:lnTo>
                        <a:pt x="2" y="319"/>
                      </a:lnTo>
                      <a:lnTo>
                        <a:pt x="0" y="292"/>
                      </a:lnTo>
                      <a:lnTo>
                        <a:pt x="2" y="264"/>
                      </a:lnTo>
                      <a:lnTo>
                        <a:pt x="5" y="236"/>
                      </a:lnTo>
                      <a:lnTo>
                        <a:pt x="12" y="209"/>
                      </a:lnTo>
                      <a:lnTo>
                        <a:pt x="22" y="182"/>
                      </a:lnTo>
                      <a:lnTo>
                        <a:pt x="33" y="156"/>
                      </a:lnTo>
                      <a:lnTo>
                        <a:pt x="48" y="132"/>
                      </a:lnTo>
                      <a:lnTo>
                        <a:pt x="64" y="109"/>
                      </a:lnTo>
                      <a:lnTo>
                        <a:pt x="83" y="88"/>
                      </a:lnTo>
                      <a:lnTo>
                        <a:pt x="105" y="68"/>
                      </a:lnTo>
                      <a:lnTo>
                        <a:pt x="127" y="51"/>
                      </a:lnTo>
                      <a:lnTo>
                        <a:pt x="153" y="34"/>
                      </a:lnTo>
                      <a:lnTo>
                        <a:pt x="153" y="34"/>
                      </a:lnTo>
                      <a:lnTo>
                        <a:pt x="181" y="21"/>
                      </a:lnTo>
                      <a:lnTo>
                        <a:pt x="209" y="11"/>
                      </a:lnTo>
                      <a:lnTo>
                        <a:pt x="237" y="5"/>
                      </a:lnTo>
                      <a:lnTo>
                        <a:pt x="264" y="2"/>
                      </a:lnTo>
                      <a:lnTo>
                        <a:pt x="294" y="0"/>
                      </a:lnTo>
                      <a:lnTo>
                        <a:pt x="321" y="2"/>
                      </a:lnTo>
                      <a:lnTo>
                        <a:pt x="349" y="5"/>
                      </a:lnTo>
                      <a:lnTo>
                        <a:pt x="377" y="11"/>
                      </a:lnTo>
                      <a:lnTo>
                        <a:pt x="403" y="21"/>
                      </a:lnTo>
                      <a:lnTo>
                        <a:pt x="429" y="33"/>
                      </a:lnTo>
                      <a:lnTo>
                        <a:pt x="452" y="47"/>
                      </a:lnTo>
                      <a:lnTo>
                        <a:pt x="476" y="64"/>
                      </a:lnTo>
                      <a:lnTo>
                        <a:pt x="497" y="83"/>
                      </a:lnTo>
                      <a:lnTo>
                        <a:pt x="517" y="104"/>
                      </a:lnTo>
                      <a:lnTo>
                        <a:pt x="535" y="127"/>
                      </a:lnTo>
                      <a:lnTo>
                        <a:pt x="549" y="153"/>
                      </a:lnTo>
                      <a:lnTo>
                        <a:pt x="549" y="153"/>
                      </a:lnTo>
                      <a:lnTo>
                        <a:pt x="562" y="179"/>
                      </a:lnTo>
                      <a:lnTo>
                        <a:pt x="572" y="207"/>
                      </a:lnTo>
                      <a:lnTo>
                        <a:pt x="580" y="236"/>
                      </a:lnTo>
                      <a:lnTo>
                        <a:pt x="583" y="264"/>
                      </a:lnTo>
                      <a:lnTo>
                        <a:pt x="585" y="292"/>
                      </a:lnTo>
                      <a:lnTo>
                        <a:pt x="583" y="321"/>
                      </a:lnTo>
                      <a:lnTo>
                        <a:pt x="580" y="349"/>
                      </a:lnTo>
                      <a:lnTo>
                        <a:pt x="572" y="375"/>
                      </a:lnTo>
                      <a:lnTo>
                        <a:pt x="564" y="402"/>
                      </a:lnTo>
                      <a:lnTo>
                        <a:pt x="551" y="427"/>
                      </a:lnTo>
                      <a:lnTo>
                        <a:pt x="538" y="451"/>
                      </a:lnTo>
                      <a:lnTo>
                        <a:pt x="522" y="474"/>
                      </a:lnTo>
                      <a:lnTo>
                        <a:pt x="502" y="497"/>
                      </a:lnTo>
                      <a:lnTo>
                        <a:pt x="481" y="516"/>
                      </a:lnTo>
                      <a:lnTo>
                        <a:pt x="458" y="533"/>
                      </a:lnTo>
                      <a:lnTo>
                        <a:pt x="432" y="549"/>
                      </a:lnTo>
                      <a:close/>
                    </a:path>
                  </a:pathLst>
                </a:custGeom>
                <a:solidFill>
                  <a:srgbClr val="C69C6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1" name="Freeform 3526"/>
                <p:cNvSpPr>
                  <a:spLocks/>
                </p:cNvSpPr>
                <p:nvPr/>
              </p:nvSpPr>
              <p:spPr bwMode="auto">
                <a:xfrm>
                  <a:off x="4440237" y="3516312"/>
                  <a:ext cx="463550" cy="463550"/>
                </a:xfrm>
                <a:custGeom>
                  <a:avLst/>
                  <a:gdLst/>
                  <a:ahLst/>
                  <a:cxnLst>
                    <a:cxn ang="0">
                      <a:pos x="432" y="549"/>
                    </a:cxn>
                    <a:cxn ang="0">
                      <a:pos x="377" y="572"/>
                    </a:cxn>
                    <a:cxn ang="0">
                      <a:pos x="321" y="583"/>
                    </a:cxn>
                    <a:cxn ang="0">
                      <a:pos x="264" y="583"/>
                    </a:cxn>
                    <a:cxn ang="0">
                      <a:pos x="209" y="572"/>
                    </a:cxn>
                    <a:cxn ang="0">
                      <a:pos x="157" y="551"/>
                    </a:cxn>
                    <a:cxn ang="0">
                      <a:pos x="109" y="520"/>
                    </a:cxn>
                    <a:cxn ang="0">
                      <a:pos x="69" y="480"/>
                    </a:cxn>
                    <a:cxn ang="0">
                      <a:pos x="36" y="432"/>
                    </a:cxn>
                    <a:cxn ang="0">
                      <a:pos x="23" y="404"/>
                    </a:cxn>
                    <a:cxn ang="0">
                      <a:pos x="5" y="349"/>
                    </a:cxn>
                    <a:cxn ang="0">
                      <a:pos x="0" y="292"/>
                    </a:cxn>
                    <a:cxn ang="0">
                      <a:pos x="5" y="236"/>
                    </a:cxn>
                    <a:cxn ang="0">
                      <a:pos x="22" y="182"/>
                    </a:cxn>
                    <a:cxn ang="0">
                      <a:pos x="48" y="132"/>
                    </a:cxn>
                    <a:cxn ang="0">
                      <a:pos x="83" y="88"/>
                    </a:cxn>
                    <a:cxn ang="0">
                      <a:pos x="127" y="51"/>
                    </a:cxn>
                    <a:cxn ang="0">
                      <a:pos x="153" y="34"/>
                    </a:cxn>
                    <a:cxn ang="0">
                      <a:pos x="209" y="11"/>
                    </a:cxn>
                    <a:cxn ang="0">
                      <a:pos x="264" y="2"/>
                    </a:cxn>
                    <a:cxn ang="0">
                      <a:pos x="321" y="2"/>
                    </a:cxn>
                    <a:cxn ang="0">
                      <a:pos x="377" y="11"/>
                    </a:cxn>
                    <a:cxn ang="0">
                      <a:pos x="429" y="33"/>
                    </a:cxn>
                    <a:cxn ang="0">
                      <a:pos x="476" y="64"/>
                    </a:cxn>
                    <a:cxn ang="0">
                      <a:pos x="517" y="104"/>
                    </a:cxn>
                    <a:cxn ang="0">
                      <a:pos x="549" y="153"/>
                    </a:cxn>
                    <a:cxn ang="0">
                      <a:pos x="562" y="179"/>
                    </a:cxn>
                    <a:cxn ang="0">
                      <a:pos x="580" y="236"/>
                    </a:cxn>
                    <a:cxn ang="0">
                      <a:pos x="585" y="292"/>
                    </a:cxn>
                    <a:cxn ang="0">
                      <a:pos x="580" y="349"/>
                    </a:cxn>
                    <a:cxn ang="0">
                      <a:pos x="564" y="402"/>
                    </a:cxn>
                    <a:cxn ang="0">
                      <a:pos x="538" y="451"/>
                    </a:cxn>
                    <a:cxn ang="0">
                      <a:pos x="502" y="497"/>
                    </a:cxn>
                    <a:cxn ang="0">
                      <a:pos x="458" y="533"/>
                    </a:cxn>
                  </a:cxnLst>
                  <a:rect l="0" t="0" r="r" b="b"/>
                  <a:pathLst>
                    <a:path w="585" h="585">
                      <a:moveTo>
                        <a:pt x="432" y="549"/>
                      </a:moveTo>
                      <a:lnTo>
                        <a:pt x="432" y="549"/>
                      </a:lnTo>
                      <a:lnTo>
                        <a:pt x="404" y="562"/>
                      </a:lnTo>
                      <a:lnTo>
                        <a:pt x="377" y="572"/>
                      </a:lnTo>
                      <a:lnTo>
                        <a:pt x="349" y="578"/>
                      </a:lnTo>
                      <a:lnTo>
                        <a:pt x="321" y="583"/>
                      </a:lnTo>
                      <a:lnTo>
                        <a:pt x="292" y="585"/>
                      </a:lnTo>
                      <a:lnTo>
                        <a:pt x="264" y="583"/>
                      </a:lnTo>
                      <a:lnTo>
                        <a:pt x="237" y="578"/>
                      </a:lnTo>
                      <a:lnTo>
                        <a:pt x="209" y="572"/>
                      </a:lnTo>
                      <a:lnTo>
                        <a:pt x="183" y="564"/>
                      </a:lnTo>
                      <a:lnTo>
                        <a:pt x="157" y="551"/>
                      </a:lnTo>
                      <a:lnTo>
                        <a:pt x="132" y="537"/>
                      </a:lnTo>
                      <a:lnTo>
                        <a:pt x="109" y="520"/>
                      </a:lnTo>
                      <a:lnTo>
                        <a:pt x="88" y="502"/>
                      </a:lnTo>
                      <a:lnTo>
                        <a:pt x="69" y="480"/>
                      </a:lnTo>
                      <a:lnTo>
                        <a:pt x="51" y="456"/>
                      </a:lnTo>
                      <a:lnTo>
                        <a:pt x="36" y="432"/>
                      </a:lnTo>
                      <a:lnTo>
                        <a:pt x="36" y="432"/>
                      </a:lnTo>
                      <a:lnTo>
                        <a:pt x="23" y="404"/>
                      </a:lnTo>
                      <a:lnTo>
                        <a:pt x="13" y="376"/>
                      </a:lnTo>
                      <a:lnTo>
                        <a:pt x="5" y="349"/>
                      </a:lnTo>
                      <a:lnTo>
                        <a:pt x="2" y="319"/>
                      </a:lnTo>
                      <a:lnTo>
                        <a:pt x="0" y="292"/>
                      </a:lnTo>
                      <a:lnTo>
                        <a:pt x="2" y="264"/>
                      </a:lnTo>
                      <a:lnTo>
                        <a:pt x="5" y="236"/>
                      </a:lnTo>
                      <a:lnTo>
                        <a:pt x="12" y="209"/>
                      </a:lnTo>
                      <a:lnTo>
                        <a:pt x="22" y="182"/>
                      </a:lnTo>
                      <a:lnTo>
                        <a:pt x="33" y="156"/>
                      </a:lnTo>
                      <a:lnTo>
                        <a:pt x="48" y="132"/>
                      </a:lnTo>
                      <a:lnTo>
                        <a:pt x="64" y="109"/>
                      </a:lnTo>
                      <a:lnTo>
                        <a:pt x="83" y="88"/>
                      </a:lnTo>
                      <a:lnTo>
                        <a:pt x="105" y="68"/>
                      </a:lnTo>
                      <a:lnTo>
                        <a:pt x="127" y="51"/>
                      </a:lnTo>
                      <a:lnTo>
                        <a:pt x="153" y="34"/>
                      </a:lnTo>
                      <a:lnTo>
                        <a:pt x="153" y="34"/>
                      </a:lnTo>
                      <a:lnTo>
                        <a:pt x="181" y="21"/>
                      </a:lnTo>
                      <a:lnTo>
                        <a:pt x="209" y="11"/>
                      </a:lnTo>
                      <a:lnTo>
                        <a:pt x="237" y="5"/>
                      </a:lnTo>
                      <a:lnTo>
                        <a:pt x="264" y="2"/>
                      </a:lnTo>
                      <a:lnTo>
                        <a:pt x="294" y="0"/>
                      </a:lnTo>
                      <a:lnTo>
                        <a:pt x="321" y="2"/>
                      </a:lnTo>
                      <a:lnTo>
                        <a:pt x="349" y="5"/>
                      </a:lnTo>
                      <a:lnTo>
                        <a:pt x="377" y="11"/>
                      </a:lnTo>
                      <a:lnTo>
                        <a:pt x="403" y="21"/>
                      </a:lnTo>
                      <a:lnTo>
                        <a:pt x="429" y="33"/>
                      </a:lnTo>
                      <a:lnTo>
                        <a:pt x="452" y="47"/>
                      </a:lnTo>
                      <a:lnTo>
                        <a:pt x="476" y="64"/>
                      </a:lnTo>
                      <a:lnTo>
                        <a:pt x="497" y="83"/>
                      </a:lnTo>
                      <a:lnTo>
                        <a:pt x="517" y="104"/>
                      </a:lnTo>
                      <a:lnTo>
                        <a:pt x="535" y="127"/>
                      </a:lnTo>
                      <a:lnTo>
                        <a:pt x="549" y="153"/>
                      </a:lnTo>
                      <a:lnTo>
                        <a:pt x="549" y="153"/>
                      </a:lnTo>
                      <a:lnTo>
                        <a:pt x="562" y="179"/>
                      </a:lnTo>
                      <a:lnTo>
                        <a:pt x="572" y="207"/>
                      </a:lnTo>
                      <a:lnTo>
                        <a:pt x="580" y="236"/>
                      </a:lnTo>
                      <a:lnTo>
                        <a:pt x="583" y="264"/>
                      </a:lnTo>
                      <a:lnTo>
                        <a:pt x="585" y="292"/>
                      </a:lnTo>
                      <a:lnTo>
                        <a:pt x="583" y="321"/>
                      </a:lnTo>
                      <a:lnTo>
                        <a:pt x="580" y="349"/>
                      </a:lnTo>
                      <a:lnTo>
                        <a:pt x="572" y="375"/>
                      </a:lnTo>
                      <a:lnTo>
                        <a:pt x="564" y="402"/>
                      </a:lnTo>
                      <a:lnTo>
                        <a:pt x="551" y="427"/>
                      </a:lnTo>
                      <a:lnTo>
                        <a:pt x="538" y="451"/>
                      </a:lnTo>
                      <a:lnTo>
                        <a:pt x="522" y="474"/>
                      </a:lnTo>
                      <a:lnTo>
                        <a:pt x="502" y="497"/>
                      </a:lnTo>
                      <a:lnTo>
                        <a:pt x="481" y="516"/>
                      </a:lnTo>
                      <a:lnTo>
                        <a:pt x="458" y="533"/>
                      </a:lnTo>
                      <a:lnTo>
                        <a:pt x="432" y="549"/>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2" name="Freeform 3527"/>
                <p:cNvSpPr>
                  <a:spLocks/>
                </p:cNvSpPr>
                <p:nvPr/>
              </p:nvSpPr>
              <p:spPr bwMode="auto">
                <a:xfrm>
                  <a:off x="4492624" y="3570287"/>
                  <a:ext cx="358775" cy="360363"/>
                </a:xfrm>
                <a:custGeom>
                  <a:avLst/>
                  <a:gdLst/>
                  <a:ahLst/>
                  <a:cxnLst>
                    <a:cxn ang="0">
                      <a:pos x="334" y="426"/>
                    </a:cxn>
                    <a:cxn ang="0">
                      <a:pos x="292" y="443"/>
                    </a:cxn>
                    <a:cxn ang="0">
                      <a:pos x="248" y="452"/>
                    </a:cxn>
                    <a:cxn ang="0">
                      <a:pos x="205" y="452"/>
                    </a:cxn>
                    <a:cxn ang="0">
                      <a:pos x="161" y="443"/>
                    </a:cxn>
                    <a:cxn ang="0">
                      <a:pos x="122" y="427"/>
                    </a:cxn>
                    <a:cxn ang="0">
                      <a:pos x="85" y="403"/>
                    </a:cxn>
                    <a:cxn ang="0">
                      <a:pos x="54" y="372"/>
                    </a:cxn>
                    <a:cxn ang="0">
                      <a:pos x="28" y="334"/>
                    </a:cxn>
                    <a:cxn ang="0">
                      <a:pos x="18" y="313"/>
                    </a:cxn>
                    <a:cxn ang="0">
                      <a:pos x="5" y="271"/>
                    </a:cxn>
                    <a:cxn ang="0">
                      <a:pos x="0" y="227"/>
                    </a:cxn>
                    <a:cxn ang="0">
                      <a:pos x="5" y="183"/>
                    </a:cxn>
                    <a:cxn ang="0">
                      <a:pos x="16" y="142"/>
                    </a:cxn>
                    <a:cxn ang="0">
                      <a:pos x="38" y="103"/>
                    </a:cxn>
                    <a:cxn ang="0">
                      <a:pos x="65" y="69"/>
                    </a:cxn>
                    <a:cxn ang="0">
                      <a:pos x="99" y="40"/>
                    </a:cxn>
                    <a:cxn ang="0">
                      <a:pos x="119" y="28"/>
                    </a:cxn>
                    <a:cxn ang="0">
                      <a:pos x="161" y="10"/>
                    </a:cxn>
                    <a:cxn ang="0">
                      <a:pos x="205" y="2"/>
                    </a:cxn>
                    <a:cxn ang="0">
                      <a:pos x="248" y="2"/>
                    </a:cxn>
                    <a:cxn ang="0">
                      <a:pos x="292" y="10"/>
                    </a:cxn>
                    <a:cxn ang="0">
                      <a:pos x="331" y="27"/>
                    </a:cxn>
                    <a:cxn ang="0">
                      <a:pos x="368" y="49"/>
                    </a:cxn>
                    <a:cxn ang="0">
                      <a:pos x="399" y="80"/>
                    </a:cxn>
                    <a:cxn ang="0">
                      <a:pos x="425" y="119"/>
                    </a:cxn>
                    <a:cxn ang="0">
                      <a:pos x="435" y="141"/>
                    </a:cxn>
                    <a:cxn ang="0">
                      <a:pos x="448" y="183"/>
                    </a:cxn>
                    <a:cxn ang="0">
                      <a:pos x="453" y="227"/>
                    </a:cxn>
                    <a:cxn ang="0">
                      <a:pos x="448" y="269"/>
                    </a:cxn>
                    <a:cxn ang="0">
                      <a:pos x="437" y="312"/>
                    </a:cxn>
                    <a:cxn ang="0">
                      <a:pos x="415" y="351"/>
                    </a:cxn>
                    <a:cxn ang="0">
                      <a:pos x="388" y="385"/>
                    </a:cxn>
                    <a:cxn ang="0">
                      <a:pos x="354" y="412"/>
                    </a:cxn>
                  </a:cxnLst>
                  <a:rect l="0" t="0" r="r" b="b"/>
                  <a:pathLst>
                    <a:path w="453" h="453">
                      <a:moveTo>
                        <a:pt x="334" y="426"/>
                      </a:moveTo>
                      <a:lnTo>
                        <a:pt x="334" y="426"/>
                      </a:lnTo>
                      <a:lnTo>
                        <a:pt x="313" y="435"/>
                      </a:lnTo>
                      <a:lnTo>
                        <a:pt x="292" y="443"/>
                      </a:lnTo>
                      <a:lnTo>
                        <a:pt x="271" y="448"/>
                      </a:lnTo>
                      <a:lnTo>
                        <a:pt x="248" y="452"/>
                      </a:lnTo>
                      <a:lnTo>
                        <a:pt x="227" y="453"/>
                      </a:lnTo>
                      <a:lnTo>
                        <a:pt x="205" y="452"/>
                      </a:lnTo>
                      <a:lnTo>
                        <a:pt x="183" y="448"/>
                      </a:lnTo>
                      <a:lnTo>
                        <a:pt x="161" y="443"/>
                      </a:lnTo>
                      <a:lnTo>
                        <a:pt x="142" y="435"/>
                      </a:lnTo>
                      <a:lnTo>
                        <a:pt x="122" y="427"/>
                      </a:lnTo>
                      <a:lnTo>
                        <a:pt x="103" y="416"/>
                      </a:lnTo>
                      <a:lnTo>
                        <a:pt x="85" y="403"/>
                      </a:lnTo>
                      <a:lnTo>
                        <a:pt x="69" y="388"/>
                      </a:lnTo>
                      <a:lnTo>
                        <a:pt x="54" y="372"/>
                      </a:lnTo>
                      <a:lnTo>
                        <a:pt x="39" y="354"/>
                      </a:lnTo>
                      <a:lnTo>
                        <a:pt x="28" y="334"/>
                      </a:lnTo>
                      <a:lnTo>
                        <a:pt x="28" y="334"/>
                      </a:lnTo>
                      <a:lnTo>
                        <a:pt x="18" y="313"/>
                      </a:lnTo>
                      <a:lnTo>
                        <a:pt x="10" y="292"/>
                      </a:lnTo>
                      <a:lnTo>
                        <a:pt x="5" y="271"/>
                      </a:lnTo>
                      <a:lnTo>
                        <a:pt x="2" y="248"/>
                      </a:lnTo>
                      <a:lnTo>
                        <a:pt x="0" y="227"/>
                      </a:lnTo>
                      <a:lnTo>
                        <a:pt x="2" y="204"/>
                      </a:lnTo>
                      <a:lnTo>
                        <a:pt x="5" y="183"/>
                      </a:lnTo>
                      <a:lnTo>
                        <a:pt x="10" y="162"/>
                      </a:lnTo>
                      <a:lnTo>
                        <a:pt x="16" y="142"/>
                      </a:lnTo>
                      <a:lnTo>
                        <a:pt x="26" y="123"/>
                      </a:lnTo>
                      <a:lnTo>
                        <a:pt x="38" y="103"/>
                      </a:lnTo>
                      <a:lnTo>
                        <a:pt x="51" y="85"/>
                      </a:lnTo>
                      <a:lnTo>
                        <a:pt x="65" y="69"/>
                      </a:lnTo>
                      <a:lnTo>
                        <a:pt x="82" y="54"/>
                      </a:lnTo>
                      <a:lnTo>
                        <a:pt x="99" y="40"/>
                      </a:lnTo>
                      <a:lnTo>
                        <a:pt x="119" y="28"/>
                      </a:lnTo>
                      <a:lnTo>
                        <a:pt x="119" y="28"/>
                      </a:lnTo>
                      <a:lnTo>
                        <a:pt x="140" y="18"/>
                      </a:lnTo>
                      <a:lnTo>
                        <a:pt x="161" y="10"/>
                      </a:lnTo>
                      <a:lnTo>
                        <a:pt x="183" y="5"/>
                      </a:lnTo>
                      <a:lnTo>
                        <a:pt x="205" y="2"/>
                      </a:lnTo>
                      <a:lnTo>
                        <a:pt x="227" y="0"/>
                      </a:lnTo>
                      <a:lnTo>
                        <a:pt x="248" y="2"/>
                      </a:lnTo>
                      <a:lnTo>
                        <a:pt x="271" y="5"/>
                      </a:lnTo>
                      <a:lnTo>
                        <a:pt x="292" y="10"/>
                      </a:lnTo>
                      <a:lnTo>
                        <a:pt x="311" y="17"/>
                      </a:lnTo>
                      <a:lnTo>
                        <a:pt x="331" y="27"/>
                      </a:lnTo>
                      <a:lnTo>
                        <a:pt x="350" y="38"/>
                      </a:lnTo>
                      <a:lnTo>
                        <a:pt x="368" y="49"/>
                      </a:lnTo>
                      <a:lnTo>
                        <a:pt x="385" y="64"/>
                      </a:lnTo>
                      <a:lnTo>
                        <a:pt x="399" y="80"/>
                      </a:lnTo>
                      <a:lnTo>
                        <a:pt x="414" y="100"/>
                      </a:lnTo>
                      <a:lnTo>
                        <a:pt x="425" y="119"/>
                      </a:lnTo>
                      <a:lnTo>
                        <a:pt x="425" y="119"/>
                      </a:lnTo>
                      <a:lnTo>
                        <a:pt x="435" y="141"/>
                      </a:lnTo>
                      <a:lnTo>
                        <a:pt x="443" y="162"/>
                      </a:lnTo>
                      <a:lnTo>
                        <a:pt x="448" y="183"/>
                      </a:lnTo>
                      <a:lnTo>
                        <a:pt x="451" y="204"/>
                      </a:lnTo>
                      <a:lnTo>
                        <a:pt x="453" y="227"/>
                      </a:lnTo>
                      <a:lnTo>
                        <a:pt x="451" y="248"/>
                      </a:lnTo>
                      <a:lnTo>
                        <a:pt x="448" y="269"/>
                      </a:lnTo>
                      <a:lnTo>
                        <a:pt x="443" y="290"/>
                      </a:lnTo>
                      <a:lnTo>
                        <a:pt x="437" y="312"/>
                      </a:lnTo>
                      <a:lnTo>
                        <a:pt x="427" y="331"/>
                      </a:lnTo>
                      <a:lnTo>
                        <a:pt x="415" y="351"/>
                      </a:lnTo>
                      <a:lnTo>
                        <a:pt x="402" y="369"/>
                      </a:lnTo>
                      <a:lnTo>
                        <a:pt x="388" y="385"/>
                      </a:lnTo>
                      <a:lnTo>
                        <a:pt x="371" y="399"/>
                      </a:lnTo>
                      <a:lnTo>
                        <a:pt x="354" y="412"/>
                      </a:lnTo>
                      <a:lnTo>
                        <a:pt x="334" y="426"/>
                      </a:lnTo>
                      <a:close/>
                    </a:path>
                  </a:pathLst>
                </a:custGeom>
                <a:solidFill>
                  <a:srgbClr val="FFFF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3" name="Freeform 3528"/>
                <p:cNvSpPr>
                  <a:spLocks/>
                </p:cNvSpPr>
                <p:nvPr/>
              </p:nvSpPr>
              <p:spPr bwMode="auto">
                <a:xfrm>
                  <a:off x="4492624" y="3570287"/>
                  <a:ext cx="358775" cy="360363"/>
                </a:xfrm>
                <a:custGeom>
                  <a:avLst/>
                  <a:gdLst/>
                  <a:ahLst/>
                  <a:cxnLst>
                    <a:cxn ang="0">
                      <a:pos x="334" y="426"/>
                    </a:cxn>
                    <a:cxn ang="0">
                      <a:pos x="292" y="443"/>
                    </a:cxn>
                    <a:cxn ang="0">
                      <a:pos x="248" y="452"/>
                    </a:cxn>
                    <a:cxn ang="0">
                      <a:pos x="205" y="452"/>
                    </a:cxn>
                    <a:cxn ang="0">
                      <a:pos x="161" y="443"/>
                    </a:cxn>
                    <a:cxn ang="0">
                      <a:pos x="122" y="427"/>
                    </a:cxn>
                    <a:cxn ang="0">
                      <a:pos x="85" y="403"/>
                    </a:cxn>
                    <a:cxn ang="0">
                      <a:pos x="54" y="372"/>
                    </a:cxn>
                    <a:cxn ang="0">
                      <a:pos x="28" y="334"/>
                    </a:cxn>
                    <a:cxn ang="0">
                      <a:pos x="18" y="313"/>
                    </a:cxn>
                    <a:cxn ang="0">
                      <a:pos x="5" y="271"/>
                    </a:cxn>
                    <a:cxn ang="0">
                      <a:pos x="0" y="227"/>
                    </a:cxn>
                    <a:cxn ang="0">
                      <a:pos x="5" y="183"/>
                    </a:cxn>
                    <a:cxn ang="0">
                      <a:pos x="16" y="142"/>
                    </a:cxn>
                    <a:cxn ang="0">
                      <a:pos x="38" y="103"/>
                    </a:cxn>
                    <a:cxn ang="0">
                      <a:pos x="65" y="69"/>
                    </a:cxn>
                    <a:cxn ang="0">
                      <a:pos x="99" y="40"/>
                    </a:cxn>
                    <a:cxn ang="0">
                      <a:pos x="119" y="28"/>
                    </a:cxn>
                    <a:cxn ang="0">
                      <a:pos x="161" y="10"/>
                    </a:cxn>
                    <a:cxn ang="0">
                      <a:pos x="205" y="2"/>
                    </a:cxn>
                    <a:cxn ang="0">
                      <a:pos x="248" y="2"/>
                    </a:cxn>
                    <a:cxn ang="0">
                      <a:pos x="292" y="10"/>
                    </a:cxn>
                    <a:cxn ang="0">
                      <a:pos x="331" y="27"/>
                    </a:cxn>
                    <a:cxn ang="0">
                      <a:pos x="368" y="49"/>
                    </a:cxn>
                    <a:cxn ang="0">
                      <a:pos x="399" y="80"/>
                    </a:cxn>
                    <a:cxn ang="0">
                      <a:pos x="425" y="119"/>
                    </a:cxn>
                    <a:cxn ang="0">
                      <a:pos x="435" y="141"/>
                    </a:cxn>
                    <a:cxn ang="0">
                      <a:pos x="448" y="183"/>
                    </a:cxn>
                    <a:cxn ang="0">
                      <a:pos x="453" y="227"/>
                    </a:cxn>
                    <a:cxn ang="0">
                      <a:pos x="448" y="269"/>
                    </a:cxn>
                    <a:cxn ang="0">
                      <a:pos x="437" y="312"/>
                    </a:cxn>
                    <a:cxn ang="0">
                      <a:pos x="415" y="351"/>
                    </a:cxn>
                    <a:cxn ang="0">
                      <a:pos x="388" y="385"/>
                    </a:cxn>
                    <a:cxn ang="0">
                      <a:pos x="354" y="412"/>
                    </a:cxn>
                  </a:cxnLst>
                  <a:rect l="0" t="0" r="r" b="b"/>
                  <a:pathLst>
                    <a:path w="453" h="453">
                      <a:moveTo>
                        <a:pt x="334" y="426"/>
                      </a:moveTo>
                      <a:lnTo>
                        <a:pt x="334" y="426"/>
                      </a:lnTo>
                      <a:lnTo>
                        <a:pt x="313" y="435"/>
                      </a:lnTo>
                      <a:lnTo>
                        <a:pt x="292" y="443"/>
                      </a:lnTo>
                      <a:lnTo>
                        <a:pt x="271" y="448"/>
                      </a:lnTo>
                      <a:lnTo>
                        <a:pt x="248" y="452"/>
                      </a:lnTo>
                      <a:lnTo>
                        <a:pt x="227" y="453"/>
                      </a:lnTo>
                      <a:lnTo>
                        <a:pt x="205" y="452"/>
                      </a:lnTo>
                      <a:lnTo>
                        <a:pt x="183" y="448"/>
                      </a:lnTo>
                      <a:lnTo>
                        <a:pt x="161" y="443"/>
                      </a:lnTo>
                      <a:lnTo>
                        <a:pt x="142" y="435"/>
                      </a:lnTo>
                      <a:lnTo>
                        <a:pt x="122" y="427"/>
                      </a:lnTo>
                      <a:lnTo>
                        <a:pt x="103" y="416"/>
                      </a:lnTo>
                      <a:lnTo>
                        <a:pt x="85" y="403"/>
                      </a:lnTo>
                      <a:lnTo>
                        <a:pt x="69" y="388"/>
                      </a:lnTo>
                      <a:lnTo>
                        <a:pt x="54" y="372"/>
                      </a:lnTo>
                      <a:lnTo>
                        <a:pt x="39" y="354"/>
                      </a:lnTo>
                      <a:lnTo>
                        <a:pt x="28" y="334"/>
                      </a:lnTo>
                      <a:lnTo>
                        <a:pt x="28" y="334"/>
                      </a:lnTo>
                      <a:lnTo>
                        <a:pt x="18" y="313"/>
                      </a:lnTo>
                      <a:lnTo>
                        <a:pt x="10" y="292"/>
                      </a:lnTo>
                      <a:lnTo>
                        <a:pt x="5" y="271"/>
                      </a:lnTo>
                      <a:lnTo>
                        <a:pt x="2" y="248"/>
                      </a:lnTo>
                      <a:lnTo>
                        <a:pt x="0" y="227"/>
                      </a:lnTo>
                      <a:lnTo>
                        <a:pt x="2" y="204"/>
                      </a:lnTo>
                      <a:lnTo>
                        <a:pt x="5" y="183"/>
                      </a:lnTo>
                      <a:lnTo>
                        <a:pt x="10" y="162"/>
                      </a:lnTo>
                      <a:lnTo>
                        <a:pt x="16" y="142"/>
                      </a:lnTo>
                      <a:lnTo>
                        <a:pt x="26" y="123"/>
                      </a:lnTo>
                      <a:lnTo>
                        <a:pt x="38" y="103"/>
                      </a:lnTo>
                      <a:lnTo>
                        <a:pt x="51" y="85"/>
                      </a:lnTo>
                      <a:lnTo>
                        <a:pt x="65" y="69"/>
                      </a:lnTo>
                      <a:lnTo>
                        <a:pt x="82" y="54"/>
                      </a:lnTo>
                      <a:lnTo>
                        <a:pt x="99" y="40"/>
                      </a:lnTo>
                      <a:lnTo>
                        <a:pt x="119" y="28"/>
                      </a:lnTo>
                      <a:lnTo>
                        <a:pt x="119" y="28"/>
                      </a:lnTo>
                      <a:lnTo>
                        <a:pt x="140" y="18"/>
                      </a:lnTo>
                      <a:lnTo>
                        <a:pt x="161" y="10"/>
                      </a:lnTo>
                      <a:lnTo>
                        <a:pt x="183" y="5"/>
                      </a:lnTo>
                      <a:lnTo>
                        <a:pt x="205" y="2"/>
                      </a:lnTo>
                      <a:lnTo>
                        <a:pt x="227" y="0"/>
                      </a:lnTo>
                      <a:lnTo>
                        <a:pt x="248" y="2"/>
                      </a:lnTo>
                      <a:lnTo>
                        <a:pt x="271" y="5"/>
                      </a:lnTo>
                      <a:lnTo>
                        <a:pt x="292" y="10"/>
                      </a:lnTo>
                      <a:lnTo>
                        <a:pt x="311" y="17"/>
                      </a:lnTo>
                      <a:lnTo>
                        <a:pt x="331" y="27"/>
                      </a:lnTo>
                      <a:lnTo>
                        <a:pt x="350" y="38"/>
                      </a:lnTo>
                      <a:lnTo>
                        <a:pt x="368" y="49"/>
                      </a:lnTo>
                      <a:lnTo>
                        <a:pt x="385" y="64"/>
                      </a:lnTo>
                      <a:lnTo>
                        <a:pt x="399" y="80"/>
                      </a:lnTo>
                      <a:lnTo>
                        <a:pt x="414" y="100"/>
                      </a:lnTo>
                      <a:lnTo>
                        <a:pt x="425" y="119"/>
                      </a:lnTo>
                      <a:lnTo>
                        <a:pt x="425" y="119"/>
                      </a:lnTo>
                      <a:lnTo>
                        <a:pt x="435" y="141"/>
                      </a:lnTo>
                      <a:lnTo>
                        <a:pt x="443" y="162"/>
                      </a:lnTo>
                      <a:lnTo>
                        <a:pt x="448" y="183"/>
                      </a:lnTo>
                      <a:lnTo>
                        <a:pt x="451" y="204"/>
                      </a:lnTo>
                      <a:lnTo>
                        <a:pt x="453" y="227"/>
                      </a:lnTo>
                      <a:lnTo>
                        <a:pt x="451" y="248"/>
                      </a:lnTo>
                      <a:lnTo>
                        <a:pt x="448" y="269"/>
                      </a:lnTo>
                      <a:lnTo>
                        <a:pt x="443" y="290"/>
                      </a:lnTo>
                      <a:lnTo>
                        <a:pt x="437" y="312"/>
                      </a:lnTo>
                      <a:lnTo>
                        <a:pt x="427" y="331"/>
                      </a:lnTo>
                      <a:lnTo>
                        <a:pt x="415" y="351"/>
                      </a:lnTo>
                      <a:lnTo>
                        <a:pt x="402" y="369"/>
                      </a:lnTo>
                      <a:lnTo>
                        <a:pt x="388" y="385"/>
                      </a:lnTo>
                      <a:lnTo>
                        <a:pt x="371" y="399"/>
                      </a:lnTo>
                      <a:lnTo>
                        <a:pt x="354" y="412"/>
                      </a:lnTo>
                      <a:lnTo>
                        <a:pt x="334" y="42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4" name="Freeform 3529"/>
                <p:cNvSpPr>
                  <a:spLocks/>
                </p:cNvSpPr>
                <p:nvPr/>
              </p:nvSpPr>
              <p:spPr bwMode="auto">
                <a:xfrm>
                  <a:off x="4565649" y="3656012"/>
                  <a:ext cx="160338" cy="201613"/>
                </a:xfrm>
                <a:custGeom>
                  <a:avLst/>
                  <a:gdLst/>
                  <a:ahLst/>
                  <a:cxnLst>
                    <a:cxn ang="0">
                      <a:pos x="77" y="0"/>
                    </a:cxn>
                    <a:cxn ang="0">
                      <a:pos x="77" y="0"/>
                    </a:cxn>
                    <a:cxn ang="0">
                      <a:pos x="70" y="3"/>
                    </a:cxn>
                    <a:cxn ang="0">
                      <a:pos x="70" y="3"/>
                    </a:cxn>
                    <a:cxn ang="0">
                      <a:pos x="59" y="11"/>
                    </a:cxn>
                    <a:cxn ang="0">
                      <a:pos x="48" y="19"/>
                    </a:cxn>
                    <a:cxn ang="0">
                      <a:pos x="38" y="28"/>
                    </a:cxn>
                    <a:cxn ang="0">
                      <a:pos x="30" y="37"/>
                    </a:cxn>
                    <a:cxn ang="0">
                      <a:pos x="22" y="49"/>
                    </a:cxn>
                    <a:cxn ang="0">
                      <a:pos x="15" y="59"/>
                    </a:cxn>
                    <a:cxn ang="0">
                      <a:pos x="10" y="70"/>
                    </a:cxn>
                    <a:cxn ang="0">
                      <a:pos x="5" y="83"/>
                    </a:cxn>
                    <a:cxn ang="0">
                      <a:pos x="4" y="94"/>
                    </a:cxn>
                    <a:cxn ang="0">
                      <a:pos x="0" y="107"/>
                    </a:cxn>
                    <a:cxn ang="0">
                      <a:pos x="0" y="120"/>
                    </a:cxn>
                    <a:cxn ang="0">
                      <a:pos x="0" y="133"/>
                    </a:cxn>
                    <a:cxn ang="0">
                      <a:pos x="2" y="147"/>
                    </a:cxn>
                    <a:cxn ang="0">
                      <a:pos x="5" y="160"/>
                    </a:cxn>
                    <a:cxn ang="0">
                      <a:pos x="10" y="173"/>
                    </a:cxn>
                    <a:cxn ang="0">
                      <a:pos x="17" y="184"/>
                    </a:cxn>
                    <a:cxn ang="0">
                      <a:pos x="17" y="184"/>
                    </a:cxn>
                    <a:cxn ang="0">
                      <a:pos x="26" y="200"/>
                    </a:cxn>
                    <a:cxn ang="0">
                      <a:pos x="38" y="213"/>
                    </a:cxn>
                    <a:cxn ang="0">
                      <a:pos x="51" y="226"/>
                    </a:cxn>
                    <a:cxn ang="0">
                      <a:pos x="66" y="236"/>
                    </a:cxn>
                    <a:cxn ang="0">
                      <a:pos x="82" y="244"/>
                    </a:cxn>
                    <a:cxn ang="0">
                      <a:pos x="98" y="249"/>
                    </a:cxn>
                    <a:cxn ang="0">
                      <a:pos x="116" y="252"/>
                    </a:cxn>
                    <a:cxn ang="0">
                      <a:pos x="134" y="254"/>
                    </a:cxn>
                    <a:cxn ang="0">
                      <a:pos x="134" y="254"/>
                    </a:cxn>
                    <a:cxn ang="0">
                      <a:pos x="150" y="252"/>
                    </a:cxn>
                    <a:cxn ang="0">
                      <a:pos x="165" y="249"/>
                    </a:cxn>
                    <a:cxn ang="0">
                      <a:pos x="181" y="244"/>
                    </a:cxn>
                    <a:cxn ang="0">
                      <a:pos x="197" y="238"/>
                    </a:cxn>
                    <a:cxn ang="0">
                      <a:pos x="197" y="238"/>
                    </a:cxn>
                    <a:cxn ang="0">
                      <a:pos x="204" y="234"/>
                    </a:cxn>
                    <a:cxn ang="0">
                      <a:pos x="77" y="0"/>
                    </a:cxn>
                  </a:cxnLst>
                  <a:rect l="0" t="0" r="r" b="b"/>
                  <a:pathLst>
                    <a:path w="204" h="254">
                      <a:moveTo>
                        <a:pt x="77" y="0"/>
                      </a:moveTo>
                      <a:lnTo>
                        <a:pt x="77" y="0"/>
                      </a:lnTo>
                      <a:lnTo>
                        <a:pt x="70" y="3"/>
                      </a:lnTo>
                      <a:lnTo>
                        <a:pt x="70" y="3"/>
                      </a:lnTo>
                      <a:lnTo>
                        <a:pt x="59" y="11"/>
                      </a:lnTo>
                      <a:lnTo>
                        <a:pt x="48" y="19"/>
                      </a:lnTo>
                      <a:lnTo>
                        <a:pt x="38" y="28"/>
                      </a:lnTo>
                      <a:lnTo>
                        <a:pt x="30" y="37"/>
                      </a:lnTo>
                      <a:lnTo>
                        <a:pt x="22" y="49"/>
                      </a:lnTo>
                      <a:lnTo>
                        <a:pt x="15" y="59"/>
                      </a:lnTo>
                      <a:lnTo>
                        <a:pt x="10" y="70"/>
                      </a:lnTo>
                      <a:lnTo>
                        <a:pt x="5" y="83"/>
                      </a:lnTo>
                      <a:lnTo>
                        <a:pt x="4" y="94"/>
                      </a:lnTo>
                      <a:lnTo>
                        <a:pt x="0" y="107"/>
                      </a:lnTo>
                      <a:lnTo>
                        <a:pt x="0" y="120"/>
                      </a:lnTo>
                      <a:lnTo>
                        <a:pt x="0" y="133"/>
                      </a:lnTo>
                      <a:lnTo>
                        <a:pt x="2" y="147"/>
                      </a:lnTo>
                      <a:lnTo>
                        <a:pt x="5" y="160"/>
                      </a:lnTo>
                      <a:lnTo>
                        <a:pt x="10" y="173"/>
                      </a:lnTo>
                      <a:lnTo>
                        <a:pt x="17" y="184"/>
                      </a:lnTo>
                      <a:lnTo>
                        <a:pt x="17" y="184"/>
                      </a:lnTo>
                      <a:lnTo>
                        <a:pt x="26" y="200"/>
                      </a:lnTo>
                      <a:lnTo>
                        <a:pt x="38" y="213"/>
                      </a:lnTo>
                      <a:lnTo>
                        <a:pt x="51" y="226"/>
                      </a:lnTo>
                      <a:lnTo>
                        <a:pt x="66" y="236"/>
                      </a:lnTo>
                      <a:lnTo>
                        <a:pt x="82" y="244"/>
                      </a:lnTo>
                      <a:lnTo>
                        <a:pt x="98" y="249"/>
                      </a:lnTo>
                      <a:lnTo>
                        <a:pt x="116" y="252"/>
                      </a:lnTo>
                      <a:lnTo>
                        <a:pt x="134" y="254"/>
                      </a:lnTo>
                      <a:lnTo>
                        <a:pt x="134" y="254"/>
                      </a:lnTo>
                      <a:lnTo>
                        <a:pt x="150" y="252"/>
                      </a:lnTo>
                      <a:lnTo>
                        <a:pt x="165" y="249"/>
                      </a:lnTo>
                      <a:lnTo>
                        <a:pt x="181" y="244"/>
                      </a:lnTo>
                      <a:lnTo>
                        <a:pt x="197" y="238"/>
                      </a:lnTo>
                      <a:lnTo>
                        <a:pt x="197" y="238"/>
                      </a:lnTo>
                      <a:lnTo>
                        <a:pt x="204" y="234"/>
                      </a:lnTo>
                      <a:lnTo>
                        <a:pt x="77" y="0"/>
                      </a:lnTo>
                      <a:close/>
                    </a:path>
                  </a:pathLst>
                </a:custGeom>
                <a:solidFill>
                  <a:srgbClr val="FFFFE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5" name="Freeform 3530"/>
                <p:cNvSpPr>
                  <a:spLocks/>
                </p:cNvSpPr>
                <p:nvPr/>
              </p:nvSpPr>
              <p:spPr bwMode="auto">
                <a:xfrm>
                  <a:off x="4565649" y="3656012"/>
                  <a:ext cx="160338" cy="201613"/>
                </a:xfrm>
                <a:custGeom>
                  <a:avLst/>
                  <a:gdLst/>
                  <a:ahLst/>
                  <a:cxnLst>
                    <a:cxn ang="0">
                      <a:pos x="77" y="0"/>
                    </a:cxn>
                    <a:cxn ang="0">
                      <a:pos x="77" y="0"/>
                    </a:cxn>
                    <a:cxn ang="0">
                      <a:pos x="70" y="3"/>
                    </a:cxn>
                    <a:cxn ang="0">
                      <a:pos x="70" y="3"/>
                    </a:cxn>
                    <a:cxn ang="0">
                      <a:pos x="59" y="11"/>
                    </a:cxn>
                    <a:cxn ang="0">
                      <a:pos x="48" y="19"/>
                    </a:cxn>
                    <a:cxn ang="0">
                      <a:pos x="38" y="28"/>
                    </a:cxn>
                    <a:cxn ang="0">
                      <a:pos x="30" y="37"/>
                    </a:cxn>
                    <a:cxn ang="0">
                      <a:pos x="22" y="49"/>
                    </a:cxn>
                    <a:cxn ang="0">
                      <a:pos x="15" y="59"/>
                    </a:cxn>
                    <a:cxn ang="0">
                      <a:pos x="10" y="70"/>
                    </a:cxn>
                    <a:cxn ang="0">
                      <a:pos x="5" y="83"/>
                    </a:cxn>
                    <a:cxn ang="0">
                      <a:pos x="4" y="94"/>
                    </a:cxn>
                    <a:cxn ang="0">
                      <a:pos x="0" y="107"/>
                    </a:cxn>
                    <a:cxn ang="0">
                      <a:pos x="0" y="120"/>
                    </a:cxn>
                    <a:cxn ang="0">
                      <a:pos x="0" y="133"/>
                    </a:cxn>
                    <a:cxn ang="0">
                      <a:pos x="2" y="147"/>
                    </a:cxn>
                    <a:cxn ang="0">
                      <a:pos x="5" y="160"/>
                    </a:cxn>
                    <a:cxn ang="0">
                      <a:pos x="10" y="173"/>
                    </a:cxn>
                    <a:cxn ang="0">
                      <a:pos x="17" y="184"/>
                    </a:cxn>
                    <a:cxn ang="0">
                      <a:pos x="17" y="184"/>
                    </a:cxn>
                    <a:cxn ang="0">
                      <a:pos x="26" y="200"/>
                    </a:cxn>
                    <a:cxn ang="0">
                      <a:pos x="38" y="213"/>
                    </a:cxn>
                    <a:cxn ang="0">
                      <a:pos x="51" y="226"/>
                    </a:cxn>
                    <a:cxn ang="0">
                      <a:pos x="66" y="236"/>
                    </a:cxn>
                    <a:cxn ang="0">
                      <a:pos x="82" y="244"/>
                    </a:cxn>
                    <a:cxn ang="0">
                      <a:pos x="98" y="249"/>
                    </a:cxn>
                    <a:cxn ang="0">
                      <a:pos x="116" y="252"/>
                    </a:cxn>
                    <a:cxn ang="0">
                      <a:pos x="134" y="254"/>
                    </a:cxn>
                    <a:cxn ang="0">
                      <a:pos x="134" y="254"/>
                    </a:cxn>
                    <a:cxn ang="0">
                      <a:pos x="150" y="252"/>
                    </a:cxn>
                    <a:cxn ang="0">
                      <a:pos x="165" y="249"/>
                    </a:cxn>
                    <a:cxn ang="0">
                      <a:pos x="181" y="244"/>
                    </a:cxn>
                    <a:cxn ang="0">
                      <a:pos x="197" y="238"/>
                    </a:cxn>
                    <a:cxn ang="0">
                      <a:pos x="197" y="238"/>
                    </a:cxn>
                    <a:cxn ang="0">
                      <a:pos x="204" y="234"/>
                    </a:cxn>
                    <a:cxn ang="0">
                      <a:pos x="77" y="0"/>
                    </a:cxn>
                  </a:cxnLst>
                  <a:rect l="0" t="0" r="r" b="b"/>
                  <a:pathLst>
                    <a:path w="204" h="254">
                      <a:moveTo>
                        <a:pt x="77" y="0"/>
                      </a:moveTo>
                      <a:lnTo>
                        <a:pt x="77" y="0"/>
                      </a:lnTo>
                      <a:lnTo>
                        <a:pt x="70" y="3"/>
                      </a:lnTo>
                      <a:lnTo>
                        <a:pt x="70" y="3"/>
                      </a:lnTo>
                      <a:lnTo>
                        <a:pt x="59" y="11"/>
                      </a:lnTo>
                      <a:lnTo>
                        <a:pt x="48" y="19"/>
                      </a:lnTo>
                      <a:lnTo>
                        <a:pt x="38" y="28"/>
                      </a:lnTo>
                      <a:lnTo>
                        <a:pt x="30" y="37"/>
                      </a:lnTo>
                      <a:lnTo>
                        <a:pt x="22" y="49"/>
                      </a:lnTo>
                      <a:lnTo>
                        <a:pt x="15" y="59"/>
                      </a:lnTo>
                      <a:lnTo>
                        <a:pt x="10" y="70"/>
                      </a:lnTo>
                      <a:lnTo>
                        <a:pt x="5" y="83"/>
                      </a:lnTo>
                      <a:lnTo>
                        <a:pt x="4" y="94"/>
                      </a:lnTo>
                      <a:lnTo>
                        <a:pt x="0" y="107"/>
                      </a:lnTo>
                      <a:lnTo>
                        <a:pt x="0" y="120"/>
                      </a:lnTo>
                      <a:lnTo>
                        <a:pt x="0" y="133"/>
                      </a:lnTo>
                      <a:lnTo>
                        <a:pt x="2" y="147"/>
                      </a:lnTo>
                      <a:lnTo>
                        <a:pt x="5" y="160"/>
                      </a:lnTo>
                      <a:lnTo>
                        <a:pt x="10" y="173"/>
                      </a:lnTo>
                      <a:lnTo>
                        <a:pt x="17" y="184"/>
                      </a:lnTo>
                      <a:lnTo>
                        <a:pt x="17" y="184"/>
                      </a:lnTo>
                      <a:lnTo>
                        <a:pt x="26" y="200"/>
                      </a:lnTo>
                      <a:lnTo>
                        <a:pt x="38" y="213"/>
                      </a:lnTo>
                      <a:lnTo>
                        <a:pt x="51" y="226"/>
                      </a:lnTo>
                      <a:lnTo>
                        <a:pt x="66" y="236"/>
                      </a:lnTo>
                      <a:lnTo>
                        <a:pt x="82" y="244"/>
                      </a:lnTo>
                      <a:lnTo>
                        <a:pt x="98" y="249"/>
                      </a:lnTo>
                      <a:lnTo>
                        <a:pt x="116" y="252"/>
                      </a:lnTo>
                      <a:lnTo>
                        <a:pt x="134" y="254"/>
                      </a:lnTo>
                      <a:lnTo>
                        <a:pt x="134" y="254"/>
                      </a:lnTo>
                      <a:lnTo>
                        <a:pt x="150" y="252"/>
                      </a:lnTo>
                      <a:lnTo>
                        <a:pt x="165" y="249"/>
                      </a:lnTo>
                      <a:lnTo>
                        <a:pt x="181" y="244"/>
                      </a:lnTo>
                      <a:lnTo>
                        <a:pt x="197" y="238"/>
                      </a:lnTo>
                      <a:lnTo>
                        <a:pt x="197" y="238"/>
                      </a:lnTo>
                      <a:lnTo>
                        <a:pt x="204" y="234"/>
                      </a:lnTo>
                      <a:lnTo>
                        <a:pt x="7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6" name="Freeform 3531"/>
                <p:cNvSpPr>
                  <a:spLocks/>
                </p:cNvSpPr>
                <p:nvPr/>
              </p:nvSpPr>
              <p:spPr bwMode="auto">
                <a:xfrm>
                  <a:off x="4565649" y="3559175"/>
                  <a:ext cx="19050" cy="17463"/>
                </a:xfrm>
                <a:custGeom>
                  <a:avLst/>
                  <a:gdLst/>
                  <a:ahLst/>
                  <a:cxnLst>
                    <a:cxn ang="0">
                      <a:pos x="25" y="11"/>
                    </a:cxn>
                    <a:cxn ang="0">
                      <a:pos x="25" y="11"/>
                    </a:cxn>
                    <a:cxn ang="0">
                      <a:pos x="23" y="16"/>
                    </a:cxn>
                    <a:cxn ang="0">
                      <a:pos x="22" y="19"/>
                    </a:cxn>
                    <a:cxn ang="0">
                      <a:pos x="17" y="23"/>
                    </a:cxn>
                    <a:cxn ang="0">
                      <a:pos x="13" y="23"/>
                    </a:cxn>
                    <a:cxn ang="0">
                      <a:pos x="13" y="23"/>
                    </a:cxn>
                    <a:cxn ang="0">
                      <a:pos x="8" y="23"/>
                    </a:cxn>
                    <a:cxn ang="0">
                      <a:pos x="4" y="19"/>
                    </a:cxn>
                    <a:cxn ang="0">
                      <a:pos x="2" y="16"/>
                    </a:cxn>
                    <a:cxn ang="0">
                      <a:pos x="0" y="11"/>
                    </a:cxn>
                    <a:cxn ang="0">
                      <a:pos x="0" y="11"/>
                    </a:cxn>
                    <a:cxn ang="0">
                      <a:pos x="2" y="6"/>
                    </a:cxn>
                    <a:cxn ang="0">
                      <a:pos x="4" y="3"/>
                    </a:cxn>
                    <a:cxn ang="0">
                      <a:pos x="8" y="0"/>
                    </a:cxn>
                    <a:cxn ang="0">
                      <a:pos x="13" y="0"/>
                    </a:cxn>
                    <a:cxn ang="0">
                      <a:pos x="13" y="0"/>
                    </a:cxn>
                    <a:cxn ang="0">
                      <a:pos x="17" y="0"/>
                    </a:cxn>
                    <a:cxn ang="0">
                      <a:pos x="22" y="3"/>
                    </a:cxn>
                    <a:cxn ang="0">
                      <a:pos x="23" y="6"/>
                    </a:cxn>
                    <a:cxn ang="0">
                      <a:pos x="25" y="11"/>
                    </a:cxn>
                  </a:cxnLst>
                  <a:rect l="0" t="0" r="r" b="b"/>
                  <a:pathLst>
                    <a:path w="25" h="23">
                      <a:moveTo>
                        <a:pt x="25" y="11"/>
                      </a:moveTo>
                      <a:lnTo>
                        <a:pt x="25" y="11"/>
                      </a:lnTo>
                      <a:lnTo>
                        <a:pt x="23" y="16"/>
                      </a:lnTo>
                      <a:lnTo>
                        <a:pt x="22" y="19"/>
                      </a:lnTo>
                      <a:lnTo>
                        <a:pt x="17" y="23"/>
                      </a:lnTo>
                      <a:lnTo>
                        <a:pt x="13" y="23"/>
                      </a:lnTo>
                      <a:lnTo>
                        <a:pt x="13" y="23"/>
                      </a:lnTo>
                      <a:lnTo>
                        <a:pt x="8" y="23"/>
                      </a:lnTo>
                      <a:lnTo>
                        <a:pt x="4" y="19"/>
                      </a:lnTo>
                      <a:lnTo>
                        <a:pt x="2" y="16"/>
                      </a:lnTo>
                      <a:lnTo>
                        <a:pt x="0" y="11"/>
                      </a:lnTo>
                      <a:lnTo>
                        <a:pt x="0" y="11"/>
                      </a:lnTo>
                      <a:lnTo>
                        <a:pt x="2" y="6"/>
                      </a:lnTo>
                      <a:lnTo>
                        <a:pt x="4" y="3"/>
                      </a:lnTo>
                      <a:lnTo>
                        <a:pt x="8" y="0"/>
                      </a:lnTo>
                      <a:lnTo>
                        <a:pt x="13" y="0"/>
                      </a:lnTo>
                      <a:lnTo>
                        <a:pt x="13" y="0"/>
                      </a:lnTo>
                      <a:lnTo>
                        <a:pt x="17" y="0"/>
                      </a:lnTo>
                      <a:lnTo>
                        <a:pt x="22" y="3"/>
                      </a:lnTo>
                      <a:lnTo>
                        <a:pt x="23" y="6"/>
                      </a:lnTo>
                      <a:lnTo>
                        <a:pt x="25" y="1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7" name="Freeform 3532"/>
                <p:cNvSpPr>
                  <a:spLocks/>
                </p:cNvSpPr>
                <p:nvPr/>
              </p:nvSpPr>
              <p:spPr bwMode="auto">
                <a:xfrm>
                  <a:off x="4565649" y="3559175"/>
                  <a:ext cx="19050" cy="17463"/>
                </a:xfrm>
                <a:custGeom>
                  <a:avLst/>
                  <a:gdLst/>
                  <a:ahLst/>
                  <a:cxnLst>
                    <a:cxn ang="0">
                      <a:pos x="25" y="11"/>
                    </a:cxn>
                    <a:cxn ang="0">
                      <a:pos x="25" y="11"/>
                    </a:cxn>
                    <a:cxn ang="0">
                      <a:pos x="23" y="16"/>
                    </a:cxn>
                    <a:cxn ang="0">
                      <a:pos x="22" y="19"/>
                    </a:cxn>
                    <a:cxn ang="0">
                      <a:pos x="17" y="23"/>
                    </a:cxn>
                    <a:cxn ang="0">
                      <a:pos x="13" y="23"/>
                    </a:cxn>
                    <a:cxn ang="0">
                      <a:pos x="13" y="23"/>
                    </a:cxn>
                    <a:cxn ang="0">
                      <a:pos x="8" y="23"/>
                    </a:cxn>
                    <a:cxn ang="0">
                      <a:pos x="4" y="19"/>
                    </a:cxn>
                    <a:cxn ang="0">
                      <a:pos x="2" y="16"/>
                    </a:cxn>
                    <a:cxn ang="0">
                      <a:pos x="0" y="11"/>
                    </a:cxn>
                    <a:cxn ang="0">
                      <a:pos x="0" y="11"/>
                    </a:cxn>
                    <a:cxn ang="0">
                      <a:pos x="2" y="6"/>
                    </a:cxn>
                    <a:cxn ang="0">
                      <a:pos x="4" y="3"/>
                    </a:cxn>
                    <a:cxn ang="0">
                      <a:pos x="8" y="0"/>
                    </a:cxn>
                    <a:cxn ang="0">
                      <a:pos x="13" y="0"/>
                    </a:cxn>
                    <a:cxn ang="0">
                      <a:pos x="13" y="0"/>
                    </a:cxn>
                    <a:cxn ang="0">
                      <a:pos x="17" y="0"/>
                    </a:cxn>
                    <a:cxn ang="0">
                      <a:pos x="22" y="3"/>
                    </a:cxn>
                    <a:cxn ang="0">
                      <a:pos x="23" y="6"/>
                    </a:cxn>
                    <a:cxn ang="0">
                      <a:pos x="25" y="11"/>
                    </a:cxn>
                  </a:cxnLst>
                  <a:rect l="0" t="0" r="r" b="b"/>
                  <a:pathLst>
                    <a:path w="25" h="23">
                      <a:moveTo>
                        <a:pt x="25" y="11"/>
                      </a:moveTo>
                      <a:lnTo>
                        <a:pt x="25" y="11"/>
                      </a:lnTo>
                      <a:lnTo>
                        <a:pt x="23" y="16"/>
                      </a:lnTo>
                      <a:lnTo>
                        <a:pt x="22" y="19"/>
                      </a:lnTo>
                      <a:lnTo>
                        <a:pt x="17" y="23"/>
                      </a:lnTo>
                      <a:lnTo>
                        <a:pt x="13" y="23"/>
                      </a:lnTo>
                      <a:lnTo>
                        <a:pt x="13" y="23"/>
                      </a:lnTo>
                      <a:lnTo>
                        <a:pt x="8" y="23"/>
                      </a:lnTo>
                      <a:lnTo>
                        <a:pt x="4" y="19"/>
                      </a:lnTo>
                      <a:lnTo>
                        <a:pt x="2" y="16"/>
                      </a:lnTo>
                      <a:lnTo>
                        <a:pt x="0" y="11"/>
                      </a:lnTo>
                      <a:lnTo>
                        <a:pt x="0" y="11"/>
                      </a:lnTo>
                      <a:lnTo>
                        <a:pt x="2" y="6"/>
                      </a:lnTo>
                      <a:lnTo>
                        <a:pt x="4" y="3"/>
                      </a:lnTo>
                      <a:lnTo>
                        <a:pt x="8" y="0"/>
                      </a:lnTo>
                      <a:lnTo>
                        <a:pt x="13" y="0"/>
                      </a:lnTo>
                      <a:lnTo>
                        <a:pt x="13" y="0"/>
                      </a:lnTo>
                      <a:lnTo>
                        <a:pt x="17" y="0"/>
                      </a:lnTo>
                      <a:lnTo>
                        <a:pt x="22" y="3"/>
                      </a:lnTo>
                      <a:lnTo>
                        <a:pt x="23" y="6"/>
                      </a:lnTo>
                      <a:lnTo>
                        <a:pt x="25" y="1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8" name="Freeform 3533"/>
                <p:cNvSpPr>
                  <a:spLocks/>
                </p:cNvSpPr>
                <p:nvPr/>
              </p:nvSpPr>
              <p:spPr bwMode="auto">
                <a:xfrm>
                  <a:off x="4518024" y="3600450"/>
                  <a:ext cx="20638" cy="19050"/>
                </a:xfrm>
                <a:custGeom>
                  <a:avLst/>
                  <a:gdLst/>
                  <a:ahLst/>
                  <a:cxnLst>
                    <a:cxn ang="0">
                      <a:pos x="24" y="13"/>
                    </a:cxn>
                    <a:cxn ang="0">
                      <a:pos x="24" y="13"/>
                    </a:cxn>
                    <a:cxn ang="0">
                      <a:pos x="23" y="16"/>
                    </a:cxn>
                    <a:cxn ang="0">
                      <a:pos x="21" y="21"/>
                    </a:cxn>
                    <a:cxn ang="0">
                      <a:pos x="16" y="23"/>
                    </a:cxn>
                    <a:cxn ang="0">
                      <a:pos x="11" y="24"/>
                    </a:cxn>
                    <a:cxn ang="0">
                      <a:pos x="11" y="24"/>
                    </a:cxn>
                    <a:cxn ang="0">
                      <a:pos x="8" y="23"/>
                    </a:cxn>
                    <a:cxn ang="0">
                      <a:pos x="3" y="21"/>
                    </a:cxn>
                    <a:cxn ang="0">
                      <a:pos x="1" y="16"/>
                    </a:cxn>
                    <a:cxn ang="0">
                      <a:pos x="0" y="13"/>
                    </a:cxn>
                    <a:cxn ang="0">
                      <a:pos x="0" y="13"/>
                    </a:cxn>
                    <a:cxn ang="0">
                      <a:pos x="1" y="8"/>
                    </a:cxn>
                    <a:cxn ang="0">
                      <a:pos x="3" y="3"/>
                    </a:cxn>
                    <a:cxn ang="0">
                      <a:pos x="8" y="2"/>
                    </a:cxn>
                    <a:cxn ang="0">
                      <a:pos x="11" y="0"/>
                    </a:cxn>
                    <a:cxn ang="0">
                      <a:pos x="11" y="0"/>
                    </a:cxn>
                    <a:cxn ang="0">
                      <a:pos x="16" y="2"/>
                    </a:cxn>
                    <a:cxn ang="0">
                      <a:pos x="21" y="3"/>
                    </a:cxn>
                    <a:cxn ang="0">
                      <a:pos x="23" y="8"/>
                    </a:cxn>
                    <a:cxn ang="0">
                      <a:pos x="24" y="13"/>
                    </a:cxn>
                    <a:cxn ang="0">
                      <a:pos x="24" y="13"/>
                    </a:cxn>
                  </a:cxnLst>
                  <a:rect l="0" t="0" r="r" b="b"/>
                  <a:pathLst>
                    <a:path w="24" h="24">
                      <a:moveTo>
                        <a:pt x="24" y="13"/>
                      </a:moveTo>
                      <a:lnTo>
                        <a:pt x="24" y="13"/>
                      </a:lnTo>
                      <a:lnTo>
                        <a:pt x="23" y="16"/>
                      </a:lnTo>
                      <a:lnTo>
                        <a:pt x="21" y="21"/>
                      </a:lnTo>
                      <a:lnTo>
                        <a:pt x="16" y="23"/>
                      </a:lnTo>
                      <a:lnTo>
                        <a:pt x="11" y="24"/>
                      </a:lnTo>
                      <a:lnTo>
                        <a:pt x="11" y="24"/>
                      </a:lnTo>
                      <a:lnTo>
                        <a:pt x="8" y="23"/>
                      </a:lnTo>
                      <a:lnTo>
                        <a:pt x="3" y="21"/>
                      </a:lnTo>
                      <a:lnTo>
                        <a:pt x="1" y="16"/>
                      </a:lnTo>
                      <a:lnTo>
                        <a:pt x="0" y="13"/>
                      </a:lnTo>
                      <a:lnTo>
                        <a:pt x="0" y="13"/>
                      </a:lnTo>
                      <a:lnTo>
                        <a:pt x="1" y="8"/>
                      </a:lnTo>
                      <a:lnTo>
                        <a:pt x="3" y="3"/>
                      </a:lnTo>
                      <a:lnTo>
                        <a:pt x="8" y="2"/>
                      </a:lnTo>
                      <a:lnTo>
                        <a:pt x="11" y="0"/>
                      </a:lnTo>
                      <a:lnTo>
                        <a:pt x="11" y="0"/>
                      </a:lnTo>
                      <a:lnTo>
                        <a:pt x="16" y="2"/>
                      </a:lnTo>
                      <a:lnTo>
                        <a:pt x="21" y="3"/>
                      </a:lnTo>
                      <a:lnTo>
                        <a:pt x="23" y="8"/>
                      </a:lnTo>
                      <a:lnTo>
                        <a:pt x="24" y="13"/>
                      </a:lnTo>
                      <a:lnTo>
                        <a:pt x="24"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9" name="Freeform 3534"/>
                <p:cNvSpPr>
                  <a:spLocks/>
                </p:cNvSpPr>
                <p:nvPr/>
              </p:nvSpPr>
              <p:spPr bwMode="auto">
                <a:xfrm>
                  <a:off x="4591049" y="3554412"/>
                  <a:ext cx="12700" cy="14288"/>
                </a:xfrm>
                <a:custGeom>
                  <a:avLst/>
                  <a:gdLst/>
                  <a:ahLst/>
                  <a:cxnLst>
                    <a:cxn ang="0">
                      <a:pos x="16" y="8"/>
                    </a:cxn>
                    <a:cxn ang="0">
                      <a:pos x="16" y="8"/>
                    </a:cxn>
                    <a:cxn ang="0">
                      <a:pos x="16" y="11"/>
                    </a:cxn>
                    <a:cxn ang="0">
                      <a:pos x="15" y="15"/>
                    </a:cxn>
                    <a:cxn ang="0">
                      <a:pos x="11" y="16"/>
                    </a:cxn>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Lst>
                  <a:rect l="0" t="0" r="r" b="b"/>
                  <a:pathLst>
                    <a:path w="16" h="16">
                      <a:moveTo>
                        <a:pt x="16" y="8"/>
                      </a:moveTo>
                      <a:lnTo>
                        <a:pt x="16" y="8"/>
                      </a:lnTo>
                      <a:lnTo>
                        <a:pt x="16" y="11"/>
                      </a:lnTo>
                      <a:lnTo>
                        <a:pt x="15" y="15"/>
                      </a:lnTo>
                      <a:lnTo>
                        <a:pt x="11" y="16"/>
                      </a:lnTo>
                      <a:lnTo>
                        <a:pt x="8" y="16"/>
                      </a:ln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0" name="Freeform 3535"/>
                <p:cNvSpPr>
                  <a:spLocks/>
                </p:cNvSpPr>
                <p:nvPr/>
              </p:nvSpPr>
              <p:spPr bwMode="auto">
                <a:xfrm>
                  <a:off x="4591049" y="3554412"/>
                  <a:ext cx="12700" cy="14288"/>
                </a:xfrm>
                <a:custGeom>
                  <a:avLst/>
                  <a:gdLst/>
                  <a:ahLst/>
                  <a:cxnLst>
                    <a:cxn ang="0">
                      <a:pos x="16" y="8"/>
                    </a:cxn>
                    <a:cxn ang="0">
                      <a:pos x="16" y="8"/>
                    </a:cxn>
                    <a:cxn ang="0">
                      <a:pos x="16" y="11"/>
                    </a:cxn>
                    <a:cxn ang="0">
                      <a:pos x="15" y="15"/>
                    </a:cxn>
                    <a:cxn ang="0">
                      <a:pos x="11" y="16"/>
                    </a:cxn>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Lst>
                  <a:rect l="0" t="0" r="r" b="b"/>
                  <a:pathLst>
                    <a:path w="16" h="16">
                      <a:moveTo>
                        <a:pt x="16" y="8"/>
                      </a:moveTo>
                      <a:lnTo>
                        <a:pt x="16" y="8"/>
                      </a:lnTo>
                      <a:lnTo>
                        <a:pt x="16" y="11"/>
                      </a:lnTo>
                      <a:lnTo>
                        <a:pt x="15" y="15"/>
                      </a:lnTo>
                      <a:lnTo>
                        <a:pt x="11" y="16"/>
                      </a:lnTo>
                      <a:lnTo>
                        <a:pt x="8" y="16"/>
                      </a:ln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1" name="Freeform 3536"/>
                <p:cNvSpPr>
                  <a:spLocks/>
                </p:cNvSpPr>
                <p:nvPr/>
              </p:nvSpPr>
              <p:spPr bwMode="auto">
                <a:xfrm>
                  <a:off x="4548187" y="3568700"/>
                  <a:ext cx="14288" cy="14288"/>
                </a:xfrm>
                <a:custGeom>
                  <a:avLst/>
                  <a:gdLst/>
                  <a:ahLst/>
                  <a:cxnLst>
                    <a:cxn ang="0">
                      <a:pos x="18" y="8"/>
                    </a:cxn>
                    <a:cxn ang="0">
                      <a:pos x="18" y="8"/>
                    </a:cxn>
                    <a:cxn ang="0">
                      <a:pos x="18" y="11"/>
                    </a:cxn>
                    <a:cxn ang="0">
                      <a:pos x="15" y="14"/>
                    </a:cxn>
                    <a:cxn ang="0">
                      <a:pos x="13" y="16"/>
                    </a:cxn>
                    <a:cxn ang="0">
                      <a:pos x="10" y="16"/>
                    </a:cxn>
                    <a:cxn ang="0">
                      <a:pos x="10" y="16"/>
                    </a:cxn>
                    <a:cxn ang="0">
                      <a:pos x="7" y="16"/>
                    </a:cxn>
                    <a:cxn ang="0">
                      <a:pos x="3" y="14"/>
                    </a:cxn>
                    <a:cxn ang="0">
                      <a:pos x="2" y="11"/>
                    </a:cxn>
                    <a:cxn ang="0">
                      <a:pos x="0" y="8"/>
                    </a:cxn>
                    <a:cxn ang="0">
                      <a:pos x="0" y="8"/>
                    </a:cxn>
                    <a:cxn ang="0">
                      <a:pos x="2" y="5"/>
                    </a:cxn>
                    <a:cxn ang="0">
                      <a:pos x="3" y="1"/>
                    </a:cxn>
                    <a:cxn ang="0">
                      <a:pos x="7" y="0"/>
                    </a:cxn>
                    <a:cxn ang="0">
                      <a:pos x="10" y="0"/>
                    </a:cxn>
                    <a:cxn ang="0">
                      <a:pos x="10" y="0"/>
                    </a:cxn>
                    <a:cxn ang="0">
                      <a:pos x="13" y="0"/>
                    </a:cxn>
                    <a:cxn ang="0">
                      <a:pos x="15" y="1"/>
                    </a:cxn>
                    <a:cxn ang="0">
                      <a:pos x="18" y="5"/>
                    </a:cxn>
                    <a:cxn ang="0">
                      <a:pos x="18" y="8"/>
                    </a:cxn>
                    <a:cxn ang="0">
                      <a:pos x="18" y="8"/>
                    </a:cxn>
                  </a:cxnLst>
                  <a:rect l="0" t="0" r="r" b="b"/>
                  <a:pathLst>
                    <a:path w="18" h="16">
                      <a:moveTo>
                        <a:pt x="18" y="8"/>
                      </a:moveTo>
                      <a:lnTo>
                        <a:pt x="18" y="8"/>
                      </a:lnTo>
                      <a:lnTo>
                        <a:pt x="18" y="11"/>
                      </a:lnTo>
                      <a:lnTo>
                        <a:pt x="15" y="14"/>
                      </a:lnTo>
                      <a:lnTo>
                        <a:pt x="13" y="16"/>
                      </a:lnTo>
                      <a:lnTo>
                        <a:pt x="10" y="16"/>
                      </a:lnTo>
                      <a:lnTo>
                        <a:pt x="10" y="16"/>
                      </a:lnTo>
                      <a:lnTo>
                        <a:pt x="7" y="16"/>
                      </a:lnTo>
                      <a:lnTo>
                        <a:pt x="3" y="14"/>
                      </a:lnTo>
                      <a:lnTo>
                        <a:pt x="2" y="11"/>
                      </a:lnTo>
                      <a:lnTo>
                        <a:pt x="0" y="8"/>
                      </a:lnTo>
                      <a:lnTo>
                        <a:pt x="0" y="8"/>
                      </a:lnTo>
                      <a:lnTo>
                        <a:pt x="2" y="5"/>
                      </a:lnTo>
                      <a:lnTo>
                        <a:pt x="3" y="1"/>
                      </a:lnTo>
                      <a:lnTo>
                        <a:pt x="7" y="0"/>
                      </a:lnTo>
                      <a:lnTo>
                        <a:pt x="10" y="0"/>
                      </a:lnTo>
                      <a:lnTo>
                        <a:pt x="10" y="0"/>
                      </a:lnTo>
                      <a:lnTo>
                        <a:pt x="13" y="0"/>
                      </a:lnTo>
                      <a:lnTo>
                        <a:pt x="15" y="1"/>
                      </a:lnTo>
                      <a:lnTo>
                        <a:pt x="18" y="5"/>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2" name="Freeform 3537"/>
                <p:cNvSpPr>
                  <a:spLocks/>
                </p:cNvSpPr>
                <p:nvPr/>
              </p:nvSpPr>
              <p:spPr bwMode="auto">
                <a:xfrm>
                  <a:off x="4538662" y="3587750"/>
                  <a:ext cx="14288" cy="14288"/>
                </a:xfrm>
                <a:custGeom>
                  <a:avLst/>
                  <a:gdLst/>
                  <a:ahLst/>
                  <a:cxnLst>
                    <a:cxn ang="0">
                      <a:pos x="18" y="8"/>
                    </a:cxn>
                    <a:cxn ang="0">
                      <a:pos x="18" y="8"/>
                    </a:cxn>
                    <a:cxn ang="0">
                      <a:pos x="16" y="11"/>
                    </a:cxn>
                    <a:cxn ang="0">
                      <a:pos x="14" y="14"/>
                    </a:cxn>
                    <a:cxn ang="0">
                      <a:pos x="13" y="16"/>
                    </a:cxn>
                    <a:cxn ang="0">
                      <a:pos x="8" y="18"/>
                    </a:cxn>
                    <a:cxn ang="0">
                      <a:pos x="8" y="18"/>
                    </a:cxn>
                    <a:cxn ang="0">
                      <a:pos x="5" y="16"/>
                    </a:cxn>
                    <a:cxn ang="0">
                      <a:pos x="3" y="14"/>
                    </a:cxn>
                    <a:cxn ang="0">
                      <a:pos x="1" y="11"/>
                    </a:cxn>
                    <a:cxn ang="0">
                      <a:pos x="0" y="8"/>
                    </a:cxn>
                    <a:cxn ang="0">
                      <a:pos x="0" y="8"/>
                    </a:cxn>
                    <a:cxn ang="0">
                      <a:pos x="1" y="5"/>
                    </a:cxn>
                    <a:cxn ang="0">
                      <a:pos x="3" y="3"/>
                    </a:cxn>
                    <a:cxn ang="0">
                      <a:pos x="5" y="1"/>
                    </a:cxn>
                    <a:cxn ang="0">
                      <a:pos x="8" y="0"/>
                    </a:cxn>
                    <a:cxn ang="0">
                      <a:pos x="8" y="0"/>
                    </a:cxn>
                    <a:cxn ang="0">
                      <a:pos x="13" y="1"/>
                    </a:cxn>
                    <a:cxn ang="0">
                      <a:pos x="14" y="3"/>
                    </a:cxn>
                    <a:cxn ang="0">
                      <a:pos x="16" y="5"/>
                    </a:cxn>
                    <a:cxn ang="0">
                      <a:pos x="18" y="8"/>
                    </a:cxn>
                    <a:cxn ang="0">
                      <a:pos x="18" y="8"/>
                    </a:cxn>
                  </a:cxnLst>
                  <a:rect l="0" t="0" r="r" b="b"/>
                  <a:pathLst>
                    <a:path w="18" h="18">
                      <a:moveTo>
                        <a:pt x="18" y="8"/>
                      </a:moveTo>
                      <a:lnTo>
                        <a:pt x="18" y="8"/>
                      </a:lnTo>
                      <a:lnTo>
                        <a:pt x="16" y="11"/>
                      </a:lnTo>
                      <a:lnTo>
                        <a:pt x="14" y="14"/>
                      </a:lnTo>
                      <a:lnTo>
                        <a:pt x="13" y="16"/>
                      </a:lnTo>
                      <a:lnTo>
                        <a:pt x="8" y="18"/>
                      </a:lnTo>
                      <a:lnTo>
                        <a:pt x="8" y="18"/>
                      </a:lnTo>
                      <a:lnTo>
                        <a:pt x="5" y="16"/>
                      </a:lnTo>
                      <a:lnTo>
                        <a:pt x="3" y="14"/>
                      </a:lnTo>
                      <a:lnTo>
                        <a:pt x="1" y="11"/>
                      </a:lnTo>
                      <a:lnTo>
                        <a:pt x="0" y="8"/>
                      </a:lnTo>
                      <a:lnTo>
                        <a:pt x="0" y="8"/>
                      </a:lnTo>
                      <a:lnTo>
                        <a:pt x="1" y="5"/>
                      </a:lnTo>
                      <a:lnTo>
                        <a:pt x="3" y="3"/>
                      </a:lnTo>
                      <a:lnTo>
                        <a:pt x="5" y="1"/>
                      </a:lnTo>
                      <a:lnTo>
                        <a:pt x="8" y="0"/>
                      </a:lnTo>
                      <a:lnTo>
                        <a:pt x="8" y="0"/>
                      </a:lnTo>
                      <a:lnTo>
                        <a:pt x="13" y="1"/>
                      </a:lnTo>
                      <a:lnTo>
                        <a:pt x="14" y="3"/>
                      </a:lnTo>
                      <a:lnTo>
                        <a:pt x="16" y="5"/>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3" name="Freeform 3538"/>
                <p:cNvSpPr>
                  <a:spLocks/>
                </p:cNvSpPr>
                <p:nvPr/>
              </p:nvSpPr>
              <p:spPr bwMode="auto">
                <a:xfrm>
                  <a:off x="4483099" y="3638550"/>
                  <a:ext cx="19050" cy="19050"/>
                </a:xfrm>
                <a:custGeom>
                  <a:avLst/>
                  <a:gdLst/>
                  <a:ahLst/>
                  <a:cxnLst>
                    <a:cxn ang="0">
                      <a:pos x="23" y="5"/>
                    </a:cxn>
                    <a:cxn ang="0">
                      <a:pos x="23" y="5"/>
                    </a:cxn>
                    <a:cxn ang="0">
                      <a:pos x="25" y="10"/>
                    </a:cxn>
                    <a:cxn ang="0">
                      <a:pos x="25" y="13"/>
                    </a:cxn>
                    <a:cxn ang="0">
                      <a:pos x="23" y="18"/>
                    </a:cxn>
                    <a:cxn ang="0">
                      <a:pos x="18" y="21"/>
                    </a:cxn>
                    <a:cxn ang="0">
                      <a:pos x="18" y="21"/>
                    </a:cxn>
                    <a:cxn ang="0">
                      <a:pos x="15" y="23"/>
                    </a:cxn>
                    <a:cxn ang="0">
                      <a:pos x="10" y="23"/>
                    </a:cxn>
                    <a:cxn ang="0">
                      <a:pos x="5" y="21"/>
                    </a:cxn>
                    <a:cxn ang="0">
                      <a:pos x="2" y="18"/>
                    </a:cxn>
                    <a:cxn ang="0">
                      <a:pos x="2" y="18"/>
                    </a:cxn>
                    <a:cxn ang="0">
                      <a:pos x="0" y="13"/>
                    </a:cxn>
                    <a:cxn ang="0">
                      <a:pos x="0" y="10"/>
                    </a:cxn>
                    <a:cxn ang="0">
                      <a:pos x="2" y="5"/>
                    </a:cxn>
                    <a:cxn ang="0">
                      <a:pos x="5" y="1"/>
                    </a:cxn>
                    <a:cxn ang="0">
                      <a:pos x="5" y="1"/>
                    </a:cxn>
                    <a:cxn ang="0">
                      <a:pos x="10" y="0"/>
                    </a:cxn>
                    <a:cxn ang="0">
                      <a:pos x="15" y="0"/>
                    </a:cxn>
                    <a:cxn ang="0">
                      <a:pos x="18" y="1"/>
                    </a:cxn>
                    <a:cxn ang="0">
                      <a:pos x="23" y="5"/>
                    </a:cxn>
                    <a:cxn ang="0">
                      <a:pos x="23" y="5"/>
                    </a:cxn>
                  </a:cxnLst>
                  <a:rect l="0" t="0" r="r" b="b"/>
                  <a:pathLst>
                    <a:path w="25" h="23">
                      <a:moveTo>
                        <a:pt x="23" y="5"/>
                      </a:moveTo>
                      <a:lnTo>
                        <a:pt x="23" y="5"/>
                      </a:lnTo>
                      <a:lnTo>
                        <a:pt x="25" y="10"/>
                      </a:lnTo>
                      <a:lnTo>
                        <a:pt x="25" y="13"/>
                      </a:lnTo>
                      <a:lnTo>
                        <a:pt x="23" y="18"/>
                      </a:lnTo>
                      <a:lnTo>
                        <a:pt x="18" y="21"/>
                      </a:lnTo>
                      <a:lnTo>
                        <a:pt x="18" y="21"/>
                      </a:lnTo>
                      <a:lnTo>
                        <a:pt x="15" y="23"/>
                      </a:lnTo>
                      <a:lnTo>
                        <a:pt x="10" y="23"/>
                      </a:lnTo>
                      <a:lnTo>
                        <a:pt x="5" y="21"/>
                      </a:lnTo>
                      <a:lnTo>
                        <a:pt x="2" y="18"/>
                      </a:lnTo>
                      <a:lnTo>
                        <a:pt x="2" y="18"/>
                      </a:lnTo>
                      <a:lnTo>
                        <a:pt x="0" y="13"/>
                      </a:lnTo>
                      <a:lnTo>
                        <a:pt x="0" y="10"/>
                      </a:lnTo>
                      <a:lnTo>
                        <a:pt x="2" y="5"/>
                      </a:lnTo>
                      <a:lnTo>
                        <a:pt x="5" y="1"/>
                      </a:lnTo>
                      <a:lnTo>
                        <a:pt x="5" y="1"/>
                      </a:lnTo>
                      <a:lnTo>
                        <a:pt x="10" y="0"/>
                      </a:lnTo>
                      <a:lnTo>
                        <a:pt x="15" y="0"/>
                      </a:lnTo>
                      <a:lnTo>
                        <a:pt x="18" y="1"/>
                      </a:lnTo>
                      <a:lnTo>
                        <a:pt x="23" y="5"/>
                      </a:lnTo>
                      <a:lnTo>
                        <a:pt x="23"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4" name="Freeform 3539"/>
                <p:cNvSpPr>
                  <a:spLocks/>
                </p:cNvSpPr>
                <p:nvPr/>
              </p:nvSpPr>
              <p:spPr bwMode="auto">
                <a:xfrm>
                  <a:off x="4467224" y="3700462"/>
                  <a:ext cx="17463" cy="17463"/>
                </a:xfrm>
                <a:custGeom>
                  <a:avLst/>
                  <a:gdLst/>
                  <a:ahLst/>
                  <a:cxnLst>
                    <a:cxn ang="0">
                      <a:pos x="21" y="5"/>
                    </a:cxn>
                    <a:cxn ang="0">
                      <a:pos x="21" y="5"/>
                    </a:cxn>
                    <a:cxn ang="0">
                      <a:pos x="22" y="10"/>
                    </a:cxn>
                    <a:cxn ang="0">
                      <a:pos x="22" y="15"/>
                    </a:cxn>
                    <a:cxn ang="0">
                      <a:pos x="21" y="18"/>
                    </a:cxn>
                    <a:cxn ang="0">
                      <a:pos x="17" y="21"/>
                    </a:cxn>
                    <a:cxn ang="0">
                      <a:pos x="17" y="21"/>
                    </a:cxn>
                    <a:cxn ang="0">
                      <a:pos x="14" y="23"/>
                    </a:cxn>
                    <a:cxn ang="0">
                      <a:pos x="9" y="23"/>
                    </a:cxn>
                    <a:cxn ang="0">
                      <a:pos x="4" y="21"/>
                    </a:cxn>
                    <a:cxn ang="0">
                      <a:pos x="1" y="18"/>
                    </a:cxn>
                    <a:cxn ang="0">
                      <a:pos x="1" y="18"/>
                    </a:cxn>
                    <a:cxn ang="0">
                      <a:pos x="0" y="13"/>
                    </a:cxn>
                    <a:cxn ang="0">
                      <a:pos x="0" y="10"/>
                    </a:cxn>
                    <a:cxn ang="0">
                      <a:pos x="1" y="5"/>
                    </a:cxn>
                    <a:cxn ang="0">
                      <a:pos x="4" y="2"/>
                    </a:cxn>
                    <a:cxn ang="0">
                      <a:pos x="4" y="2"/>
                    </a:cxn>
                    <a:cxn ang="0">
                      <a:pos x="9" y="0"/>
                    </a:cxn>
                    <a:cxn ang="0">
                      <a:pos x="14" y="0"/>
                    </a:cxn>
                    <a:cxn ang="0">
                      <a:pos x="17" y="2"/>
                    </a:cxn>
                    <a:cxn ang="0">
                      <a:pos x="21" y="5"/>
                    </a:cxn>
                    <a:cxn ang="0">
                      <a:pos x="21" y="5"/>
                    </a:cxn>
                  </a:cxnLst>
                  <a:rect l="0" t="0" r="r" b="b"/>
                  <a:pathLst>
                    <a:path w="22" h="23">
                      <a:moveTo>
                        <a:pt x="21" y="5"/>
                      </a:moveTo>
                      <a:lnTo>
                        <a:pt x="21" y="5"/>
                      </a:lnTo>
                      <a:lnTo>
                        <a:pt x="22" y="10"/>
                      </a:lnTo>
                      <a:lnTo>
                        <a:pt x="22" y="15"/>
                      </a:lnTo>
                      <a:lnTo>
                        <a:pt x="21" y="18"/>
                      </a:lnTo>
                      <a:lnTo>
                        <a:pt x="17" y="21"/>
                      </a:lnTo>
                      <a:lnTo>
                        <a:pt x="17" y="21"/>
                      </a:lnTo>
                      <a:lnTo>
                        <a:pt x="14" y="23"/>
                      </a:lnTo>
                      <a:lnTo>
                        <a:pt x="9" y="23"/>
                      </a:lnTo>
                      <a:lnTo>
                        <a:pt x="4" y="21"/>
                      </a:lnTo>
                      <a:lnTo>
                        <a:pt x="1" y="18"/>
                      </a:lnTo>
                      <a:lnTo>
                        <a:pt x="1" y="18"/>
                      </a:lnTo>
                      <a:lnTo>
                        <a:pt x="0" y="13"/>
                      </a:lnTo>
                      <a:lnTo>
                        <a:pt x="0" y="10"/>
                      </a:lnTo>
                      <a:lnTo>
                        <a:pt x="1" y="5"/>
                      </a:lnTo>
                      <a:lnTo>
                        <a:pt x="4" y="2"/>
                      </a:lnTo>
                      <a:lnTo>
                        <a:pt x="4" y="2"/>
                      </a:lnTo>
                      <a:lnTo>
                        <a:pt x="9" y="0"/>
                      </a:lnTo>
                      <a:lnTo>
                        <a:pt x="14" y="0"/>
                      </a:lnTo>
                      <a:lnTo>
                        <a:pt x="17" y="2"/>
                      </a:lnTo>
                      <a:lnTo>
                        <a:pt x="21" y="5"/>
                      </a:lnTo>
                      <a:lnTo>
                        <a:pt x="21"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5" name="Freeform 3540"/>
                <p:cNvSpPr>
                  <a:spLocks/>
                </p:cNvSpPr>
                <p:nvPr/>
              </p:nvSpPr>
              <p:spPr bwMode="auto">
                <a:xfrm>
                  <a:off x="4500562" y="3624262"/>
                  <a:ext cx="14288" cy="12700"/>
                </a:xfrm>
                <a:custGeom>
                  <a:avLst/>
                  <a:gdLst/>
                  <a:ahLst/>
                  <a:cxnLst>
                    <a:cxn ang="0">
                      <a:pos x="16" y="3"/>
                    </a:cxn>
                    <a:cxn ang="0">
                      <a:pos x="16" y="3"/>
                    </a:cxn>
                    <a:cxn ang="0">
                      <a:pos x="18" y="7"/>
                    </a:cxn>
                    <a:cxn ang="0">
                      <a:pos x="18" y="10"/>
                    </a:cxn>
                    <a:cxn ang="0">
                      <a:pos x="16" y="13"/>
                    </a:cxn>
                    <a:cxn ang="0">
                      <a:pos x="13" y="15"/>
                    </a:cxn>
                    <a:cxn ang="0">
                      <a:pos x="13" y="15"/>
                    </a:cxn>
                    <a:cxn ang="0">
                      <a:pos x="10" y="17"/>
                    </a:cxn>
                    <a:cxn ang="0">
                      <a:pos x="6" y="17"/>
                    </a:cxn>
                    <a:cxn ang="0">
                      <a:pos x="5" y="15"/>
                    </a:cxn>
                    <a:cxn ang="0">
                      <a:pos x="2" y="13"/>
                    </a:cxn>
                    <a:cxn ang="0">
                      <a:pos x="2" y="13"/>
                    </a:cxn>
                    <a:cxn ang="0">
                      <a:pos x="0" y="10"/>
                    </a:cxn>
                    <a:cxn ang="0">
                      <a:pos x="0" y="7"/>
                    </a:cxn>
                    <a:cxn ang="0">
                      <a:pos x="2" y="3"/>
                    </a:cxn>
                    <a:cxn ang="0">
                      <a:pos x="5" y="2"/>
                    </a:cxn>
                    <a:cxn ang="0">
                      <a:pos x="5" y="2"/>
                    </a:cxn>
                    <a:cxn ang="0">
                      <a:pos x="6" y="0"/>
                    </a:cxn>
                    <a:cxn ang="0">
                      <a:pos x="10" y="0"/>
                    </a:cxn>
                    <a:cxn ang="0">
                      <a:pos x="13" y="2"/>
                    </a:cxn>
                    <a:cxn ang="0">
                      <a:pos x="16" y="3"/>
                    </a:cxn>
                    <a:cxn ang="0">
                      <a:pos x="16" y="3"/>
                    </a:cxn>
                  </a:cxnLst>
                  <a:rect l="0" t="0" r="r" b="b"/>
                  <a:pathLst>
                    <a:path w="18" h="17">
                      <a:moveTo>
                        <a:pt x="16" y="3"/>
                      </a:moveTo>
                      <a:lnTo>
                        <a:pt x="16" y="3"/>
                      </a:lnTo>
                      <a:lnTo>
                        <a:pt x="18" y="7"/>
                      </a:lnTo>
                      <a:lnTo>
                        <a:pt x="18" y="10"/>
                      </a:lnTo>
                      <a:lnTo>
                        <a:pt x="16" y="13"/>
                      </a:lnTo>
                      <a:lnTo>
                        <a:pt x="13" y="15"/>
                      </a:lnTo>
                      <a:lnTo>
                        <a:pt x="13" y="15"/>
                      </a:lnTo>
                      <a:lnTo>
                        <a:pt x="10" y="17"/>
                      </a:lnTo>
                      <a:lnTo>
                        <a:pt x="6" y="17"/>
                      </a:lnTo>
                      <a:lnTo>
                        <a:pt x="5" y="15"/>
                      </a:lnTo>
                      <a:lnTo>
                        <a:pt x="2" y="13"/>
                      </a:lnTo>
                      <a:lnTo>
                        <a:pt x="2" y="13"/>
                      </a:lnTo>
                      <a:lnTo>
                        <a:pt x="0" y="10"/>
                      </a:lnTo>
                      <a:lnTo>
                        <a:pt x="0" y="7"/>
                      </a:lnTo>
                      <a:lnTo>
                        <a:pt x="2" y="3"/>
                      </a:lnTo>
                      <a:lnTo>
                        <a:pt x="5" y="2"/>
                      </a:lnTo>
                      <a:lnTo>
                        <a:pt x="5" y="2"/>
                      </a:lnTo>
                      <a:lnTo>
                        <a:pt x="6" y="0"/>
                      </a:lnTo>
                      <a:lnTo>
                        <a:pt x="10" y="0"/>
                      </a:lnTo>
                      <a:lnTo>
                        <a:pt x="13" y="2"/>
                      </a:lnTo>
                      <a:lnTo>
                        <a:pt x="16" y="3"/>
                      </a:lnTo>
                      <a:lnTo>
                        <a:pt x="16"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6" name="Freeform 3541"/>
                <p:cNvSpPr>
                  <a:spLocks/>
                </p:cNvSpPr>
                <p:nvPr/>
              </p:nvSpPr>
              <p:spPr bwMode="auto">
                <a:xfrm>
                  <a:off x="4473574" y="3659187"/>
                  <a:ext cx="12700" cy="12700"/>
                </a:xfrm>
                <a:custGeom>
                  <a:avLst/>
                  <a:gdLst/>
                  <a:ahLst/>
                  <a:cxnLst>
                    <a:cxn ang="0">
                      <a:pos x="16" y="3"/>
                    </a:cxn>
                    <a:cxn ang="0">
                      <a:pos x="16" y="3"/>
                    </a:cxn>
                    <a:cxn ang="0">
                      <a:pos x="16" y="7"/>
                    </a:cxn>
                    <a:cxn ang="0">
                      <a:pos x="16" y="10"/>
                    </a:cxn>
                    <a:cxn ang="0">
                      <a:pos x="16" y="13"/>
                    </a:cxn>
                    <a:cxn ang="0">
                      <a:pos x="13" y="15"/>
                    </a:cxn>
                    <a:cxn ang="0">
                      <a:pos x="13" y="15"/>
                    </a:cxn>
                    <a:cxn ang="0">
                      <a:pos x="9" y="16"/>
                    </a:cxn>
                    <a:cxn ang="0">
                      <a:pos x="6" y="16"/>
                    </a:cxn>
                    <a:cxn ang="0">
                      <a:pos x="3" y="15"/>
                    </a:cxn>
                    <a:cxn ang="0">
                      <a:pos x="1" y="13"/>
                    </a:cxn>
                    <a:cxn ang="0">
                      <a:pos x="1" y="13"/>
                    </a:cxn>
                    <a:cxn ang="0">
                      <a:pos x="0" y="10"/>
                    </a:cxn>
                    <a:cxn ang="0">
                      <a:pos x="0" y="7"/>
                    </a:cxn>
                    <a:cxn ang="0">
                      <a:pos x="1" y="3"/>
                    </a:cxn>
                    <a:cxn ang="0">
                      <a:pos x="3" y="2"/>
                    </a:cxn>
                    <a:cxn ang="0">
                      <a:pos x="3" y="2"/>
                    </a:cxn>
                    <a:cxn ang="0">
                      <a:pos x="6" y="0"/>
                    </a:cxn>
                    <a:cxn ang="0">
                      <a:pos x="9" y="0"/>
                    </a:cxn>
                    <a:cxn ang="0">
                      <a:pos x="13" y="2"/>
                    </a:cxn>
                    <a:cxn ang="0">
                      <a:pos x="16" y="3"/>
                    </a:cxn>
                    <a:cxn ang="0">
                      <a:pos x="16" y="3"/>
                    </a:cxn>
                  </a:cxnLst>
                  <a:rect l="0" t="0" r="r" b="b"/>
                  <a:pathLst>
                    <a:path w="16" h="16">
                      <a:moveTo>
                        <a:pt x="16" y="3"/>
                      </a:moveTo>
                      <a:lnTo>
                        <a:pt x="16" y="3"/>
                      </a:lnTo>
                      <a:lnTo>
                        <a:pt x="16" y="7"/>
                      </a:lnTo>
                      <a:lnTo>
                        <a:pt x="16" y="10"/>
                      </a:lnTo>
                      <a:lnTo>
                        <a:pt x="16" y="13"/>
                      </a:lnTo>
                      <a:lnTo>
                        <a:pt x="13" y="15"/>
                      </a:lnTo>
                      <a:lnTo>
                        <a:pt x="13" y="15"/>
                      </a:lnTo>
                      <a:lnTo>
                        <a:pt x="9" y="16"/>
                      </a:lnTo>
                      <a:lnTo>
                        <a:pt x="6" y="16"/>
                      </a:lnTo>
                      <a:lnTo>
                        <a:pt x="3" y="15"/>
                      </a:lnTo>
                      <a:lnTo>
                        <a:pt x="1" y="13"/>
                      </a:lnTo>
                      <a:lnTo>
                        <a:pt x="1" y="13"/>
                      </a:lnTo>
                      <a:lnTo>
                        <a:pt x="0" y="10"/>
                      </a:lnTo>
                      <a:lnTo>
                        <a:pt x="0" y="7"/>
                      </a:lnTo>
                      <a:lnTo>
                        <a:pt x="1" y="3"/>
                      </a:lnTo>
                      <a:lnTo>
                        <a:pt x="3" y="2"/>
                      </a:lnTo>
                      <a:lnTo>
                        <a:pt x="3" y="2"/>
                      </a:lnTo>
                      <a:lnTo>
                        <a:pt x="6" y="0"/>
                      </a:lnTo>
                      <a:lnTo>
                        <a:pt x="9" y="0"/>
                      </a:lnTo>
                      <a:lnTo>
                        <a:pt x="13" y="2"/>
                      </a:lnTo>
                      <a:lnTo>
                        <a:pt x="16" y="3"/>
                      </a:lnTo>
                      <a:lnTo>
                        <a:pt x="16"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7" name="Freeform 3542"/>
                <p:cNvSpPr>
                  <a:spLocks/>
                </p:cNvSpPr>
                <p:nvPr/>
              </p:nvSpPr>
              <p:spPr bwMode="auto">
                <a:xfrm>
                  <a:off x="4475162" y="3679825"/>
                  <a:ext cx="14288" cy="12700"/>
                </a:xfrm>
                <a:custGeom>
                  <a:avLst/>
                  <a:gdLst/>
                  <a:ahLst/>
                  <a:cxnLst>
                    <a:cxn ang="0">
                      <a:pos x="16" y="4"/>
                    </a:cxn>
                    <a:cxn ang="0">
                      <a:pos x="16" y="4"/>
                    </a:cxn>
                    <a:cxn ang="0">
                      <a:pos x="16" y="7"/>
                    </a:cxn>
                    <a:cxn ang="0">
                      <a:pos x="16" y="10"/>
                    </a:cxn>
                    <a:cxn ang="0">
                      <a:pos x="16" y="13"/>
                    </a:cxn>
                    <a:cxn ang="0">
                      <a:pos x="13" y="17"/>
                    </a:cxn>
                    <a:cxn ang="0">
                      <a:pos x="13" y="17"/>
                    </a:cxn>
                    <a:cxn ang="0">
                      <a:pos x="10" y="17"/>
                    </a:cxn>
                    <a:cxn ang="0">
                      <a:pos x="6" y="17"/>
                    </a:cxn>
                    <a:cxn ang="0">
                      <a:pos x="3" y="17"/>
                    </a:cxn>
                    <a:cxn ang="0">
                      <a:pos x="2" y="13"/>
                    </a:cxn>
                    <a:cxn ang="0">
                      <a:pos x="2" y="13"/>
                    </a:cxn>
                    <a:cxn ang="0">
                      <a:pos x="0" y="10"/>
                    </a:cxn>
                    <a:cxn ang="0">
                      <a:pos x="0" y="7"/>
                    </a:cxn>
                    <a:cxn ang="0">
                      <a:pos x="2" y="4"/>
                    </a:cxn>
                    <a:cxn ang="0">
                      <a:pos x="3" y="2"/>
                    </a:cxn>
                    <a:cxn ang="0">
                      <a:pos x="3" y="2"/>
                    </a:cxn>
                    <a:cxn ang="0">
                      <a:pos x="6" y="0"/>
                    </a:cxn>
                    <a:cxn ang="0">
                      <a:pos x="10" y="0"/>
                    </a:cxn>
                    <a:cxn ang="0">
                      <a:pos x="13" y="2"/>
                    </a:cxn>
                    <a:cxn ang="0">
                      <a:pos x="16" y="4"/>
                    </a:cxn>
                    <a:cxn ang="0">
                      <a:pos x="16" y="4"/>
                    </a:cxn>
                  </a:cxnLst>
                  <a:rect l="0" t="0" r="r" b="b"/>
                  <a:pathLst>
                    <a:path w="16" h="17">
                      <a:moveTo>
                        <a:pt x="16" y="4"/>
                      </a:moveTo>
                      <a:lnTo>
                        <a:pt x="16" y="4"/>
                      </a:lnTo>
                      <a:lnTo>
                        <a:pt x="16" y="7"/>
                      </a:lnTo>
                      <a:lnTo>
                        <a:pt x="16" y="10"/>
                      </a:lnTo>
                      <a:lnTo>
                        <a:pt x="16" y="13"/>
                      </a:lnTo>
                      <a:lnTo>
                        <a:pt x="13" y="17"/>
                      </a:lnTo>
                      <a:lnTo>
                        <a:pt x="13" y="17"/>
                      </a:lnTo>
                      <a:lnTo>
                        <a:pt x="10" y="17"/>
                      </a:lnTo>
                      <a:lnTo>
                        <a:pt x="6" y="17"/>
                      </a:lnTo>
                      <a:lnTo>
                        <a:pt x="3" y="17"/>
                      </a:lnTo>
                      <a:lnTo>
                        <a:pt x="2" y="13"/>
                      </a:lnTo>
                      <a:lnTo>
                        <a:pt x="2" y="13"/>
                      </a:lnTo>
                      <a:lnTo>
                        <a:pt x="0" y="10"/>
                      </a:lnTo>
                      <a:lnTo>
                        <a:pt x="0" y="7"/>
                      </a:lnTo>
                      <a:lnTo>
                        <a:pt x="2" y="4"/>
                      </a:lnTo>
                      <a:lnTo>
                        <a:pt x="3" y="2"/>
                      </a:lnTo>
                      <a:lnTo>
                        <a:pt x="3" y="2"/>
                      </a:lnTo>
                      <a:lnTo>
                        <a:pt x="6" y="0"/>
                      </a:lnTo>
                      <a:lnTo>
                        <a:pt x="10" y="0"/>
                      </a:lnTo>
                      <a:lnTo>
                        <a:pt x="13" y="2"/>
                      </a:lnTo>
                      <a:lnTo>
                        <a:pt x="16" y="4"/>
                      </a:lnTo>
                      <a:lnTo>
                        <a:pt x="16"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8" name="Freeform 3543"/>
                <p:cNvSpPr>
                  <a:spLocks/>
                </p:cNvSpPr>
                <p:nvPr/>
              </p:nvSpPr>
              <p:spPr bwMode="auto">
                <a:xfrm>
                  <a:off x="4465637" y="3756025"/>
                  <a:ext cx="19050" cy="20638"/>
                </a:xfrm>
                <a:custGeom>
                  <a:avLst/>
                  <a:gdLst/>
                  <a:ahLst/>
                  <a:cxnLst>
                    <a:cxn ang="0">
                      <a:pos x="18" y="2"/>
                    </a:cxn>
                    <a:cxn ang="0">
                      <a:pos x="18" y="2"/>
                    </a:cxn>
                    <a:cxn ang="0">
                      <a:pos x="21" y="5"/>
                    </a:cxn>
                    <a:cxn ang="0">
                      <a:pos x="23" y="8"/>
                    </a:cxn>
                    <a:cxn ang="0">
                      <a:pos x="24" y="13"/>
                    </a:cxn>
                    <a:cxn ang="0">
                      <a:pos x="23" y="18"/>
                    </a:cxn>
                    <a:cxn ang="0">
                      <a:pos x="23" y="18"/>
                    </a:cxn>
                    <a:cxn ang="0">
                      <a:pos x="19" y="21"/>
                    </a:cxn>
                    <a:cxn ang="0">
                      <a:pos x="16" y="23"/>
                    </a:cxn>
                    <a:cxn ang="0">
                      <a:pos x="11" y="24"/>
                    </a:cxn>
                    <a:cxn ang="0">
                      <a:pos x="6" y="23"/>
                    </a:cxn>
                    <a:cxn ang="0">
                      <a:pos x="6" y="23"/>
                    </a:cxn>
                    <a:cxn ang="0">
                      <a:pos x="3" y="20"/>
                    </a:cxn>
                    <a:cxn ang="0">
                      <a:pos x="0" y="15"/>
                    </a:cxn>
                    <a:cxn ang="0">
                      <a:pos x="0" y="11"/>
                    </a:cxn>
                    <a:cxn ang="0">
                      <a:pos x="2" y="6"/>
                    </a:cxn>
                    <a:cxn ang="0">
                      <a:pos x="2" y="6"/>
                    </a:cxn>
                    <a:cxn ang="0">
                      <a:pos x="5" y="3"/>
                    </a:cxn>
                    <a:cxn ang="0">
                      <a:pos x="8" y="0"/>
                    </a:cxn>
                    <a:cxn ang="0">
                      <a:pos x="13" y="0"/>
                    </a:cxn>
                    <a:cxn ang="0">
                      <a:pos x="18" y="2"/>
                    </a:cxn>
                    <a:cxn ang="0">
                      <a:pos x="18" y="2"/>
                    </a:cxn>
                  </a:cxnLst>
                  <a:rect l="0" t="0" r="r" b="b"/>
                  <a:pathLst>
                    <a:path w="24" h="24">
                      <a:moveTo>
                        <a:pt x="18" y="2"/>
                      </a:moveTo>
                      <a:lnTo>
                        <a:pt x="18" y="2"/>
                      </a:lnTo>
                      <a:lnTo>
                        <a:pt x="21" y="5"/>
                      </a:lnTo>
                      <a:lnTo>
                        <a:pt x="23" y="8"/>
                      </a:lnTo>
                      <a:lnTo>
                        <a:pt x="24" y="13"/>
                      </a:lnTo>
                      <a:lnTo>
                        <a:pt x="23" y="18"/>
                      </a:lnTo>
                      <a:lnTo>
                        <a:pt x="23" y="18"/>
                      </a:lnTo>
                      <a:lnTo>
                        <a:pt x="19" y="21"/>
                      </a:lnTo>
                      <a:lnTo>
                        <a:pt x="16" y="23"/>
                      </a:lnTo>
                      <a:lnTo>
                        <a:pt x="11" y="24"/>
                      </a:lnTo>
                      <a:lnTo>
                        <a:pt x="6" y="23"/>
                      </a:lnTo>
                      <a:lnTo>
                        <a:pt x="6" y="23"/>
                      </a:lnTo>
                      <a:lnTo>
                        <a:pt x="3" y="20"/>
                      </a:lnTo>
                      <a:lnTo>
                        <a:pt x="0" y="15"/>
                      </a:lnTo>
                      <a:lnTo>
                        <a:pt x="0" y="11"/>
                      </a:lnTo>
                      <a:lnTo>
                        <a:pt x="2" y="6"/>
                      </a:lnTo>
                      <a:lnTo>
                        <a:pt x="2" y="6"/>
                      </a:lnTo>
                      <a:lnTo>
                        <a:pt x="5" y="3"/>
                      </a:lnTo>
                      <a:lnTo>
                        <a:pt x="8" y="0"/>
                      </a:lnTo>
                      <a:lnTo>
                        <a:pt x="13" y="0"/>
                      </a:lnTo>
                      <a:lnTo>
                        <a:pt x="18" y="2"/>
                      </a:lnTo>
                      <a:lnTo>
                        <a:pt x="18"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9" name="Freeform 3544"/>
                <p:cNvSpPr>
                  <a:spLocks/>
                </p:cNvSpPr>
                <p:nvPr/>
              </p:nvSpPr>
              <p:spPr bwMode="auto">
                <a:xfrm>
                  <a:off x="4481512" y="3817937"/>
                  <a:ext cx="17463" cy="19050"/>
                </a:xfrm>
                <a:custGeom>
                  <a:avLst/>
                  <a:gdLst/>
                  <a:ahLst/>
                  <a:cxnLst>
                    <a:cxn ang="0">
                      <a:pos x="17" y="1"/>
                    </a:cxn>
                    <a:cxn ang="0">
                      <a:pos x="17" y="1"/>
                    </a:cxn>
                    <a:cxn ang="0">
                      <a:pos x="22" y="4"/>
                    </a:cxn>
                    <a:cxn ang="0">
                      <a:pos x="23" y="9"/>
                    </a:cxn>
                    <a:cxn ang="0">
                      <a:pos x="23" y="13"/>
                    </a:cxn>
                    <a:cxn ang="0">
                      <a:pos x="22" y="17"/>
                    </a:cxn>
                    <a:cxn ang="0">
                      <a:pos x="22" y="17"/>
                    </a:cxn>
                    <a:cxn ang="0">
                      <a:pos x="18" y="21"/>
                    </a:cxn>
                    <a:cxn ang="0">
                      <a:pos x="15" y="24"/>
                    </a:cxn>
                    <a:cxn ang="0">
                      <a:pos x="10" y="24"/>
                    </a:cxn>
                    <a:cxn ang="0">
                      <a:pos x="5" y="22"/>
                    </a:cxn>
                    <a:cxn ang="0">
                      <a:pos x="5" y="22"/>
                    </a:cxn>
                    <a:cxn ang="0">
                      <a:pos x="2" y="19"/>
                    </a:cxn>
                    <a:cxn ang="0">
                      <a:pos x="0" y="16"/>
                    </a:cxn>
                    <a:cxn ang="0">
                      <a:pos x="0" y="11"/>
                    </a:cxn>
                    <a:cxn ang="0">
                      <a:pos x="0" y="6"/>
                    </a:cxn>
                    <a:cxn ang="0">
                      <a:pos x="0" y="6"/>
                    </a:cxn>
                    <a:cxn ang="0">
                      <a:pos x="4" y="3"/>
                    </a:cxn>
                    <a:cxn ang="0">
                      <a:pos x="9" y="1"/>
                    </a:cxn>
                    <a:cxn ang="0">
                      <a:pos x="14" y="0"/>
                    </a:cxn>
                    <a:cxn ang="0">
                      <a:pos x="17" y="1"/>
                    </a:cxn>
                    <a:cxn ang="0">
                      <a:pos x="17" y="1"/>
                    </a:cxn>
                  </a:cxnLst>
                  <a:rect l="0" t="0" r="r" b="b"/>
                  <a:pathLst>
                    <a:path w="23" h="24">
                      <a:moveTo>
                        <a:pt x="17" y="1"/>
                      </a:moveTo>
                      <a:lnTo>
                        <a:pt x="17" y="1"/>
                      </a:lnTo>
                      <a:lnTo>
                        <a:pt x="22" y="4"/>
                      </a:lnTo>
                      <a:lnTo>
                        <a:pt x="23" y="9"/>
                      </a:lnTo>
                      <a:lnTo>
                        <a:pt x="23" y="13"/>
                      </a:lnTo>
                      <a:lnTo>
                        <a:pt x="22" y="17"/>
                      </a:lnTo>
                      <a:lnTo>
                        <a:pt x="22" y="17"/>
                      </a:lnTo>
                      <a:lnTo>
                        <a:pt x="18" y="21"/>
                      </a:lnTo>
                      <a:lnTo>
                        <a:pt x="15" y="24"/>
                      </a:lnTo>
                      <a:lnTo>
                        <a:pt x="10" y="24"/>
                      </a:lnTo>
                      <a:lnTo>
                        <a:pt x="5" y="22"/>
                      </a:lnTo>
                      <a:lnTo>
                        <a:pt x="5" y="22"/>
                      </a:lnTo>
                      <a:lnTo>
                        <a:pt x="2" y="19"/>
                      </a:lnTo>
                      <a:lnTo>
                        <a:pt x="0" y="16"/>
                      </a:lnTo>
                      <a:lnTo>
                        <a:pt x="0" y="11"/>
                      </a:lnTo>
                      <a:lnTo>
                        <a:pt x="0" y="6"/>
                      </a:lnTo>
                      <a:lnTo>
                        <a:pt x="0" y="6"/>
                      </a:lnTo>
                      <a:lnTo>
                        <a:pt x="4" y="3"/>
                      </a:lnTo>
                      <a:lnTo>
                        <a:pt x="9" y="1"/>
                      </a:lnTo>
                      <a:lnTo>
                        <a:pt x="14" y="0"/>
                      </a:lnTo>
                      <a:lnTo>
                        <a:pt x="17" y="1"/>
                      </a:lnTo>
                      <a:lnTo>
                        <a:pt x="17" y="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0" name="Freeform 3545"/>
                <p:cNvSpPr>
                  <a:spLocks/>
                </p:cNvSpPr>
                <p:nvPr/>
              </p:nvSpPr>
              <p:spPr bwMode="auto">
                <a:xfrm>
                  <a:off x="4473574" y="3735387"/>
                  <a:ext cx="14288" cy="14288"/>
                </a:xfrm>
                <a:custGeom>
                  <a:avLst/>
                  <a:gdLst/>
                  <a:ahLst/>
                  <a:cxnLst>
                    <a:cxn ang="0">
                      <a:pos x="13" y="2"/>
                    </a:cxn>
                    <a:cxn ang="0">
                      <a:pos x="13" y="2"/>
                    </a:cxn>
                    <a:cxn ang="0">
                      <a:pos x="16" y="3"/>
                    </a:cxn>
                    <a:cxn ang="0">
                      <a:pos x="16" y="6"/>
                    </a:cxn>
                    <a:cxn ang="0">
                      <a:pos x="18" y="10"/>
                    </a:cxn>
                    <a:cxn ang="0">
                      <a:pos x="16" y="13"/>
                    </a:cxn>
                    <a:cxn ang="0">
                      <a:pos x="16" y="13"/>
                    </a:cxn>
                    <a:cxn ang="0">
                      <a:pos x="14" y="15"/>
                    </a:cxn>
                    <a:cxn ang="0">
                      <a:pos x="11" y="16"/>
                    </a:cxn>
                    <a:cxn ang="0">
                      <a:pos x="8" y="18"/>
                    </a:cxn>
                    <a:cxn ang="0">
                      <a:pos x="5" y="16"/>
                    </a:cxn>
                    <a:cxn ang="0">
                      <a:pos x="5" y="16"/>
                    </a:cxn>
                    <a:cxn ang="0">
                      <a:pos x="1" y="15"/>
                    </a:cxn>
                    <a:cxn ang="0">
                      <a:pos x="0" y="11"/>
                    </a:cxn>
                    <a:cxn ang="0">
                      <a:pos x="0" y="8"/>
                    </a:cxn>
                    <a:cxn ang="0">
                      <a:pos x="1" y="5"/>
                    </a:cxn>
                    <a:cxn ang="0">
                      <a:pos x="1" y="5"/>
                    </a:cxn>
                    <a:cxn ang="0">
                      <a:pos x="3" y="2"/>
                    </a:cxn>
                    <a:cxn ang="0">
                      <a:pos x="6" y="0"/>
                    </a:cxn>
                    <a:cxn ang="0">
                      <a:pos x="9" y="0"/>
                    </a:cxn>
                    <a:cxn ang="0">
                      <a:pos x="13" y="2"/>
                    </a:cxn>
                    <a:cxn ang="0">
                      <a:pos x="13" y="2"/>
                    </a:cxn>
                  </a:cxnLst>
                  <a:rect l="0" t="0" r="r" b="b"/>
                  <a:pathLst>
                    <a:path w="18" h="18">
                      <a:moveTo>
                        <a:pt x="13" y="2"/>
                      </a:moveTo>
                      <a:lnTo>
                        <a:pt x="13" y="2"/>
                      </a:lnTo>
                      <a:lnTo>
                        <a:pt x="16" y="3"/>
                      </a:lnTo>
                      <a:lnTo>
                        <a:pt x="16" y="6"/>
                      </a:lnTo>
                      <a:lnTo>
                        <a:pt x="18" y="10"/>
                      </a:lnTo>
                      <a:lnTo>
                        <a:pt x="16" y="13"/>
                      </a:lnTo>
                      <a:lnTo>
                        <a:pt x="16" y="13"/>
                      </a:lnTo>
                      <a:lnTo>
                        <a:pt x="14" y="15"/>
                      </a:lnTo>
                      <a:lnTo>
                        <a:pt x="11" y="16"/>
                      </a:lnTo>
                      <a:lnTo>
                        <a:pt x="8" y="18"/>
                      </a:lnTo>
                      <a:lnTo>
                        <a:pt x="5" y="16"/>
                      </a:lnTo>
                      <a:lnTo>
                        <a:pt x="5" y="16"/>
                      </a:lnTo>
                      <a:lnTo>
                        <a:pt x="1" y="15"/>
                      </a:lnTo>
                      <a:lnTo>
                        <a:pt x="0" y="11"/>
                      </a:lnTo>
                      <a:lnTo>
                        <a:pt x="0" y="8"/>
                      </a:lnTo>
                      <a:lnTo>
                        <a:pt x="1" y="5"/>
                      </a:lnTo>
                      <a:lnTo>
                        <a:pt x="1" y="5"/>
                      </a:lnTo>
                      <a:lnTo>
                        <a:pt x="3" y="2"/>
                      </a:lnTo>
                      <a:lnTo>
                        <a:pt x="6" y="0"/>
                      </a:lnTo>
                      <a:lnTo>
                        <a:pt x="9" y="0"/>
                      </a:lnTo>
                      <a:lnTo>
                        <a:pt x="13" y="2"/>
                      </a:lnTo>
                      <a:lnTo>
                        <a:pt x="13"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1" name="Freeform 3546"/>
                <p:cNvSpPr>
                  <a:spLocks/>
                </p:cNvSpPr>
                <p:nvPr/>
              </p:nvSpPr>
              <p:spPr bwMode="auto">
                <a:xfrm>
                  <a:off x="4465637" y="3779837"/>
                  <a:ext cx="14288" cy="12700"/>
                </a:xfrm>
                <a:custGeom>
                  <a:avLst/>
                  <a:gdLst/>
                  <a:ahLst/>
                  <a:cxnLst>
                    <a:cxn ang="0">
                      <a:pos x="13" y="2"/>
                    </a:cxn>
                    <a:cxn ang="0">
                      <a:pos x="13" y="2"/>
                    </a:cxn>
                    <a:cxn ang="0">
                      <a:pos x="16" y="4"/>
                    </a:cxn>
                    <a:cxn ang="0">
                      <a:pos x="18" y="7"/>
                    </a:cxn>
                    <a:cxn ang="0">
                      <a:pos x="18" y="10"/>
                    </a:cxn>
                    <a:cxn ang="0">
                      <a:pos x="16" y="13"/>
                    </a:cxn>
                    <a:cxn ang="0">
                      <a:pos x="16" y="13"/>
                    </a:cxn>
                    <a:cxn ang="0">
                      <a:pos x="15" y="15"/>
                    </a:cxn>
                    <a:cxn ang="0">
                      <a:pos x="11" y="17"/>
                    </a:cxn>
                    <a:cxn ang="0">
                      <a:pos x="8" y="17"/>
                    </a:cxn>
                    <a:cxn ang="0">
                      <a:pos x="5" y="17"/>
                    </a:cxn>
                    <a:cxn ang="0">
                      <a:pos x="5" y="17"/>
                    </a:cxn>
                    <a:cxn ang="0">
                      <a:pos x="2" y="13"/>
                    </a:cxn>
                    <a:cxn ang="0">
                      <a:pos x="2" y="12"/>
                    </a:cxn>
                    <a:cxn ang="0">
                      <a:pos x="0" y="8"/>
                    </a:cxn>
                    <a:cxn ang="0">
                      <a:pos x="2" y="5"/>
                    </a:cxn>
                    <a:cxn ang="0">
                      <a:pos x="2" y="5"/>
                    </a:cxn>
                    <a:cxn ang="0">
                      <a:pos x="3" y="2"/>
                    </a:cxn>
                    <a:cxn ang="0">
                      <a:pos x="6" y="0"/>
                    </a:cxn>
                    <a:cxn ang="0">
                      <a:pos x="10" y="0"/>
                    </a:cxn>
                    <a:cxn ang="0">
                      <a:pos x="13" y="2"/>
                    </a:cxn>
                    <a:cxn ang="0">
                      <a:pos x="13" y="2"/>
                    </a:cxn>
                  </a:cxnLst>
                  <a:rect l="0" t="0" r="r" b="b"/>
                  <a:pathLst>
                    <a:path w="18" h="17">
                      <a:moveTo>
                        <a:pt x="13" y="2"/>
                      </a:moveTo>
                      <a:lnTo>
                        <a:pt x="13" y="2"/>
                      </a:lnTo>
                      <a:lnTo>
                        <a:pt x="16" y="4"/>
                      </a:lnTo>
                      <a:lnTo>
                        <a:pt x="18" y="7"/>
                      </a:lnTo>
                      <a:lnTo>
                        <a:pt x="18" y="10"/>
                      </a:lnTo>
                      <a:lnTo>
                        <a:pt x="16" y="13"/>
                      </a:lnTo>
                      <a:lnTo>
                        <a:pt x="16" y="13"/>
                      </a:lnTo>
                      <a:lnTo>
                        <a:pt x="15" y="15"/>
                      </a:lnTo>
                      <a:lnTo>
                        <a:pt x="11" y="17"/>
                      </a:lnTo>
                      <a:lnTo>
                        <a:pt x="8" y="17"/>
                      </a:lnTo>
                      <a:lnTo>
                        <a:pt x="5" y="17"/>
                      </a:lnTo>
                      <a:lnTo>
                        <a:pt x="5" y="17"/>
                      </a:lnTo>
                      <a:lnTo>
                        <a:pt x="2" y="13"/>
                      </a:lnTo>
                      <a:lnTo>
                        <a:pt x="2" y="12"/>
                      </a:lnTo>
                      <a:lnTo>
                        <a:pt x="0" y="8"/>
                      </a:lnTo>
                      <a:lnTo>
                        <a:pt x="2" y="5"/>
                      </a:lnTo>
                      <a:lnTo>
                        <a:pt x="2" y="5"/>
                      </a:lnTo>
                      <a:lnTo>
                        <a:pt x="3" y="2"/>
                      </a:lnTo>
                      <a:lnTo>
                        <a:pt x="6" y="0"/>
                      </a:lnTo>
                      <a:lnTo>
                        <a:pt x="10" y="0"/>
                      </a:lnTo>
                      <a:lnTo>
                        <a:pt x="13" y="2"/>
                      </a:lnTo>
                      <a:lnTo>
                        <a:pt x="13"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2" name="Freeform 3547"/>
                <p:cNvSpPr>
                  <a:spLocks/>
                </p:cNvSpPr>
                <p:nvPr/>
              </p:nvSpPr>
              <p:spPr bwMode="auto">
                <a:xfrm>
                  <a:off x="4478337" y="3797300"/>
                  <a:ext cx="12700" cy="14288"/>
                </a:xfrm>
                <a:custGeom>
                  <a:avLst/>
                  <a:gdLst/>
                  <a:ahLst/>
                  <a:cxnLst>
                    <a:cxn ang="0">
                      <a:pos x="12" y="2"/>
                    </a:cxn>
                    <a:cxn ang="0">
                      <a:pos x="12" y="2"/>
                    </a:cxn>
                    <a:cxn ang="0">
                      <a:pos x="15" y="4"/>
                    </a:cxn>
                    <a:cxn ang="0">
                      <a:pos x="17" y="7"/>
                    </a:cxn>
                    <a:cxn ang="0">
                      <a:pos x="17" y="10"/>
                    </a:cxn>
                    <a:cxn ang="0">
                      <a:pos x="15" y="13"/>
                    </a:cxn>
                    <a:cxn ang="0">
                      <a:pos x="15" y="13"/>
                    </a:cxn>
                    <a:cxn ang="0">
                      <a:pos x="13" y="17"/>
                    </a:cxn>
                    <a:cxn ang="0">
                      <a:pos x="10" y="17"/>
                    </a:cxn>
                    <a:cxn ang="0">
                      <a:pos x="7" y="18"/>
                    </a:cxn>
                    <a:cxn ang="0">
                      <a:pos x="3" y="17"/>
                    </a:cxn>
                    <a:cxn ang="0">
                      <a:pos x="3" y="17"/>
                    </a:cxn>
                    <a:cxn ang="0">
                      <a:pos x="2" y="15"/>
                    </a:cxn>
                    <a:cxn ang="0">
                      <a:pos x="0" y="12"/>
                    </a:cxn>
                    <a:cxn ang="0">
                      <a:pos x="0" y="9"/>
                    </a:cxn>
                    <a:cxn ang="0">
                      <a:pos x="0" y="5"/>
                    </a:cxn>
                    <a:cxn ang="0">
                      <a:pos x="0" y="5"/>
                    </a:cxn>
                    <a:cxn ang="0">
                      <a:pos x="3" y="2"/>
                    </a:cxn>
                    <a:cxn ang="0">
                      <a:pos x="5" y="0"/>
                    </a:cxn>
                    <a:cxn ang="0">
                      <a:pos x="8" y="0"/>
                    </a:cxn>
                    <a:cxn ang="0">
                      <a:pos x="12" y="2"/>
                    </a:cxn>
                    <a:cxn ang="0">
                      <a:pos x="12" y="2"/>
                    </a:cxn>
                  </a:cxnLst>
                  <a:rect l="0" t="0" r="r" b="b"/>
                  <a:pathLst>
                    <a:path w="17" h="18">
                      <a:moveTo>
                        <a:pt x="12" y="2"/>
                      </a:moveTo>
                      <a:lnTo>
                        <a:pt x="12" y="2"/>
                      </a:lnTo>
                      <a:lnTo>
                        <a:pt x="15" y="4"/>
                      </a:lnTo>
                      <a:lnTo>
                        <a:pt x="17" y="7"/>
                      </a:lnTo>
                      <a:lnTo>
                        <a:pt x="17" y="10"/>
                      </a:lnTo>
                      <a:lnTo>
                        <a:pt x="15" y="13"/>
                      </a:lnTo>
                      <a:lnTo>
                        <a:pt x="15" y="13"/>
                      </a:lnTo>
                      <a:lnTo>
                        <a:pt x="13" y="17"/>
                      </a:lnTo>
                      <a:lnTo>
                        <a:pt x="10" y="17"/>
                      </a:lnTo>
                      <a:lnTo>
                        <a:pt x="7" y="18"/>
                      </a:lnTo>
                      <a:lnTo>
                        <a:pt x="3" y="17"/>
                      </a:lnTo>
                      <a:lnTo>
                        <a:pt x="3" y="17"/>
                      </a:lnTo>
                      <a:lnTo>
                        <a:pt x="2" y="15"/>
                      </a:lnTo>
                      <a:lnTo>
                        <a:pt x="0" y="12"/>
                      </a:lnTo>
                      <a:lnTo>
                        <a:pt x="0" y="9"/>
                      </a:lnTo>
                      <a:lnTo>
                        <a:pt x="0" y="5"/>
                      </a:lnTo>
                      <a:lnTo>
                        <a:pt x="0" y="5"/>
                      </a:lnTo>
                      <a:lnTo>
                        <a:pt x="3" y="2"/>
                      </a:lnTo>
                      <a:lnTo>
                        <a:pt x="5" y="0"/>
                      </a:lnTo>
                      <a:lnTo>
                        <a:pt x="8" y="0"/>
                      </a:lnTo>
                      <a:lnTo>
                        <a:pt x="12" y="2"/>
                      </a:lnTo>
                      <a:lnTo>
                        <a:pt x="12"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3" name="Freeform 3548"/>
                <p:cNvSpPr>
                  <a:spLocks/>
                </p:cNvSpPr>
                <p:nvPr/>
              </p:nvSpPr>
              <p:spPr bwMode="auto">
                <a:xfrm>
                  <a:off x="4497387" y="3868737"/>
                  <a:ext cx="19050" cy="17463"/>
                </a:xfrm>
                <a:custGeom>
                  <a:avLst/>
                  <a:gdLst/>
                  <a:ahLst/>
                  <a:cxnLst>
                    <a:cxn ang="0">
                      <a:pos x="11" y="0"/>
                    </a:cxn>
                    <a:cxn ang="0">
                      <a:pos x="11" y="0"/>
                    </a:cxn>
                    <a:cxn ang="0">
                      <a:pos x="16" y="0"/>
                    </a:cxn>
                    <a:cxn ang="0">
                      <a:pos x="20" y="3"/>
                    </a:cxn>
                    <a:cxn ang="0">
                      <a:pos x="23" y="7"/>
                    </a:cxn>
                    <a:cxn ang="0">
                      <a:pos x="24" y="11"/>
                    </a:cxn>
                    <a:cxn ang="0">
                      <a:pos x="24" y="11"/>
                    </a:cxn>
                    <a:cxn ang="0">
                      <a:pos x="23" y="15"/>
                    </a:cxn>
                    <a:cxn ang="0">
                      <a:pos x="21" y="20"/>
                    </a:cxn>
                    <a:cxn ang="0">
                      <a:pos x="18" y="23"/>
                    </a:cxn>
                    <a:cxn ang="0">
                      <a:pos x="13" y="23"/>
                    </a:cxn>
                    <a:cxn ang="0">
                      <a:pos x="13" y="23"/>
                    </a:cxn>
                    <a:cxn ang="0">
                      <a:pos x="8" y="23"/>
                    </a:cxn>
                    <a:cxn ang="0">
                      <a:pos x="5" y="21"/>
                    </a:cxn>
                    <a:cxn ang="0">
                      <a:pos x="2" y="18"/>
                    </a:cxn>
                    <a:cxn ang="0">
                      <a:pos x="0" y="13"/>
                    </a:cxn>
                    <a:cxn ang="0">
                      <a:pos x="0" y="13"/>
                    </a:cxn>
                    <a:cxn ang="0">
                      <a:pos x="0" y="8"/>
                    </a:cxn>
                    <a:cxn ang="0">
                      <a:pos x="3" y="3"/>
                    </a:cxn>
                    <a:cxn ang="0">
                      <a:pos x="7" y="2"/>
                    </a:cxn>
                    <a:cxn ang="0">
                      <a:pos x="11" y="0"/>
                    </a:cxn>
                    <a:cxn ang="0">
                      <a:pos x="11" y="0"/>
                    </a:cxn>
                  </a:cxnLst>
                  <a:rect l="0" t="0" r="r" b="b"/>
                  <a:pathLst>
                    <a:path w="24" h="23">
                      <a:moveTo>
                        <a:pt x="11" y="0"/>
                      </a:moveTo>
                      <a:lnTo>
                        <a:pt x="11" y="0"/>
                      </a:lnTo>
                      <a:lnTo>
                        <a:pt x="16" y="0"/>
                      </a:lnTo>
                      <a:lnTo>
                        <a:pt x="20" y="3"/>
                      </a:lnTo>
                      <a:lnTo>
                        <a:pt x="23" y="7"/>
                      </a:lnTo>
                      <a:lnTo>
                        <a:pt x="24" y="11"/>
                      </a:lnTo>
                      <a:lnTo>
                        <a:pt x="24" y="11"/>
                      </a:lnTo>
                      <a:lnTo>
                        <a:pt x="23" y="15"/>
                      </a:lnTo>
                      <a:lnTo>
                        <a:pt x="21" y="20"/>
                      </a:lnTo>
                      <a:lnTo>
                        <a:pt x="18" y="23"/>
                      </a:lnTo>
                      <a:lnTo>
                        <a:pt x="13" y="23"/>
                      </a:lnTo>
                      <a:lnTo>
                        <a:pt x="13" y="23"/>
                      </a:lnTo>
                      <a:lnTo>
                        <a:pt x="8" y="23"/>
                      </a:lnTo>
                      <a:lnTo>
                        <a:pt x="5" y="21"/>
                      </a:lnTo>
                      <a:lnTo>
                        <a:pt x="2" y="18"/>
                      </a:lnTo>
                      <a:lnTo>
                        <a:pt x="0" y="13"/>
                      </a:lnTo>
                      <a:lnTo>
                        <a:pt x="0" y="13"/>
                      </a:lnTo>
                      <a:lnTo>
                        <a:pt x="0" y="8"/>
                      </a:lnTo>
                      <a:lnTo>
                        <a:pt x="3" y="3"/>
                      </a:lnTo>
                      <a:lnTo>
                        <a:pt x="7" y="2"/>
                      </a:lnTo>
                      <a:lnTo>
                        <a:pt x="11" y="0"/>
                      </a:lnTo>
                      <a:lnTo>
                        <a:pt x="11"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4" name="Freeform 3549"/>
                <p:cNvSpPr>
                  <a:spLocks/>
                </p:cNvSpPr>
                <p:nvPr/>
              </p:nvSpPr>
              <p:spPr bwMode="auto">
                <a:xfrm>
                  <a:off x="4543424" y="3910012"/>
                  <a:ext cx="17463" cy="20638"/>
                </a:xfrm>
                <a:custGeom>
                  <a:avLst/>
                  <a:gdLst/>
                  <a:ahLst/>
                  <a:cxnLst>
                    <a:cxn ang="0">
                      <a:pos x="9" y="0"/>
                    </a:cxn>
                    <a:cxn ang="0">
                      <a:pos x="9" y="0"/>
                    </a:cxn>
                    <a:cxn ang="0">
                      <a:pos x="14" y="0"/>
                    </a:cxn>
                    <a:cxn ang="0">
                      <a:pos x="19" y="3"/>
                    </a:cxn>
                    <a:cxn ang="0">
                      <a:pos x="22" y="6"/>
                    </a:cxn>
                    <a:cxn ang="0">
                      <a:pos x="22" y="11"/>
                    </a:cxn>
                    <a:cxn ang="0">
                      <a:pos x="22" y="11"/>
                    </a:cxn>
                    <a:cxn ang="0">
                      <a:pos x="22" y="14"/>
                    </a:cxn>
                    <a:cxn ang="0">
                      <a:pos x="21" y="19"/>
                    </a:cxn>
                    <a:cxn ang="0">
                      <a:pos x="18" y="23"/>
                    </a:cxn>
                    <a:cxn ang="0">
                      <a:pos x="13" y="24"/>
                    </a:cxn>
                    <a:cxn ang="0">
                      <a:pos x="13" y="24"/>
                    </a:cxn>
                    <a:cxn ang="0">
                      <a:pos x="8" y="23"/>
                    </a:cxn>
                    <a:cxn ang="0">
                      <a:pos x="3" y="21"/>
                    </a:cxn>
                    <a:cxn ang="0">
                      <a:pos x="1" y="18"/>
                    </a:cxn>
                    <a:cxn ang="0">
                      <a:pos x="0" y="13"/>
                    </a:cxn>
                    <a:cxn ang="0">
                      <a:pos x="0" y="13"/>
                    </a:cxn>
                    <a:cxn ang="0">
                      <a:pos x="0" y="8"/>
                    </a:cxn>
                    <a:cxn ang="0">
                      <a:pos x="3" y="5"/>
                    </a:cxn>
                    <a:cxn ang="0">
                      <a:pos x="6" y="1"/>
                    </a:cxn>
                    <a:cxn ang="0">
                      <a:pos x="9" y="0"/>
                    </a:cxn>
                    <a:cxn ang="0">
                      <a:pos x="9" y="0"/>
                    </a:cxn>
                  </a:cxnLst>
                  <a:rect l="0" t="0" r="r" b="b"/>
                  <a:pathLst>
                    <a:path w="22" h="24">
                      <a:moveTo>
                        <a:pt x="9" y="0"/>
                      </a:moveTo>
                      <a:lnTo>
                        <a:pt x="9" y="0"/>
                      </a:lnTo>
                      <a:lnTo>
                        <a:pt x="14" y="0"/>
                      </a:lnTo>
                      <a:lnTo>
                        <a:pt x="19" y="3"/>
                      </a:lnTo>
                      <a:lnTo>
                        <a:pt x="22" y="6"/>
                      </a:lnTo>
                      <a:lnTo>
                        <a:pt x="22" y="11"/>
                      </a:lnTo>
                      <a:lnTo>
                        <a:pt x="22" y="11"/>
                      </a:lnTo>
                      <a:lnTo>
                        <a:pt x="22" y="14"/>
                      </a:lnTo>
                      <a:lnTo>
                        <a:pt x="21" y="19"/>
                      </a:lnTo>
                      <a:lnTo>
                        <a:pt x="18" y="23"/>
                      </a:lnTo>
                      <a:lnTo>
                        <a:pt x="13" y="24"/>
                      </a:lnTo>
                      <a:lnTo>
                        <a:pt x="13" y="24"/>
                      </a:lnTo>
                      <a:lnTo>
                        <a:pt x="8" y="23"/>
                      </a:lnTo>
                      <a:lnTo>
                        <a:pt x="3" y="21"/>
                      </a:lnTo>
                      <a:lnTo>
                        <a:pt x="1" y="18"/>
                      </a:lnTo>
                      <a:lnTo>
                        <a:pt x="0" y="13"/>
                      </a:lnTo>
                      <a:lnTo>
                        <a:pt x="0" y="13"/>
                      </a:lnTo>
                      <a:lnTo>
                        <a:pt x="0" y="8"/>
                      </a:lnTo>
                      <a:lnTo>
                        <a:pt x="3" y="5"/>
                      </a:lnTo>
                      <a:lnTo>
                        <a:pt x="6" y="1"/>
                      </a:lnTo>
                      <a:lnTo>
                        <a:pt x="9" y="0"/>
                      </a:lnTo>
                      <a:lnTo>
                        <a:pt x="9"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5" name="Freeform 3550"/>
                <p:cNvSpPr>
                  <a:spLocks/>
                </p:cNvSpPr>
                <p:nvPr/>
              </p:nvSpPr>
              <p:spPr bwMode="auto">
                <a:xfrm>
                  <a:off x="4491037" y="3848100"/>
                  <a:ext cx="12700" cy="12700"/>
                </a:xfrm>
                <a:custGeom>
                  <a:avLst/>
                  <a:gdLst/>
                  <a:ahLst/>
                  <a:cxnLst>
                    <a:cxn ang="0">
                      <a:pos x="6" y="0"/>
                    </a:cxn>
                    <a:cxn ang="0">
                      <a:pos x="6" y="0"/>
                    </a:cxn>
                    <a:cxn ang="0">
                      <a:pos x="9" y="0"/>
                    </a:cxn>
                    <a:cxn ang="0">
                      <a:pos x="13" y="1"/>
                    </a:cxn>
                    <a:cxn ang="0">
                      <a:pos x="16" y="4"/>
                    </a:cxn>
                    <a:cxn ang="0">
                      <a:pos x="16" y="8"/>
                    </a:cxn>
                    <a:cxn ang="0">
                      <a:pos x="16" y="8"/>
                    </a:cxn>
                    <a:cxn ang="0">
                      <a:pos x="16" y="11"/>
                    </a:cxn>
                    <a:cxn ang="0">
                      <a:pos x="14" y="13"/>
                    </a:cxn>
                    <a:cxn ang="0">
                      <a:pos x="11" y="16"/>
                    </a:cxn>
                    <a:cxn ang="0">
                      <a:pos x="8" y="16"/>
                    </a:cxn>
                    <a:cxn ang="0">
                      <a:pos x="8" y="16"/>
                    </a:cxn>
                    <a:cxn ang="0">
                      <a:pos x="4" y="16"/>
                    </a:cxn>
                    <a:cxn ang="0">
                      <a:pos x="3" y="14"/>
                    </a:cxn>
                    <a:cxn ang="0">
                      <a:pos x="0" y="11"/>
                    </a:cxn>
                    <a:cxn ang="0">
                      <a:pos x="0" y="8"/>
                    </a:cxn>
                    <a:cxn ang="0">
                      <a:pos x="0" y="8"/>
                    </a:cxn>
                    <a:cxn ang="0">
                      <a:pos x="0" y="4"/>
                    </a:cxn>
                    <a:cxn ang="0">
                      <a:pos x="1" y="3"/>
                    </a:cxn>
                    <a:cxn ang="0">
                      <a:pos x="3" y="0"/>
                    </a:cxn>
                    <a:cxn ang="0">
                      <a:pos x="6" y="0"/>
                    </a:cxn>
                    <a:cxn ang="0">
                      <a:pos x="6" y="0"/>
                    </a:cxn>
                  </a:cxnLst>
                  <a:rect l="0" t="0" r="r" b="b"/>
                  <a:pathLst>
                    <a:path w="16" h="16">
                      <a:moveTo>
                        <a:pt x="6" y="0"/>
                      </a:moveTo>
                      <a:lnTo>
                        <a:pt x="6" y="0"/>
                      </a:lnTo>
                      <a:lnTo>
                        <a:pt x="9" y="0"/>
                      </a:lnTo>
                      <a:lnTo>
                        <a:pt x="13" y="1"/>
                      </a:lnTo>
                      <a:lnTo>
                        <a:pt x="16" y="4"/>
                      </a:lnTo>
                      <a:lnTo>
                        <a:pt x="16" y="8"/>
                      </a:lnTo>
                      <a:lnTo>
                        <a:pt x="16" y="8"/>
                      </a:lnTo>
                      <a:lnTo>
                        <a:pt x="16" y="11"/>
                      </a:lnTo>
                      <a:lnTo>
                        <a:pt x="14" y="13"/>
                      </a:lnTo>
                      <a:lnTo>
                        <a:pt x="11" y="16"/>
                      </a:lnTo>
                      <a:lnTo>
                        <a:pt x="8" y="16"/>
                      </a:lnTo>
                      <a:lnTo>
                        <a:pt x="8" y="16"/>
                      </a:lnTo>
                      <a:lnTo>
                        <a:pt x="4" y="16"/>
                      </a:lnTo>
                      <a:lnTo>
                        <a:pt x="3" y="14"/>
                      </a:lnTo>
                      <a:lnTo>
                        <a:pt x="0" y="11"/>
                      </a:lnTo>
                      <a:lnTo>
                        <a:pt x="0" y="8"/>
                      </a:lnTo>
                      <a:lnTo>
                        <a:pt x="0" y="8"/>
                      </a:lnTo>
                      <a:lnTo>
                        <a:pt x="0" y="4"/>
                      </a:lnTo>
                      <a:lnTo>
                        <a:pt x="1" y="3"/>
                      </a:lnTo>
                      <a:lnTo>
                        <a:pt x="3" y="0"/>
                      </a:lnTo>
                      <a:lnTo>
                        <a:pt x="6" y="0"/>
                      </a:lnTo>
                      <a:lnTo>
                        <a:pt x="6"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6" name="Freeform 3551"/>
                <p:cNvSpPr>
                  <a:spLocks/>
                </p:cNvSpPr>
                <p:nvPr/>
              </p:nvSpPr>
              <p:spPr bwMode="auto">
                <a:xfrm>
                  <a:off x="4508499" y="3889375"/>
                  <a:ext cx="14288" cy="12700"/>
                </a:xfrm>
                <a:custGeom>
                  <a:avLst/>
                  <a:gdLst/>
                  <a:ahLst/>
                  <a:cxnLst>
                    <a:cxn ang="0">
                      <a:pos x="8" y="0"/>
                    </a:cxn>
                    <a:cxn ang="0">
                      <a:pos x="8" y="0"/>
                    </a:cxn>
                    <a:cxn ang="0">
                      <a:pos x="11" y="0"/>
                    </a:cxn>
                    <a:cxn ang="0">
                      <a:pos x="14" y="2"/>
                    </a:cxn>
                    <a:cxn ang="0">
                      <a:pos x="16" y="5"/>
                    </a:cxn>
                    <a:cxn ang="0">
                      <a:pos x="18" y="8"/>
                    </a:cxn>
                    <a:cxn ang="0">
                      <a:pos x="18" y="8"/>
                    </a:cxn>
                    <a:cxn ang="0">
                      <a:pos x="18" y="11"/>
                    </a:cxn>
                    <a:cxn ang="0">
                      <a:pos x="16" y="15"/>
                    </a:cxn>
                    <a:cxn ang="0">
                      <a:pos x="13" y="16"/>
                    </a:cxn>
                    <a:cxn ang="0">
                      <a:pos x="9" y="18"/>
                    </a:cxn>
                    <a:cxn ang="0">
                      <a:pos x="9" y="18"/>
                    </a:cxn>
                    <a:cxn ang="0">
                      <a:pos x="6" y="16"/>
                    </a:cxn>
                    <a:cxn ang="0">
                      <a:pos x="3" y="15"/>
                    </a:cxn>
                    <a:cxn ang="0">
                      <a:pos x="1" y="13"/>
                    </a:cxn>
                    <a:cxn ang="0">
                      <a:pos x="0" y="10"/>
                    </a:cxn>
                    <a:cxn ang="0">
                      <a:pos x="0" y="10"/>
                    </a:cxn>
                    <a:cxn ang="0">
                      <a:pos x="1" y="7"/>
                    </a:cxn>
                    <a:cxn ang="0">
                      <a:pos x="3" y="3"/>
                    </a:cxn>
                    <a:cxn ang="0">
                      <a:pos x="5" y="2"/>
                    </a:cxn>
                    <a:cxn ang="0">
                      <a:pos x="8" y="0"/>
                    </a:cxn>
                    <a:cxn ang="0">
                      <a:pos x="8" y="0"/>
                    </a:cxn>
                  </a:cxnLst>
                  <a:rect l="0" t="0" r="r" b="b"/>
                  <a:pathLst>
                    <a:path w="18" h="18">
                      <a:moveTo>
                        <a:pt x="8" y="0"/>
                      </a:moveTo>
                      <a:lnTo>
                        <a:pt x="8" y="0"/>
                      </a:lnTo>
                      <a:lnTo>
                        <a:pt x="11" y="0"/>
                      </a:lnTo>
                      <a:lnTo>
                        <a:pt x="14" y="2"/>
                      </a:lnTo>
                      <a:lnTo>
                        <a:pt x="16" y="5"/>
                      </a:lnTo>
                      <a:lnTo>
                        <a:pt x="18" y="8"/>
                      </a:lnTo>
                      <a:lnTo>
                        <a:pt x="18" y="8"/>
                      </a:lnTo>
                      <a:lnTo>
                        <a:pt x="18" y="11"/>
                      </a:lnTo>
                      <a:lnTo>
                        <a:pt x="16" y="15"/>
                      </a:lnTo>
                      <a:lnTo>
                        <a:pt x="13" y="16"/>
                      </a:lnTo>
                      <a:lnTo>
                        <a:pt x="9" y="18"/>
                      </a:lnTo>
                      <a:lnTo>
                        <a:pt x="9" y="18"/>
                      </a:lnTo>
                      <a:lnTo>
                        <a:pt x="6" y="16"/>
                      </a:lnTo>
                      <a:lnTo>
                        <a:pt x="3" y="15"/>
                      </a:lnTo>
                      <a:lnTo>
                        <a:pt x="1" y="13"/>
                      </a:lnTo>
                      <a:lnTo>
                        <a:pt x="0" y="10"/>
                      </a:lnTo>
                      <a:lnTo>
                        <a:pt x="0" y="10"/>
                      </a:lnTo>
                      <a:lnTo>
                        <a:pt x="1" y="7"/>
                      </a:lnTo>
                      <a:lnTo>
                        <a:pt x="3" y="3"/>
                      </a:lnTo>
                      <a:lnTo>
                        <a:pt x="5" y="2"/>
                      </a:lnTo>
                      <a:lnTo>
                        <a:pt x="8" y="0"/>
                      </a:lnTo>
                      <a:lnTo>
                        <a:pt x="8"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7" name="Freeform 3552"/>
                <p:cNvSpPr>
                  <a:spLocks/>
                </p:cNvSpPr>
                <p:nvPr/>
              </p:nvSpPr>
              <p:spPr bwMode="auto">
                <a:xfrm>
                  <a:off x="4529137" y="3895725"/>
                  <a:ext cx="12700" cy="14288"/>
                </a:xfrm>
                <a:custGeom>
                  <a:avLst/>
                  <a:gdLst/>
                  <a:ahLst/>
                  <a:cxnLst>
                    <a:cxn ang="0">
                      <a:pos x="6" y="0"/>
                    </a:cxn>
                    <a:cxn ang="0">
                      <a:pos x="6" y="0"/>
                    </a:cxn>
                    <a:cxn ang="0">
                      <a:pos x="10" y="0"/>
                    </a:cxn>
                    <a:cxn ang="0">
                      <a:pos x="13" y="1"/>
                    </a:cxn>
                    <a:cxn ang="0">
                      <a:pos x="14" y="5"/>
                    </a:cxn>
                    <a:cxn ang="0">
                      <a:pos x="16" y="8"/>
                    </a:cxn>
                    <a:cxn ang="0">
                      <a:pos x="16" y="8"/>
                    </a:cxn>
                    <a:cxn ang="0">
                      <a:pos x="16" y="11"/>
                    </a:cxn>
                    <a:cxn ang="0">
                      <a:pos x="14" y="15"/>
                    </a:cxn>
                    <a:cxn ang="0">
                      <a:pos x="11" y="16"/>
                    </a:cxn>
                    <a:cxn ang="0">
                      <a:pos x="8" y="18"/>
                    </a:cxn>
                    <a:cxn ang="0">
                      <a:pos x="8" y="18"/>
                    </a:cxn>
                    <a:cxn ang="0">
                      <a:pos x="5" y="16"/>
                    </a:cxn>
                    <a:cxn ang="0">
                      <a:pos x="1" y="15"/>
                    </a:cxn>
                    <a:cxn ang="0">
                      <a:pos x="0" y="13"/>
                    </a:cxn>
                    <a:cxn ang="0">
                      <a:pos x="0" y="10"/>
                    </a:cxn>
                    <a:cxn ang="0">
                      <a:pos x="0" y="10"/>
                    </a:cxn>
                    <a:cxn ang="0">
                      <a:pos x="0" y="6"/>
                    </a:cxn>
                    <a:cxn ang="0">
                      <a:pos x="1" y="3"/>
                    </a:cxn>
                    <a:cxn ang="0">
                      <a:pos x="3" y="1"/>
                    </a:cxn>
                    <a:cxn ang="0">
                      <a:pos x="6" y="0"/>
                    </a:cxn>
                    <a:cxn ang="0">
                      <a:pos x="6" y="0"/>
                    </a:cxn>
                  </a:cxnLst>
                  <a:rect l="0" t="0" r="r" b="b"/>
                  <a:pathLst>
                    <a:path w="16" h="18">
                      <a:moveTo>
                        <a:pt x="6" y="0"/>
                      </a:moveTo>
                      <a:lnTo>
                        <a:pt x="6" y="0"/>
                      </a:lnTo>
                      <a:lnTo>
                        <a:pt x="10" y="0"/>
                      </a:lnTo>
                      <a:lnTo>
                        <a:pt x="13" y="1"/>
                      </a:lnTo>
                      <a:lnTo>
                        <a:pt x="14" y="5"/>
                      </a:lnTo>
                      <a:lnTo>
                        <a:pt x="16" y="8"/>
                      </a:lnTo>
                      <a:lnTo>
                        <a:pt x="16" y="8"/>
                      </a:lnTo>
                      <a:lnTo>
                        <a:pt x="16" y="11"/>
                      </a:lnTo>
                      <a:lnTo>
                        <a:pt x="14" y="15"/>
                      </a:lnTo>
                      <a:lnTo>
                        <a:pt x="11" y="16"/>
                      </a:lnTo>
                      <a:lnTo>
                        <a:pt x="8" y="18"/>
                      </a:lnTo>
                      <a:lnTo>
                        <a:pt x="8" y="18"/>
                      </a:lnTo>
                      <a:lnTo>
                        <a:pt x="5" y="16"/>
                      </a:lnTo>
                      <a:lnTo>
                        <a:pt x="1" y="15"/>
                      </a:lnTo>
                      <a:lnTo>
                        <a:pt x="0" y="13"/>
                      </a:lnTo>
                      <a:lnTo>
                        <a:pt x="0" y="10"/>
                      </a:lnTo>
                      <a:lnTo>
                        <a:pt x="0" y="10"/>
                      </a:lnTo>
                      <a:lnTo>
                        <a:pt x="0" y="6"/>
                      </a:lnTo>
                      <a:lnTo>
                        <a:pt x="1" y="3"/>
                      </a:lnTo>
                      <a:lnTo>
                        <a:pt x="3" y="1"/>
                      </a:lnTo>
                      <a:lnTo>
                        <a:pt x="6" y="0"/>
                      </a:lnTo>
                      <a:lnTo>
                        <a:pt x="6"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8" name="Freeform 3553"/>
                <p:cNvSpPr>
                  <a:spLocks/>
                </p:cNvSpPr>
                <p:nvPr/>
              </p:nvSpPr>
              <p:spPr bwMode="auto">
                <a:xfrm>
                  <a:off x="4760912" y="3559175"/>
                  <a:ext cx="20638" cy="17463"/>
                </a:xfrm>
                <a:custGeom>
                  <a:avLst/>
                  <a:gdLst/>
                  <a:ahLst/>
                  <a:cxnLst>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 ang="0">
                      <a:pos x="11" y="0"/>
                    </a:cxn>
                    <a:cxn ang="0">
                      <a:pos x="8" y="0"/>
                    </a:cxn>
                    <a:cxn ang="0">
                      <a:pos x="3" y="3"/>
                    </a:cxn>
                    <a:cxn ang="0">
                      <a:pos x="2" y="6"/>
                    </a:cxn>
                    <a:cxn ang="0">
                      <a:pos x="0" y="11"/>
                    </a:cxn>
                  </a:cxnLst>
                  <a:rect l="0" t="0" r="r" b="b"/>
                  <a:pathLst>
                    <a:path w="24" h="23">
                      <a:moveTo>
                        <a:pt x="0" y="11"/>
                      </a:move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lnTo>
                        <a:pt x="11" y="0"/>
                      </a:lnTo>
                      <a:lnTo>
                        <a:pt x="8" y="0"/>
                      </a:lnTo>
                      <a:lnTo>
                        <a:pt x="3" y="3"/>
                      </a:lnTo>
                      <a:lnTo>
                        <a:pt x="2" y="6"/>
                      </a:lnTo>
                      <a:lnTo>
                        <a:pt x="0" y="1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9" name="Freeform 3554"/>
                <p:cNvSpPr>
                  <a:spLocks/>
                </p:cNvSpPr>
                <p:nvPr/>
              </p:nvSpPr>
              <p:spPr bwMode="auto">
                <a:xfrm>
                  <a:off x="4760912" y="3559175"/>
                  <a:ext cx="20638" cy="17463"/>
                </a:xfrm>
                <a:custGeom>
                  <a:avLst/>
                  <a:gdLst/>
                  <a:ahLst/>
                  <a:cxnLst>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 ang="0">
                      <a:pos x="11" y="0"/>
                    </a:cxn>
                    <a:cxn ang="0">
                      <a:pos x="8" y="0"/>
                    </a:cxn>
                    <a:cxn ang="0">
                      <a:pos x="3" y="3"/>
                    </a:cxn>
                    <a:cxn ang="0">
                      <a:pos x="2" y="6"/>
                    </a:cxn>
                    <a:cxn ang="0">
                      <a:pos x="0" y="11"/>
                    </a:cxn>
                  </a:cxnLst>
                  <a:rect l="0" t="0" r="r" b="b"/>
                  <a:pathLst>
                    <a:path w="24" h="23">
                      <a:moveTo>
                        <a:pt x="0" y="11"/>
                      </a:move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lnTo>
                        <a:pt x="11" y="0"/>
                      </a:lnTo>
                      <a:lnTo>
                        <a:pt x="8" y="0"/>
                      </a:lnTo>
                      <a:lnTo>
                        <a:pt x="3" y="3"/>
                      </a:lnTo>
                      <a:lnTo>
                        <a:pt x="2" y="6"/>
                      </a:lnTo>
                      <a:lnTo>
                        <a:pt x="0" y="1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0" name="Freeform 3555"/>
                <p:cNvSpPr>
                  <a:spLocks/>
                </p:cNvSpPr>
                <p:nvPr/>
              </p:nvSpPr>
              <p:spPr bwMode="auto">
                <a:xfrm>
                  <a:off x="4808537" y="3600450"/>
                  <a:ext cx="19050" cy="19050"/>
                </a:xfrm>
                <a:custGeom>
                  <a:avLst/>
                  <a:gdLst/>
                  <a:ahLst/>
                  <a:cxnLst>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 ang="0">
                      <a:pos x="13" y="0"/>
                    </a:cxn>
                    <a:cxn ang="0">
                      <a:pos x="8" y="2"/>
                    </a:cxn>
                    <a:cxn ang="0">
                      <a:pos x="3" y="3"/>
                    </a:cxn>
                    <a:cxn ang="0">
                      <a:pos x="1" y="8"/>
                    </a:cxn>
                    <a:cxn ang="0">
                      <a:pos x="0" y="13"/>
                    </a:cxn>
                  </a:cxnLst>
                  <a:rect l="0" t="0" r="r" b="b"/>
                  <a:pathLst>
                    <a:path w="24" h="24">
                      <a:moveTo>
                        <a:pt x="0" y="13"/>
                      </a:move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lnTo>
                        <a:pt x="13" y="0"/>
                      </a:lnTo>
                      <a:lnTo>
                        <a:pt x="8" y="2"/>
                      </a:lnTo>
                      <a:lnTo>
                        <a:pt x="3" y="3"/>
                      </a:lnTo>
                      <a:lnTo>
                        <a:pt x="1" y="8"/>
                      </a:lnTo>
                      <a:lnTo>
                        <a:pt x="0"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1" name="Freeform 3556"/>
                <p:cNvSpPr>
                  <a:spLocks/>
                </p:cNvSpPr>
                <p:nvPr/>
              </p:nvSpPr>
              <p:spPr bwMode="auto">
                <a:xfrm>
                  <a:off x="4808537" y="3600450"/>
                  <a:ext cx="19050" cy="19050"/>
                </a:xfrm>
                <a:custGeom>
                  <a:avLst/>
                  <a:gdLst/>
                  <a:ahLst/>
                  <a:cxnLst>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 ang="0">
                      <a:pos x="13" y="0"/>
                    </a:cxn>
                    <a:cxn ang="0">
                      <a:pos x="8" y="2"/>
                    </a:cxn>
                    <a:cxn ang="0">
                      <a:pos x="3" y="3"/>
                    </a:cxn>
                    <a:cxn ang="0">
                      <a:pos x="1" y="8"/>
                    </a:cxn>
                    <a:cxn ang="0">
                      <a:pos x="0" y="13"/>
                    </a:cxn>
                  </a:cxnLst>
                  <a:rect l="0" t="0" r="r" b="b"/>
                  <a:pathLst>
                    <a:path w="24" h="24">
                      <a:moveTo>
                        <a:pt x="0" y="13"/>
                      </a:move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lnTo>
                        <a:pt x="13" y="0"/>
                      </a:lnTo>
                      <a:lnTo>
                        <a:pt x="8" y="2"/>
                      </a:lnTo>
                      <a:lnTo>
                        <a:pt x="3" y="3"/>
                      </a:lnTo>
                      <a:lnTo>
                        <a:pt x="1" y="8"/>
                      </a:lnTo>
                      <a:lnTo>
                        <a:pt x="0"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2" name="Freeform 3557"/>
                <p:cNvSpPr>
                  <a:spLocks/>
                </p:cNvSpPr>
                <p:nvPr/>
              </p:nvSpPr>
              <p:spPr bwMode="auto">
                <a:xfrm>
                  <a:off x="4741862" y="3554412"/>
                  <a:ext cx="12700" cy="14288"/>
                </a:xfrm>
                <a:custGeom>
                  <a:avLst/>
                  <a:gdLst/>
                  <a:ahLst/>
                  <a:cxnLst>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 ang="0">
                      <a:pos x="9" y="0"/>
                    </a:cxn>
                    <a:cxn ang="0">
                      <a:pos x="5" y="0"/>
                    </a:cxn>
                    <a:cxn ang="0">
                      <a:pos x="2" y="2"/>
                    </a:cxn>
                    <a:cxn ang="0">
                      <a:pos x="0" y="5"/>
                    </a:cxn>
                    <a:cxn ang="0">
                      <a:pos x="0" y="8"/>
                    </a:cxn>
                  </a:cxnLst>
                  <a:rect l="0" t="0" r="r" b="b"/>
                  <a:pathLst>
                    <a:path w="17" h="16">
                      <a:moveTo>
                        <a:pt x="0" y="8"/>
                      </a:move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lnTo>
                        <a:pt x="9" y="0"/>
                      </a:lnTo>
                      <a:lnTo>
                        <a:pt x="5" y="0"/>
                      </a:lnTo>
                      <a:lnTo>
                        <a:pt x="2" y="2"/>
                      </a:lnTo>
                      <a:lnTo>
                        <a:pt x="0"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3" name="Freeform 3558"/>
                <p:cNvSpPr>
                  <a:spLocks/>
                </p:cNvSpPr>
                <p:nvPr/>
              </p:nvSpPr>
              <p:spPr bwMode="auto">
                <a:xfrm>
                  <a:off x="4741862" y="3554412"/>
                  <a:ext cx="12700" cy="14288"/>
                </a:xfrm>
                <a:custGeom>
                  <a:avLst/>
                  <a:gdLst/>
                  <a:ahLst/>
                  <a:cxnLst>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 ang="0">
                      <a:pos x="9" y="0"/>
                    </a:cxn>
                    <a:cxn ang="0">
                      <a:pos x="5" y="0"/>
                    </a:cxn>
                    <a:cxn ang="0">
                      <a:pos x="2" y="2"/>
                    </a:cxn>
                    <a:cxn ang="0">
                      <a:pos x="0" y="5"/>
                    </a:cxn>
                    <a:cxn ang="0">
                      <a:pos x="0" y="8"/>
                    </a:cxn>
                  </a:cxnLst>
                  <a:rect l="0" t="0" r="r" b="b"/>
                  <a:pathLst>
                    <a:path w="17" h="16">
                      <a:moveTo>
                        <a:pt x="0" y="8"/>
                      </a:move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lnTo>
                        <a:pt x="9" y="0"/>
                      </a:lnTo>
                      <a:lnTo>
                        <a:pt x="5" y="0"/>
                      </a:lnTo>
                      <a:lnTo>
                        <a:pt x="2" y="2"/>
                      </a:lnTo>
                      <a:lnTo>
                        <a:pt x="0"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4" name="Freeform 3559"/>
                <p:cNvSpPr>
                  <a:spLocks/>
                </p:cNvSpPr>
                <p:nvPr/>
              </p:nvSpPr>
              <p:spPr bwMode="auto">
                <a:xfrm>
                  <a:off x="4783137" y="3568700"/>
                  <a:ext cx="14288" cy="14288"/>
                </a:xfrm>
                <a:custGeom>
                  <a:avLst/>
                  <a:gdLst/>
                  <a:ahLst/>
                  <a:cxnLst>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 ang="0">
                      <a:pos x="8" y="0"/>
                    </a:cxn>
                    <a:cxn ang="0">
                      <a:pos x="4" y="0"/>
                    </a:cxn>
                    <a:cxn ang="0">
                      <a:pos x="3" y="1"/>
                    </a:cxn>
                    <a:cxn ang="0">
                      <a:pos x="0" y="5"/>
                    </a:cxn>
                    <a:cxn ang="0">
                      <a:pos x="0" y="8"/>
                    </a:cxn>
                  </a:cxnLst>
                  <a:rect l="0" t="0" r="r" b="b"/>
                  <a:pathLst>
                    <a:path w="18" h="16">
                      <a:moveTo>
                        <a:pt x="0" y="8"/>
                      </a:move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lnTo>
                        <a:pt x="8" y="0"/>
                      </a:lnTo>
                      <a:lnTo>
                        <a:pt x="4" y="0"/>
                      </a:lnTo>
                      <a:lnTo>
                        <a:pt x="3" y="1"/>
                      </a:lnTo>
                      <a:lnTo>
                        <a:pt x="0"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5" name="Freeform 3560"/>
                <p:cNvSpPr>
                  <a:spLocks/>
                </p:cNvSpPr>
                <p:nvPr/>
              </p:nvSpPr>
              <p:spPr bwMode="auto">
                <a:xfrm>
                  <a:off x="4783137" y="3568700"/>
                  <a:ext cx="14288" cy="14288"/>
                </a:xfrm>
                <a:custGeom>
                  <a:avLst/>
                  <a:gdLst/>
                  <a:ahLst/>
                  <a:cxnLst>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 ang="0">
                      <a:pos x="8" y="0"/>
                    </a:cxn>
                    <a:cxn ang="0">
                      <a:pos x="4" y="0"/>
                    </a:cxn>
                    <a:cxn ang="0">
                      <a:pos x="3" y="1"/>
                    </a:cxn>
                    <a:cxn ang="0">
                      <a:pos x="0" y="5"/>
                    </a:cxn>
                    <a:cxn ang="0">
                      <a:pos x="0" y="8"/>
                    </a:cxn>
                  </a:cxnLst>
                  <a:rect l="0" t="0" r="r" b="b"/>
                  <a:pathLst>
                    <a:path w="18" h="16">
                      <a:moveTo>
                        <a:pt x="0" y="8"/>
                      </a:move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lnTo>
                        <a:pt x="8" y="0"/>
                      </a:lnTo>
                      <a:lnTo>
                        <a:pt x="4" y="0"/>
                      </a:lnTo>
                      <a:lnTo>
                        <a:pt x="3" y="1"/>
                      </a:lnTo>
                      <a:lnTo>
                        <a:pt x="0"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6" name="Freeform 3561"/>
                <p:cNvSpPr>
                  <a:spLocks/>
                </p:cNvSpPr>
                <p:nvPr/>
              </p:nvSpPr>
              <p:spPr bwMode="auto">
                <a:xfrm>
                  <a:off x="4792662" y="3587750"/>
                  <a:ext cx="14288" cy="14288"/>
                </a:xfrm>
                <a:custGeom>
                  <a:avLst/>
                  <a:gdLst/>
                  <a:ahLst/>
                  <a:cxnLst>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 ang="0">
                      <a:pos x="10" y="0"/>
                    </a:cxn>
                    <a:cxn ang="0">
                      <a:pos x="5" y="1"/>
                    </a:cxn>
                    <a:cxn ang="0">
                      <a:pos x="3" y="3"/>
                    </a:cxn>
                    <a:cxn ang="0">
                      <a:pos x="2" y="5"/>
                    </a:cxn>
                    <a:cxn ang="0">
                      <a:pos x="0" y="8"/>
                    </a:cxn>
                  </a:cxnLst>
                  <a:rect l="0" t="0" r="r" b="b"/>
                  <a:pathLst>
                    <a:path w="18" h="18">
                      <a:moveTo>
                        <a:pt x="0" y="8"/>
                      </a:move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lnTo>
                        <a:pt x="10" y="0"/>
                      </a:lnTo>
                      <a:lnTo>
                        <a:pt x="5" y="1"/>
                      </a:lnTo>
                      <a:lnTo>
                        <a:pt x="3" y="3"/>
                      </a:lnTo>
                      <a:lnTo>
                        <a:pt x="2"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7" name="Freeform 3562"/>
                <p:cNvSpPr>
                  <a:spLocks/>
                </p:cNvSpPr>
                <p:nvPr/>
              </p:nvSpPr>
              <p:spPr bwMode="auto">
                <a:xfrm>
                  <a:off x="4792662" y="3587750"/>
                  <a:ext cx="14288" cy="14288"/>
                </a:xfrm>
                <a:custGeom>
                  <a:avLst/>
                  <a:gdLst/>
                  <a:ahLst/>
                  <a:cxnLst>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 ang="0">
                      <a:pos x="10" y="0"/>
                    </a:cxn>
                    <a:cxn ang="0">
                      <a:pos x="5" y="1"/>
                    </a:cxn>
                    <a:cxn ang="0">
                      <a:pos x="3" y="3"/>
                    </a:cxn>
                    <a:cxn ang="0">
                      <a:pos x="2" y="5"/>
                    </a:cxn>
                    <a:cxn ang="0">
                      <a:pos x="0" y="8"/>
                    </a:cxn>
                  </a:cxnLst>
                  <a:rect l="0" t="0" r="r" b="b"/>
                  <a:pathLst>
                    <a:path w="18" h="18">
                      <a:moveTo>
                        <a:pt x="0" y="8"/>
                      </a:move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lnTo>
                        <a:pt x="10" y="0"/>
                      </a:lnTo>
                      <a:lnTo>
                        <a:pt x="5" y="1"/>
                      </a:lnTo>
                      <a:lnTo>
                        <a:pt x="3" y="3"/>
                      </a:lnTo>
                      <a:lnTo>
                        <a:pt x="2"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8" name="Freeform 3563"/>
                <p:cNvSpPr>
                  <a:spLocks/>
                </p:cNvSpPr>
                <p:nvPr/>
              </p:nvSpPr>
              <p:spPr bwMode="auto">
                <a:xfrm>
                  <a:off x="4845049" y="3638550"/>
                  <a:ext cx="19050" cy="19050"/>
                </a:xfrm>
                <a:custGeom>
                  <a:avLst/>
                  <a:gdLst/>
                  <a:ahLst/>
                  <a:cxnLst>
                    <a:cxn ang="0">
                      <a:pos x="2" y="5"/>
                    </a:cxn>
                    <a:cxn ang="0">
                      <a:pos x="2" y="5"/>
                    </a:cxn>
                    <a:cxn ang="0">
                      <a:pos x="0" y="10"/>
                    </a:cxn>
                    <a:cxn ang="0">
                      <a:pos x="0" y="13"/>
                    </a:cxn>
                    <a:cxn ang="0">
                      <a:pos x="2" y="18"/>
                    </a:cxn>
                    <a:cxn ang="0">
                      <a:pos x="7" y="21"/>
                    </a:cxn>
                    <a:cxn ang="0">
                      <a:pos x="7" y="21"/>
                    </a:cxn>
                    <a:cxn ang="0">
                      <a:pos x="10" y="23"/>
                    </a:cxn>
                    <a:cxn ang="0">
                      <a:pos x="15" y="23"/>
                    </a:cxn>
                    <a:cxn ang="0">
                      <a:pos x="20" y="21"/>
                    </a:cxn>
                    <a:cxn ang="0">
                      <a:pos x="23" y="18"/>
                    </a:cxn>
                    <a:cxn ang="0">
                      <a:pos x="23" y="18"/>
                    </a:cxn>
                    <a:cxn ang="0">
                      <a:pos x="25" y="13"/>
                    </a:cxn>
                    <a:cxn ang="0">
                      <a:pos x="25" y="10"/>
                    </a:cxn>
                    <a:cxn ang="0">
                      <a:pos x="23" y="5"/>
                    </a:cxn>
                    <a:cxn ang="0">
                      <a:pos x="20" y="1"/>
                    </a:cxn>
                    <a:cxn ang="0">
                      <a:pos x="20" y="1"/>
                    </a:cxn>
                    <a:cxn ang="0">
                      <a:pos x="15" y="0"/>
                    </a:cxn>
                    <a:cxn ang="0">
                      <a:pos x="10" y="0"/>
                    </a:cxn>
                    <a:cxn ang="0">
                      <a:pos x="7" y="1"/>
                    </a:cxn>
                    <a:cxn ang="0">
                      <a:pos x="2" y="5"/>
                    </a:cxn>
                  </a:cxnLst>
                  <a:rect l="0" t="0" r="r" b="b"/>
                  <a:pathLst>
                    <a:path w="25" h="23">
                      <a:moveTo>
                        <a:pt x="2" y="5"/>
                      </a:moveTo>
                      <a:lnTo>
                        <a:pt x="2" y="5"/>
                      </a:lnTo>
                      <a:lnTo>
                        <a:pt x="0" y="10"/>
                      </a:lnTo>
                      <a:lnTo>
                        <a:pt x="0" y="13"/>
                      </a:lnTo>
                      <a:lnTo>
                        <a:pt x="2" y="18"/>
                      </a:lnTo>
                      <a:lnTo>
                        <a:pt x="7" y="21"/>
                      </a:lnTo>
                      <a:lnTo>
                        <a:pt x="7" y="21"/>
                      </a:lnTo>
                      <a:lnTo>
                        <a:pt x="10" y="23"/>
                      </a:lnTo>
                      <a:lnTo>
                        <a:pt x="15" y="23"/>
                      </a:lnTo>
                      <a:lnTo>
                        <a:pt x="20" y="21"/>
                      </a:lnTo>
                      <a:lnTo>
                        <a:pt x="23" y="18"/>
                      </a:lnTo>
                      <a:lnTo>
                        <a:pt x="23" y="18"/>
                      </a:lnTo>
                      <a:lnTo>
                        <a:pt x="25" y="13"/>
                      </a:lnTo>
                      <a:lnTo>
                        <a:pt x="25" y="10"/>
                      </a:lnTo>
                      <a:lnTo>
                        <a:pt x="23" y="5"/>
                      </a:lnTo>
                      <a:lnTo>
                        <a:pt x="20" y="1"/>
                      </a:lnTo>
                      <a:lnTo>
                        <a:pt x="20" y="1"/>
                      </a:lnTo>
                      <a:lnTo>
                        <a:pt x="15" y="0"/>
                      </a:lnTo>
                      <a:lnTo>
                        <a:pt x="10" y="0"/>
                      </a:lnTo>
                      <a:lnTo>
                        <a:pt x="7" y="1"/>
                      </a:lnTo>
                      <a:lnTo>
                        <a:pt x="2"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9" name="Freeform 3564"/>
                <p:cNvSpPr>
                  <a:spLocks/>
                </p:cNvSpPr>
                <p:nvPr/>
              </p:nvSpPr>
              <p:spPr bwMode="auto">
                <a:xfrm>
                  <a:off x="4845049" y="3638550"/>
                  <a:ext cx="19050" cy="19050"/>
                </a:xfrm>
                <a:custGeom>
                  <a:avLst/>
                  <a:gdLst/>
                  <a:ahLst/>
                  <a:cxnLst>
                    <a:cxn ang="0">
                      <a:pos x="2" y="5"/>
                    </a:cxn>
                    <a:cxn ang="0">
                      <a:pos x="2" y="5"/>
                    </a:cxn>
                    <a:cxn ang="0">
                      <a:pos x="0" y="10"/>
                    </a:cxn>
                    <a:cxn ang="0">
                      <a:pos x="0" y="13"/>
                    </a:cxn>
                    <a:cxn ang="0">
                      <a:pos x="2" y="18"/>
                    </a:cxn>
                    <a:cxn ang="0">
                      <a:pos x="7" y="21"/>
                    </a:cxn>
                    <a:cxn ang="0">
                      <a:pos x="7" y="21"/>
                    </a:cxn>
                    <a:cxn ang="0">
                      <a:pos x="10" y="23"/>
                    </a:cxn>
                    <a:cxn ang="0">
                      <a:pos x="15" y="23"/>
                    </a:cxn>
                    <a:cxn ang="0">
                      <a:pos x="20" y="21"/>
                    </a:cxn>
                    <a:cxn ang="0">
                      <a:pos x="23" y="18"/>
                    </a:cxn>
                    <a:cxn ang="0">
                      <a:pos x="23" y="18"/>
                    </a:cxn>
                    <a:cxn ang="0">
                      <a:pos x="25" y="13"/>
                    </a:cxn>
                    <a:cxn ang="0">
                      <a:pos x="25" y="10"/>
                    </a:cxn>
                    <a:cxn ang="0">
                      <a:pos x="23" y="5"/>
                    </a:cxn>
                    <a:cxn ang="0">
                      <a:pos x="20" y="1"/>
                    </a:cxn>
                    <a:cxn ang="0">
                      <a:pos x="20" y="1"/>
                    </a:cxn>
                    <a:cxn ang="0">
                      <a:pos x="15" y="0"/>
                    </a:cxn>
                    <a:cxn ang="0">
                      <a:pos x="10" y="0"/>
                    </a:cxn>
                    <a:cxn ang="0">
                      <a:pos x="7" y="1"/>
                    </a:cxn>
                    <a:cxn ang="0">
                      <a:pos x="2" y="5"/>
                    </a:cxn>
                  </a:cxnLst>
                  <a:rect l="0" t="0" r="r" b="b"/>
                  <a:pathLst>
                    <a:path w="25" h="23">
                      <a:moveTo>
                        <a:pt x="2" y="5"/>
                      </a:moveTo>
                      <a:lnTo>
                        <a:pt x="2" y="5"/>
                      </a:lnTo>
                      <a:lnTo>
                        <a:pt x="0" y="10"/>
                      </a:lnTo>
                      <a:lnTo>
                        <a:pt x="0" y="13"/>
                      </a:lnTo>
                      <a:lnTo>
                        <a:pt x="2" y="18"/>
                      </a:lnTo>
                      <a:lnTo>
                        <a:pt x="7" y="21"/>
                      </a:lnTo>
                      <a:lnTo>
                        <a:pt x="7" y="21"/>
                      </a:lnTo>
                      <a:lnTo>
                        <a:pt x="10" y="23"/>
                      </a:lnTo>
                      <a:lnTo>
                        <a:pt x="15" y="23"/>
                      </a:lnTo>
                      <a:lnTo>
                        <a:pt x="20" y="21"/>
                      </a:lnTo>
                      <a:lnTo>
                        <a:pt x="23" y="18"/>
                      </a:lnTo>
                      <a:lnTo>
                        <a:pt x="23" y="18"/>
                      </a:lnTo>
                      <a:lnTo>
                        <a:pt x="25" y="13"/>
                      </a:lnTo>
                      <a:lnTo>
                        <a:pt x="25" y="10"/>
                      </a:lnTo>
                      <a:lnTo>
                        <a:pt x="23" y="5"/>
                      </a:lnTo>
                      <a:lnTo>
                        <a:pt x="20" y="1"/>
                      </a:lnTo>
                      <a:lnTo>
                        <a:pt x="20" y="1"/>
                      </a:lnTo>
                      <a:lnTo>
                        <a:pt x="15" y="0"/>
                      </a:lnTo>
                      <a:lnTo>
                        <a:pt x="10" y="0"/>
                      </a:lnTo>
                      <a:lnTo>
                        <a:pt x="7" y="1"/>
                      </a:lnTo>
                      <a:lnTo>
                        <a:pt x="2"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0" name="Freeform 3565"/>
                <p:cNvSpPr>
                  <a:spLocks/>
                </p:cNvSpPr>
                <p:nvPr/>
              </p:nvSpPr>
              <p:spPr bwMode="auto">
                <a:xfrm>
                  <a:off x="4860924" y="3700462"/>
                  <a:ext cx="19050" cy="17463"/>
                </a:xfrm>
                <a:custGeom>
                  <a:avLst/>
                  <a:gdLst/>
                  <a:ahLst/>
                  <a:cxnLst>
                    <a:cxn ang="0">
                      <a:pos x="2" y="5"/>
                    </a:cxn>
                    <a:cxn ang="0">
                      <a:pos x="2" y="5"/>
                    </a:cxn>
                    <a:cxn ang="0">
                      <a:pos x="0" y="10"/>
                    </a:cxn>
                    <a:cxn ang="0">
                      <a:pos x="0" y="15"/>
                    </a:cxn>
                    <a:cxn ang="0">
                      <a:pos x="2" y="18"/>
                    </a:cxn>
                    <a:cxn ang="0">
                      <a:pos x="5" y="21"/>
                    </a:cxn>
                    <a:cxn ang="0">
                      <a:pos x="5" y="21"/>
                    </a:cxn>
                    <a:cxn ang="0">
                      <a:pos x="8" y="23"/>
                    </a:cxn>
                    <a:cxn ang="0">
                      <a:pos x="13" y="23"/>
                    </a:cxn>
                    <a:cxn ang="0">
                      <a:pos x="18" y="21"/>
                    </a:cxn>
                    <a:cxn ang="0">
                      <a:pos x="22" y="18"/>
                    </a:cxn>
                    <a:cxn ang="0">
                      <a:pos x="22" y="18"/>
                    </a:cxn>
                    <a:cxn ang="0">
                      <a:pos x="23" y="13"/>
                    </a:cxn>
                    <a:cxn ang="0">
                      <a:pos x="23" y="10"/>
                    </a:cxn>
                    <a:cxn ang="0">
                      <a:pos x="22" y="5"/>
                    </a:cxn>
                    <a:cxn ang="0">
                      <a:pos x="18" y="2"/>
                    </a:cxn>
                    <a:cxn ang="0">
                      <a:pos x="18" y="2"/>
                    </a:cxn>
                    <a:cxn ang="0">
                      <a:pos x="13" y="0"/>
                    </a:cxn>
                    <a:cxn ang="0">
                      <a:pos x="8" y="0"/>
                    </a:cxn>
                    <a:cxn ang="0">
                      <a:pos x="5" y="2"/>
                    </a:cxn>
                    <a:cxn ang="0">
                      <a:pos x="2" y="5"/>
                    </a:cxn>
                  </a:cxnLst>
                  <a:rect l="0" t="0" r="r" b="b"/>
                  <a:pathLst>
                    <a:path w="23" h="23">
                      <a:moveTo>
                        <a:pt x="2" y="5"/>
                      </a:moveTo>
                      <a:lnTo>
                        <a:pt x="2" y="5"/>
                      </a:lnTo>
                      <a:lnTo>
                        <a:pt x="0" y="10"/>
                      </a:lnTo>
                      <a:lnTo>
                        <a:pt x="0" y="15"/>
                      </a:lnTo>
                      <a:lnTo>
                        <a:pt x="2" y="18"/>
                      </a:lnTo>
                      <a:lnTo>
                        <a:pt x="5" y="21"/>
                      </a:lnTo>
                      <a:lnTo>
                        <a:pt x="5" y="21"/>
                      </a:lnTo>
                      <a:lnTo>
                        <a:pt x="8" y="23"/>
                      </a:lnTo>
                      <a:lnTo>
                        <a:pt x="13" y="23"/>
                      </a:lnTo>
                      <a:lnTo>
                        <a:pt x="18" y="21"/>
                      </a:lnTo>
                      <a:lnTo>
                        <a:pt x="22" y="18"/>
                      </a:lnTo>
                      <a:lnTo>
                        <a:pt x="22" y="18"/>
                      </a:lnTo>
                      <a:lnTo>
                        <a:pt x="23" y="13"/>
                      </a:lnTo>
                      <a:lnTo>
                        <a:pt x="23" y="10"/>
                      </a:lnTo>
                      <a:lnTo>
                        <a:pt x="22" y="5"/>
                      </a:lnTo>
                      <a:lnTo>
                        <a:pt x="18" y="2"/>
                      </a:lnTo>
                      <a:lnTo>
                        <a:pt x="18" y="2"/>
                      </a:lnTo>
                      <a:lnTo>
                        <a:pt x="13" y="0"/>
                      </a:lnTo>
                      <a:lnTo>
                        <a:pt x="8" y="0"/>
                      </a:lnTo>
                      <a:lnTo>
                        <a:pt x="5" y="2"/>
                      </a:lnTo>
                      <a:lnTo>
                        <a:pt x="2"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1" name="Freeform 3566"/>
                <p:cNvSpPr>
                  <a:spLocks/>
                </p:cNvSpPr>
                <p:nvPr/>
              </p:nvSpPr>
              <p:spPr bwMode="auto">
                <a:xfrm>
                  <a:off x="4860924" y="3700462"/>
                  <a:ext cx="19050" cy="17463"/>
                </a:xfrm>
                <a:custGeom>
                  <a:avLst/>
                  <a:gdLst/>
                  <a:ahLst/>
                  <a:cxnLst>
                    <a:cxn ang="0">
                      <a:pos x="2" y="5"/>
                    </a:cxn>
                    <a:cxn ang="0">
                      <a:pos x="2" y="5"/>
                    </a:cxn>
                    <a:cxn ang="0">
                      <a:pos x="0" y="10"/>
                    </a:cxn>
                    <a:cxn ang="0">
                      <a:pos x="0" y="15"/>
                    </a:cxn>
                    <a:cxn ang="0">
                      <a:pos x="2" y="18"/>
                    </a:cxn>
                    <a:cxn ang="0">
                      <a:pos x="5" y="21"/>
                    </a:cxn>
                    <a:cxn ang="0">
                      <a:pos x="5" y="21"/>
                    </a:cxn>
                    <a:cxn ang="0">
                      <a:pos x="8" y="23"/>
                    </a:cxn>
                    <a:cxn ang="0">
                      <a:pos x="13" y="23"/>
                    </a:cxn>
                    <a:cxn ang="0">
                      <a:pos x="18" y="21"/>
                    </a:cxn>
                    <a:cxn ang="0">
                      <a:pos x="22" y="18"/>
                    </a:cxn>
                    <a:cxn ang="0">
                      <a:pos x="22" y="18"/>
                    </a:cxn>
                    <a:cxn ang="0">
                      <a:pos x="23" y="13"/>
                    </a:cxn>
                    <a:cxn ang="0">
                      <a:pos x="23" y="10"/>
                    </a:cxn>
                    <a:cxn ang="0">
                      <a:pos x="22" y="5"/>
                    </a:cxn>
                    <a:cxn ang="0">
                      <a:pos x="18" y="2"/>
                    </a:cxn>
                    <a:cxn ang="0">
                      <a:pos x="18" y="2"/>
                    </a:cxn>
                    <a:cxn ang="0">
                      <a:pos x="13" y="0"/>
                    </a:cxn>
                    <a:cxn ang="0">
                      <a:pos x="8" y="0"/>
                    </a:cxn>
                    <a:cxn ang="0">
                      <a:pos x="5" y="2"/>
                    </a:cxn>
                    <a:cxn ang="0">
                      <a:pos x="2" y="5"/>
                    </a:cxn>
                  </a:cxnLst>
                  <a:rect l="0" t="0" r="r" b="b"/>
                  <a:pathLst>
                    <a:path w="23" h="23">
                      <a:moveTo>
                        <a:pt x="2" y="5"/>
                      </a:moveTo>
                      <a:lnTo>
                        <a:pt x="2" y="5"/>
                      </a:lnTo>
                      <a:lnTo>
                        <a:pt x="0" y="10"/>
                      </a:lnTo>
                      <a:lnTo>
                        <a:pt x="0" y="15"/>
                      </a:lnTo>
                      <a:lnTo>
                        <a:pt x="2" y="18"/>
                      </a:lnTo>
                      <a:lnTo>
                        <a:pt x="5" y="21"/>
                      </a:lnTo>
                      <a:lnTo>
                        <a:pt x="5" y="21"/>
                      </a:lnTo>
                      <a:lnTo>
                        <a:pt x="8" y="23"/>
                      </a:lnTo>
                      <a:lnTo>
                        <a:pt x="13" y="23"/>
                      </a:lnTo>
                      <a:lnTo>
                        <a:pt x="18" y="21"/>
                      </a:lnTo>
                      <a:lnTo>
                        <a:pt x="22" y="18"/>
                      </a:lnTo>
                      <a:lnTo>
                        <a:pt x="22" y="18"/>
                      </a:lnTo>
                      <a:lnTo>
                        <a:pt x="23" y="13"/>
                      </a:lnTo>
                      <a:lnTo>
                        <a:pt x="23" y="10"/>
                      </a:lnTo>
                      <a:lnTo>
                        <a:pt x="22" y="5"/>
                      </a:lnTo>
                      <a:lnTo>
                        <a:pt x="18" y="2"/>
                      </a:lnTo>
                      <a:lnTo>
                        <a:pt x="18" y="2"/>
                      </a:lnTo>
                      <a:lnTo>
                        <a:pt x="13" y="0"/>
                      </a:lnTo>
                      <a:lnTo>
                        <a:pt x="8" y="0"/>
                      </a:lnTo>
                      <a:lnTo>
                        <a:pt x="5" y="2"/>
                      </a:lnTo>
                      <a:lnTo>
                        <a:pt x="2"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2" name="Freeform 3567"/>
                <p:cNvSpPr>
                  <a:spLocks/>
                </p:cNvSpPr>
                <p:nvPr/>
              </p:nvSpPr>
              <p:spPr bwMode="auto">
                <a:xfrm>
                  <a:off x="4830762" y="3624262"/>
                  <a:ext cx="14288" cy="12700"/>
                </a:xfrm>
                <a:custGeom>
                  <a:avLst/>
                  <a:gdLst/>
                  <a:ahLst/>
                  <a:cxnLst>
                    <a:cxn ang="0">
                      <a:pos x="2" y="3"/>
                    </a:cxn>
                    <a:cxn ang="0">
                      <a:pos x="2" y="3"/>
                    </a:cxn>
                    <a:cxn ang="0">
                      <a:pos x="0" y="7"/>
                    </a:cxn>
                    <a:cxn ang="0">
                      <a:pos x="0" y="10"/>
                    </a:cxn>
                    <a:cxn ang="0">
                      <a:pos x="2" y="13"/>
                    </a:cxn>
                    <a:cxn ang="0">
                      <a:pos x="5" y="15"/>
                    </a:cxn>
                    <a:cxn ang="0">
                      <a:pos x="5" y="15"/>
                    </a:cxn>
                    <a:cxn ang="0">
                      <a:pos x="8" y="17"/>
                    </a:cxn>
                    <a:cxn ang="0">
                      <a:pos x="11" y="17"/>
                    </a:cxn>
                    <a:cxn ang="0">
                      <a:pos x="13" y="15"/>
                    </a:cxn>
                    <a:cxn ang="0">
                      <a:pos x="16" y="13"/>
                    </a:cxn>
                    <a:cxn ang="0">
                      <a:pos x="16" y="13"/>
                    </a:cxn>
                    <a:cxn ang="0">
                      <a:pos x="18" y="10"/>
                    </a:cxn>
                    <a:cxn ang="0">
                      <a:pos x="18" y="7"/>
                    </a:cxn>
                    <a:cxn ang="0">
                      <a:pos x="16" y="3"/>
                    </a:cxn>
                    <a:cxn ang="0">
                      <a:pos x="13" y="2"/>
                    </a:cxn>
                    <a:cxn ang="0">
                      <a:pos x="13" y="2"/>
                    </a:cxn>
                    <a:cxn ang="0">
                      <a:pos x="11" y="0"/>
                    </a:cxn>
                    <a:cxn ang="0">
                      <a:pos x="8" y="0"/>
                    </a:cxn>
                    <a:cxn ang="0">
                      <a:pos x="5" y="2"/>
                    </a:cxn>
                    <a:cxn ang="0">
                      <a:pos x="2" y="3"/>
                    </a:cxn>
                  </a:cxnLst>
                  <a:rect l="0" t="0" r="r" b="b"/>
                  <a:pathLst>
                    <a:path w="18" h="17">
                      <a:moveTo>
                        <a:pt x="2" y="3"/>
                      </a:moveTo>
                      <a:lnTo>
                        <a:pt x="2" y="3"/>
                      </a:lnTo>
                      <a:lnTo>
                        <a:pt x="0" y="7"/>
                      </a:lnTo>
                      <a:lnTo>
                        <a:pt x="0" y="10"/>
                      </a:lnTo>
                      <a:lnTo>
                        <a:pt x="2" y="13"/>
                      </a:lnTo>
                      <a:lnTo>
                        <a:pt x="5" y="15"/>
                      </a:lnTo>
                      <a:lnTo>
                        <a:pt x="5" y="15"/>
                      </a:lnTo>
                      <a:lnTo>
                        <a:pt x="8" y="17"/>
                      </a:lnTo>
                      <a:lnTo>
                        <a:pt x="11" y="17"/>
                      </a:lnTo>
                      <a:lnTo>
                        <a:pt x="13" y="15"/>
                      </a:lnTo>
                      <a:lnTo>
                        <a:pt x="16" y="13"/>
                      </a:lnTo>
                      <a:lnTo>
                        <a:pt x="16" y="13"/>
                      </a:lnTo>
                      <a:lnTo>
                        <a:pt x="18" y="10"/>
                      </a:lnTo>
                      <a:lnTo>
                        <a:pt x="18" y="7"/>
                      </a:lnTo>
                      <a:lnTo>
                        <a:pt x="16" y="3"/>
                      </a:lnTo>
                      <a:lnTo>
                        <a:pt x="13" y="2"/>
                      </a:lnTo>
                      <a:lnTo>
                        <a:pt x="13" y="2"/>
                      </a:lnTo>
                      <a:lnTo>
                        <a:pt x="11" y="0"/>
                      </a:lnTo>
                      <a:lnTo>
                        <a:pt x="8" y="0"/>
                      </a:lnTo>
                      <a:lnTo>
                        <a:pt x="5" y="2"/>
                      </a:lnTo>
                      <a:lnTo>
                        <a:pt x="2"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3" name="Freeform 3568"/>
                <p:cNvSpPr>
                  <a:spLocks/>
                </p:cNvSpPr>
                <p:nvPr/>
              </p:nvSpPr>
              <p:spPr bwMode="auto">
                <a:xfrm>
                  <a:off x="4830762" y="3624262"/>
                  <a:ext cx="14288" cy="12700"/>
                </a:xfrm>
                <a:custGeom>
                  <a:avLst/>
                  <a:gdLst/>
                  <a:ahLst/>
                  <a:cxnLst>
                    <a:cxn ang="0">
                      <a:pos x="2" y="3"/>
                    </a:cxn>
                    <a:cxn ang="0">
                      <a:pos x="2" y="3"/>
                    </a:cxn>
                    <a:cxn ang="0">
                      <a:pos x="0" y="7"/>
                    </a:cxn>
                    <a:cxn ang="0">
                      <a:pos x="0" y="10"/>
                    </a:cxn>
                    <a:cxn ang="0">
                      <a:pos x="2" y="13"/>
                    </a:cxn>
                    <a:cxn ang="0">
                      <a:pos x="5" y="15"/>
                    </a:cxn>
                    <a:cxn ang="0">
                      <a:pos x="5" y="15"/>
                    </a:cxn>
                    <a:cxn ang="0">
                      <a:pos x="8" y="17"/>
                    </a:cxn>
                    <a:cxn ang="0">
                      <a:pos x="11" y="17"/>
                    </a:cxn>
                    <a:cxn ang="0">
                      <a:pos x="13" y="15"/>
                    </a:cxn>
                    <a:cxn ang="0">
                      <a:pos x="16" y="13"/>
                    </a:cxn>
                    <a:cxn ang="0">
                      <a:pos x="16" y="13"/>
                    </a:cxn>
                    <a:cxn ang="0">
                      <a:pos x="18" y="10"/>
                    </a:cxn>
                    <a:cxn ang="0">
                      <a:pos x="18" y="7"/>
                    </a:cxn>
                    <a:cxn ang="0">
                      <a:pos x="16" y="3"/>
                    </a:cxn>
                    <a:cxn ang="0">
                      <a:pos x="13" y="2"/>
                    </a:cxn>
                    <a:cxn ang="0">
                      <a:pos x="13" y="2"/>
                    </a:cxn>
                    <a:cxn ang="0">
                      <a:pos x="11" y="0"/>
                    </a:cxn>
                    <a:cxn ang="0">
                      <a:pos x="8" y="0"/>
                    </a:cxn>
                    <a:cxn ang="0">
                      <a:pos x="5" y="2"/>
                    </a:cxn>
                    <a:cxn ang="0">
                      <a:pos x="2" y="3"/>
                    </a:cxn>
                  </a:cxnLst>
                  <a:rect l="0" t="0" r="r" b="b"/>
                  <a:pathLst>
                    <a:path w="18" h="17">
                      <a:moveTo>
                        <a:pt x="2" y="3"/>
                      </a:moveTo>
                      <a:lnTo>
                        <a:pt x="2" y="3"/>
                      </a:lnTo>
                      <a:lnTo>
                        <a:pt x="0" y="7"/>
                      </a:lnTo>
                      <a:lnTo>
                        <a:pt x="0" y="10"/>
                      </a:lnTo>
                      <a:lnTo>
                        <a:pt x="2" y="13"/>
                      </a:lnTo>
                      <a:lnTo>
                        <a:pt x="5" y="15"/>
                      </a:lnTo>
                      <a:lnTo>
                        <a:pt x="5" y="15"/>
                      </a:lnTo>
                      <a:lnTo>
                        <a:pt x="8" y="17"/>
                      </a:lnTo>
                      <a:lnTo>
                        <a:pt x="11" y="17"/>
                      </a:lnTo>
                      <a:lnTo>
                        <a:pt x="13" y="15"/>
                      </a:lnTo>
                      <a:lnTo>
                        <a:pt x="16" y="13"/>
                      </a:lnTo>
                      <a:lnTo>
                        <a:pt x="16" y="13"/>
                      </a:lnTo>
                      <a:lnTo>
                        <a:pt x="18" y="10"/>
                      </a:lnTo>
                      <a:lnTo>
                        <a:pt x="18" y="7"/>
                      </a:lnTo>
                      <a:lnTo>
                        <a:pt x="16" y="3"/>
                      </a:lnTo>
                      <a:lnTo>
                        <a:pt x="13" y="2"/>
                      </a:lnTo>
                      <a:lnTo>
                        <a:pt x="13" y="2"/>
                      </a:lnTo>
                      <a:lnTo>
                        <a:pt x="11" y="0"/>
                      </a:lnTo>
                      <a:lnTo>
                        <a:pt x="8" y="0"/>
                      </a:lnTo>
                      <a:lnTo>
                        <a:pt x="5" y="2"/>
                      </a:lnTo>
                      <a:lnTo>
                        <a:pt x="2" y="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4" name="Freeform 3569"/>
                <p:cNvSpPr>
                  <a:spLocks/>
                </p:cNvSpPr>
                <p:nvPr/>
              </p:nvSpPr>
              <p:spPr bwMode="auto">
                <a:xfrm>
                  <a:off x="4859337" y="3659187"/>
                  <a:ext cx="12700" cy="12700"/>
                </a:xfrm>
                <a:custGeom>
                  <a:avLst/>
                  <a:gdLst/>
                  <a:ahLst/>
                  <a:cxnLst>
                    <a:cxn ang="0">
                      <a:pos x="0" y="3"/>
                    </a:cxn>
                    <a:cxn ang="0">
                      <a:pos x="0" y="3"/>
                    </a:cxn>
                    <a:cxn ang="0">
                      <a:pos x="0" y="7"/>
                    </a:cxn>
                    <a:cxn ang="0">
                      <a:pos x="0" y="10"/>
                    </a:cxn>
                    <a:cxn ang="0">
                      <a:pos x="0" y="13"/>
                    </a:cxn>
                    <a:cxn ang="0">
                      <a:pos x="3" y="15"/>
                    </a:cxn>
                    <a:cxn ang="0">
                      <a:pos x="3" y="15"/>
                    </a:cxn>
                    <a:cxn ang="0">
                      <a:pos x="6" y="16"/>
                    </a:cxn>
                    <a:cxn ang="0">
                      <a:pos x="9" y="16"/>
                    </a:cxn>
                    <a:cxn ang="0">
                      <a:pos x="13" y="15"/>
                    </a:cxn>
                    <a:cxn ang="0">
                      <a:pos x="14" y="13"/>
                    </a:cxn>
                    <a:cxn ang="0">
                      <a:pos x="14" y="13"/>
                    </a:cxn>
                    <a:cxn ang="0">
                      <a:pos x="16" y="10"/>
                    </a:cxn>
                    <a:cxn ang="0">
                      <a:pos x="16" y="7"/>
                    </a:cxn>
                    <a:cxn ang="0">
                      <a:pos x="14" y="3"/>
                    </a:cxn>
                    <a:cxn ang="0">
                      <a:pos x="13" y="2"/>
                    </a:cxn>
                    <a:cxn ang="0">
                      <a:pos x="13" y="2"/>
                    </a:cxn>
                    <a:cxn ang="0">
                      <a:pos x="9" y="0"/>
                    </a:cxn>
                    <a:cxn ang="0">
                      <a:pos x="6" y="0"/>
                    </a:cxn>
                    <a:cxn ang="0">
                      <a:pos x="3" y="2"/>
                    </a:cxn>
                    <a:cxn ang="0">
                      <a:pos x="0" y="3"/>
                    </a:cxn>
                  </a:cxnLst>
                  <a:rect l="0" t="0" r="r" b="b"/>
                  <a:pathLst>
                    <a:path w="16" h="16">
                      <a:moveTo>
                        <a:pt x="0" y="3"/>
                      </a:moveTo>
                      <a:lnTo>
                        <a:pt x="0" y="3"/>
                      </a:lnTo>
                      <a:lnTo>
                        <a:pt x="0" y="7"/>
                      </a:lnTo>
                      <a:lnTo>
                        <a:pt x="0" y="10"/>
                      </a:lnTo>
                      <a:lnTo>
                        <a:pt x="0" y="13"/>
                      </a:lnTo>
                      <a:lnTo>
                        <a:pt x="3" y="15"/>
                      </a:lnTo>
                      <a:lnTo>
                        <a:pt x="3" y="15"/>
                      </a:lnTo>
                      <a:lnTo>
                        <a:pt x="6" y="16"/>
                      </a:lnTo>
                      <a:lnTo>
                        <a:pt x="9" y="16"/>
                      </a:lnTo>
                      <a:lnTo>
                        <a:pt x="13" y="15"/>
                      </a:lnTo>
                      <a:lnTo>
                        <a:pt x="14" y="13"/>
                      </a:lnTo>
                      <a:lnTo>
                        <a:pt x="14" y="13"/>
                      </a:lnTo>
                      <a:lnTo>
                        <a:pt x="16" y="10"/>
                      </a:lnTo>
                      <a:lnTo>
                        <a:pt x="16" y="7"/>
                      </a:lnTo>
                      <a:lnTo>
                        <a:pt x="14" y="3"/>
                      </a:lnTo>
                      <a:lnTo>
                        <a:pt x="13" y="2"/>
                      </a:lnTo>
                      <a:lnTo>
                        <a:pt x="13" y="2"/>
                      </a:lnTo>
                      <a:lnTo>
                        <a:pt x="9" y="0"/>
                      </a:lnTo>
                      <a:lnTo>
                        <a:pt x="6" y="0"/>
                      </a:lnTo>
                      <a:lnTo>
                        <a:pt x="3" y="2"/>
                      </a:lnTo>
                      <a:lnTo>
                        <a:pt x="0"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5" name="Freeform 3570"/>
                <p:cNvSpPr>
                  <a:spLocks/>
                </p:cNvSpPr>
                <p:nvPr/>
              </p:nvSpPr>
              <p:spPr bwMode="auto">
                <a:xfrm>
                  <a:off x="4859337" y="3659187"/>
                  <a:ext cx="12700" cy="12700"/>
                </a:xfrm>
                <a:custGeom>
                  <a:avLst/>
                  <a:gdLst/>
                  <a:ahLst/>
                  <a:cxnLst>
                    <a:cxn ang="0">
                      <a:pos x="0" y="3"/>
                    </a:cxn>
                    <a:cxn ang="0">
                      <a:pos x="0" y="3"/>
                    </a:cxn>
                    <a:cxn ang="0">
                      <a:pos x="0" y="7"/>
                    </a:cxn>
                    <a:cxn ang="0">
                      <a:pos x="0" y="10"/>
                    </a:cxn>
                    <a:cxn ang="0">
                      <a:pos x="0" y="13"/>
                    </a:cxn>
                    <a:cxn ang="0">
                      <a:pos x="3" y="15"/>
                    </a:cxn>
                    <a:cxn ang="0">
                      <a:pos x="3" y="15"/>
                    </a:cxn>
                    <a:cxn ang="0">
                      <a:pos x="6" y="16"/>
                    </a:cxn>
                    <a:cxn ang="0">
                      <a:pos x="9" y="16"/>
                    </a:cxn>
                    <a:cxn ang="0">
                      <a:pos x="13" y="15"/>
                    </a:cxn>
                    <a:cxn ang="0">
                      <a:pos x="14" y="13"/>
                    </a:cxn>
                    <a:cxn ang="0">
                      <a:pos x="14" y="13"/>
                    </a:cxn>
                    <a:cxn ang="0">
                      <a:pos x="16" y="10"/>
                    </a:cxn>
                    <a:cxn ang="0">
                      <a:pos x="16" y="7"/>
                    </a:cxn>
                    <a:cxn ang="0">
                      <a:pos x="14" y="3"/>
                    </a:cxn>
                    <a:cxn ang="0">
                      <a:pos x="13" y="2"/>
                    </a:cxn>
                    <a:cxn ang="0">
                      <a:pos x="13" y="2"/>
                    </a:cxn>
                    <a:cxn ang="0">
                      <a:pos x="9" y="0"/>
                    </a:cxn>
                    <a:cxn ang="0">
                      <a:pos x="6" y="0"/>
                    </a:cxn>
                    <a:cxn ang="0">
                      <a:pos x="3" y="2"/>
                    </a:cxn>
                    <a:cxn ang="0">
                      <a:pos x="0" y="3"/>
                    </a:cxn>
                  </a:cxnLst>
                  <a:rect l="0" t="0" r="r" b="b"/>
                  <a:pathLst>
                    <a:path w="16" h="16">
                      <a:moveTo>
                        <a:pt x="0" y="3"/>
                      </a:moveTo>
                      <a:lnTo>
                        <a:pt x="0" y="3"/>
                      </a:lnTo>
                      <a:lnTo>
                        <a:pt x="0" y="7"/>
                      </a:lnTo>
                      <a:lnTo>
                        <a:pt x="0" y="10"/>
                      </a:lnTo>
                      <a:lnTo>
                        <a:pt x="0" y="13"/>
                      </a:lnTo>
                      <a:lnTo>
                        <a:pt x="3" y="15"/>
                      </a:lnTo>
                      <a:lnTo>
                        <a:pt x="3" y="15"/>
                      </a:lnTo>
                      <a:lnTo>
                        <a:pt x="6" y="16"/>
                      </a:lnTo>
                      <a:lnTo>
                        <a:pt x="9" y="16"/>
                      </a:lnTo>
                      <a:lnTo>
                        <a:pt x="13" y="15"/>
                      </a:lnTo>
                      <a:lnTo>
                        <a:pt x="14" y="13"/>
                      </a:lnTo>
                      <a:lnTo>
                        <a:pt x="14" y="13"/>
                      </a:lnTo>
                      <a:lnTo>
                        <a:pt x="16" y="10"/>
                      </a:lnTo>
                      <a:lnTo>
                        <a:pt x="16" y="7"/>
                      </a:lnTo>
                      <a:lnTo>
                        <a:pt x="14" y="3"/>
                      </a:lnTo>
                      <a:lnTo>
                        <a:pt x="13" y="2"/>
                      </a:lnTo>
                      <a:lnTo>
                        <a:pt x="13" y="2"/>
                      </a:lnTo>
                      <a:lnTo>
                        <a:pt x="9" y="0"/>
                      </a:lnTo>
                      <a:lnTo>
                        <a:pt x="6" y="0"/>
                      </a:lnTo>
                      <a:lnTo>
                        <a:pt x="3" y="2"/>
                      </a:lnTo>
                      <a:lnTo>
                        <a:pt x="0" y="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6" name="Freeform 3571"/>
                <p:cNvSpPr>
                  <a:spLocks/>
                </p:cNvSpPr>
                <p:nvPr/>
              </p:nvSpPr>
              <p:spPr bwMode="auto">
                <a:xfrm>
                  <a:off x="4857749" y="3679825"/>
                  <a:ext cx="12700" cy="12700"/>
                </a:xfrm>
                <a:custGeom>
                  <a:avLst/>
                  <a:gdLst/>
                  <a:ahLst/>
                  <a:cxnLst>
                    <a:cxn ang="0">
                      <a:pos x="0" y="4"/>
                    </a:cxn>
                    <a:cxn ang="0">
                      <a:pos x="0" y="4"/>
                    </a:cxn>
                    <a:cxn ang="0">
                      <a:pos x="0" y="7"/>
                    </a:cxn>
                    <a:cxn ang="0">
                      <a:pos x="0" y="10"/>
                    </a:cxn>
                    <a:cxn ang="0">
                      <a:pos x="0" y="13"/>
                    </a:cxn>
                    <a:cxn ang="0">
                      <a:pos x="4" y="17"/>
                    </a:cxn>
                    <a:cxn ang="0">
                      <a:pos x="4" y="17"/>
                    </a:cxn>
                    <a:cxn ang="0">
                      <a:pos x="7" y="17"/>
                    </a:cxn>
                    <a:cxn ang="0">
                      <a:pos x="10" y="17"/>
                    </a:cxn>
                    <a:cxn ang="0">
                      <a:pos x="13" y="17"/>
                    </a:cxn>
                    <a:cxn ang="0">
                      <a:pos x="15" y="13"/>
                    </a:cxn>
                    <a:cxn ang="0">
                      <a:pos x="15" y="13"/>
                    </a:cxn>
                    <a:cxn ang="0">
                      <a:pos x="17" y="10"/>
                    </a:cxn>
                    <a:cxn ang="0">
                      <a:pos x="17" y="7"/>
                    </a:cxn>
                    <a:cxn ang="0">
                      <a:pos x="15" y="4"/>
                    </a:cxn>
                    <a:cxn ang="0">
                      <a:pos x="13" y="2"/>
                    </a:cxn>
                    <a:cxn ang="0">
                      <a:pos x="13" y="2"/>
                    </a:cxn>
                    <a:cxn ang="0">
                      <a:pos x="10" y="0"/>
                    </a:cxn>
                    <a:cxn ang="0">
                      <a:pos x="7" y="0"/>
                    </a:cxn>
                    <a:cxn ang="0">
                      <a:pos x="4" y="2"/>
                    </a:cxn>
                    <a:cxn ang="0">
                      <a:pos x="0" y="4"/>
                    </a:cxn>
                  </a:cxnLst>
                  <a:rect l="0" t="0" r="r" b="b"/>
                  <a:pathLst>
                    <a:path w="17" h="17">
                      <a:moveTo>
                        <a:pt x="0" y="4"/>
                      </a:moveTo>
                      <a:lnTo>
                        <a:pt x="0" y="4"/>
                      </a:lnTo>
                      <a:lnTo>
                        <a:pt x="0" y="7"/>
                      </a:lnTo>
                      <a:lnTo>
                        <a:pt x="0" y="10"/>
                      </a:lnTo>
                      <a:lnTo>
                        <a:pt x="0" y="13"/>
                      </a:lnTo>
                      <a:lnTo>
                        <a:pt x="4" y="17"/>
                      </a:lnTo>
                      <a:lnTo>
                        <a:pt x="4" y="17"/>
                      </a:lnTo>
                      <a:lnTo>
                        <a:pt x="7" y="17"/>
                      </a:lnTo>
                      <a:lnTo>
                        <a:pt x="10" y="17"/>
                      </a:lnTo>
                      <a:lnTo>
                        <a:pt x="13" y="17"/>
                      </a:lnTo>
                      <a:lnTo>
                        <a:pt x="15" y="13"/>
                      </a:lnTo>
                      <a:lnTo>
                        <a:pt x="15" y="13"/>
                      </a:lnTo>
                      <a:lnTo>
                        <a:pt x="17" y="10"/>
                      </a:lnTo>
                      <a:lnTo>
                        <a:pt x="17" y="7"/>
                      </a:lnTo>
                      <a:lnTo>
                        <a:pt x="15" y="4"/>
                      </a:lnTo>
                      <a:lnTo>
                        <a:pt x="13" y="2"/>
                      </a:lnTo>
                      <a:lnTo>
                        <a:pt x="13" y="2"/>
                      </a:lnTo>
                      <a:lnTo>
                        <a:pt x="10" y="0"/>
                      </a:lnTo>
                      <a:lnTo>
                        <a:pt x="7" y="0"/>
                      </a:lnTo>
                      <a:lnTo>
                        <a:pt x="4" y="2"/>
                      </a:lnTo>
                      <a:lnTo>
                        <a:pt x="0"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7" name="Freeform 3572"/>
                <p:cNvSpPr>
                  <a:spLocks/>
                </p:cNvSpPr>
                <p:nvPr/>
              </p:nvSpPr>
              <p:spPr bwMode="auto">
                <a:xfrm>
                  <a:off x="4857749" y="3679825"/>
                  <a:ext cx="12700" cy="12700"/>
                </a:xfrm>
                <a:custGeom>
                  <a:avLst/>
                  <a:gdLst/>
                  <a:ahLst/>
                  <a:cxnLst>
                    <a:cxn ang="0">
                      <a:pos x="0" y="4"/>
                    </a:cxn>
                    <a:cxn ang="0">
                      <a:pos x="0" y="4"/>
                    </a:cxn>
                    <a:cxn ang="0">
                      <a:pos x="0" y="7"/>
                    </a:cxn>
                    <a:cxn ang="0">
                      <a:pos x="0" y="10"/>
                    </a:cxn>
                    <a:cxn ang="0">
                      <a:pos x="0" y="13"/>
                    </a:cxn>
                    <a:cxn ang="0">
                      <a:pos x="4" y="17"/>
                    </a:cxn>
                    <a:cxn ang="0">
                      <a:pos x="4" y="17"/>
                    </a:cxn>
                    <a:cxn ang="0">
                      <a:pos x="7" y="17"/>
                    </a:cxn>
                    <a:cxn ang="0">
                      <a:pos x="10" y="17"/>
                    </a:cxn>
                    <a:cxn ang="0">
                      <a:pos x="13" y="17"/>
                    </a:cxn>
                    <a:cxn ang="0">
                      <a:pos x="15" y="13"/>
                    </a:cxn>
                    <a:cxn ang="0">
                      <a:pos x="15" y="13"/>
                    </a:cxn>
                    <a:cxn ang="0">
                      <a:pos x="17" y="10"/>
                    </a:cxn>
                    <a:cxn ang="0">
                      <a:pos x="17" y="7"/>
                    </a:cxn>
                    <a:cxn ang="0">
                      <a:pos x="15" y="4"/>
                    </a:cxn>
                    <a:cxn ang="0">
                      <a:pos x="13" y="2"/>
                    </a:cxn>
                    <a:cxn ang="0">
                      <a:pos x="13" y="2"/>
                    </a:cxn>
                    <a:cxn ang="0">
                      <a:pos x="10" y="0"/>
                    </a:cxn>
                    <a:cxn ang="0">
                      <a:pos x="7" y="0"/>
                    </a:cxn>
                    <a:cxn ang="0">
                      <a:pos x="4" y="2"/>
                    </a:cxn>
                    <a:cxn ang="0">
                      <a:pos x="0" y="4"/>
                    </a:cxn>
                  </a:cxnLst>
                  <a:rect l="0" t="0" r="r" b="b"/>
                  <a:pathLst>
                    <a:path w="17" h="17">
                      <a:moveTo>
                        <a:pt x="0" y="4"/>
                      </a:moveTo>
                      <a:lnTo>
                        <a:pt x="0" y="4"/>
                      </a:lnTo>
                      <a:lnTo>
                        <a:pt x="0" y="7"/>
                      </a:lnTo>
                      <a:lnTo>
                        <a:pt x="0" y="10"/>
                      </a:lnTo>
                      <a:lnTo>
                        <a:pt x="0" y="13"/>
                      </a:lnTo>
                      <a:lnTo>
                        <a:pt x="4" y="17"/>
                      </a:lnTo>
                      <a:lnTo>
                        <a:pt x="4" y="17"/>
                      </a:lnTo>
                      <a:lnTo>
                        <a:pt x="7" y="17"/>
                      </a:lnTo>
                      <a:lnTo>
                        <a:pt x="10" y="17"/>
                      </a:lnTo>
                      <a:lnTo>
                        <a:pt x="13" y="17"/>
                      </a:lnTo>
                      <a:lnTo>
                        <a:pt x="15" y="13"/>
                      </a:lnTo>
                      <a:lnTo>
                        <a:pt x="15" y="13"/>
                      </a:lnTo>
                      <a:lnTo>
                        <a:pt x="17" y="10"/>
                      </a:lnTo>
                      <a:lnTo>
                        <a:pt x="17" y="7"/>
                      </a:lnTo>
                      <a:lnTo>
                        <a:pt x="15" y="4"/>
                      </a:lnTo>
                      <a:lnTo>
                        <a:pt x="13" y="2"/>
                      </a:lnTo>
                      <a:lnTo>
                        <a:pt x="13" y="2"/>
                      </a:lnTo>
                      <a:lnTo>
                        <a:pt x="10" y="0"/>
                      </a:lnTo>
                      <a:lnTo>
                        <a:pt x="7" y="0"/>
                      </a:lnTo>
                      <a:lnTo>
                        <a:pt x="4" y="2"/>
                      </a:lnTo>
                      <a:lnTo>
                        <a:pt x="0" y="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8" name="Freeform 3573"/>
                <p:cNvSpPr>
                  <a:spLocks/>
                </p:cNvSpPr>
                <p:nvPr/>
              </p:nvSpPr>
              <p:spPr bwMode="auto">
                <a:xfrm>
                  <a:off x="4659312" y="3533775"/>
                  <a:ext cx="19050" cy="19050"/>
                </a:xfrm>
                <a:custGeom>
                  <a:avLst/>
                  <a:gdLst/>
                  <a:ahLst/>
                  <a:cxnLst>
                    <a:cxn ang="0">
                      <a:pos x="2" y="18"/>
                    </a:cxn>
                    <a:cxn ang="0">
                      <a:pos x="2" y="18"/>
                    </a:cxn>
                    <a:cxn ang="0">
                      <a:pos x="5" y="21"/>
                    </a:cxn>
                    <a:cxn ang="0">
                      <a:pos x="8" y="23"/>
                    </a:cxn>
                    <a:cxn ang="0">
                      <a:pos x="13" y="25"/>
                    </a:cxn>
                    <a:cxn ang="0">
                      <a:pos x="18" y="23"/>
                    </a:cxn>
                    <a:cxn ang="0">
                      <a:pos x="18" y="23"/>
                    </a:cxn>
                    <a:cxn ang="0">
                      <a:pos x="21" y="20"/>
                    </a:cxn>
                    <a:cxn ang="0">
                      <a:pos x="23" y="15"/>
                    </a:cxn>
                    <a:cxn ang="0">
                      <a:pos x="23" y="12"/>
                    </a:cxn>
                    <a:cxn ang="0">
                      <a:pos x="21" y="7"/>
                    </a:cxn>
                    <a:cxn ang="0">
                      <a:pos x="21" y="7"/>
                    </a:cxn>
                    <a:cxn ang="0">
                      <a:pos x="20" y="3"/>
                    </a:cxn>
                    <a:cxn ang="0">
                      <a:pos x="15" y="0"/>
                    </a:cxn>
                    <a:cxn ang="0">
                      <a:pos x="10" y="0"/>
                    </a:cxn>
                    <a:cxn ang="0">
                      <a:pos x="7" y="2"/>
                    </a:cxn>
                    <a:cxn ang="0">
                      <a:pos x="7" y="2"/>
                    </a:cxn>
                    <a:cxn ang="0">
                      <a:pos x="2" y="5"/>
                    </a:cxn>
                    <a:cxn ang="0">
                      <a:pos x="0" y="8"/>
                    </a:cxn>
                    <a:cxn ang="0">
                      <a:pos x="0" y="13"/>
                    </a:cxn>
                    <a:cxn ang="0">
                      <a:pos x="2" y="18"/>
                    </a:cxn>
                  </a:cxnLst>
                  <a:rect l="0" t="0" r="r" b="b"/>
                  <a:pathLst>
                    <a:path w="23" h="25">
                      <a:moveTo>
                        <a:pt x="2" y="18"/>
                      </a:moveTo>
                      <a:lnTo>
                        <a:pt x="2" y="18"/>
                      </a:lnTo>
                      <a:lnTo>
                        <a:pt x="5" y="21"/>
                      </a:lnTo>
                      <a:lnTo>
                        <a:pt x="8" y="23"/>
                      </a:lnTo>
                      <a:lnTo>
                        <a:pt x="13" y="25"/>
                      </a:lnTo>
                      <a:lnTo>
                        <a:pt x="18" y="23"/>
                      </a:lnTo>
                      <a:lnTo>
                        <a:pt x="18" y="23"/>
                      </a:lnTo>
                      <a:lnTo>
                        <a:pt x="21" y="20"/>
                      </a:lnTo>
                      <a:lnTo>
                        <a:pt x="23" y="15"/>
                      </a:lnTo>
                      <a:lnTo>
                        <a:pt x="23" y="12"/>
                      </a:lnTo>
                      <a:lnTo>
                        <a:pt x="21" y="7"/>
                      </a:lnTo>
                      <a:lnTo>
                        <a:pt x="21" y="7"/>
                      </a:lnTo>
                      <a:lnTo>
                        <a:pt x="20" y="3"/>
                      </a:lnTo>
                      <a:lnTo>
                        <a:pt x="15" y="0"/>
                      </a:lnTo>
                      <a:lnTo>
                        <a:pt x="10" y="0"/>
                      </a:lnTo>
                      <a:lnTo>
                        <a:pt x="7" y="2"/>
                      </a:lnTo>
                      <a:lnTo>
                        <a:pt x="7" y="2"/>
                      </a:lnTo>
                      <a:lnTo>
                        <a:pt x="2" y="5"/>
                      </a:lnTo>
                      <a:lnTo>
                        <a:pt x="0" y="8"/>
                      </a:lnTo>
                      <a:lnTo>
                        <a:pt x="0" y="13"/>
                      </a:lnTo>
                      <a:lnTo>
                        <a:pt x="2" y="1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9" name="Freeform 3574"/>
                <p:cNvSpPr>
                  <a:spLocks/>
                </p:cNvSpPr>
                <p:nvPr/>
              </p:nvSpPr>
              <p:spPr bwMode="auto">
                <a:xfrm>
                  <a:off x="4659312" y="3533775"/>
                  <a:ext cx="19050" cy="19050"/>
                </a:xfrm>
                <a:custGeom>
                  <a:avLst/>
                  <a:gdLst/>
                  <a:ahLst/>
                  <a:cxnLst>
                    <a:cxn ang="0">
                      <a:pos x="2" y="18"/>
                    </a:cxn>
                    <a:cxn ang="0">
                      <a:pos x="2" y="18"/>
                    </a:cxn>
                    <a:cxn ang="0">
                      <a:pos x="5" y="21"/>
                    </a:cxn>
                    <a:cxn ang="0">
                      <a:pos x="8" y="23"/>
                    </a:cxn>
                    <a:cxn ang="0">
                      <a:pos x="13" y="25"/>
                    </a:cxn>
                    <a:cxn ang="0">
                      <a:pos x="18" y="23"/>
                    </a:cxn>
                    <a:cxn ang="0">
                      <a:pos x="18" y="23"/>
                    </a:cxn>
                    <a:cxn ang="0">
                      <a:pos x="21" y="20"/>
                    </a:cxn>
                    <a:cxn ang="0">
                      <a:pos x="23" y="15"/>
                    </a:cxn>
                    <a:cxn ang="0">
                      <a:pos x="23" y="12"/>
                    </a:cxn>
                    <a:cxn ang="0">
                      <a:pos x="21" y="7"/>
                    </a:cxn>
                    <a:cxn ang="0">
                      <a:pos x="21" y="7"/>
                    </a:cxn>
                    <a:cxn ang="0">
                      <a:pos x="20" y="3"/>
                    </a:cxn>
                    <a:cxn ang="0">
                      <a:pos x="15" y="0"/>
                    </a:cxn>
                    <a:cxn ang="0">
                      <a:pos x="10" y="0"/>
                    </a:cxn>
                    <a:cxn ang="0">
                      <a:pos x="7" y="2"/>
                    </a:cxn>
                    <a:cxn ang="0">
                      <a:pos x="7" y="2"/>
                    </a:cxn>
                    <a:cxn ang="0">
                      <a:pos x="2" y="5"/>
                    </a:cxn>
                    <a:cxn ang="0">
                      <a:pos x="0" y="8"/>
                    </a:cxn>
                    <a:cxn ang="0">
                      <a:pos x="0" y="13"/>
                    </a:cxn>
                    <a:cxn ang="0">
                      <a:pos x="2" y="18"/>
                    </a:cxn>
                  </a:cxnLst>
                  <a:rect l="0" t="0" r="r" b="b"/>
                  <a:pathLst>
                    <a:path w="23" h="25">
                      <a:moveTo>
                        <a:pt x="2" y="18"/>
                      </a:moveTo>
                      <a:lnTo>
                        <a:pt x="2" y="18"/>
                      </a:lnTo>
                      <a:lnTo>
                        <a:pt x="5" y="21"/>
                      </a:lnTo>
                      <a:lnTo>
                        <a:pt x="8" y="23"/>
                      </a:lnTo>
                      <a:lnTo>
                        <a:pt x="13" y="25"/>
                      </a:lnTo>
                      <a:lnTo>
                        <a:pt x="18" y="23"/>
                      </a:lnTo>
                      <a:lnTo>
                        <a:pt x="18" y="23"/>
                      </a:lnTo>
                      <a:lnTo>
                        <a:pt x="21" y="20"/>
                      </a:lnTo>
                      <a:lnTo>
                        <a:pt x="23" y="15"/>
                      </a:lnTo>
                      <a:lnTo>
                        <a:pt x="23" y="12"/>
                      </a:lnTo>
                      <a:lnTo>
                        <a:pt x="21" y="7"/>
                      </a:lnTo>
                      <a:lnTo>
                        <a:pt x="21" y="7"/>
                      </a:lnTo>
                      <a:lnTo>
                        <a:pt x="20" y="3"/>
                      </a:lnTo>
                      <a:lnTo>
                        <a:pt x="15" y="0"/>
                      </a:lnTo>
                      <a:lnTo>
                        <a:pt x="10" y="0"/>
                      </a:lnTo>
                      <a:lnTo>
                        <a:pt x="7" y="2"/>
                      </a:lnTo>
                      <a:lnTo>
                        <a:pt x="7" y="2"/>
                      </a:lnTo>
                      <a:lnTo>
                        <a:pt x="2" y="5"/>
                      </a:lnTo>
                      <a:lnTo>
                        <a:pt x="0" y="8"/>
                      </a:lnTo>
                      <a:lnTo>
                        <a:pt x="0" y="13"/>
                      </a:lnTo>
                      <a:lnTo>
                        <a:pt x="2"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0" name="Freeform 3575"/>
                <p:cNvSpPr>
                  <a:spLocks/>
                </p:cNvSpPr>
                <p:nvPr/>
              </p:nvSpPr>
              <p:spPr bwMode="auto">
                <a:xfrm>
                  <a:off x="4638674" y="3540125"/>
                  <a:ext cx="12700" cy="14288"/>
                </a:xfrm>
                <a:custGeom>
                  <a:avLst/>
                  <a:gdLst/>
                  <a:ahLst/>
                  <a:cxnLst>
                    <a:cxn ang="0">
                      <a:pos x="2" y="13"/>
                    </a:cxn>
                    <a:cxn ang="0">
                      <a:pos x="2" y="13"/>
                    </a:cxn>
                    <a:cxn ang="0">
                      <a:pos x="3" y="16"/>
                    </a:cxn>
                    <a:cxn ang="0">
                      <a:pos x="7" y="18"/>
                    </a:cxn>
                    <a:cxn ang="0">
                      <a:pos x="10" y="18"/>
                    </a:cxn>
                    <a:cxn ang="0">
                      <a:pos x="13" y="16"/>
                    </a:cxn>
                    <a:cxn ang="0">
                      <a:pos x="13" y="16"/>
                    </a:cxn>
                    <a:cxn ang="0">
                      <a:pos x="15" y="15"/>
                    </a:cxn>
                    <a:cxn ang="0">
                      <a:pos x="16" y="11"/>
                    </a:cxn>
                    <a:cxn ang="0">
                      <a:pos x="16" y="8"/>
                    </a:cxn>
                    <a:cxn ang="0">
                      <a:pos x="16" y="5"/>
                    </a:cxn>
                    <a:cxn ang="0">
                      <a:pos x="16" y="5"/>
                    </a:cxn>
                    <a:cxn ang="0">
                      <a:pos x="13" y="2"/>
                    </a:cxn>
                    <a:cxn ang="0">
                      <a:pos x="12" y="2"/>
                    </a:cxn>
                    <a:cxn ang="0">
                      <a:pos x="8" y="0"/>
                    </a:cxn>
                    <a:cxn ang="0">
                      <a:pos x="5" y="2"/>
                    </a:cxn>
                    <a:cxn ang="0">
                      <a:pos x="5" y="2"/>
                    </a:cxn>
                    <a:cxn ang="0">
                      <a:pos x="2" y="3"/>
                    </a:cxn>
                    <a:cxn ang="0">
                      <a:pos x="0" y="7"/>
                    </a:cxn>
                    <a:cxn ang="0">
                      <a:pos x="0" y="10"/>
                    </a:cxn>
                    <a:cxn ang="0">
                      <a:pos x="2" y="13"/>
                    </a:cxn>
                  </a:cxnLst>
                  <a:rect l="0" t="0" r="r" b="b"/>
                  <a:pathLst>
                    <a:path w="16" h="18">
                      <a:moveTo>
                        <a:pt x="2" y="13"/>
                      </a:moveTo>
                      <a:lnTo>
                        <a:pt x="2" y="13"/>
                      </a:lnTo>
                      <a:lnTo>
                        <a:pt x="3" y="16"/>
                      </a:lnTo>
                      <a:lnTo>
                        <a:pt x="7" y="18"/>
                      </a:lnTo>
                      <a:lnTo>
                        <a:pt x="10" y="18"/>
                      </a:lnTo>
                      <a:lnTo>
                        <a:pt x="13" y="16"/>
                      </a:lnTo>
                      <a:lnTo>
                        <a:pt x="13" y="16"/>
                      </a:lnTo>
                      <a:lnTo>
                        <a:pt x="15" y="15"/>
                      </a:lnTo>
                      <a:lnTo>
                        <a:pt x="16" y="11"/>
                      </a:lnTo>
                      <a:lnTo>
                        <a:pt x="16" y="8"/>
                      </a:lnTo>
                      <a:lnTo>
                        <a:pt x="16" y="5"/>
                      </a:lnTo>
                      <a:lnTo>
                        <a:pt x="16" y="5"/>
                      </a:lnTo>
                      <a:lnTo>
                        <a:pt x="13" y="2"/>
                      </a:lnTo>
                      <a:lnTo>
                        <a:pt x="12" y="2"/>
                      </a:lnTo>
                      <a:lnTo>
                        <a:pt x="8" y="0"/>
                      </a:lnTo>
                      <a:lnTo>
                        <a:pt x="5" y="2"/>
                      </a:lnTo>
                      <a:lnTo>
                        <a:pt x="5" y="2"/>
                      </a:lnTo>
                      <a:lnTo>
                        <a:pt x="2" y="3"/>
                      </a:lnTo>
                      <a:lnTo>
                        <a:pt x="0" y="7"/>
                      </a:lnTo>
                      <a:lnTo>
                        <a:pt x="0" y="10"/>
                      </a:lnTo>
                      <a:lnTo>
                        <a:pt x="2"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1" name="Freeform 3576"/>
                <p:cNvSpPr>
                  <a:spLocks/>
                </p:cNvSpPr>
                <p:nvPr/>
              </p:nvSpPr>
              <p:spPr bwMode="auto">
                <a:xfrm>
                  <a:off x="4638674" y="3540125"/>
                  <a:ext cx="12700" cy="14288"/>
                </a:xfrm>
                <a:custGeom>
                  <a:avLst/>
                  <a:gdLst/>
                  <a:ahLst/>
                  <a:cxnLst>
                    <a:cxn ang="0">
                      <a:pos x="2" y="13"/>
                    </a:cxn>
                    <a:cxn ang="0">
                      <a:pos x="2" y="13"/>
                    </a:cxn>
                    <a:cxn ang="0">
                      <a:pos x="3" y="16"/>
                    </a:cxn>
                    <a:cxn ang="0">
                      <a:pos x="7" y="18"/>
                    </a:cxn>
                    <a:cxn ang="0">
                      <a:pos x="10" y="18"/>
                    </a:cxn>
                    <a:cxn ang="0">
                      <a:pos x="13" y="16"/>
                    </a:cxn>
                    <a:cxn ang="0">
                      <a:pos x="13" y="16"/>
                    </a:cxn>
                    <a:cxn ang="0">
                      <a:pos x="15" y="15"/>
                    </a:cxn>
                    <a:cxn ang="0">
                      <a:pos x="16" y="11"/>
                    </a:cxn>
                    <a:cxn ang="0">
                      <a:pos x="16" y="8"/>
                    </a:cxn>
                    <a:cxn ang="0">
                      <a:pos x="16" y="5"/>
                    </a:cxn>
                    <a:cxn ang="0">
                      <a:pos x="16" y="5"/>
                    </a:cxn>
                    <a:cxn ang="0">
                      <a:pos x="13" y="2"/>
                    </a:cxn>
                    <a:cxn ang="0">
                      <a:pos x="12" y="2"/>
                    </a:cxn>
                    <a:cxn ang="0">
                      <a:pos x="8" y="0"/>
                    </a:cxn>
                    <a:cxn ang="0">
                      <a:pos x="5" y="2"/>
                    </a:cxn>
                    <a:cxn ang="0">
                      <a:pos x="5" y="2"/>
                    </a:cxn>
                    <a:cxn ang="0">
                      <a:pos x="2" y="3"/>
                    </a:cxn>
                    <a:cxn ang="0">
                      <a:pos x="0" y="7"/>
                    </a:cxn>
                    <a:cxn ang="0">
                      <a:pos x="0" y="10"/>
                    </a:cxn>
                    <a:cxn ang="0">
                      <a:pos x="2" y="13"/>
                    </a:cxn>
                  </a:cxnLst>
                  <a:rect l="0" t="0" r="r" b="b"/>
                  <a:pathLst>
                    <a:path w="16" h="18">
                      <a:moveTo>
                        <a:pt x="2" y="13"/>
                      </a:moveTo>
                      <a:lnTo>
                        <a:pt x="2" y="13"/>
                      </a:lnTo>
                      <a:lnTo>
                        <a:pt x="3" y="16"/>
                      </a:lnTo>
                      <a:lnTo>
                        <a:pt x="7" y="18"/>
                      </a:lnTo>
                      <a:lnTo>
                        <a:pt x="10" y="18"/>
                      </a:lnTo>
                      <a:lnTo>
                        <a:pt x="13" y="16"/>
                      </a:lnTo>
                      <a:lnTo>
                        <a:pt x="13" y="16"/>
                      </a:lnTo>
                      <a:lnTo>
                        <a:pt x="15" y="15"/>
                      </a:lnTo>
                      <a:lnTo>
                        <a:pt x="16" y="11"/>
                      </a:lnTo>
                      <a:lnTo>
                        <a:pt x="16" y="8"/>
                      </a:lnTo>
                      <a:lnTo>
                        <a:pt x="16" y="5"/>
                      </a:lnTo>
                      <a:lnTo>
                        <a:pt x="16" y="5"/>
                      </a:lnTo>
                      <a:lnTo>
                        <a:pt x="13" y="2"/>
                      </a:lnTo>
                      <a:lnTo>
                        <a:pt x="12" y="2"/>
                      </a:lnTo>
                      <a:lnTo>
                        <a:pt x="8" y="0"/>
                      </a:lnTo>
                      <a:lnTo>
                        <a:pt x="5" y="2"/>
                      </a:lnTo>
                      <a:lnTo>
                        <a:pt x="5" y="2"/>
                      </a:lnTo>
                      <a:lnTo>
                        <a:pt x="2" y="3"/>
                      </a:lnTo>
                      <a:lnTo>
                        <a:pt x="0" y="7"/>
                      </a:lnTo>
                      <a:lnTo>
                        <a:pt x="0" y="10"/>
                      </a:lnTo>
                      <a:lnTo>
                        <a:pt x="2"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2" name="Freeform 3577"/>
                <p:cNvSpPr>
                  <a:spLocks/>
                </p:cNvSpPr>
                <p:nvPr/>
              </p:nvSpPr>
              <p:spPr bwMode="auto">
                <a:xfrm>
                  <a:off x="4683124" y="3533775"/>
                  <a:ext cx="12700" cy="14288"/>
                </a:xfrm>
                <a:custGeom>
                  <a:avLst/>
                  <a:gdLst/>
                  <a:ahLst/>
                  <a:cxnLst>
                    <a:cxn ang="0">
                      <a:pos x="0" y="13"/>
                    </a:cxn>
                    <a:cxn ang="0">
                      <a:pos x="0" y="13"/>
                    </a:cxn>
                    <a:cxn ang="0">
                      <a:pos x="3" y="17"/>
                    </a:cxn>
                    <a:cxn ang="0">
                      <a:pos x="4" y="17"/>
                    </a:cxn>
                    <a:cxn ang="0">
                      <a:pos x="8" y="18"/>
                    </a:cxn>
                    <a:cxn ang="0">
                      <a:pos x="11" y="17"/>
                    </a:cxn>
                    <a:cxn ang="0">
                      <a:pos x="11" y="17"/>
                    </a:cxn>
                    <a:cxn ang="0">
                      <a:pos x="14" y="15"/>
                    </a:cxn>
                    <a:cxn ang="0">
                      <a:pos x="16" y="12"/>
                    </a:cxn>
                    <a:cxn ang="0">
                      <a:pos x="16" y="8"/>
                    </a:cxn>
                    <a:cxn ang="0">
                      <a:pos x="14" y="5"/>
                    </a:cxn>
                    <a:cxn ang="0">
                      <a:pos x="14" y="5"/>
                    </a:cxn>
                    <a:cxn ang="0">
                      <a:pos x="13" y="2"/>
                    </a:cxn>
                    <a:cxn ang="0">
                      <a:pos x="9" y="0"/>
                    </a:cxn>
                    <a:cxn ang="0">
                      <a:pos x="6" y="0"/>
                    </a:cxn>
                    <a:cxn ang="0">
                      <a:pos x="3" y="2"/>
                    </a:cxn>
                    <a:cxn ang="0">
                      <a:pos x="3" y="2"/>
                    </a:cxn>
                    <a:cxn ang="0">
                      <a:pos x="1" y="3"/>
                    </a:cxn>
                    <a:cxn ang="0">
                      <a:pos x="0" y="7"/>
                    </a:cxn>
                    <a:cxn ang="0">
                      <a:pos x="0" y="10"/>
                    </a:cxn>
                    <a:cxn ang="0">
                      <a:pos x="0" y="13"/>
                    </a:cxn>
                  </a:cxnLst>
                  <a:rect l="0" t="0" r="r" b="b"/>
                  <a:pathLst>
                    <a:path w="16" h="18">
                      <a:moveTo>
                        <a:pt x="0" y="13"/>
                      </a:moveTo>
                      <a:lnTo>
                        <a:pt x="0" y="13"/>
                      </a:lnTo>
                      <a:lnTo>
                        <a:pt x="3" y="17"/>
                      </a:lnTo>
                      <a:lnTo>
                        <a:pt x="4" y="17"/>
                      </a:lnTo>
                      <a:lnTo>
                        <a:pt x="8" y="18"/>
                      </a:lnTo>
                      <a:lnTo>
                        <a:pt x="11" y="17"/>
                      </a:lnTo>
                      <a:lnTo>
                        <a:pt x="11" y="17"/>
                      </a:lnTo>
                      <a:lnTo>
                        <a:pt x="14" y="15"/>
                      </a:lnTo>
                      <a:lnTo>
                        <a:pt x="16" y="12"/>
                      </a:lnTo>
                      <a:lnTo>
                        <a:pt x="16" y="8"/>
                      </a:lnTo>
                      <a:lnTo>
                        <a:pt x="14" y="5"/>
                      </a:lnTo>
                      <a:lnTo>
                        <a:pt x="14" y="5"/>
                      </a:lnTo>
                      <a:lnTo>
                        <a:pt x="13" y="2"/>
                      </a:lnTo>
                      <a:lnTo>
                        <a:pt x="9" y="0"/>
                      </a:lnTo>
                      <a:lnTo>
                        <a:pt x="6" y="0"/>
                      </a:lnTo>
                      <a:lnTo>
                        <a:pt x="3" y="2"/>
                      </a:lnTo>
                      <a:lnTo>
                        <a:pt x="3" y="2"/>
                      </a:lnTo>
                      <a:lnTo>
                        <a:pt x="1" y="3"/>
                      </a:lnTo>
                      <a:lnTo>
                        <a:pt x="0" y="7"/>
                      </a:lnTo>
                      <a:lnTo>
                        <a:pt x="0" y="10"/>
                      </a:lnTo>
                      <a:lnTo>
                        <a:pt x="0"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3" name="Freeform 3578"/>
                <p:cNvSpPr>
                  <a:spLocks/>
                </p:cNvSpPr>
                <p:nvPr/>
              </p:nvSpPr>
              <p:spPr bwMode="auto">
                <a:xfrm>
                  <a:off x="4683124" y="3533775"/>
                  <a:ext cx="12700" cy="14288"/>
                </a:xfrm>
                <a:custGeom>
                  <a:avLst/>
                  <a:gdLst/>
                  <a:ahLst/>
                  <a:cxnLst>
                    <a:cxn ang="0">
                      <a:pos x="0" y="13"/>
                    </a:cxn>
                    <a:cxn ang="0">
                      <a:pos x="0" y="13"/>
                    </a:cxn>
                    <a:cxn ang="0">
                      <a:pos x="3" y="17"/>
                    </a:cxn>
                    <a:cxn ang="0">
                      <a:pos x="4" y="17"/>
                    </a:cxn>
                    <a:cxn ang="0">
                      <a:pos x="8" y="18"/>
                    </a:cxn>
                    <a:cxn ang="0">
                      <a:pos x="11" y="17"/>
                    </a:cxn>
                    <a:cxn ang="0">
                      <a:pos x="11" y="17"/>
                    </a:cxn>
                    <a:cxn ang="0">
                      <a:pos x="14" y="15"/>
                    </a:cxn>
                    <a:cxn ang="0">
                      <a:pos x="16" y="12"/>
                    </a:cxn>
                    <a:cxn ang="0">
                      <a:pos x="16" y="8"/>
                    </a:cxn>
                    <a:cxn ang="0">
                      <a:pos x="14" y="5"/>
                    </a:cxn>
                    <a:cxn ang="0">
                      <a:pos x="14" y="5"/>
                    </a:cxn>
                    <a:cxn ang="0">
                      <a:pos x="13" y="2"/>
                    </a:cxn>
                    <a:cxn ang="0">
                      <a:pos x="9" y="0"/>
                    </a:cxn>
                    <a:cxn ang="0">
                      <a:pos x="6" y="0"/>
                    </a:cxn>
                    <a:cxn ang="0">
                      <a:pos x="3" y="2"/>
                    </a:cxn>
                    <a:cxn ang="0">
                      <a:pos x="3" y="2"/>
                    </a:cxn>
                    <a:cxn ang="0">
                      <a:pos x="1" y="3"/>
                    </a:cxn>
                    <a:cxn ang="0">
                      <a:pos x="0" y="7"/>
                    </a:cxn>
                    <a:cxn ang="0">
                      <a:pos x="0" y="10"/>
                    </a:cxn>
                    <a:cxn ang="0">
                      <a:pos x="0" y="13"/>
                    </a:cxn>
                  </a:cxnLst>
                  <a:rect l="0" t="0" r="r" b="b"/>
                  <a:pathLst>
                    <a:path w="16" h="18">
                      <a:moveTo>
                        <a:pt x="0" y="13"/>
                      </a:moveTo>
                      <a:lnTo>
                        <a:pt x="0" y="13"/>
                      </a:lnTo>
                      <a:lnTo>
                        <a:pt x="3" y="17"/>
                      </a:lnTo>
                      <a:lnTo>
                        <a:pt x="4" y="17"/>
                      </a:lnTo>
                      <a:lnTo>
                        <a:pt x="8" y="18"/>
                      </a:lnTo>
                      <a:lnTo>
                        <a:pt x="11" y="17"/>
                      </a:lnTo>
                      <a:lnTo>
                        <a:pt x="11" y="17"/>
                      </a:lnTo>
                      <a:lnTo>
                        <a:pt x="14" y="15"/>
                      </a:lnTo>
                      <a:lnTo>
                        <a:pt x="16" y="12"/>
                      </a:lnTo>
                      <a:lnTo>
                        <a:pt x="16" y="8"/>
                      </a:lnTo>
                      <a:lnTo>
                        <a:pt x="14" y="5"/>
                      </a:lnTo>
                      <a:lnTo>
                        <a:pt x="14" y="5"/>
                      </a:lnTo>
                      <a:lnTo>
                        <a:pt x="13" y="2"/>
                      </a:lnTo>
                      <a:lnTo>
                        <a:pt x="9" y="0"/>
                      </a:lnTo>
                      <a:lnTo>
                        <a:pt x="6" y="0"/>
                      </a:lnTo>
                      <a:lnTo>
                        <a:pt x="3" y="2"/>
                      </a:lnTo>
                      <a:lnTo>
                        <a:pt x="3" y="2"/>
                      </a:lnTo>
                      <a:lnTo>
                        <a:pt x="1" y="3"/>
                      </a:lnTo>
                      <a:lnTo>
                        <a:pt x="0" y="7"/>
                      </a:lnTo>
                      <a:lnTo>
                        <a:pt x="0" y="10"/>
                      </a:lnTo>
                      <a:lnTo>
                        <a:pt x="0"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4" name="Freeform 3579"/>
                <p:cNvSpPr>
                  <a:spLocks/>
                </p:cNvSpPr>
                <p:nvPr/>
              </p:nvSpPr>
              <p:spPr bwMode="auto">
                <a:xfrm>
                  <a:off x="4698999" y="3544887"/>
                  <a:ext cx="14288" cy="14288"/>
                </a:xfrm>
                <a:custGeom>
                  <a:avLst/>
                  <a:gdLst/>
                  <a:ahLst/>
                  <a:cxnLst>
                    <a:cxn ang="0">
                      <a:pos x="1" y="13"/>
                    </a:cxn>
                    <a:cxn ang="0">
                      <a:pos x="1" y="13"/>
                    </a:cxn>
                    <a:cxn ang="0">
                      <a:pos x="3" y="16"/>
                    </a:cxn>
                    <a:cxn ang="0">
                      <a:pos x="6" y="18"/>
                    </a:cxn>
                    <a:cxn ang="0">
                      <a:pos x="10" y="18"/>
                    </a:cxn>
                    <a:cxn ang="0">
                      <a:pos x="13" y="16"/>
                    </a:cxn>
                    <a:cxn ang="0">
                      <a:pos x="13" y="16"/>
                    </a:cxn>
                    <a:cxn ang="0">
                      <a:pos x="14" y="15"/>
                    </a:cxn>
                    <a:cxn ang="0">
                      <a:pos x="16" y="11"/>
                    </a:cxn>
                    <a:cxn ang="0">
                      <a:pos x="16" y="8"/>
                    </a:cxn>
                    <a:cxn ang="0">
                      <a:pos x="16" y="5"/>
                    </a:cxn>
                    <a:cxn ang="0">
                      <a:pos x="16" y="5"/>
                    </a:cxn>
                    <a:cxn ang="0">
                      <a:pos x="13" y="2"/>
                    </a:cxn>
                    <a:cxn ang="0">
                      <a:pos x="11" y="2"/>
                    </a:cxn>
                    <a:cxn ang="0">
                      <a:pos x="8" y="0"/>
                    </a:cxn>
                    <a:cxn ang="0">
                      <a:pos x="5" y="2"/>
                    </a:cxn>
                    <a:cxn ang="0">
                      <a:pos x="5" y="2"/>
                    </a:cxn>
                    <a:cxn ang="0">
                      <a:pos x="1" y="3"/>
                    </a:cxn>
                    <a:cxn ang="0">
                      <a:pos x="0" y="6"/>
                    </a:cxn>
                    <a:cxn ang="0">
                      <a:pos x="0" y="10"/>
                    </a:cxn>
                    <a:cxn ang="0">
                      <a:pos x="1" y="13"/>
                    </a:cxn>
                  </a:cxnLst>
                  <a:rect l="0" t="0" r="r" b="b"/>
                  <a:pathLst>
                    <a:path w="16" h="18">
                      <a:moveTo>
                        <a:pt x="1" y="13"/>
                      </a:moveTo>
                      <a:lnTo>
                        <a:pt x="1" y="13"/>
                      </a:lnTo>
                      <a:lnTo>
                        <a:pt x="3" y="16"/>
                      </a:lnTo>
                      <a:lnTo>
                        <a:pt x="6" y="18"/>
                      </a:lnTo>
                      <a:lnTo>
                        <a:pt x="10" y="18"/>
                      </a:lnTo>
                      <a:lnTo>
                        <a:pt x="13" y="16"/>
                      </a:lnTo>
                      <a:lnTo>
                        <a:pt x="13" y="16"/>
                      </a:lnTo>
                      <a:lnTo>
                        <a:pt x="14" y="15"/>
                      </a:lnTo>
                      <a:lnTo>
                        <a:pt x="16" y="11"/>
                      </a:lnTo>
                      <a:lnTo>
                        <a:pt x="16" y="8"/>
                      </a:lnTo>
                      <a:lnTo>
                        <a:pt x="16" y="5"/>
                      </a:lnTo>
                      <a:lnTo>
                        <a:pt x="16" y="5"/>
                      </a:lnTo>
                      <a:lnTo>
                        <a:pt x="13" y="2"/>
                      </a:lnTo>
                      <a:lnTo>
                        <a:pt x="11" y="2"/>
                      </a:lnTo>
                      <a:lnTo>
                        <a:pt x="8" y="0"/>
                      </a:lnTo>
                      <a:lnTo>
                        <a:pt x="5" y="2"/>
                      </a:lnTo>
                      <a:lnTo>
                        <a:pt x="5" y="2"/>
                      </a:lnTo>
                      <a:lnTo>
                        <a:pt x="1" y="3"/>
                      </a:lnTo>
                      <a:lnTo>
                        <a:pt x="0" y="6"/>
                      </a:lnTo>
                      <a:lnTo>
                        <a:pt x="0" y="10"/>
                      </a:lnTo>
                      <a:lnTo>
                        <a:pt x="1"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5" name="Freeform 3580"/>
                <p:cNvSpPr>
                  <a:spLocks/>
                </p:cNvSpPr>
                <p:nvPr/>
              </p:nvSpPr>
              <p:spPr bwMode="auto">
                <a:xfrm>
                  <a:off x="4698999" y="3544887"/>
                  <a:ext cx="14288" cy="14288"/>
                </a:xfrm>
                <a:custGeom>
                  <a:avLst/>
                  <a:gdLst/>
                  <a:ahLst/>
                  <a:cxnLst>
                    <a:cxn ang="0">
                      <a:pos x="1" y="13"/>
                    </a:cxn>
                    <a:cxn ang="0">
                      <a:pos x="1" y="13"/>
                    </a:cxn>
                    <a:cxn ang="0">
                      <a:pos x="3" y="16"/>
                    </a:cxn>
                    <a:cxn ang="0">
                      <a:pos x="6" y="18"/>
                    </a:cxn>
                    <a:cxn ang="0">
                      <a:pos x="10" y="18"/>
                    </a:cxn>
                    <a:cxn ang="0">
                      <a:pos x="13" y="16"/>
                    </a:cxn>
                    <a:cxn ang="0">
                      <a:pos x="13" y="16"/>
                    </a:cxn>
                    <a:cxn ang="0">
                      <a:pos x="14" y="15"/>
                    </a:cxn>
                    <a:cxn ang="0">
                      <a:pos x="16" y="11"/>
                    </a:cxn>
                    <a:cxn ang="0">
                      <a:pos x="16" y="8"/>
                    </a:cxn>
                    <a:cxn ang="0">
                      <a:pos x="16" y="5"/>
                    </a:cxn>
                    <a:cxn ang="0">
                      <a:pos x="16" y="5"/>
                    </a:cxn>
                    <a:cxn ang="0">
                      <a:pos x="13" y="2"/>
                    </a:cxn>
                    <a:cxn ang="0">
                      <a:pos x="11" y="2"/>
                    </a:cxn>
                    <a:cxn ang="0">
                      <a:pos x="8" y="0"/>
                    </a:cxn>
                    <a:cxn ang="0">
                      <a:pos x="5" y="2"/>
                    </a:cxn>
                    <a:cxn ang="0">
                      <a:pos x="5" y="2"/>
                    </a:cxn>
                    <a:cxn ang="0">
                      <a:pos x="1" y="3"/>
                    </a:cxn>
                    <a:cxn ang="0">
                      <a:pos x="0" y="6"/>
                    </a:cxn>
                    <a:cxn ang="0">
                      <a:pos x="0" y="10"/>
                    </a:cxn>
                    <a:cxn ang="0">
                      <a:pos x="1" y="13"/>
                    </a:cxn>
                  </a:cxnLst>
                  <a:rect l="0" t="0" r="r" b="b"/>
                  <a:pathLst>
                    <a:path w="16" h="18">
                      <a:moveTo>
                        <a:pt x="1" y="13"/>
                      </a:moveTo>
                      <a:lnTo>
                        <a:pt x="1" y="13"/>
                      </a:lnTo>
                      <a:lnTo>
                        <a:pt x="3" y="16"/>
                      </a:lnTo>
                      <a:lnTo>
                        <a:pt x="6" y="18"/>
                      </a:lnTo>
                      <a:lnTo>
                        <a:pt x="10" y="18"/>
                      </a:lnTo>
                      <a:lnTo>
                        <a:pt x="13" y="16"/>
                      </a:lnTo>
                      <a:lnTo>
                        <a:pt x="13" y="16"/>
                      </a:lnTo>
                      <a:lnTo>
                        <a:pt x="14" y="15"/>
                      </a:lnTo>
                      <a:lnTo>
                        <a:pt x="16" y="11"/>
                      </a:lnTo>
                      <a:lnTo>
                        <a:pt x="16" y="8"/>
                      </a:lnTo>
                      <a:lnTo>
                        <a:pt x="16" y="5"/>
                      </a:lnTo>
                      <a:lnTo>
                        <a:pt x="16" y="5"/>
                      </a:lnTo>
                      <a:lnTo>
                        <a:pt x="13" y="2"/>
                      </a:lnTo>
                      <a:lnTo>
                        <a:pt x="11" y="2"/>
                      </a:lnTo>
                      <a:lnTo>
                        <a:pt x="8" y="0"/>
                      </a:lnTo>
                      <a:lnTo>
                        <a:pt x="5" y="2"/>
                      </a:lnTo>
                      <a:lnTo>
                        <a:pt x="5" y="2"/>
                      </a:lnTo>
                      <a:lnTo>
                        <a:pt x="1" y="3"/>
                      </a:lnTo>
                      <a:lnTo>
                        <a:pt x="0" y="6"/>
                      </a:lnTo>
                      <a:lnTo>
                        <a:pt x="0" y="10"/>
                      </a:lnTo>
                      <a:lnTo>
                        <a:pt x="1"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6" name="Freeform 3581"/>
                <p:cNvSpPr>
                  <a:spLocks/>
                </p:cNvSpPr>
                <p:nvPr/>
              </p:nvSpPr>
              <p:spPr bwMode="auto">
                <a:xfrm>
                  <a:off x="4603749" y="3943350"/>
                  <a:ext cx="19050" cy="19050"/>
                </a:xfrm>
                <a:custGeom>
                  <a:avLst/>
                  <a:gdLst/>
                  <a:ahLst/>
                  <a:cxnLst>
                    <a:cxn ang="0">
                      <a:pos x="25" y="12"/>
                    </a:cxn>
                    <a:cxn ang="0">
                      <a:pos x="25" y="12"/>
                    </a:cxn>
                    <a:cxn ang="0">
                      <a:pos x="23" y="9"/>
                    </a:cxn>
                    <a:cxn ang="0">
                      <a:pos x="20" y="4"/>
                    </a:cxn>
                    <a:cxn ang="0">
                      <a:pos x="17" y="2"/>
                    </a:cxn>
                    <a:cxn ang="0">
                      <a:pos x="12" y="0"/>
                    </a:cxn>
                    <a:cxn ang="0">
                      <a:pos x="12" y="0"/>
                    </a:cxn>
                    <a:cxn ang="0">
                      <a:pos x="7" y="2"/>
                    </a:cxn>
                    <a:cxn ang="0">
                      <a:pos x="3" y="4"/>
                    </a:cxn>
                    <a:cxn ang="0">
                      <a:pos x="2" y="9"/>
                    </a:cxn>
                    <a:cxn ang="0">
                      <a:pos x="0" y="14"/>
                    </a:cxn>
                    <a:cxn ang="0">
                      <a:pos x="0" y="14"/>
                    </a:cxn>
                    <a:cxn ang="0">
                      <a:pos x="2" y="18"/>
                    </a:cxn>
                    <a:cxn ang="0">
                      <a:pos x="3" y="22"/>
                    </a:cxn>
                    <a:cxn ang="0">
                      <a:pos x="8" y="23"/>
                    </a:cxn>
                    <a:cxn ang="0">
                      <a:pos x="13" y="25"/>
                    </a:cxn>
                    <a:cxn ang="0">
                      <a:pos x="13" y="25"/>
                    </a:cxn>
                    <a:cxn ang="0">
                      <a:pos x="17" y="23"/>
                    </a:cxn>
                    <a:cxn ang="0">
                      <a:pos x="21" y="22"/>
                    </a:cxn>
                    <a:cxn ang="0">
                      <a:pos x="23" y="17"/>
                    </a:cxn>
                    <a:cxn ang="0">
                      <a:pos x="25" y="12"/>
                    </a:cxn>
                    <a:cxn ang="0">
                      <a:pos x="25" y="12"/>
                    </a:cxn>
                  </a:cxnLst>
                  <a:rect l="0" t="0" r="r" b="b"/>
                  <a:pathLst>
                    <a:path w="25" h="25">
                      <a:moveTo>
                        <a:pt x="25" y="12"/>
                      </a:moveTo>
                      <a:lnTo>
                        <a:pt x="25" y="12"/>
                      </a:lnTo>
                      <a:lnTo>
                        <a:pt x="23" y="9"/>
                      </a:lnTo>
                      <a:lnTo>
                        <a:pt x="20" y="4"/>
                      </a:lnTo>
                      <a:lnTo>
                        <a:pt x="17" y="2"/>
                      </a:lnTo>
                      <a:lnTo>
                        <a:pt x="12" y="0"/>
                      </a:lnTo>
                      <a:lnTo>
                        <a:pt x="12" y="0"/>
                      </a:lnTo>
                      <a:lnTo>
                        <a:pt x="7" y="2"/>
                      </a:lnTo>
                      <a:lnTo>
                        <a:pt x="3" y="4"/>
                      </a:lnTo>
                      <a:lnTo>
                        <a:pt x="2" y="9"/>
                      </a:lnTo>
                      <a:lnTo>
                        <a:pt x="0" y="14"/>
                      </a:lnTo>
                      <a:lnTo>
                        <a:pt x="0" y="14"/>
                      </a:lnTo>
                      <a:lnTo>
                        <a:pt x="2" y="18"/>
                      </a:lnTo>
                      <a:lnTo>
                        <a:pt x="3" y="22"/>
                      </a:lnTo>
                      <a:lnTo>
                        <a:pt x="8" y="23"/>
                      </a:lnTo>
                      <a:lnTo>
                        <a:pt x="13" y="25"/>
                      </a:lnTo>
                      <a:lnTo>
                        <a:pt x="13" y="25"/>
                      </a:lnTo>
                      <a:lnTo>
                        <a:pt x="17" y="23"/>
                      </a:lnTo>
                      <a:lnTo>
                        <a:pt x="21" y="22"/>
                      </a:lnTo>
                      <a:lnTo>
                        <a:pt x="23" y="17"/>
                      </a:lnTo>
                      <a:lnTo>
                        <a:pt x="25" y="12"/>
                      </a:lnTo>
                      <a:lnTo>
                        <a:pt x="25" y="1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7" name="Freeform 3582"/>
                <p:cNvSpPr>
                  <a:spLocks/>
                </p:cNvSpPr>
                <p:nvPr/>
              </p:nvSpPr>
              <p:spPr bwMode="auto">
                <a:xfrm>
                  <a:off x="4629149" y="3951287"/>
                  <a:ext cx="14288" cy="14288"/>
                </a:xfrm>
                <a:custGeom>
                  <a:avLst/>
                  <a:gdLst/>
                  <a:ahLst/>
                  <a:cxnLst>
                    <a:cxn ang="0">
                      <a:pos x="16" y="8"/>
                    </a:cxn>
                    <a:cxn ang="0">
                      <a:pos x="16" y="8"/>
                    </a:cxn>
                    <a:cxn ang="0">
                      <a:pos x="16" y="5"/>
                    </a:cxn>
                    <a:cxn ang="0">
                      <a:pos x="14" y="2"/>
                    </a:cxn>
                    <a:cxn ang="0">
                      <a:pos x="11" y="0"/>
                    </a:cxn>
                    <a:cxn ang="0">
                      <a:pos x="8" y="0"/>
                    </a:cxn>
                    <a:cxn ang="0">
                      <a:pos x="8" y="0"/>
                    </a:cxn>
                    <a:cxn ang="0">
                      <a:pos x="5" y="0"/>
                    </a:cxn>
                    <a:cxn ang="0">
                      <a:pos x="1" y="2"/>
                    </a:cxn>
                    <a:cxn ang="0">
                      <a:pos x="0" y="5"/>
                    </a:cxn>
                    <a:cxn ang="0">
                      <a:pos x="0" y="8"/>
                    </a:cxn>
                    <a:cxn ang="0">
                      <a:pos x="0" y="8"/>
                    </a:cxn>
                    <a:cxn ang="0">
                      <a:pos x="0" y="11"/>
                    </a:cxn>
                    <a:cxn ang="0">
                      <a:pos x="3" y="15"/>
                    </a:cxn>
                    <a:cxn ang="0">
                      <a:pos x="5" y="16"/>
                    </a:cxn>
                    <a:cxn ang="0">
                      <a:pos x="8" y="16"/>
                    </a:cxn>
                    <a:cxn ang="0">
                      <a:pos x="8" y="16"/>
                    </a:cxn>
                    <a:cxn ang="0">
                      <a:pos x="11" y="16"/>
                    </a:cxn>
                    <a:cxn ang="0">
                      <a:pos x="14" y="15"/>
                    </a:cxn>
                    <a:cxn ang="0">
                      <a:pos x="16" y="11"/>
                    </a:cxn>
                    <a:cxn ang="0">
                      <a:pos x="16" y="8"/>
                    </a:cxn>
                    <a:cxn ang="0">
                      <a:pos x="16" y="8"/>
                    </a:cxn>
                  </a:cxnLst>
                  <a:rect l="0" t="0" r="r" b="b"/>
                  <a:pathLst>
                    <a:path w="16" h="16">
                      <a:moveTo>
                        <a:pt x="16" y="8"/>
                      </a:moveTo>
                      <a:lnTo>
                        <a:pt x="16" y="8"/>
                      </a:lnTo>
                      <a:lnTo>
                        <a:pt x="16" y="5"/>
                      </a:lnTo>
                      <a:lnTo>
                        <a:pt x="14" y="2"/>
                      </a:lnTo>
                      <a:lnTo>
                        <a:pt x="11" y="0"/>
                      </a:lnTo>
                      <a:lnTo>
                        <a:pt x="8" y="0"/>
                      </a:lnTo>
                      <a:lnTo>
                        <a:pt x="8" y="0"/>
                      </a:lnTo>
                      <a:lnTo>
                        <a:pt x="5" y="0"/>
                      </a:lnTo>
                      <a:lnTo>
                        <a:pt x="1" y="2"/>
                      </a:lnTo>
                      <a:lnTo>
                        <a:pt x="0" y="5"/>
                      </a:lnTo>
                      <a:lnTo>
                        <a:pt x="0" y="8"/>
                      </a:lnTo>
                      <a:lnTo>
                        <a:pt x="0" y="8"/>
                      </a:lnTo>
                      <a:lnTo>
                        <a:pt x="0" y="11"/>
                      </a:lnTo>
                      <a:lnTo>
                        <a:pt x="3" y="15"/>
                      </a:lnTo>
                      <a:lnTo>
                        <a:pt x="5" y="16"/>
                      </a:lnTo>
                      <a:lnTo>
                        <a:pt x="8" y="16"/>
                      </a:lnTo>
                      <a:lnTo>
                        <a:pt x="8" y="16"/>
                      </a:lnTo>
                      <a:lnTo>
                        <a:pt x="11" y="16"/>
                      </a:lnTo>
                      <a:lnTo>
                        <a:pt x="14" y="15"/>
                      </a:lnTo>
                      <a:lnTo>
                        <a:pt x="16" y="11"/>
                      </a:lnTo>
                      <a:lnTo>
                        <a:pt x="16" y="8"/>
                      </a:lnTo>
                      <a:lnTo>
                        <a:pt x="16"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8" name="Freeform 3583"/>
                <p:cNvSpPr>
                  <a:spLocks/>
                </p:cNvSpPr>
                <p:nvPr/>
              </p:nvSpPr>
              <p:spPr bwMode="auto">
                <a:xfrm>
                  <a:off x="4587874" y="3938587"/>
                  <a:ext cx="12700" cy="12700"/>
                </a:xfrm>
                <a:custGeom>
                  <a:avLst/>
                  <a:gdLst/>
                  <a:ahLst/>
                  <a:cxnLst>
                    <a:cxn ang="0">
                      <a:pos x="18" y="8"/>
                    </a:cxn>
                    <a:cxn ang="0">
                      <a:pos x="18" y="8"/>
                    </a:cxn>
                    <a:cxn ang="0">
                      <a:pos x="16" y="4"/>
                    </a:cxn>
                    <a:cxn ang="0">
                      <a:pos x="15" y="1"/>
                    </a:cxn>
                    <a:cxn ang="0">
                      <a:pos x="11" y="0"/>
                    </a:cxn>
                    <a:cxn ang="0">
                      <a:pos x="8" y="0"/>
                    </a:cxn>
                    <a:cxn ang="0">
                      <a:pos x="8" y="0"/>
                    </a:cxn>
                    <a:cxn ang="0">
                      <a:pos x="5" y="0"/>
                    </a:cxn>
                    <a:cxn ang="0">
                      <a:pos x="3" y="1"/>
                    </a:cxn>
                    <a:cxn ang="0">
                      <a:pos x="2" y="4"/>
                    </a:cxn>
                    <a:cxn ang="0">
                      <a:pos x="0" y="8"/>
                    </a:cxn>
                    <a:cxn ang="0">
                      <a:pos x="0" y="8"/>
                    </a:cxn>
                    <a:cxn ang="0">
                      <a:pos x="2" y="11"/>
                    </a:cxn>
                    <a:cxn ang="0">
                      <a:pos x="3" y="14"/>
                    </a:cxn>
                    <a:cxn ang="0">
                      <a:pos x="7" y="16"/>
                    </a:cxn>
                    <a:cxn ang="0">
                      <a:pos x="10" y="16"/>
                    </a:cxn>
                    <a:cxn ang="0">
                      <a:pos x="10" y="16"/>
                    </a:cxn>
                    <a:cxn ang="0">
                      <a:pos x="13" y="16"/>
                    </a:cxn>
                    <a:cxn ang="0">
                      <a:pos x="15" y="14"/>
                    </a:cxn>
                    <a:cxn ang="0">
                      <a:pos x="16" y="11"/>
                    </a:cxn>
                    <a:cxn ang="0">
                      <a:pos x="18" y="8"/>
                    </a:cxn>
                    <a:cxn ang="0">
                      <a:pos x="18" y="8"/>
                    </a:cxn>
                  </a:cxnLst>
                  <a:rect l="0" t="0" r="r" b="b"/>
                  <a:pathLst>
                    <a:path w="18" h="16">
                      <a:moveTo>
                        <a:pt x="18" y="8"/>
                      </a:moveTo>
                      <a:lnTo>
                        <a:pt x="18" y="8"/>
                      </a:lnTo>
                      <a:lnTo>
                        <a:pt x="16" y="4"/>
                      </a:lnTo>
                      <a:lnTo>
                        <a:pt x="15" y="1"/>
                      </a:lnTo>
                      <a:lnTo>
                        <a:pt x="11" y="0"/>
                      </a:lnTo>
                      <a:lnTo>
                        <a:pt x="8" y="0"/>
                      </a:lnTo>
                      <a:lnTo>
                        <a:pt x="8" y="0"/>
                      </a:lnTo>
                      <a:lnTo>
                        <a:pt x="5" y="0"/>
                      </a:lnTo>
                      <a:lnTo>
                        <a:pt x="3" y="1"/>
                      </a:lnTo>
                      <a:lnTo>
                        <a:pt x="2" y="4"/>
                      </a:lnTo>
                      <a:lnTo>
                        <a:pt x="0" y="8"/>
                      </a:lnTo>
                      <a:lnTo>
                        <a:pt x="0" y="8"/>
                      </a:lnTo>
                      <a:lnTo>
                        <a:pt x="2" y="11"/>
                      </a:lnTo>
                      <a:lnTo>
                        <a:pt x="3" y="14"/>
                      </a:lnTo>
                      <a:lnTo>
                        <a:pt x="7" y="16"/>
                      </a:lnTo>
                      <a:lnTo>
                        <a:pt x="10" y="16"/>
                      </a:lnTo>
                      <a:lnTo>
                        <a:pt x="10" y="16"/>
                      </a:lnTo>
                      <a:lnTo>
                        <a:pt x="13" y="16"/>
                      </a:lnTo>
                      <a:lnTo>
                        <a:pt x="15" y="14"/>
                      </a:lnTo>
                      <a:lnTo>
                        <a:pt x="16" y="11"/>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9" name="Freeform 3584"/>
                <p:cNvSpPr>
                  <a:spLocks/>
                </p:cNvSpPr>
                <p:nvPr/>
              </p:nvSpPr>
              <p:spPr bwMode="auto">
                <a:xfrm>
                  <a:off x="4578349" y="3919537"/>
                  <a:ext cx="12700" cy="14288"/>
                </a:xfrm>
                <a:custGeom>
                  <a:avLst/>
                  <a:gdLst/>
                  <a:ahLst/>
                  <a:cxnLst>
                    <a:cxn ang="0">
                      <a:pos x="16" y="10"/>
                    </a:cxn>
                    <a:cxn ang="0">
                      <a:pos x="16" y="10"/>
                    </a:cxn>
                    <a:cxn ang="0">
                      <a:pos x="16" y="7"/>
                    </a:cxn>
                    <a:cxn ang="0">
                      <a:pos x="13" y="3"/>
                    </a:cxn>
                    <a:cxn ang="0">
                      <a:pos x="11" y="2"/>
                    </a:cxn>
                    <a:cxn ang="0">
                      <a:pos x="8" y="0"/>
                    </a:cxn>
                    <a:cxn ang="0">
                      <a:pos x="8" y="0"/>
                    </a:cxn>
                    <a:cxn ang="0">
                      <a:pos x="5" y="2"/>
                    </a:cxn>
                    <a:cxn ang="0">
                      <a:pos x="1" y="3"/>
                    </a:cxn>
                    <a:cxn ang="0">
                      <a:pos x="0" y="7"/>
                    </a:cxn>
                    <a:cxn ang="0">
                      <a:pos x="0" y="10"/>
                    </a:cxn>
                    <a:cxn ang="0">
                      <a:pos x="0" y="10"/>
                    </a:cxn>
                    <a:cxn ang="0">
                      <a:pos x="0" y="13"/>
                    </a:cxn>
                    <a:cxn ang="0">
                      <a:pos x="1" y="15"/>
                    </a:cxn>
                    <a:cxn ang="0">
                      <a:pos x="5" y="18"/>
                    </a:cxn>
                    <a:cxn ang="0">
                      <a:pos x="8" y="18"/>
                    </a:cxn>
                    <a:cxn ang="0">
                      <a:pos x="8" y="18"/>
                    </a:cxn>
                    <a:cxn ang="0">
                      <a:pos x="11" y="16"/>
                    </a:cxn>
                    <a:cxn ang="0">
                      <a:pos x="14" y="15"/>
                    </a:cxn>
                    <a:cxn ang="0">
                      <a:pos x="16" y="13"/>
                    </a:cxn>
                    <a:cxn ang="0">
                      <a:pos x="16" y="10"/>
                    </a:cxn>
                    <a:cxn ang="0">
                      <a:pos x="16" y="10"/>
                    </a:cxn>
                  </a:cxnLst>
                  <a:rect l="0" t="0" r="r" b="b"/>
                  <a:pathLst>
                    <a:path w="16" h="18">
                      <a:moveTo>
                        <a:pt x="16" y="10"/>
                      </a:moveTo>
                      <a:lnTo>
                        <a:pt x="16" y="10"/>
                      </a:lnTo>
                      <a:lnTo>
                        <a:pt x="16" y="7"/>
                      </a:lnTo>
                      <a:lnTo>
                        <a:pt x="13" y="3"/>
                      </a:lnTo>
                      <a:lnTo>
                        <a:pt x="11" y="2"/>
                      </a:lnTo>
                      <a:lnTo>
                        <a:pt x="8" y="0"/>
                      </a:lnTo>
                      <a:lnTo>
                        <a:pt x="8" y="0"/>
                      </a:lnTo>
                      <a:lnTo>
                        <a:pt x="5" y="2"/>
                      </a:lnTo>
                      <a:lnTo>
                        <a:pt x="1" y="3"/>
                      </a:lnTo>
                      <a:lnTo>
                        <a:pt x="0" y="7"/>
                      </a:lnTo>
                      <a:lnTo>
                        <a:pt x="0" y="10"/>
                      </a:lnTo>
                      <a:lnTo>
                        <a:pt x="0" y="10"/>
                      </a:lnTo>
                      <a:lnTo>
                        <a:pt x="0" y="13"/>
                      </a:lnTo>
                      <a:lnTo>
                        <a:pt x="1" y="15"/>
                      </a:lnTo>
                      <a:lnTo>
                        <a:pt x="5" y="18"/>
                      </a:lnTo>
                      <a:lnTo>
                        <a:pt x="8" y="18"/>
                      </a:lnTo>
                      <a:lnTo>
                        <a:pt x="8" y="18"/>
                      </a:lnTo>
                      <a:lnTo>
                        <a:pt x="11" y="16"/>
                      </a:lnTo>
                      <a:lnTo>
                        <a:pt x="14" y="15"/>
                      </a:lnTo>
                      <a:lnTo>
                        <a:pt x="16" y="13"/>
                      </a:lnTo>
                      <a:lnTo>
                        <a:pt x="16" y="10"/>
                      </a:lnTo>
                      <a:lnTo>
                        <a:pt x="16" y="1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0" name="Freeform 3585"/>
                <p:cNvSpPr>
                  <a:spLocks/>
                </p:cNvSpPr>
                <p:nvPr/>
              </p:nvSpPr>
              <p:spPr bwMode="auto">
                <a:xfrm>
                  <a:off x="4713287" y="3944937"/>
                  <a:ext cx="17463" cy="17463"/>
                </a:xfrm>
                <a:custGeom>
                  <a:avLst/>
                  <a:gdLst/>
                  <a:ahLst/>
                  <a:cxnLst>
                    <a:cxn ang="0">
                      <a:pos x="21" y="3"/>
                    </a:cxn>
                    <a:cxn ang="0">
                      <a:pos x="21" y="3"/>
                    </a:cxn>
                    <a:cxn ang="0">
                      <a:pos x="18" y="2"/>
                    </a:cxn>
                    <a:cxn ang="0">
                      <a:pos x="13" y="0"/>
                    </a:cxn>
                    <a:cxn ang="0">
                      <a:pos x="8" y="0"/>
                    </a:cxn>
                    <a:cxn ang="0">
                      <a:pos x="5" y="2"/>
                    </a:cxn>
                    <a:cxn ang="0">
                      <a:pos x="5" y="2"/>
                    </a:cxn>
                    <a:cxn ang="0">
                      <a:pos x="2" y="7"/>
                    </a:cxn>
                    <a:cxn ang="0">
                      <a:pos x="0" y="10"/>
                    </a:cxn>
                    <a:cxn ang="0">
                      <a:pos x="0" y="15"/>
                    </a:cxn>
                    <a:cxn ang="0">
                      <a:pos x="3" y="20"/>
                    </a:cxn>
                    <a:cxn ang="0">
                      <a:pos x="3" y="20"/>
                    </a:cxn>
                    <a:cxn ang="0">
                      <a:pos x="7" y="23"/>
                    </a:cxn>
                    <a:cxn ang="0">
                      <a:pos x="11" y="23"/>
                    </a:cxn>
                    <a:cxn ang="0">
                      <a:pos x="15" y="23"/>
                    </a:cxn>
                    <a:cxn ang="0">
                      <a:pos x="20" y="21"/>
                    </a:cxn>
                    <a:cxn ang="0">
                      <a:pos x="20" y="21"/>
                    </a:cxn>
                    <a:cxn ang="0">
                      <a:pos x="23" y="16"/>
                    </a:cxn>
                    <a:cxn ang="0">
                      <a:pos x="23" y="13"/>
                    </a:cxn>
                    <a:cxn ang="0">
                      <a:pos x="23" y="8"/>
                    </a:cxn>
                    <a:cxn ang="0">
                      <a:pos x="21" y="3"/>
                    </a:cxn>
                    <a:cxn ang="0">
                      <a:pos x="21" y="3"/>
                    </a:cxn>
                  </a:cxnLst>
                  <a:rect l="0" t="0" r="r" b="b"/>
                  <a:pathLst>
                    <a:path w="23" h="23">
                      <a:moveTo>
                        <a:pt x="21" y="3"/>
                      </a:moveTo>
                      <a:lnTo>
                        <a:pt x="21" y="3"/>
                      </a:lnTo>
                      <a:lnTo>
                        <a:pt x="18" y="2"/>
                      </a:lnTo>
                      <a:lnTo>
                        <a:pt x="13" y="0"/>
                      </a:lnTo>
                      <a:lnTo>
                        <a:pt x="8" y="0"/>
                      </a:lnTo>
                      <a:lnTo>
                        <a:pt x="5" y="2"/>
                      </a:lnTo>
                      <a:lnTo>
                        <a:pt x="5" y="2"/>
                      </a:lnTo>
                      <a:lnTo>
                        <a:pt x="2" y="7"/>
                      </a:lnTo>
                      <a:lnTo>
                        <a:pt x="0" y="10"/>
                      </a:lnTo>
                      <a:lnTo>
                        <a:pt x="0" y="15"/>
                      </a:lnTo>
                      <a:lnTo>
                        <a:pt x="3" y="20"/>
                      </a:lnTo>
                      <a:lnTo>
                        <a:pt x="3" y="20"/>
                      </a:lnTo>
                      <a:lnTo>
                        <a:pt x="7" y="23"/>
                      </a:lnTo>
                      <a:lnTo>
                        <a:pt x="11" y="23"/>
                      </a:lnTo>
                      <a:lnTo>
                        <a:pt x="15" y="23"/>
                      </a:lnTo>
                      <a:lnTo>
                        <a:pt x="20" y="21"/>
                      </a:lnTo>
                      <a:lnTo>
                        <a:pt x="20" y="21"/>
                      </a:lnTo>
                      <a:lnTo>
                        <a:pt x="23" y="16"/>
                      </a:lnTo>
                      <a:lnTo>
                        <a:pt x="23" y="13"/>
                      </a:lnTo>
                      <a:lnTo>
                        <a:pt x="23" y="8"/>
                      </a:lnTo>
                      <a:lnTo>
                        <a:pt x="21" y="3"/>
                      </a:lnTo>
                      <a:lnTo>
                        <a:pt x="21"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1" name="Freeform 3586"/>
                <p:cNvSpPr>
                  <a:spLocks/>
                </p:cNvSpPr>
                <p:nvPr/>
              </p:nvSpPr>
              <p:spPr bwMode="auto">
                <a:xfrm>
                  <a:off x="4737099" y="3937000"/>
                  <a:ext cx="12700" cy="14288"/>
                </a:xfrm>
                <a:custGeom>
                  <a:avLst/>
                  <a:gdLst/>
                  <a:ahLst/>
                  <a:cxnLst>
                    <a:cxn ang="0">
                      <a:pos x="15" y="4"/>
                    </a:cxn>
                    <a:cxn ang="0">
                      <a:pos x="15" y="4"/>
                    </a:cxn>
                    <a:cxn ang="0">
                      <a:pos x="11" y="2"/>
                    </a:cxn>
                    <a:cxn ang="0">
                      <a:pos x="8" y="0"/>
                    </a:cxn>
                    <a:cxn ang="0">
                      <a:pos x="5" y="2"/>
                    </a:cxn>
                    <a:cxn ang="0">
                      <a:pos x="3" y="2"/>
                    </a:cxn>
                    <a:cxn ang="0">
                      <a:pos x="3" y="2"/>
                    </a:cxn>
                    <a:cxn ang="0">
                      <a:pos x="0" y="5"/>
                    </a:cxn>
                    <a:cxn ang="0">
                      <a:pos x="0" y="8"/>
                    </a:cxn>
                    <a:cxn ang="0">
                      <a:pos x="0" y="12"/>
                    </a:cxn>
                    <a:cxn ang="0">
                      <a:pos x="2" y="15"/>
                    </a:cxn>
                    <a:cxn ang="0">
                      <a:pos x="2" y="15"/>
                    </a:cxn>
                    <a:cxn ang="0">
                      <a:pos x="5" y="17"/>
                    </a:cxn>
                    <a:cxn ang="0">
                      <a:pos x="8" y="18"/>
                    </a:cxn>
                    <a:cxn ang="0">
                      <a:pos x="11" y="18"/>
                    </a:cxn>
                    <a:cxn ang="0">
                      <a:pos x="13" y="17"/>
                    </a:cxn>
                    <a:cxn ang="0">
                      <a:pos x="13" y="17"/>
                    </a:cxn>
                    <a:cxn ang="0">
                      <a:pos x="16" y="13"/>
                    </a:cxn>
                    <a:cxn ang="0">
                      <a:pos x="16" y="10"/>
                    </a:cxn>
                    <a:cxn ang="0">
                      <a:pos x="16" y="7"/>
                    </a:cxn>
                    <a:cxn ang="0">
                      <a:pos x="15" y="4"/>
                    </a:cxn>
                    <a:cxn ang="0">
                      <a:pos x="15" y="4"/>
                    </a:cxn>
                  </a:cxnLst>
                  <a:rect l="0" t="0" r="r" b="b"/>
                  <a:pathLst>
                    <a:path w="16" h="18">
                      <a:moveTo>
                        <a:pt x="15" y="4"/>
                      </a:moveTo>
                      <a:lnTo>
                        <a:pt x="15" y="4"/>
                      </a:lnTo>
                      <a:lnTo>
                        <a:pt x="11" y="2"/>
                      </a:lnTo>
                      <a:lnTo>
                        <a:pt x="8" y="0"/>
                      </a:lnTo>
                      <a:lnTo>
                        <a:pt x="5" y="2"/>
                      </a:lnTo>
                      <a:lnTo>
                        <a:pt x="3" y="2"/>
                      </a:lnTo>
                      <a:lnTo>
                        <a:pt x="3" y="2"/>
                      </a:lnTo>
                      <a:lnTo>
                        <a:pt x="0" y="5"/>
                      </a:lnTo>
                      <a:lnTo>
                        <a:pt x="0" y="8"/>
                      </a:lnTo>
                      <a:lnTo>
                        <a:pt x="0" y="12"/>
                      </a:lnTo>
                      <a:lnTo>
                        <a:pt x="2" y="15"/>
                      </a:lnTo>
                      <a:lnTo>
                        <a:pt x="2" y="15"/>
                      </a:lnTo>
                      <a:lnTo>
                        <a:pt x="5" y="17"/>
                      </a:lnTo>
                      <a:lnTo>
                        <a:pt x="8" y="18"/>
                      </a:lnTo>
                      <a:lnTo>
                        <a:pt x="11" y="18"/>
                      </a:lnTo>
                      <a:lnTo>
                        <a:pt x="13" y="17"/>
                      </a:lnTo>
                      <a:lnTo>
                        <a:pt x="13" y="17"/>
                      </a:lnTo>
                      <a:lnTo>
                        <a:pt x="16" y="13"/>
                      </a:lnTo>
                      <a:lnTo>
                        <a:pt x="16" y="10"/>
                      </a:lnTo>
                      <a:lnTo>
                        <a:pt x="16" y="7"/>
                      </a:lnTo>
                      <a:lnTo>
                        <a:pt x="15" y="4"/>
                      </a:lnTo>
                      <a:lnTo>
                        <a:pt x="15"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2" name="Freeform 3587"/>
                <p:cNvSpPr>
                  <a:spLocks/>
                </p:cNvSpPr>
                <p:nvPr/>
              </p:nvSpPr>
              <p:spPr bwMode="auto">
                <a:xfrm>
                  <a:off x="4695824" y="3952875"/>
                  <a:ext cx="12700" cy="12700"/>
                </a:xfrm>
                <a:custGeom>
                  <a:avLst/>
                  <a:gdLst/>
                  <a:ahLst/>
                  <a:cxnLst>
                    <a:cxn ang="0">
                      <a:pos x="15" y="3"/>
                    </a:cxn>
                    <a:cxn ang="0">
                      <a:pos x="15" y="3"/>
                    </a:cxn>
                    <a:cxn ang="0">
                      <a:pos x="11" y="0"/>
                    </a:cxn>
                    <a:cxn ang="0">
                      <a:pos x="10" y="0"/>
                    </a:cxn>
                    <a:cxn ang="0">
                      <a:pos x="6" y="0"/>
                    </a:cxn>
                    <a:cxn ang="0">
                      <a:pos x="3" y="1"/>
                    </a:cxn>
                    <a:cxn ang="0">
                      <a:pos x="3" y="1"/>
                    </a:cxn>
                    <a:cxn ang="0">
                      <a:pos x="0" y="4"/>
                    </a:cxn>
                    <a:cxn ang="0">
                      <a:pos x="0" y="8"/>
                    </a:cxn>
                    <a:cxn ang="0">
                      <a:pos x="0" y="11"/>
                    </a:cxn>
                    <a:cxn ang="0">
                      <a:pos x="1" y="13"/>
                    </a:cxn>
                    <a:cxn ang="0">
                      <a:pos x="1" y="13"/>
                    </a:cxn>
                    <a:cxn ang="0">
                      <a:pos x="5" y="16"/>
                    </a:cxn>
                    <a:cxn ang="0">
                      <a:pos x="8" y="16"/>
                    </a:cxn>
                    <a:cxn ang="0">
                      <a:pos x="11" y="16"/>
                    </a:cxn>
                    <a:cxn ang="0">
                      <a:pos x="13" y="14"/>
                    </a:cxn>
                    <a:cxn ang="0">
                      <a:pos x="13" y="14"/>
                    </a:cxn>
                    <a:cxn ang="0">
                      <a:pos x="16" y="11"/>
                    </a:cxn>
                    <a:cxn ang="0">
                      <a:pos x="16" y="8"/>
                    </a:cxn>
                    <a:cxn ang="0">
                      <a:pos x="16" y="4"/>
                    </a:cxn>
                    <a:cxn ang="0">
                      <a:pos x="15" y="3"/>
                    </a:cxn>
                    <a:cxn ang="0">
                      <a:pos x="15" y="3"/>
                    </a:cxn>
                  </a:cxnLst>
                  <a:rect l="0" t="0" r="r" b="b"/>
                  <a:pathLst>
                    <a:path w="16" h="16">
                      <a:moveTo>
                        <a:pt x="15" y="3"/>
                      </a:moveTo>
                      <a:lnTo>
                        <a:pt x="15" y="3"/>
                      </a:lnTo>
                      <a:lnTo>
                        <a:pt x="11" y="0"/>
                      </a:lnTo>
                      <a:lnTo>
                        <a:pt x="10" y="0"/>
                      </a:lnTo>
                      <a:lnTo>
                        <a:pt x="6" y="0"/>
                      </a:lnTo>
                      <a:lnTo>
                        <a:pt x="3" y="1"/>
                      </a:lnTo>
                      <a:lnTo>
                        <a:pt x="3" y="1"/>
                      </a:lnTo>
                      <a:lnTo>
                        <a:pt x="0" y="4"/>
                      </a:lnTo>
                      <a:lnTo>
                        <a:pt x="0" y="8"/>
                      </a:lnTo>
                      <a:lnTo>
                        <a:pt x="0" y="11"/>
                      </a:lnTo>
                      <a:lnTo>
                        <a:pt x="1" y="13"/>
                      </a:lnTo>
                      <a:lnTo>
                        <a:pt x="1" y="13"/>
                      </a:lnTo>
                      <a:lnTo>
                        <a:pt x="5" y="16"/>
                      </a:lnTo>
                      <a:lnTo>
                        <a:pt x="8" y="16"/>
                      </a:lnTo>
                      <a:lnTo>
                        <a:pt x="11" y="16"/>
                      </a:lnTo>
                      <a:lnTo>
                        <a:pt x="13" y="14"/>
                      </a:lnTo>
                      <a:lnTo>
                        <a:pt x="13" y="14"/>
                      </a:lnTo>
                      <a:lnTo>
                        <a:pt x="16" y="11"/>
                      </a:lnTo>
                      <a:lnTo>
                        <a:pt x="16" y="8"/>
                      </a:lnTo>
                      <a:lnTo>
                        <a:pt x="16" y="4"/>
                      </a:lnTo>
                      <a:lnTo>
                        <a:pt x="15" y="3"/>
                      </a:lnTo>
                      <a:lnTo>
                        <a:pt x="15"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3" name="Freeform 3588"/>
                <p:cNvSpPr>
                  <a:spLocks/>
                </p:cNvSpPr>
                <p:nvPr/>
              </p:nvSpPr>
              <p:spPr bwMode="auto">
                <a:xfrm>
                  <a:off x="4676774" y="3944937"/>
                  <a:ext cx="12700" cy="14288"/>
                </a:xfrm>
                <a:custGeom>
                  <a:avLst/>
                  <a:gdLst/>
                  <a:ahLst/>
                  <a:cxnLst>
                    <a:cxn ang="0">
                      <a:pos x="15" y="3"/>
                    </a:cxn>
                    <a:cxn ang="0">
                      <a:pos x="15" y="3"/>
                    </a:cxn>
                    <a:cxn ang="0">
                      <a:pos x="13" y="2"/>
                    </a:cxn>
                    <a:cxn ang="0">
                      <a:pos x="10" y="0"/>
                    </a:cxn>
                    <a:cxn ang="0">
                      <a:pos x="7" y="2"/>
                    </a:cxn>
                    <a:cxn ang="0">
                      <a:pos x="4" y="3"/>
                    </a:cxn>
                    <a:cxn ang="0">
                      <a:pos x="4" y="3"/>
                    </a:cxn>
                    <a:cxn ang="0">
                      <a:pos x="2" y="5"/>
                    </a:cxn>
                    <a:cxn ang="0">
                      <a:pos x="0" y="8"/>
                    </a:cxn>
                    <a:cxn ang="0">
                      <a:pos x="0" y="12"/>
                    </a:cxn>
                    <a:cxn ang="0">
                      <a:pos x="2" y="15"/>
                    </a:cxn>
                    <a:cxn ang="0">
                      <a:pos x="2" y="15"/>
                    </a:cxn>
                    <a:cxn ang="0">
                      <a:pos x="5" y="16"/>
                    </a:cxn>
                    <a:cxn ang="0">
                      <a:pos x="9" y="18"/>
                    </a:cxn>
                    <a:cxn ang="0">
                      <a:pos x="12" y="18"/>
                    </a:cxn>
                    <a:cxn ang="0">
                      <a:pos x="15" y="16"/>
                    </a:cxn>
                    <a:cxn ang="0">
                      <a:pos x="15" y="16"/>
                    </a:cxn>
                    <a:cxn ang="0">
                      <a:pos x="17" y="13"/>
                    </a:cxn>
                    <a:cxn ang="0">
                      <a:pos x="17" y="10"/>
                    </a:cxn>
                    <a:cxn ang="0">
                      <a:pos x="17" y="7"/>
                    </a:cxn>
                    <a:cxn ang="0">
                      <a:pos x="15" y="3"/>
                    </a:cxn>
                    <a:cxn ang="0">
                      <a:pos x="15" y="3"/>
                    </a:cxn>
                  </a:cxnLst>
                  <a:rect l="0" t="0" r="r" b="b"/>
                  <a:pathLst>
                    <a:path w="17" h="18">
                      <a:moveTo>
                        <a:pt x="15" y="3"/>
                      </a:moveTo>
                      <a:lnTo>
                        <a:pt x="15" y="3"/>
                      </a:lnTo>
                      <a:lnTo>
                        <a:pt x="13" y="2"/>
                      </a:lnTo>
                      <a:lnTo>
                        <a:pt x="10" y="0"/>
                      </a:lnTo>
                      <a:lnTo>
                        <a:pt x="7" y="2"/>
                      </a:lnTo>
                      <a:lnTo>
                        <a:pt x="4" y="3"/>
                      </a:lnTo>
                      <a:lnTo>
                        <a:pt x="4" y="3"/>
                      </a:lnTo>
                      <a:lnTo>
                        <a:pt x="2" y="5"/>
                      </a:lnTo>
                      <a:lnTo>
                        <a:pt x="0" y="8"/>
                      </a:lnTo>
                      <a:lnTo>
                        <a:pt x="0" y="12"/>
                      </a:lnTo>
                      <a:lnTo>
                        <a:pt x="2" y="15"/>
                      </a:lnTo>
                      <a:lnTo>
                        <a:pt x="2" y="15"/>
                      </a:lnTo>
                      <a:lnTo>
                        <a:pt x="5" y="16"/>
                      </a:lnTo>
                      <a:lnTo>
                        <a:pt x="9" y="18"/>
                      </a:lnTo>
                      <a:lnTo>
                        <a:pt x="12" y="18"/>
                      </a:lnTo>
                      <a:lnTo>
                        <a:pt x="15" y="16"/>
                      </a:lnTo>
                      <a:lnTo>
                        <a:pt x="15" y="16"/>
                      </a:lnTo>
                      <a:lnTo>
                        <a:pt x="17" y="13"/>
                      </a:lnTo>
                      <a:lnTo>
                        <a:pt x="17" y="10"/>
                      </a:lnTo>
                      <a:lnTo>
                        <a:pt x="17" y="7"/>
                      </a:lnTo>
                      <a:lnTo>
                        <a:pt x="15" y="3"/>
                      </a:lnTo>
                      <a:lnTo>
                        <a:pt x="15"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4" name="Freeform 3589"/>
                <p:cNvSpPr>
                  <a:spLocks/>
                </p:cNvSpPr>
                <p:nvPr/>
              </p:nvSpPr>
              <p:spPr bwMode="auto">
                <a:xfrm>
                  <a:off x="4860924" y="3756025"/>
                  <a:ext cx="19050" cy="20638"/>
                </a:xfrm>
                <a:custGeom>
                  <a:avLst/>
                  <a:gdLst/>
                  <a:ahLst/>
                  <a:cxnLst>
                    <a:cxn ang="0">
                      <a:pos x="7" y="2"/>
                    </a:cxn>
                    <a:cxn ang="0">
                      <a:pos x="7" y="2"/>
                    </a:cxn>
                    <a:cxn ang="0">
                      <a:pos x="4" y="5"/>
                    </a:cxn>
                    <a:cxn ang="0">
                      <a:pos x="2" y="8"/>
                    </a:cxn>
                    <a:cxn ang="0">
                      <a:pos x="0" y="13"/>
                    </a:cxn>
                    <a:cxn ang="0">
                      <a:pos x="2" y="18"/>
                    </a:cxn>
                    <a:cxn ang="0">
                      <a:pos x="2" y="18"/>
                    </a:cxn>
                    <a:cxn ang="0">
                      <a:pos x="5" y="21"/>
                    </a:cxn>
                    <a:cxn ang="0">
                      <a:pos x="8" y="23"/>
                    </a:cxn>
                    <a:cxn ang="0">
                      <a:pos x="13" y="24"/>
                    </a:cxn>
                    <a:cxn ang="0">
                      <a:pos x="18" y="23"/>
                    </a:cxn>
                    <a:cxn ang="0">
                      <a:pos x="18" y="23"/>
                    </a:cxn>
                    <a:cxn ang="0">
                      <a:pos x="22" y="20"/>
                    </a:cxn>
                    <a:cxn ang="0">
                      <a:pos x="25" y="15"/>
                    </a:cxn>
                    <a:cxn ang="0">
                      <a:pos x="25" y="11"/>
                    </a:cxn>
                    <a:cxn ang="0">
                      <a:pos x="23" y="6"/>
                    </a:cxn>
                    <a:cxn ang="0">
                      <a:pos x="23" y="6"/>
                    </a:cxn>
                    <a:cxn ang="0">
                      <a:pos x="20" y="3"/>
                    </a:cxn>
                    <a:cxn ang="0">
                      <a:pos x="17" y="0"/>
                    </a:cxn>
                    <a:cxn ang="0">
                      <a:pos x="12" y="0"/>
                    </a:cxn>
                    <a:cxn ang="0">
                      <a:pos x="7" y="2"/>
                    </a:cxn>
                  </a:cxnLst>
                  <a:rect l="0" t="0" r="r" b="b"/>
                  <a:pathLst>
                    <a:path w="25" h="24">
                      <a:moveTo>
                        <a:pt x="7" y="2"/>
                      </a:moveTo>
                      <a:lnTo>
                        <a:pt x="7" y="2"/>
                      </a:lnTo>
                      <a:lnTo>
                        <a:pt x="4" y="5"/>
                      </a:lnTo>
                      <a:lnTo>
                        <a:pt x="2" y="8"/>
                      </a:lnTo>
                      <a:lnTo>
                        <a:pt x="0" y="13"/>
                      </a:lnTo>
                      <a:lnTo>
                        <a:pt x="2" y="18"/>
                      </a:lnTo>
                      <a:lnTo>
                        <a:pt x="2" y="18"/>
                      </a:lnTo>
                      <a:lnTo>
                        <a:pt x="5" y="21"/>
                      </a:lnTo>
                      <a:lnTo>
                        <a:pt x="8" y="23"/>
                      </a:lnTo>
                      <a:lnTo>
                        <a:pt x="13" y="24"/>
                      </a:lnTo>
                      <a:lnTo>
                        <a:pt x="18" y="23"/>
                      </a:lnTo>
                      <a:lnTo>
                        <a:pt x="18" y="23"/>
                      </a:lnTo>
                      <a:lnTo>
                        <a:pt x="22" y="20"/>
                      </a:lnTo>
                      <a:lnTo>
                        <a:pt x="25" y="15"/>
                      </a:lnTo>
                      <a:lnTo>
                        <a:pt x="25" y="11"/>
                      </a:lnTo>
                      <a:lnTo>
                        <a:pt x="23" y="6"/>
                      </a:lnTo>
                      <a:lnTo>
                        <a:pt x="23" y="6"/>
                      </a:lnTo>
                      <a:lnTo>
                        <a:pt x="20" y="3"/>
                      </a:lnTo>
                      <a:lnTo>
                        <a:pt x="17" y="0"/>
                      </a:lnTo>
                      <a:lnTo>
                        <a:pt x="12" y="0"/>
                      </a:lnTo>
                      <a:lnTo>
                        <a:pt x="7"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5" name="Freeform 3590"/>
                <p:cNvSpPr>
                  <a:spLocks/>
                </p:cNvSpPr>
                <p:nvPr/>
              </p:nvSpPr>
              <p:spPr bwMode="auto">
                <a:xfrm>
                  <a:off x="4860924" y="3756025"/>
                  <a:ext cx="19050" cy="20638"/>
                </a:xfrm>
                <a:custGeom>
                  <a:avLst/>
                  <a:gdLst/>
                  <a:ahLst/>
                  <a:cxnLst>
                    <a:cxn ang="0">
                      <a:pos x="7" y="2"/>
                    </a:cxn>
                    <a:cxn ang="0">
                      <a:pos x="7" y="2"/>
                    </a:cxn>
                    <a:cxn ang="0">
                      <a:pos x="4" y="5"/>
                    </a:cxn>
                    <a:cxn ang="0">
                      <a:pos x="2" y="8"/>
                    </a:cxn>
                    <a:cxn ang="0">
                      <a:pos x="0" y="13"/>
                    </a:cxn>
                    <a:cxn ang="0">
                      <a:pos x="2" y="18"/>
                    </a:cxn>
                    <a:cxn ang="0">
                      <a:pos x="2" y="18"/>
                    </a:cxn>
                    <a:cxn ang="0">
                      <a:pos x="5" y="21"/>
                    </a:cxn>
                    <a:cxn ang="0">
                      <a:pos x="8" y="23"/>
                    </a:cxn>
                    <a:cxn ang="0">
                      <a:pos x="13" y="24"/>
                    </a:cxn>
                    <a:cxn ang="0">
                      <a:pos x="18" y="23"/>
                    </a:cxn>
                    <a:cxn ang="0">
                      <a:pos x="18" y="23"/>
                    </a:cxn>
                    <a:cxn ang="0">
                      <a:pos x="22" y="20"/>
                    </a:cxn>
                    <a:cxn ang="0">
                      <a:pos x="25" y="15"/>
                    </a:cxn>
                    <a:cxn ang="0">
                      <a:pos x="25" y="11"/>
                    </a:cxn>
                    <a:cxn ang="0">
                      <a:pos x="23" y="6"/>
                    </a:cxn>
                    <a:cxn ang="0">
                      <a:pos x="23" y="6"/>
                    </a:cxn>
                    <a:cxn ang="0">
                      <a:pos x="20" y="3"/>
                    </a:cxn>
                    <a:cxn ang="0">
                      <a:pos x="17" y="0"/>
                    </a:cxn>
                    <a:cxn ang="0">
                      <a:pos x="12" y="0"/>
                    </a:cxn>
                    <a:cxn ang="0">
                      <a:pos x="7" y="2"/>
                    </a:cxn>
                  </a:cxnLst>
                  <a:rect l="0" t="0" r="r" b="b"/>
                  <a:pathLst>
                    <a:path w="25" h="24">
                      <a:moveTo>
                        <a:pt x="7" y="2"/>
                      </a:moveTo>
                      <a:lnTo>
                        <a:pt x="7" y="2"/>
                      </a:lnTo>
                      <a:lnTo>
                        <a:pt x="4" y="5"/>
                      </a:lnTo>
                      <a:lnTo>
                        <a:pt x="2" y="8"/>
                      </a:lnTo>
                      <a:lnTo>
                        <a:pt x="0" y="13"/>
                      </a:lnTo>
                      <a:lnTo>
                        <a:pt x="2" y="18"/>
                      </a:lnTo>
                      <a:lnTo>
                        <a:pt x="2" y="18"/>
                      </a:lnTo>
                      <a:lnTo>
                        <a:pt x="5" y="21"/>
                      </a:lnTo>
                      <a:lnTo>
                        <a:pt x="8" y="23"/>
                      </a:lnTo>
                      <a:lnTo>
                        <a:pt x="13" y="24"/>
                      </a:lnTo>
                      <a:lnTo>
                        <a:pt x="18" y="23"/>
                      </a:lnTo>
                      <a:lnTo>
                        <a:pt x="18" y="23"/>
                      </a:lnTo>
                      <a:lnTo>
                        <a:pt x="22" y="20"/>
                      </a:lnTo>
                      <a:lnTo>
                        <a:pt x="25" y="15"/>
                      </a:lnTo>
                      <a:lnTo>
                        <a:pt x="25" y="11"/>
                      </a:lnTo>
                      <a:lnTo>
                        <a:pt x="23" y="6"/>
                      </a:lnTo>
                      <a:lnTo>
                        <a:pt x="23" y="6"/>
                      </a:lnTo>
                      <a:lnTo>
                        <a:pt x="20" y="3"/>
                      </a:lnTo>
                      <a:lnTo>
                        <a:pt x="17" y="0"/>
                      </a:lnTo>
                      <a:lnTo>
                        <a:pt x="12" y="0"/>
                      </a:lnTo>
                      <a:lnTo>
                        <a:pt x="7"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6" name="Freeform 3591"/>
                <p:cNvSpPr>
                  <a:spLocks/>
                </p:cNvSpPr>
                <p:nvPr/>
              </p:nvSpPr>
              <p:spPr bwMode="auto">
                <a:xfrm>
                  <a:off x="4846637" y="3817937"/>
                  <a:ext cx="19050" cy="19050"/>
                </a:xfrm>
                <a:custGeom>
                  <a:avLst/>
                  <a:gdLst/>
                  <a:ahLst/>
                  <a:cxnLst>
                    <a:cxn ang="0">
                      <a:pos x="7" y="1"/>
                    </a:cxn>
                    <a:cxn ang="0">
                      <a:pos x="7" y="1"/>
                    </a:cxn>
                    <a:cxn ang="0">
                      <a:pos x="2" y="4"/>
                    </a:cxn>
                    <a:cxn ang="0">
                      <a:pos x="0" y="9"/>
                    </a:cxn>
                    <a:cxn ang="0">
                      <a:pos x="0" y="13"/>
                    </a:cxn>
                    <a:cxn ang="0">
                      <a:pos x="2" y="17"/>
                    </a:cxn>
                    <a:cxn ang="0">
                      <a:pos x="2" y="17"/>
                    </a:cxn>
                    <a:cxn ang="0">
                      <a:pos x="5" y="21"/>
                    </a:cxn>
                    <a:cxn ang="0">
                      <a:pos x="9" y="24"/>
                    </a:cxn>
                    <a:cxn ang="0">
                      <a:pos x="13" y="24"/>
                    </a:cxn>
                    <a:cxn ang="0">
                      <a:pos x="18" y="22"/>
                    </a:cxn>
                    <a:cxn ang="0">
                      <a:pos x="18" y="22"/>
                    </a:cxn>
                    <a:cxn ang="0">
                      <a:pos x="22" y="19"/>
                    </a:cxn>
                    <a:cxn ang="0">
                      <a:pos x="23" y="16"/>
                    </a:cxn>
                    <a:cxn ang="0">
                      <a:pos x="23" y="11"/>
                    </a:cxn>
                    <a:cxn ang="0">
                      <a:pos x="23" y="6"/>
                    </a:cxn>
                    <a:cxn ang="0">
                      <a:pos x="23" y="6"/>
                    </a:cxn>
                    <a:cxn ang="0">
                      <a:pos x="20" y="3"/>
                    </a:cxn>
                    <a:cxn ang="0">
                      <a:pos x="15" y="1"/>
                    </a:cxn>
                    <a:cxn ang="0">
                      <a:pos x="10" y="0"/>
                    </a:cxn>
                    <a:cxn ang="0">
                      <a:pos x="7" y="1"/>
                    </a:cxn>
                  </a:cxnLst>
                  <a:rect l="0" t="0" r="r" b="b"/>
                  <a:pathLst>
                    <a:path w="23" h="24">
                      <a:moveTo>
                        <a:pt x="7" y="1"/>
                      </a:moveTo>
                      <a:lnTo>
                        <a:pt x="7" y="1"/>
                      </a:lnTo>
                      <a:lnTo>
                        <a:pt x="2" y="4"/>
                      </a:lnTo>
                      <a:lnTo>
                        <a:pt x="0" y="9"/>
                      </a:lnTo>
                      <a:lnTo>
                        <a:pt x="0" y="13"/>
                      </a:lnTo>
                      <a:lnTo>
                        <a:pt x="2" y="17"/>
                      </a:lnTo>
                      <a:lnTo>
                        <a:pt x="2" y="17"/>
                      </a:lnTo>
                      <a:lnTo>
                        <a:pt x="5" y="21"/>
                      </a:lnTo>
                      <a:lnTo>
                        <a:pt x="9" y="24"/>
                      </a:lnTo>
                      <a:lnTo>
                        <a:pt x="13" y="24"/>
                      </a:lnTo>
                      <a:lnTo>
                        <a:pt x="18" y="22"/>
                      </a:lnTo>
                      <a:lnTo>
                        <a:pt x="18" y="22"/>
                      </a:lnTo>
                      <a:lnTo>
                        <a:pt x="22" y="19"/>
                      </a:lnTo>
                      <a:lnTo>
                        <a:pt x="23" y="16"/>
                      </a:lnTo>
                      <a:lnTo>
                        <a:pt x="23" y="11"/>
                      </a:lnTo>
                      <a:lnTo>
                        <a:pt x="23" y="6"/>
                      </a:lnTo>
                      <a:lnTo>
                        <a:pt x="23" y="6"/>
                      </a:lnTo>
                      <a:lnTo>
                        <a:pt x="20" y="3"/>
                      </a:lnTo>
                      <a:lnTo>
                        <a:pt x="15" y="1"/>
                      </a:lnTo>
                      <a:lnTo>
                        <a:pt x="10" y="0"/>
                      </a:lnTo>
                      <a:lnTo>
                        <a:pt x="7" y="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7" name="Freeform 3592"/>
                <p:cNvSpPr>
                  <a:spLocks/>
                </p:cNvSpPr>
                <p:nvPr/>
              </p:nvSpPr>
              <p:spPr bwMode="auto">
                <a:xfrm>
                  <a:off x="4846637" y="3817937"/>
                  <a:ext cx="19050" cy="19050"/>
                </a:xfrm>
                <a:custGeom>
                  <a:avLst/>
                  <a:gdLst/>
                  <a:ahLst/>
                  <a:cxnLst>
                    <a:cxn ang="0">
                      <a:pos x="7" y="1"/>
                    </a:cxn>
                    <a:cxn ang="0">
                      <a:pos x="7" y="1"/>
                    </a:cxn>
                    <a:cxn ang="0">
                      <a:pos x="2" y="4"/>
                    </a:cxn>
                    <a:cxn ang="0">
                      <a:pos x="0" y="9"/>
                    </a:cxn>
                    <a:cxn ang="0">
                      <a:pos x="0" y="13"/>
                    </a:cxn>
                    <a:cxn ang="0">
                      <a:pos x="2" y="17"/>
                    </a:cxn>
                    <a:cxn ang="0">
                      <a:pos x="2" y="17"/>
                    </a:cxn>
                    <a:cxn ang="0">
                      <a:pos x="5" y="21"/>
                    </a:cxn>
                    <a:cxn ang="0">
                      <a:pos x="9" y="24"/>
                    </a:cxn>
                    <a:cxn ang="0">
                      <a:pos x="13" y="24"/>
                    </a:cxn>
                    <a:cxn ang="0">
                      <a:pos x="18" y="22"/>
                    </a:cxn>
                    <a:cxn ang="0">
                      <a:pos x="18" y="22"/>
                    </a:cxn>
                    <a:cxn ang="0">
                      <a:pos x="22" y="19"/>
                    </a:cxn>
                    <a:cxn ang="0">
                      <a:pos x="23" y="16"/>
                    </a:cxn>
                    <a:cxn ang="0">
                      <a:pos x="23" y="11"/>
                    </a:cxn>
                    <a:cxn ang="0">
                      <a:pos x="23" y="6"/>
                    </a:cxn>
                    <a:cxn ang="0">
                      <a:pos x="23" y="6"/>
                    </a:cxn>
                    <a:cxn ang="0">
                      <a:pos x="20" y="3"/>
                    </a:cxn>
                    <a:cxn ang="0">
                      <a:pos x="15" y="1"/>
                    </a:cxn>
                    <a:cxn ang="0">
                      <a:pos x="10" y="0"/>
                    </a:cxn>
                    <a:cxn ang="0">
                      <a:pos x="7" y="1"/>
                    </a:cxn>
                  </a:cxnLst>
                  <a:rect l="0" t="0" r="r" b="b"/>
                  <a:pathLst>
                    <a:path w="23" h="24">
                      <a:moveTo>
                        <a:pt x="7" y="1"/>
                      </a:moveTo>
                      <a:lnTo>
                        <a:pt x="7" y="1"/>
                      </a:lnTo>
                      <a:lnTo>
                        <a:pt x="2" y="4"/>
                      </a:lnTo>
                      <a:lnTo>
                        <a:pt x="0" y="9"/>
                      </a:lnTo>
                      <a:lnTo>
                        <a:pt x="0" y="13"/>
                      </a:lnTo>
                      <a:lnTo>
                        <a:pt x="2" y="17"/>
                      </a:lnTo>
                      <a:lnTo>
                        <a:pt x="2" y="17"/>
                      </a:lnTo>
                      <a:lnTo>
                        <a:pt x="5" y="21"/>
                      </a:lnTo>
                      <a:lnTo>
                        <a:pt x="9" y="24"/>
                      </a:lnTo>
                      <a:lnTo>
                        <a:pt x="13" y="24"/>
                      </a:lnTo>
                      <a:lnTo>
                        <a:pt x="18" y="22"/>
                      </a:lnTo>
                      <a:lnTo>
                        <a:pt x="18" y="22"/>
                      </a:lnTo>
                      <a:lnTo>
                        <a:pt x="22" y="19"/>
                      </a:lnTo>
                      <a:lnTo>
                        <a:pt x="23" y="16"/>
                      </a:lnTo>
                      <a:lnTo>
                        <a:pt x="23" y="11"/>
                      </a:lnTo>
                      <a:lnTo>
                        <a:pt x="23" y="6"/>
                      </a:lnTo>
                      <a:lnTo>
                        <a:pt x="23" y="6"/>
                      </a:lnTo>
                      <a:lnTo>
                        <a:pt x="20" y="3"/>
                      </a:lnTo>
                      <a:lnTo>
                        <a:pt x="15" y="1"/>
                      </a:lnTo>
                      <a:lnTo>
                        <a:pt x="10" y="0"/>
                      </a:lnTo>
                      <a:lnTo>
                        <a:pt x="7" y="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8" name="Freeform 3593"/>
                <p:cNvSpPr>
                  <a:spLocks/>
                </p:cNvSpPr>
                <p:nvPr/>
              </p:nvSpPr>
              <p:spPr bwMode="auto">
                <a:xfrm>
                  <a:off x="4859337" y="3735387"/>
                  <a:ext cx="12700" cy="14288"/>
                </a:xfrm>
                <a:custGeom>
                  <a:avLst/>
                  <a:gdLst/>
                  <a:ahLst/>
                  <a:cxnLst>
                    <a:cxn ang="0">
                      <a:pos x="5" y="2"/>
                    </a:cxn>
                    <a:cxn ang="0">
                      <a:pos x="5" y="2"/>
                    </a:cxn>
                    <a:cxn ang="0">
                      <a:pos x="2" y="3"/>
                    </a:cxn>
                    <a:cxn ang="0">
                      <a:pos x="2" y="6"/>
                    </a:cxn>
                    <a:cxn ang="0">
                      <a:pos x="0" y="10"/>
                    </a:cxn>
                    <a:cxn ang="0">
                      <a:pos x="2" y="13"/>
                    </a:cxn>
                    <a:cxn ang="0">
                      <a:pos x="2" y="13"/>
                    </a:cxn>
                    <a:cxn ang="0">
                      <a:pos x="3" y="15"/>
                    </a:cxn>
                    <a:cxn ang="0">
                      <a:pos x="7" y="16"/>
                    </a:cxn>
                    <a:cxn ang="0">
                      <a:pos x="10" y="18"/>
                    </a:cxn>
                    <a:cxn ang="0">
                      <a:pos x="13" y="16"/>
                    </a:cxn>
                    <a:cxn ang="0">
                      <a:pos x="13" y="16"/>
                    </a:cxn>
                    <a:cxn ang="0">
                      <a:pos x="16" y="15"/>
                    </a:cxn>
                    <a:cxn ang="0">
                      <a:pos x="18" y="11"/>
                    </a:cxn>
                    <a:cxn ang="0">
                      <a:pos x="18" y="8"/>
                    </a:cxn>
                    <a:cxn ang="0">
                      <a:pos x="16" y="5"/>
                    </a:cxn>
                    <a:cxn ang="0">
                      <a:pos x="16" y="5"/>
                    </a:cxn>
                    <a:cxn ang="0">
                      <a:pos x="15" y="2"/>
                    </a:cxn>
                    <a:cxn ang="0">
                      <a:pos x="11" y="0"/>
                    </a:cxn>
                    <a:cxn ang="0">
                      <a:pos x="8" y="0"/>
                    </a:cxn>
                    <a:cxn ang="0">
                      <a:pos x="5" y="2"/>
                    </a:cxn>
                  </a:cxnLst>
                  <a:rect l="0" t="0" r="r" b="b"/>
                  <a:pathLst>
                    <a:path w="18" h="18">
                      <a:moveTo>
                        <a:pt x="5" y="2"/>
                      </a:moveTo>
                      <a:lnTo>
                        <a:pt x="5" y="2"/>
                      </a:lnTo>
                      <a:lnTo>
                        <a:pt x="2" y="3"/>
                      </a:lnTo>
                      <a:lnTo>
                        <a:pt x="2" y="6"/>
                      </a:lnTo>
                      <a:lnTo>
                        <a:pt x="0" y="10"/>
                      </a:lnTo>
                      <a:lnTo>
                        <a:pt x="2" y="13"/>
                      </a:lnTo>
                      <a:lnTo>
                        <a:pt x="2" y="13"/>
                      </a:lnTo>
                      <a:lnTo>
                        <a:pt x="3" y="15"/>
                      </a:lnTo>
                      <a:lnTo>
                        <a:pt x="7" y="16"/>
                      </a:lnTo>
                      <a:lnTo>
                        <a:pt x="10" y="18"/>
                      </a:lnTo>
                      <a:lnTo>
                        <a:pt x="13" y="16"/>
                      </a:lnTo>
                      <a:lnTo>
                        <a:pt x="13" y="16"/>
                      </a:lnTo>
                      <a:lnTo>
                        <a:pt x="16" y="15"/>
                      </a:lnTo>
                      <a:lnTo>
                        <a:pt x="18" y="11"/>
                      </a:lnTo>
                      <a:lnTo>
                        <a:pt x="18" y="8"/>
                      </a:lnTo>
                      <a:lnTo>
                        <a:pt x="16" y="5"/>
                      </a:lnTo>
                      <a:lnTo>
                        <a:pt x="16" y="5"/>
                      </a:lnTo>
                      <a:lnTo>
                        <a:pt x="15" y="2"/>
                      </a:lnTo>
                      <a:lnTo>
                        <a:pt x="11"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9" name="Freeform 3594"/>
                <p:cNvSpPr>
                  <a:spLocks/>
                </p:cNvSpPr>
                <p:nvPr/>
              </p:nvSpPr>
              <p:spPr bwMode="auto">
                <a:xfrm>
                  <a:off x="4859337" y="3735387"/>
                  <a:ext cx="12700" cy="14288"/>
                </a:xfrm>
                <a:custGeom>
                  <a:avLst/>
                  <a:gdLst/>
                  <a:ahLst/>
                  <a:cxnLst>
                    <a:cxn ang="0">
                      <a:pos x="5" y="2"/>
                    </a:cxn>
                    <a:cxn ang="0">
                      <a:pos x="5" y="2"/>
                    </a:cxn>
                    <a:cxn ang="0">
                      <a:pos x="2" y="3"/>
                    </a:cxn>
                    <a:cxn ang="0">
                      <a:pos x="2" y="6"/>
                    </a:cxn>
                    <a:cxn ang="0">
                      <a:pos x="0" y="10"/>
                    </a:cxn>
                    <a:cxn ang="0">
                      <a:pos x="2" y="13"/>
                    </a:cxn>
                    <a:cxn ang="0">
                      <a:pos x="2" y="13"/>
                    </a:cxn>
                    <a:cxn ang="0">
                      <a:pos x="3" y="15"/>
                    </a:cxn>
                    <a:cxn ang="0">
                      <a:pos x="7" y="16"/>
                    </a:cxn>
                    <a:cxn ang="0">
                      <a:pos x="10" y="18"/>
                    </a:cxn>
                    <a:cxn ang="0">
                      <a:pos x="13" y="16"/>
                    </a:cxn>
                    <a:cxn ang="0">
                      <a:pos x="13" y="16"/>
                    </a:cxn>
                    <a:cxn ang="0">
                      <a:pos x="16" y="15"/>
                    </a:cxn>
                    <a:cxn ang="0">
                      <a:pos x="18" y="11"/>
                    </a:cxn>
                    <a:cxn ang="0">
                      <a:pos x="18" y="8"/>
                    </a:cxn>
                    <a:cxn ang="0">
                      <a:pos x="16" y="5"/>
                    </a:cxn>
                    <a:cxn ang="0">
                      <a:pos x="16" y="5"/>
                    </a:cxn>
                    <a:cxn ang="0">
                      <a:pos x="15" y="2"/>
                    </a:cxn>
                    <a:cxn ang="0">
                      <a:pos x="11" y="0"/>
                    </a:cxn>
                    <a:cxn ang="0">
                      <a:pos x="8" y="0"/>
                    </a:cxn>
                    <a:cxn ang="0">
                      <a:pos x="5" y="2"/>
                    </a:cxn>
                  </a:cxnLst>
                  <a:rect l="0" t="0" r="r" b="b"/>
                  <a:pathLst>
                    <a:path w="18" h="18">
                      <a:moveTo>
                        <a:pt x="5" y="2"/>
                      </a:moveTo>
                      <a:lnTo>
                        <a:pt x="5" y="2"/>
                      </a:lnTo>
                      <a:lnTo>
                        <a:pt x="2" y="3"/>
                      </a:lnTo>
                      <a:lnTo>
                        <a:pt x="2" y="6"/>
                      </a:lnTo>
                      <a:lnTo>
                        <a:pt x="0" y="10"/>
                      </a:lnTo>
                      <a:lnTo>
                        <a:pt x="2" y="13"/>
                      </a:lnTo>
                      <a:lnTo>
                        <a:pt x="2" y="13"/>
                      </a:lnTo>
                      <a:lnTo>
                        <a:pt x="3" y="15"/>
                      </a:lnTo>
                      <a:lnTo>
                        <a:pt x="7" y="16"/>
                      </a:lnTo>
                      <a:lnTo>
                        <a:pt x="10" y="18"/>
                      </a:lnTo>
                      <a:lnTo>
                        <a:pt x="13" y="16"/>
                      </a:lnTo>
                      <a:lnTo>
                        <a:pt x="13" y="16"/>
                      </a:lnTo>
                      <a:lnTo>
                        <a:pt x="16" y="15"/>
                      </a:lnTo>
                      <a:lnTo>
                        <a:pt x="18" y="11"/>
                      </a:lnTo>
                      <a:lnTo>
                        <a:pt x="18" y="8"/>
                      </a:lnTo>
                      <a:lnTo>
                        <a:pt x="16" y="5"/>
                      </a:lnTo>
                      <a:lnTo>
                        <a:pt x="16" y="5"/>
                      </a:lnTo>
                      <a:lnTo>
                        <a:pt x="15" y="2"/>
                      </a:lnTo>
                      <a:lnTo>
                        <a:pt x="11"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0" name="Freeform 3595"/>
                <p:cNvSpPr>
                  <a:spLocks/>
                </p:cNvSpPr>
                <p:nvPr/>
              </p:nvSpPr>
              <p:spPr bwMode="auto">
                <a:xfrm>
                  <a:off x="4865687" y="3779837"/>
                  <a:ext cx="14288" cy="12700"/>
                </a:xfrm>
                <a:custGeom>
                  <a:avLst/>
                  <a:gdLst/>
                  <a:ahLst/>
                  <a:cxnLst>
                    <a:cxn ang="0">
                      <a:pos x="5" y="2"/>
                    </a:cxn>
                    <a:cxn ang="0">
                      <a:pos x="5" y="2"/>
                    </a:cxn>
                    <a:cxn ang="0">
                      <a:pos x="1" y="4"/>
                    </a:cxn>
                    <a:cxn ang="0">
                      <a:pos x="0" y="7"/>
                    </a:cxn>
                    <a:cxn ang="0">
                      <a:pos x="0" y="10"/>
                    </a:cxn>
                    <a:cxn ang="0">
                      <a:pos x="1" y="13"/>
                    </a:cxn>
                    <a:cxn ang="0">
                      <a:pos x="1" y="13"/>
                    </a:cxn>
                    <a:cxn ang="0">
                      <a:pos x="3" y="15"/>
                    </a:cxn>
                    <a:cxn ang="0">
                      <a:pos x="6" y="17"/>
                    </a:cxn>
                    <a:cxn ang="0">
                      <a:pos x="10" y="17"/>
                    </a:cxn>
                    <a:cxn ang="0">
                      <a:pos x="13" y="17"/>
                    </a:cxn>
                    <a:cxn ang="0">
                      <a:pos x="13" y="17"/>
                    </a:cxn>
                    <a:cxn ang="0">
                      <a:pos x="16" y="13"/>
                    </a:cxn>
                    <a:cxn ang="0">
                      <a:pos x="16" y="12"/>
                    </a:cxn>
                    <a:cxn ang="0">
                      <a:pos x="18" y="8"/>
                    </a:cxn>
                    <a:cxn ang="0">
                      <a:pos x="16" y="5"/>
                    </a:cxn>
                    <a:cxn ang="0">
                      <a:pos x="16" y="5"/>
                    </a:cxn>
                    <a:cxn ang="0">
                      <a:pos x="15" y="2"/>
                    </a:cxn>
                    <a:cxn ang="0">
                      <a:pos x="11" y="0"/>
                    </a:cxn>
                    <a:cxn ang="0">
                      <a:pos x="8" y="0"/>
                    </a:cxn>
                    <a:cxn ang="0">
                      <a:pos x="5" y="2"/>
                    </a:cxn>
                  </a:cxnLst>
                  <a:rect l="0" t="0" r="r" b="b"/>
                  <a:pathLst>
                    <a:path w="18" h="17">
                      <a:moveTo>
                        <a:pt x="5" y="2"/>
                      </a:moveTo>
                      <a:lnTo>
                        <a:pt x="5" y="2"/>
                      </a:lnTo>
                      <a:lnTo>
                        <a:pt x="1" y="4"/>
                      </a:lnTo>
                      <a:lnTo>
                        <a:pt x="0" y="7"/>
                      </a:lnTo>
                      <a:lnTo>
                        <a:pt x="0" y="10"/>
                      </a:lnTo>
                      <a:lnTo>
                        <a:pt x="1" y="13"/>
                      </a:lnTo>
                      <a:lnTo>
                        <a:pt x="1" y="13"/>
                      </a:lnTo>
                      <a:lnTo>
                        <a:pt x="3" y="15"/>
                      </a:lnTo>
                      <a:lnTo>
                        <a:pt x="6" y="17"/>
                      </a:lnTo>
                      <a:lnTo>
                        <a:pt x="10" y="17"/>
                      </a:lnTo>
                      <a:lnTo>
                        <a:pt x="13" y="17"/>
                      </a:lnTo>
                      <a:lnTo>
                        <a:pt x="13" y="17"/>
                      </a:lnTo>
                      <a:lnTo>
                        <a:pt x="16" y="13"/>
                      </a:lnTo>
                      <a:lnTo>
                        <a:pt x="16" y="12"/>
                      </a:lnTo>
                      <a:lnTo>
                        <a:pt x="18" y="8"/>
                      </a:lnTo>
                      <a:lnTo>
                        <a:pt x="16" y="5"/>
                      </a:lnTo>
                      <a:lnTo>
                        <a:pt x="16" y="5"/>
                      </a:lnTo>
                      <a:lnTo>
                        <a:pt x="15" y="2"/>
                      </a:lnTo>
                      <a:lnTo>
                        <a:pt x="11"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1" name="Freeform 3596"/>
                <p:cNvSpPr>
                  <a:spLocks/>
                </p:cNvSpPr>
                <p:nvPr/>
              </p:nvSpPr>
              <p:spPr bwMode="auto">
                <a:xfrm>
                  <a:off x="4865687" y="3779837"/>
                  <a:ext cx="14288" cy="12700"/>
                </a:xfrm>
                <a:custGeom>
                  <a:avLst/>
                  <a:gdLst/>
                  <a:ahLst/>
                  <a:cxnLst>
                    <a:cxn ang="0">
                      <a:pos x="5" y="2"/>
                    </a:cxn>
                    <a:cxn ang="0">
                      <a:pos x="5" y="2"/>
                    </a:cxn>
                    <a:cxn ang="0">
                      <a:pos x="1" y="4"/>
                    </a:cxn>
                    <a:cxn ang="0">
                      <a:pos x="0" y="7"/>
                    </a:cxn>
                    <a:cxn ang="0">
                      <a:pos x="0" y="10"/>
                    </a:cxn>
                    <a:cxn ang="0">
                      <a:pos x="1" y="13"/>
                    </a:cxn>
                    <a:cxn ang="0">
                      <a:pos x="1" y="13"/>
                    </a:cxn>
                    <a:cxn ang="0">
                      <a:pos x="3" y="15"/>
                    </a:cxn>
                    <a:cxn ang="0">
                      <a:pos x="6" y="17"/>
                    </a:cxn>
                    <a:cxn ang="0">
                      <a:pos x="10" y="17"/>
                    </a:cxn>
                    <a:cxn ang="0">
                      <a:pos x="13" y="17"/>
                    </a:cxn>
                    <a:cxn ang="0">
                      <a:pos x="13" y="17"/>
                    </a:cxn>
                    <a:cxn ang="0">
                      <a:pos x="16" y="13"/>
                    </a:cxn>
                    <a:cxn ang="0">
                      <a:pos x="16" y="12"/>
                    </a:cxn>
                    <a:cxn ang="0">
                      <a:pos x="18" y="8"/>
                    </a:cxn>
                    <a:cxn ang="0">
                      <a:pos x="16" y="5"/>
                    </a:cxn>
                    <a:cxn ang="0">
                      <a:pos x="16" y="5"/>
                    </a:cxn>
                    <a:cxn ang="0">
                      <a:pos x="15" y="2"/>
                    </a:cxn>
                    <a:cxn ang="0">
                      <a:pos x="11" y="0"/>
                    </a:cxn>
                    <a:cxn ang="0">
                      <a:pos x="8" y="0"/>
                    </a:cxn>
                    <a:cxn ang="0">
                      <a:pos x="5" y="2"/>
                    </a:cxn>
                  </a:cxnLst>
                  <a:rect l="0" t="0" r="r" b="b"/>
                  <a:pathLst>
                    <a:path w="18" h="17">
                      <a:moveTo>
                        <a:pt x="5" y="2"/>
                      </a:moveTo>
                      <a:lnTo>
                        <a:pt x="5" y="2"/>
                      </a:lnTo>
                      <a:lnTo>
                        <a:pt x="1" y="4"/>
                      </a:lnTo>
                      <a:lnTo>
                        <a:pt x="0" y="7"/>
                      </a:lnTo>
                      <a:lnTo>
                        <a:pt x="0" y="10"/>
                      </a:lnTo>
                      <a:lnTo>
                        <a:pt x="1" y="13"/>
                      </a:lnTo>
                      <a:lnTo>
                        <a:pt x="1" y="13"/>
                      </a:lnTo>
                      <a:lnTo>
                        <a:pt x="3" y="15"/>
                      </a:lnTo>
                      <a:lnTo>
                        <a:pt x="6" y="17"/>
                      </a:lnTo>
                      <a:lnTo>
                        <a:pt x="10" y="17"/>
                      </a:lnTo>
                      <a:lnTo>
                        <a:pt x="13" y="17"/>
                      </a:lnTo>
                      <a:lnTo>
                        <a:pt x="13" y="17"/>
                      </a:lnTo>
                      <a:lnTo>
                        <a:pt x="16" y="13"/>
                      </a:lnTo>
                      <a:lnTo>
                        <a:pt x="16" y="12"/>
                      </a:lnTo>
                      <a:lnTo>
                        <a:pt x="18" y="8"/>
                      </a:lnTo>
                      <a:lnTo>
                        <a:pt x="16" y="5"/>
                      </a:lnTo>
                      <a:lnTo>
                        <a:pt x="16" y="5"/>
                      </a:lnTo>
                      <a:lnTo>
                        <a:pt x="15" y="2"/>
                      </a:lnTo>
                      <a:lnTo>
                        <a:pt x="11"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2" name="Freeform 3597"/>
                <p:cNvSpPr>
                  <a:spLocks/>
                </p:cNvSpPr>
                <p:nvPr/>
              </p:nvSpPr>
              <p:spPr bwMode="auto">
                <a:xfrm>
                  <a:off x="4854574" y="3797300"/>
                  <a:ext cx="12700" cy="14288"/>
                </a:xfrm>
                <a:custGeom>
                  <a:avLst/>
                  <a:gdLst/>
                  <a:ahLst/>
                  <a:cxnLst>
                    <a:cxn ang="0">
                      <a:pos x="5" y="2"/>
                    </a:cxn>
                    <a:cxn ang="0">
                      <a:pos x="5" y="2"/>
                    </a:cxn>
                    <a:cxn ang="0">
                      <a:pos x="2" y="4"/>
                    </a:cxn>
                    <a:cxn ang="0">
                      <a:pos x="0" y="7"/>
                    </a:cxn>
                    <a:cxn ang="0">
                      <a:pos x="0" y="10"/>
                    </a:cxn>
                    <a:cxn ang="0">
                      <a:pos x="2" y="13"/>
                    </a:cxn>
                    <a:cxn ang="0">
                      <a:pos x="2" y="13"/>
                    </a:cxn>
                    <a:cxn ang="0">
                      <a:pos x="3" y="17"/>
                    </a:cxn>
                    <a:cxn ang="0">
                      <a:pos x="7" y="17"/>
                    </a:cxn>
                    <a:cxn ang="0">
                      <a:pos x="10" y="18"/>
                    </a:cxn>
                    <a:cxn ang="0">
                      <a:pos x="13" y="17"/>
                    </a:cxn>
                    <a:cxn ang="0">
                      <a:pos x="13" y="17"/>
                    </a:cxn>
                    <a:cxn ang="0">
                      <a:pos x="15" y="15"/>
                    </a:cxn>
                    <a:cxn ang="0">
                      <a:pos x="16" y="12"/>
                    </a:cxn>
                    <a:cxn ang="0">
                      <a:pos x="16" y="9"/>
                    </a:cxn>
                    <a:cxn ang="0">
                      <a:pos x="16" y="5"/>
                    </a:cxn>
                    <a:cxn ang="0">
                      <a:pos x="16" y="5"/>
                    </a:cxn>
                    <a:cxn ang="0">
                      <a:pos x="13" y="2"/>
                    </a:cxn>
                    <a:cxn ang="0">
                      <a:pos x="12" y="0"/>
                    </a:cxn>
                    <a:cxn ang="0">
                      <a:pos x="8" y="0"/>
                    </a:cxn>
                    <a:cxn ang="0">
                      <a:pos x="5" y="2"/>
                    </a:cxn>
                  </a:cxnLst>
                  <a:rect l="0" t="0" r="r" b="b"/>
                  <a:pathLst>
                    <a:path w="16" h="18">
                      <a:moveTo>
                        <a:pt x="5" y="2"/>
                      </a:moveTo>
                      <a:lnTo>
                        <a:pt x="5" y="2"/>
                      </a:lnTo>
                      <a:lnTo>
                        <a:pt x="2" y="4"/>
                      </a:lnTo>
                      <a:lnTo>
                        <a:pt x="0" y="7"/>
                      </a:lnTo>
                      <a:lnTo>
                        <a:pt x="0" y="10"/>
                      </a:lnTo>
                      <a:lnTo>
                        <a:pt x="2" y="13"/>
                      </a:lnTo>
                      <a:lnTo>
                        <a:pt x="2" y="13"/>
                      </a:lnTo>
                      <a:lnTo>
                        <a:pt x="3" y="17"/>
                      </a:lnTo>
                      <a:lnTo>
                        <a:pt x="7" y="17"/>
                      </a:lnTo>
                      <a:lnTo>
                        <a:pt x="10" y="18"/>
                      </a:lnTo>
                      <a:lnTo>
                        <a:pt x="13" y="17"/>
                      </a:lnTo>
                      <a:lnTo>
                        <a:pt x="13" y="17"/>
                      </a:lnTo>
                      <a:lnTo>
                        <a:pt x="15" y="15"/>
                      </a:lnTo>
                      <a:lnTo>
                        <a:pt x="16" y="12"/>
                      </a:lnTo>
                      <a:lnTo>
                        <a:pt x="16" y="9"/>
                      </a:lnTo>
                      <a:lnTo>
                        <a:pt x="16" y="5"/>
                      </a:lnTo>
                      <a:lnTo>
                        <a:pt x="16" y="5"/>
                      </a:lnTo>
                      <a:lnTo>
                        <a:pt x="13" y="2"/>
                      </a:lnTo>
                      <a:lnTo>
                        <a:pt x="12"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3" name="Freeform 3598"/>
                <p:cNvSpPr>
                  <a:spLocks/>
                </p:cNvSpPr>
                <p:nvPr/>
              </p:nvSpPr>
              <p:spPr bwMode="auto">
                <a:xfrm>
                  <a:off x="4854574" y="3797300"/>
                  <a:ext cx="12700" cy="14288"/>
                </a:xfrm>
                <a:custGeom>
                  <a:avLst/>
                  <a:gdLst/>
                  <a:ahLst/>
                  <a:cxnLst>
                    <a:cxn ang="0">
                      <a:pos x="5" y="2"/>
                    </a:cxn>
                    <a:cxn ang="0">
                      <a:pos x="5" y="2"/>
                    </a:cxn>
                    <a:cxn ang="0">
                      <a:pos x="2" y="4"/>
                    </a:cxn>
                    <a:cxn ang="0">
                      <a:pos x="0" y="7"/>
                    </a:cxn>
                    <a:cxn ang="0">
                      <a:pos x="0" y="10"/>
                    </a:cxn>
                    <a:cxn ang="0">
                      <a:pos x="2" y="13"/>
                    </a:cxn>
                    <a:cxn ang="0">
                      <a:pos x="2" y="13"/>
                    </a:cxn>
                    <a:cxn ang="0">
                      <a:pos x="3" y="17"/>
                    </a:cxn>
                    <a:cxn ang="0">
                      <a:pos x="7" y="17"/>
                    </a:cxn>
                    <a:cxn ang="0">
                      <a:pos x="10" y="18"/>
                    </a:cxn>
                    <a:cxn ang="0">
                      <a:pos x="13" y="17"/>
                    </a:cxn>
                    <a:cxn ang="0">
                      <a:pos x="13" y="17"/>
                    </a:cxn>
                    <a:cxn ang="0">
                      <a:pos x="15" y="15"/>
                    </a:cxn>
                    <a:cxn ang="0">
                      <a:pos x="16" y="12"/>
                    </a:cxn>
                    <a:cxn ang="0">
                      <a:pos x="16" y="9"/>
                    </a:cxn>
                    <a:cxn ang="0">
                      <a:pos x="16" y="5"/>
                    </a:cxn>
                    <a:cxn ang="0">
                      <a:pos x="16" y="5"/>
                    </a:cxn>
                    <a:cxn ang="0">
                      <a:pos x="13" y="2"/>
                    </a:cxn>
                    <a:cxn ang="0">
                      <a:pos x="12" y="0"/>
                    </a:cxn>
                    <a:cxn ang="0">
                      <a:pos x="8" y="0"/>
                    </a:cxn>
                    <a:cxn ang="0">
                      <a:pos x="5" y="2"/>
                    </a:cxn>
                  </a:cxnLst>
                  <a:rect l="0" t="0" r="r" b="b"/>
                  <a:pathLst>
                    <a:path w="16" h="18">
                      <a:moveTo>
                        <a:pt x="5" y="2"/>
                      </a:moveTo>
                      <a:lnTo>
                        <a:pt x="5" y="2"/>
                      </a:lnTo>
                      <a:lnTo>
                        <a:pt x="2" y="4"/>
                      </a:lnTo>
                      <a:lnTo>
                        <a:pt x="0" y="7"/>
                      </a:lnTo>
                      <a:lnTo>
                        <a:pt x="0" y="10"/>
                      </a:lnTo>
                      <a:lnTo>
                        <a:pt x="2" y="13"/>
                      </a:lnTo>
                      <a:lnTo>
                        <a:pt x="2" y="13"/>
                      </a:lnTo>
                      <a:lnTo>
                        <a:pt x="3" y="17"/>
                      </a:lnTo>
                      <a:lnTo>
                        <a:pt x="7" y="17"/>
                      </a:lnTo>
                      <a:lnTo>
                        <a:pt x="10" y="18"/>
                      </a:lnTo>
                      <a:lnTo>
                        <a:pt x="13" y="17"/>
                      </a:lnTo>
                      <a:lnTo>
                        <a:pt x="13" y="17"/>
                      </a:lnTo>
                      <a:lnTo>
                        <a:pt x="15" y="15"/>
                      </a:lnTo>
                      <a:lnTo>
                        <a:pt x="16" y="12"/>
                      </a:lnTo>
                      <a:lnTo>
                        <a:pt x="16" y="9"/>
                      </a:lnTo>
                      <a:lnTo>
                        <a:pt x="16" y="5"/>
                      </a:lnTo>
                      <a:lnTo>
                        <a:pt x="16" y="5"/>
                      </a:lnTo>
                      <a:lnTo>
                        <a:pt x="13" y="2"/>
                      </a:lnTo>
                      <a:lnTo>
                        <a:pt x="12"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4" name="Freeform 3599"/>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7" y="23"/>
                    </a:cxn>
                    <a:cxn ang="0">
                      <a:pos x="20" y="21"/>
                    </a:cxn>
                    <a:cxn ang="0">
                      <a:pos x="23" y="18"/>
                    </a:cxn>
                    <a:cxn ang="0">
                      <a:pos x="25" y="13"/>
                    </a:cxn>
                    <a:cxn ang="0">
                      <a:pos x="25" y="13"/>
                    </a:cxn>
                    <a:cxn ang="0">
                      <a:pos x="25" y="8"/>
                    </a:cxn>
                    <a:cxn ang="0">
                      <a:pos x="21" y="3"/>
                    </a:cxn>
                    <a:cxn ang="0">
                      <a:pos x="18" y="2"/>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7" y="23"/>
                      </a:lnTo>
                      <a:lnTo>
                        <a:pt x="20" y="21"/>
                      </a:lnTo>
                      <a:lnTo>
                        <a:pt x="23" y="18"/>
                      </a:lnTo>
                      <a:lnTo>
                        <a:pt x="25" y="13"/>
                      </a:lnTo>
                      <a:lnTo>
                        <a:pt x="25" y="13"/>
                      </a:lnTo>
                      <a:lnTo>
                        <a:pt x="25" y="8"/>
                      </a:lnTo>
                      <a:lnTo>
                        <a:pt x="21" y="3"/>
                      </a:lnTo>
                      <a:lnTo>
                        <a:pt x="18" y="2"/>
                      </a:lnTo>
                      <a:lnTo>
                        <a:pt x="13"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5" name="Freeform 3600"/>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7" y="23"/>
                    </a:cxn>
                    <a:cxn ang="0">
                      <a:pos x="20" y="21"/>
                    </a:cxn>
                    <a:cxn ang="0">
                      <a:pos x="23" y="18"/>
                    </a:cxn>
                    <a:cxn ang="0">
                      <a:pos x="25" y="13"/>
                    </a:cxn>
                    <a:cxn ang="0">
                      <a:pos x="25" y="13"/>
                    </a:cxn>
                    <a:cxn ang="0">
                      <a:pos x="25" y="8"/>
                    </a:cxn>
                    <a:cxn ang="0">
                      <a:pos x="21" y="3"/>
                    </a:cxn>
                    <a:cxn ang="0">
                      <a:pos x="18" y="2"/>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7" y="23"/>
                      </a:lnTo>
                      <a:lnTo>
                        <a:pt x="20" y="21"/>
                      </a:lnTo>
                      <a:lnTo>
                        <a:pt x="23" y="18"/>
                      </a:lnTo>
                      <a:lnTo>
                        <a:pt x="25" y="13"/>
                      </a:lnTo>
                      <a:lnTo>
                        <a:pt x="25" y="13"/>
                      </a:lnTo>
                      <a:lnTo>
                        <a:pt x="25" y="8"/>
                      </a:lnTo>
                      <a:lnTo>
                        <a:pt x="21" y="3"/>
                      </a:lnTo>
                      <a:lnTo>
                        <a:pt x="18"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6" name="Freeform 3601"/>
                <p:cNvSpPr>
                  <a:spLocks/>
                </p:cNvSpPr>
                <p:nvPr/>
              </p:nvSpPr>
              <p:spPr bwMode="auto">
                <a:xfrm>
                  <a:off x="4784724" y="3910012"/>
                  <a:ext cx="19050" cy="20638"/>
                </a:xfrm>
                <a:custGeom>
                  <a:avLst/>
                  <a:gdLst/>
                  <a:ahLst/>
                  <a:cxnLst>
                    <a:cxn ang="0">
                      <a:pos x="13" y="0"/>
                    </a:cxn>
                    <a:cxn ang="0">
                      <a:pos x="13" y="0"/>
                    </a:cxn>
                    <a:cxn ang="0">
                      <a:pos x="8" y="0"/>
                    </a:cxn>
                    <a:cxn ang="0">
                      <a:pos x="3" y="3"/>
                    </a:cxn>
                    <a:cxn ang="0">
                      <a:pos x="0" y="6"/>
                    </a:cxn>
                    <a:cxn ang="0">
                      <a:pos x="0" y="11"/>
                    </a:cxn>
                    <a:cxn ang="0">
                      <a:pos x="0" y="11"/>
                    </a:cxn>
                    <a:cxn ang="0">
                      <a:pos x="0" y="14"/>
                    </a:cxn>
                    <a:cxn ang="0">
                      <a:pos x="2" y="19"/>
                    </a:cxn>
                    <a:cxn ang="0">
                      <a:pos x="5" y="23"/>
                    </a:cxn>
                    <a:cxn ang="0">
                      <a:pos x="10" y="24"/>
                    </a:cxn>
                    <a:cxn ang="0">
                      <a:pos x="10" y="24"/>
                    </a:cxn>
                    <a:cxn ang="0">
                      <a:pos x="15" y="23"/>
                    </a:cxn>
                    <a:cxn ang="0">
                      <a:pos x="20" y="21"/>
                    </a:cxn>
                    <a:cxn ang="0">
                      <a:pos x="21" y="18"/>
                    </a:cxn>
                    <a:cxn ang="0">
                      <a:pos x="23" y="13"/>
                    </a:cxn>
                    <a:cxn ang="0">
                      <a:pos x="23" y="13"/>
                    </a:cxn>
                    <a:cxn ang="0">
                      <a:pos x="23" y="8"/>
                    </a:cxn>
                    <a:cxn ang="0">
                      <a:pos x="20" y="5"/>
                    </a:cxn>
                    <a:cxn ang="0">
                      <a:pos x="17" y="1"/>
                    </a:cxn>
                    <a:cxn ang="0">
                      <a:pos x="13" y="0"/>
                    </a:cxn>
                  </a:cxnLst>
                  <a:rect l="0" t="0" r="r" b="b"/>
                  <a:pathLst>
                    <a:path w="23" h="24">
                      <a:moveTo>
                        <a:pt x="13" y="0"/>
                      </a:moveTo>
                      <a:lnTo>
                        <a:pt x="13" y="0"/>
                      </a:lnTo>
                      <a:lnTo>
                        <a:pt x="8" y="0"/>
                      </a:lnTo>
                      <a:lnTo>
                        <a:pt x="3" y="3"/>
                      </a:lnTo>
                      <a:lnTo>
                        <a:pt x="0" y="6"/>
                      </a:lnTo>
                      <a:lnTo>
                        <a:pt x="0" y="11"/>
                      </a:lnTo>
                      <a:lnTo>
                        <a:pt x="0" y="11"/>
                      </a:lnTo>
                      <a:lnTo>
                        <a:pt x="0" y="14"/>
                      </a:lnTo>
                      <a:lnTo>
                        <a:pt x="2" y="19"/>
                      </a:lnTo>
                      <a:lnTo>
                        <a:pt x="5" y="23"/>
                      </a:lnTo>
                      <a:lnTo>
                        <a:pt x="10" y="24"/>
                      </a:lnTo>
                      <a:lnTo>
                        <a:pt x="10" y="24"/>
                      </a:lnTo>
                      <a:lnTo>
                        <a:pt x="15" y="23"/>
                      </a:lnTo>
                      <a:lnTo>
                        <a:pt x="20" y="21"/>
                      </a:lnTo>
                      <a:lnTo>
                        <a:pt x="21" y="18"/>
                      </a:lnTo>
                      <a:lnTo>
                        <a:pt x="23" y="13"/>
                      </a:lnTo>
                      <a:lnTo>
                        <a:pt x="23" y="13"/>
                      </a:lnTo>
                      <a:lnTo>
                        <a:pt x="23" y="8"/>
                      </a:lnTo>
                      <a:lnTo>
                        <a:pt x="20" y="5"/>
                      </a:lnTo>
                      <a:lnTo>
                        <a:pt x="17" y="1"/>
                      </a:lnTo>
                      <a:lnTo>
                        <a:pt x="13"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7" name="Freeform 3602"/>
                <p:cNvSpPr>
                  <a:spLocks/>
                </p:cNvSpPr>
                <p:nvPr/>
              </p:nvSpPr>
              <p:spPr bwMode="auto">
                <a:xfrm>
                  <a:off x="4784724" y="3910012"/>
                  <a:ext cx="19050" cy="20638"/>
                </a:xfrm>
                <a:custGeom>
                  <a:avLst/>
                  <a:gdLst/>
                  <a:ahLst/>
                  <a:cxnLst>
                    <a:cxn ang="0">
                      <a:pos x="13" y="0"/>
                    </a:cxn>
                    <a:cxn ang="0">
                      <a:pos x="13" y="0"/>
                    </a:cxn>
                    <a:cxn ang="0">
                      <a:pos x="8" y="0"/>
                    </a:cxn>
                    <a:cxn ang="0">
                      <a:pos x="3" y="3"/>
                    </a:cxn>
                    <a:cxn ang="0">
                      <a:pos x="0" y="6"/>
                    </a:cxn>
                    <a:cxn ang="0">
                      <a:pos x="0" y="11"/>
                    </a:cxn>
                    <a:cxn ang="0">
                      <a:pos x="0" y="11"/>
                    </a:cxn>
                    <a:cxn ang="0">
                      <a:pos x="0" y="14"/>
                    </a:cxn>
                    <a:cxn ang="0">
                      <a:pos x="2" y="19"/>
                    </a:cxn>
                    <a:cxn ang="0">
                      <a:pos x="5" y="23"/>
                    </a:cxn>
                    <a:cxn ang="0">
                      <a:pos x="10" y="24"/>
                    </a:cxn>
                    <a:cxn ang="0">
                      <a:pos x="10" y="24"/>
                    </a:cxn>
                    <a:cxn ang="0">
                      <a:pos x="15" y="23"/>
                    </a:cxn>
                    <a:cxn ang="0">
                      <a:pos x="20" y="21"/>
                    </a:cxn>
                    <a:cxn ang="0">
                      <a:pos x="21" y="18"/>
                    </a:cxn>
                    <a:cxn ang="0">
                      <a:pos x="23" y="13"/>
                    </a:cxn>
                    <a:cxn ang="0">
                      <a:pos x="23" y="13"/>
                    </a:cxn>
                    <a:cxn ang="0">
                      <a:pos x="23" y="8"/>
                    </a:cxn>
                    <a:cxn ang="0">
                      <a:pos x="20" y="5"/>
                    </a:cxn>
                    <a:cxn ang="0">
                      <a:pos x="17" y="1"/>
                    </a:cxn>
                    <a:cxn ang="0">
                      <a:pos x="13" y="0"/>
                    </a:cxn>
                  </a:cxnLst>
                  <a:rect l="0" t="0" r="r" b="b"/>
                  <a:pathLst>
                    <a:path w="23" h="24">
                      <a:moveTo>
                        <a:pt x="13" y="0"/>
                      </a:moveTo>
                      <a:lnTo>
                        <a:pt x="13" y="0"/>
                      </a:lnTo>
                      <a:lnTo>
                        <a:pt x="8" y="0"/>
                      </a:lnTo>
                      <a:lnTo>
                        <a:pt x="3" y="3"/>
                      </a:lnTo>
                      <a:lnTo>
                        <a:pt x="0" y="6"/>
                      </a:lnTo>
                      <a:lnTo>
                        <a:pt x="0" y="11"/>
                      </a:lnTo>
                      <a:lnTo>
                        <a:pt x="0" y="11"/>
                      </a:lnTo>
                      <a:lnTo>
                        <a:pt x="0" y="14"/>
                      </a:lnTo>
                      <a:lnTo>
                        <a:pt x="2" y="19"/>
                      </a:lnTo>
                      <a:lnTo>
                        <a:pt x="5" y="23"/>
                      </a:lnTo>
                      <a:lnTo>
                        <a:pt x="10" y="24"/>
                      </a:lnTo>
                      <a:lnTo>
                        <a:pt x="10" y="24"/>
                      </a:lnTo>
                      <a:lnTo>
                        <a:pt x="15" y="23"/>
                      </a:lnTo>
                      <a:lnTo>
                        <a:pt x="20" y="21"/>
                      </a:lnTo>
                      <a:lnTo>
                        <a:pt x="21" y="18"/>
                      </a:lnTo>
                      <a:lnTo>
                        <a:pt x="23" y="13"/>
                      </a:lnTo>
                      <a:lnTo>
                        <a:pt x="23" y="13"/>
                      </a:lnTo>
                      <a:lnTo>
                        <a:pt x="23" y="8"/>
                      </a:lnTo>
                      <a:lnTo>
                        <a:pt x="20" y="5"/>
                      </a:lnTo>
                      <a:lnTo>
                        <a:pt x="17" y="1"/>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8" name="Freeform 3603"/>
                <p:cNvSpPr>
                  <a:spLocks/>
                </p:cNvSpPr>
                <p:nvPr/>
              </p:nvSpPr>
              <p:spPr bwMode="auto">
                <a:xfrm>
                  <a:off x="4841874" y="3848100"/>
                  <a:ext cx="12700" cy="12700"/>
                </a:xfrm>
                <a:custGeom>
                  <a:avLst/>
                  <a:gdLst/>
                  <a:ahLst/>
                  <a:cxnLst>
                    <a:cxn ang="0">
                      <a:pos x="10" y="0"/>
                    </a:cxn>
                    <a:cxn ang="0">
                      <a:pos x="10" y="0"/>
                    </a:cxn>
                    <a:cxn ang="0">
                      <a:pos x="6" y="0"/>
                    </a:cxn>
                    <a:cxn ang="0">
                      <a:pos x="3" y="1"/>
                    </a:cxn>
                    <a:cxn ang="0">
                      <a:pos x="0" y="4"/>
                    </a:cxn>
                    <a:cxn ang="0">
                      <a:pos x="0" y="8"/>
                    </a:cxn>
                    <a:cxn ang="0">
                      <a:pos x="0" y="8"/>
                    </a:cxn>
                    <a:cxn ang="0">
                      <a:pos x="0" y="11"/>
                    </a:cxn>
                    <a:cxn ang="0">
                      <a:pos x="2" y="13"/>
                    </a:cxn>
                    <a:cxn ang="0">
                      <a:pos x="5" y="16"/>
                    </a:cxn>
                    <a:cxn ang="0">
                      <a:pos x="8" y="16"/>
                    </a:cxn>
                    <a:cxn ang="0">
                      <a:pos x="8" y="16"/>
                    </a:cxn>
                    <a:cxn ang="0">
                      <a:pos x="11" y="16"/>
                    </a:cxn>
                    <a:cxn ang="0">
                      <a:pos x="13" y="14"/>
                    </a:cxn>
                    <a:cxn ang="0">
                      <a:pos x="16" y="11"/>
                    </a:cxn>
                    <a:cxn ang="0">
                      <a:pos x="16" y="8"/>
                    </a:cxn>
                    <a:cxn ang="0">
                      <a:pos x="16" y="8"/>
                    </a:cxn>
                    <a:cxn ang="0">
                      <a:pos x="16" y="4"/>
                    </a:cxn>
                    <a:cxn ang="0">
                      <a:pos x="15" y="3"/>
                    </a:cxn>
                    <a:cxn ang="0">
                      <a:pos x="13" y="0"/>
                    </a:cxn>
                    <a:cxn ang="0">
                      <a:pos x="10" y="0"/>
                    </a:cxn>
                  </a:cxnLst>
                  <a:rect l="0" t="0" r="r" b="b"/>
                  <a:pathLst>
                    <a:path w="16" h="16">
                      <a:moveTo>
                        <a:pt x="10" y="0"/>
                      </a:moveTo>
                      <a:lnTo>
                        <a:pt x="10" y="0"/>
                      </a:lnTo>
                      <a:lnTo>
                        <a:pt x="6" y="0"/>
                      </a:lnTo>
                      <a:lnTo>
                        <a:pt x="3" y="1"/>
                      </a:lnTo>
                      <a:lnTo>
                        <a:pt x="0" y="4"/>
                      </a:lnTo>
                      <a:lnTo>
                        <a:pt x="0" y="8"/>
                      </a:lnTo>
                      <a:lnTo>
                        <a:pt x="0" y="8"/>
                      </a:lnTo>
                      <a:lnTo>
                        <a:pt x="0" y="11"/>
                      </a:lnTo>
                      <a:lnTo>
                        <a:pt x="2" y="13"/>
                      </a:lnTo>
                      <a:lnTo>
                        <a:pt x="5" y="16"/>
                      </a:lnTo>
                      <a:lnTo>
                        <a:pt x="8" y="16"/>
                      </a:lnTo>
                      <a:lnTo>
                        <a:pt x="8" y="16"/>
                      </a:lnTo>
                      <a:lnTo>
                        <a:pt x="11" y="16"/>
                      </a:lnTo>
                      <a:lnTo>
                        <a:pt x="13" y="14"/>
                      </a:lnTo>
                      <a:lnTo>
                        <a:pt x="16" y="11"/>
                      </a:lnTo>
                      <a:lnTo>
                        <a:pt x="16" y="8"/>
                      </a:lnTo>
                      <a:lnTo>
                        <a:pt x="16" y="8"/>
                      </a:lnTo>
                      <a:lnTo>
                        <a:pt x="16" y="4"/>
                      </a:lnTo>
                      <a:lnTo>
                        <a:pt x="15" y="3"/>
                      </a:lnTo>
                      <a:lnTo>
                        <a:pt x="13" y="0"/>
                      </a:lnTo>
                      <a:lnTo>
                        <a:pt x="10"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9" name="Freeform 3604"/>
                <p:cNvSpPr>
                  <a:spLocks/>
                </p:cNvSpPr>
                <p:nvPr/>
              </p:nvSpPr>
              <p:spPr bwMode="auto">
                <a:xfrm>
                  <a:off x="4841874" y="3848100"/>
                  <a:ext cx="12700" cy="12700"/>
                </a:xfrm>
                <a:custGeom>
                  <a:avLst/>
                  <a:gdLst/>
                  <a:ahLst/>
                  <a:cxnLst>
                    <a:cxn ang="0">
                      <a:pos x="10" y="0"/>
                    </a:cxn>
                    <a:cxn ang="0">
                      <a:pos x="10" y="0"/>
                    </a:cxn>
                    <a:cxn ang="0">
                      <a:pos x="6" y="0"/>
                    </a:cxn>
                    <a:cxn ang="0">
                      <a:pos x="3" y="1"/>
                    </a:cxn>
                    <a:cxn ang="0">
                      <a:pos x="0" y="4"/>
                    </a:cxn>
                    <a:cxn ang="0">
                      <a:pos x="0" y="8"/>
                    </a:cxn>
                    <a:cxn ang="0">
                      <a:pos x="0" y="8"/>
                    </a:cxn>
                    <a:cxn ang="0">
                      <a:pos x="0" y="11"/>
                    </a:cxn>
                    <a:cxn ang="0">
                      <a:pos x="2" y="13"/>
                    </a:cxn>
                    <a:cxn ang="0">
                      <a:pos x="5" y="16"/>
                    </a:cxn>
                    <a:cxn ang="0">
                      <a:pos x="8" y="16"/>
                    </a:cxn>
                    <a:cxn ang="0">
                      <a:pos x="8" y="16"/>
                    </a:cxn>
                    <a:cxn ang="0">
                      <a:pos x="11" y="16"/>
                    </a:cxn>
                    <a:cxn ang="0">
                      <a:pos x="13" y="14"/>
                    </a:cxn>
                    <a:cxn ang="0">
                      <a:pos x="16" y="11"/>
                    </a:cxn>
                    <a:cxn ang="0">
                      <a:pos x="16" y="8"/>
                    </a:cxn>
                    <a:cxn ang="0">
                      <a:pos x="16" y="8"/>
                    </a:cxn>
                    <a:cxn ang="0">
                      <a:pos x="16" y="4"/>
                    </a:cxn>
                    <a:cxn ang="0">
                      <a:pos x="15" y="3"/>
                    </a:cxn>
                    <a:cxn ang="0">
                      <a:pos x="13" y="0"/>
                    </a:cxn>
                    <a:cxn ang="0">
                      <a:pos x="10" y="0"/>
                    </a:cxn>
                  </a:cxnLst>
                  <a:rect l="0" t="0" r="r" b="b"/>
                  <a:pathLst>
                    <a:path w="16" h="16">
                      <a:moveTo>
                        <a:pt x="10" y="0"/>
                      </a:moveTo>
                      <a:lnTo>
                        <a:pt x="10" y="0"/>
                      </a:lnTo>
                      <a:lnTo>
                        <a:pt x="6" y="0"/>
                      </a:lnTo>
                      <a:lnTo>
                        <a:pt x="3" y="1"/>
                      </a:lnTo>
                      <a:lnTo>
                        <a:pt x="0" y="4"/>
                      </a:lnTo>
                      <a:lnTo>
                        <a:pt x="0" y="8"/>
                      </a:lnTo>
                      <a:lnTo>
                        <a:pt x="0" y="8"/>
                      </a:lnTo>
                      <a:lnTo>
                        <a:pt x="0" y="11"/>
                      </a:lnTo>
                      <a:lnTo>
                        <a:pt x="2" y="13"/>
                      </a:lnTo>
                      <a:lnTo>
                        <a:pt x="5" y="16"/>
                      </a:lnTo>
                      <a:lnTo>
                        <a:pt x="8" y="16"/>
                      </a:lnTo>
                      <a:lnTo>
                        <a:pt x="8" y="16"/>
                      </a:lnTo>
                      <a:lnTo>
                        <a:pt x="11" y="16"/>
                      </a:lnTo>
                      <a:lnTo>
                        <a:pt x="13" y="14"/>
                      </a:lnTo>
                      <a:lnTo>
                        <a:pt x="16" y="11"/>
                      </a:lnTo>
                      <a:lnTo>
                        <a:pt x="16" y="8"/>
                      </a:lnTo>
                      <a:lnTo>
                        <a:pt x="16" y="8"/>
                      </a:lnTo>
                      <a:lnTo>
                        <a:pt x="16" y="4"/>
                      </a:lnTo>
                      <a:lnTo>
                        <a:pt x="15" y="3"/>
                      </a:lnTo>
                      <a:lnTo>
                        <a:pt x="13" y="0"/>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0" name="Freeform 3605"/>
                <p:cNvSpPr>
                  <a:spLocks/>
                </p:cNvSpPr>
                <p:nvPr/>
              </p:nvSpPr>
              <p:spPr bwMode="auto">
                <a:xfrm>
                  <a:off x="4824412" y="3889375"/>
                  <a:ext cx="14288" cy="12700"/>
                </a:xfrm>
                <a:custGeom>
                  <a:avLst/>
                  <a:gdLst/>
                  <a:ahLst/>
                  <a:cxnLst>
                    <a:cxn ang="0">
                      <a:pos x="10" y="0"/>
                    </a:cxn>
                    <a:cxn ang="0">
                      <a:pos x="10" y="0"/>
                    </a:cxn>
                    <a:cxn ang="0">
                      <a:pos x="7" y="0"/>
                    </a:cxn>
                    <a:cxn ang="0">
                      <a:pos x="3" y="2"/>
                    </a:cxn>
                    <a:cxn ang="0">
                      <a:pos x="2" y="5"/>
                    </a:cxn>
                    <a:cxn ang="0">
                      <a:pos x="0" y="8"/>
                    </a:cxn>
                    <a:cxn ang="0">
                      <a:pos x="0" y="8"/>
                    </a:cxn>
                    <a:cxn ang="0">
                      <a:pos x="0" y="11"/>
                    </a:cxn>
                    <a:cxn ang="0">
                      <a:pos x="2" y="15"/>
                    </a:cxn>
                    <a:cxn ang="0">
                      <a:pos x="5" y="16"/>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Lst>
                  <a:rect l="0" t="0" r="r" b="b"/>
                  <a:pathLst>
                    <a:path w="18" h="18">
                      <a:moveTo>
                        <a:pt x="10" y="0"/>
                      </a:moveTo>
                      <a:lnTo>
                        <a:pt x="10" y="0"/>
                      </a:lnTo>
                      <a:lnTo>
                        <a:pt x="7" y="0"/>
                      </a:lnTo>
                      <a:lnTo>
                        <a:pt x="3" y="2"/>
                      </a:lnTo>
                      <a:lnTo>
                        <a:pt x="2" y="5"/>
                      </a:lnTo>
                      <a:lnTo>
                        <a:pt x="0" y="8"/>
                      </a:lnTo>
                      <a:lnTo>
                        <a:pt x="0" y="8"/>
                      </a:lnTo>
                      <a:lnTo>
                        <a:pt x="0" y="11"/>
                      </a:lnTo>
                      <a:lnTo>
                        <a:pt x="2" y="15"/>
                      </a:lnTo>
                      <a:lnTo>
                        <a:pt x="5" y="16"/>
                      </a:lnTo>
                      <a:lnTo>
                        <a:pt x="8" y="18"/>
                      </a:lnTo>
                      <a:lnTo>
                        <a:pt x="8" y="18"/>
                      </a:lnTo>
                      <a:lnTo>
                        <a:pt x="12" y="16"/>
                      </a:lnTo>
                      <a:lnTo>
                        <a:pt x="15" y="15"/>
                      </a:lnTo>
                      <a:lnTo>
                        <a:pt x="16" y="13"/>
                      </a:lnTo>
                      <a:lnTo>
                        <a:pt x="18" y="10"/>
                      </a:lnTo>
                      <a:lnTo>
                        <a:pt x="18" y="10"/>
                      </a:lnTo>
                      <a:lnTo>
                        <a:pt x="16" y="7"/>
                      </a:lnTo>
                      <a:lnTo>
                        <a:pt x="15" y="3"/>
                      </a:lnTo>
                      <a:lnTo>
                        <a:pt x="13" y="2"/>
                      </a:lnTo>
                      <a:lnTo>
                        <a:pt x="10"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1" name="Freeform 3606"/>
                <p:cNvSpPr>
                  <a:spLocks/>
                </p:cNvSpPr>
                <p:nvPr/>
              </p:nvSpPr>
              <p:spPr bwMode="auto">
                <a:xfrm>
                  <a:off x="4824412" y="3889375"/>
                  <a:ext cx="14288" cy="12700"/>
                </a:xfrm>
                <a:custGeom>
                  <a:avLst/>
                  <a:gdLst/>
                  <a:ahLst/>
                  <a:cxnLst>
                    <a:cxn ang="0">
                      <a:pos x="10" y="0"/>
                    </a:cxn>
                    <a:cxn ang="0">
                      <a:pos x="10" y="0"/>
                    </a:cxn>
                    <a:cxn ang="0">
                      <a:pos x="7" y="0"/>
                    </a:cxn>
                    <a:cxn ang="0">
                      <a:pos x="3" y="2"/>
                    </a:cxn>
                    <a:cxn ang="0">
                      <a:pos x="2" y="5"/>
                    </a:cxn>
                    <a:cxn ang="0">
                      <a:pos x="0" y="8"/>
                    </a:cxn>
                    <a:cxn ang="0">
                      <a:pos x="0" y="8"/>
                    </a:cxn>
                    <a:cxn ang="0">
                      <a:pos x="0" y="11"/>
                    </a:cxn>
                    <a:cxn ang="0">
                      <a:pos x="2" y="15"/>
                    </a:cxn>
                    <a:cxn ang="0">
                      <a:pos x="5" y="16"/>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Lst>
                  <a:rect l="0" t="0" r="r" b="b"/>
                  <a:pathLst>
                    <a:path w="18" h="18">
                      <a:moveTo>
                        <a:pt x="10" y="0"/>
                      </a:moveTo>
                      <a:lnTo>
                        <a:pt x="10" y="0"/>
                      </a:lnTo>
                      <a:lnTo>
                        <a:pt x="7" y="0"/>
                      </a:lnTo>
                      <a:lnTo>
                        <a:pt x="3" y="2"/>
                      </a:lnTo>
                      <a:lnTo>
                        <a:pt x="2" y="5"/>
                      </a:lnTo>
                      <a:lnTo>
                        <a:pt x="0" y="8"/>
                      </a:lnTo>
                      <a:lnTo>
                        <a:pt x="0" y="8"/>
                      </a:lnTo>
                      <a:lnTo>
                        <a:pt x="0" y="11"/>
                      </a:lnTo>
                      <a:lnTo>
                        <a:pt x="2" y="15"/>
                      </a:lnTo>
                      <a:lnTo>
                        <a:pt x="5" y="16"/>
                      </a:lnTo>
                      <a:lnTo>
                        <a:pt x="8" y="18"/>
                      </a:lnTo>
                      <a:lnTo>
                        <a:pt x="8" y="18"/>
                      </a:lnTo>
                      <a:lnTo>
                        <a:pt x="12" y="16"/>
                      </a:lnTo>
                      <a:lnTo>
                        <a:pt x="15" y="15"/>
                      </a:lnTo>
                      <a:lnTo>
                        <a:pt x="16" y="13"/>
                      </a:lnTo>
                      <a:lnTo>
                        <a:pt x="18" y="10"/>
                      </a:lnTo>
                      <a:lnTo>
                        <a:pt x="18" y="10"/>
                      </a:lnTo>
                      <a:lnTo>
                        <a:pt x="16" y="7"/>
                      </a:lnTo>
                      <a:lnTo>
                        <a:pt x="15" y="3"/>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2" name="Freeform 3607"/>
                <p:cNvSpPr>
                  <a:spLocks/>
                </p:cNvSpPr>
                <p:nvPr/>
              </p:nvSpPr>
              <p:spPr bwMode="auto">
                <a:xfrm>
                  <a:off x="4803774" y="3895725"/>
                  <a:ext cx="12700" cy="14288"/>
                </a:xfrm>
                <a:custGeom>
                  <a:avLst/>
                  <a:gdLst/>
                  <a:ahLst/>
                  <a:cxnLst>
                    <a:cxn ang="0">
                      <a:pos x="9" y="0"/>
                    </a:cxn>
                    <a:cxn ang="0">
                      <a:pos x="9" y="0"/>
                    </a:cxn>
                    <a:cxn ang="0">
                      <a:pos x="6" y="0"/>
                    </a:cxn>
                    <a:cxn ang="0">
                      <a:pos x="3" y="1"/>
                    </a:cxn>
                    <a:cxn ang="0">
                      <a:pos x="1" y="5"/>
                    </a:cxn>
                    <a:cxn ang="0">
                      <a:pos x="0" y="8"/>
                    </a:cxn>
                    <a:cxn ang="0">
                      <a:pos x="0" y="8"/>
                    </a:cxn>
                    <a:cxn ang="0">
                      <a:pos x="0" y="11"/>
                    </a:cxn>
                    <a:cxn ang="0">
                      <a:pos x="1" y="15"/>
                    </a:cxn>
                    <a:cxn ang="0">
                      <a:pos x="5" y="16"/>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Lst>
                  <a:rect l="0" t="0" r="r" b="b"/>
                  <a:pathLst>
                    <a:path w="16" h="18">
                      <a:moveTo>
                        <a:pt x="9" y="0"/>
                      </a:moveTo>
                      <a:lnTo>
                        <a:pt x="9" y="0"/>
                      </a:lnTo>
                      <a:lnTo>
                        <a:pt x="6" y="0"/>
                      </a:lnTo>
                      <a:lnTo>
                        <a:pt x="3" y="1"/>
                      </a:lnTo>
                      <a:lnTo>
                        <a:pt x="1" y="5"/>
                      </a:lnTo>
                      <a:lnTo>
                        <a:pt x="0" y="8"/>
                      </a:lnTo>
                      <a:lnTo>
                        <a:pt x="0" y="8"/>
                      </a:lnTo>
                      <a:lnTo>
                        <a:pt x="0" y="11"/>
                      </a:lnTo>
                      <a:lnTo>
                        <a:pt x="1" y="15"/>
                      </a:lnTo>
                      <a:lnTo>
                        <a:pt x="5" y="16"/>
                      </a:lnTo>
                      <a:lnTo>
                        <a:pt x="8" y="18"/>
                      </a:lnTo>
                      <a:lnTo>
                        <a:pt x="8" y="18"/>
                      </a:lnTo>
                      <a:lnTo>
                        <a:pt x="11" y="16"/>
                      </a:lnTo>
                      <a:lnTo>
                        <a:pt x="14" y="15"/>
                      </a:lnTo>
                      <a:lnTo>
                        <a:pt x="16" y="13"/>
                      </a:lnTo>
                      <a:lnTo>
                        <a:pt x="16" y="10"/>
                      </a:lnTo>
                      <a:lnTo>
                        <a:pt x="16" y="10"/>
                      </a:lnTo>
                      <a:lnTo>
                        <a:pt x="16" y="6"/>
                      </a:lnTo>
                      <a:lnTo>
                        <a:pt x="14" y="3"/>
                      </a:lnTo>
                      <a:lnTo>
                        <a:pt x="13" y="1"/>
                      </a:lnTo>
                      <a:lnTo>
                        <a:pt x="9"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3" name="Freeform 3608"/>
                <p:cNvSpPr>
                  <a:spLocks/>
                </p:cNvSpPr>
                <p:nvPr/>
              </p:nvSpPr>
              <p:spPr bwMode="auto">
                <a:xfrm>
                  <a:off x="4803774" y="3895725"/>
                  <a:ext cx="12700" cy="14288"/>
                </a:xfrm>
                <a:custGeom>
                  <a:avLst/>
                  <a:gdLst/>
                  <a:ahLst/>
                  <a:cxnLst>
                    <a:cxn ang="0">
                      <a:pos x="9" y="0"/>
                    </a:cxn>
                    <a:cxn ang="0">
                      <a:pos x="9" y="0"/>
                    </a:cxn>
                    <a:cxn ang="0">
                      <a:pos x="6" y="0"/>
                    </a:cxn>
                    <a:cxn ang="0">
                      <a:pos x="3" y="1"/>
                    </a:cxn>
                    <a:cxn ang="0">
                      <a:pos x="1" y="5"/>
                    </a:cxn>
                    <a:cxn ang="0">
                      <a:pos x="0" y="8"/>
                    </a:cxn>
                    <a:cxn ang="0">
                      <a:pos x="0" y="8"/>
                    </a:cxn>
                    <a:cxn ang="0">
                      <a:pos x="0" y="11"/>
                    </a:cxn>
                    <a:cxn ang="0">
                      <a:pos x="1" y="15"/>
                    </a:cxn>
                    <a:cxn ang="0">
                      <a:pos x="5" y="16"/>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Lst>
                  <a:rect l="0" t="0" r="r" b="b"/>
                  <a:pathLst>
                    <a:path w="16" h="18">
                      <a:moveTo>
                        <a:pt x="9" y="0"/>
                      </a:moveTo>
                      <a:lnTo>
                        <a:pt x="9" y="0"/>
                      </a:lnTo>
                      <a:lnTo>
                        <a:pt x="6" y="0"/>
                      </a:lnTo>
                      <a:lnTo>
                        <a:pt x="3" y="1"/>
                      </a:lnTo>
                      <a:lnTo>
                        <a:pt x="1" y="5"/>
                      </a:lnTo>
                      <a:lnTo>
                        <a:pt x="0" y="8"/>
                      </a:lnTo>
                      <a:lnTo>
                        <a:pt x="0" y="8"/>
                      </a:lnTo>
                      <a:lnTo>
                        <a:pt x="0" y="11"/>
                      </a:lnTo>
                      <a:lnTo>
                        <a:pt x="1" y="15"/>
                      </a:lnTo>
                      <a:lnTo>
                        <a:pt x="5" y="16"/>
                      </a:lnTo>
                      <a:lnTo>
                        <a:pt x="8" y="18"/>
                      </a:lnTo>
                      <a:lnTo>
                        <a:pt x="8" y="18"/>
                      </a:lnTo>
                      <a:lnTo>
                        <a:pt x="11" y="16"/>
                      </a:lnTo>
                      <a:lnTo>
                        <a:pt x="14" y="15"/>
                      </a:lnTo>
                      <a:lnTo>
                        <a:pt x="16" y="13"/>
                      </a:lnTo>
                      <a:lnTo>
                        <a:pt x="16" y="10"/>
                      </a:lnTo>
                      <a:lnTo>
                        <a:pt x="16" y="10"/>
                      </a:lnTo>
                      <a:lnTo>
                        <a:pt x="16" y="6"/>
                      </a:lnTo>
                      <a:lnTo>
                        <a:pt x="14" y="3"/>
                      </a:lnTo>
                      <a:lnTo>
                        <a:pt x="13" y="1"/>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4" name="Freeform 3609"/>
                <p:cNvSpPr>
                  <a:spLocks/>
                </p:cNvSpPr>
                <p:nvPr/>
              </p:nvSpPr>
              <p:spPr bwMode="auto">
                <a:xfrm>
                  <a:off x="4784724" y="3562350"/>
                  <a:ext cx="125413" cy="395288"/>
                </a:xfrm>
                <a:custGeom>
                  <a:avLst/>
                  <a:gdLst/>
                  <a:ahLst/>
                  <a:cxnLst>
                    <a:cxn ang="0">
                      <a:pos x="33" y="0"/>
                    </a:cxn>
                    <a:cxn ang="0">
                      <a:pos x="33" y="0"/>
                    </a:cxn>
                    <a:cxn ang="0">
                      <a:pos x="56" y="21"/>
                    </a:cxn>
                    <a:cxn ang="0">
                      <a:pos x="78" y="42"/>
                    </a:cxn>
                    <a:cxn ang="0">
                      <a:pos x="98" y="68"/>
                    </a:cxn>
                    <a:cxn ang="0">
                      <a:pos x="114" y="96"/>
                    </a:cxn>
                    <a:cxn ang="0">
                      <a:pos x="114" y="96"/>
                    </a:cxn>
                    <a:cxn ang="0">
                      <a:pos x="127" y="122"/>
                    </a:cxn>
                    <a:cxn ang="0">
                      <a:pos x="137" y="150"/>
                    </a:cxn>
                    <a:cxn ang="0">
                      <a:pos x="144" y="178"/>
                    </a:cxn>
                    <a:cxn ang="0">
                      <a:pos x="148" y="205"/>
                    </a:cxn>
                    <a:cxn ang="0">
                      <a:pos x="150" y="235"/>
                    </a:cxn>
                    <a:cxn ang="0">
                      <a:pos x="148" y="262"/>
                    </a:cxn>
                    <a:cxn ang="0">
                      <a:pos x="145" y="290"/>
                    </a:cxn>
                    <a:cxn ang="0">
                      <a:pos x="139" y="316"/>
                    </a:cxn>
                    <a:cxn ang="0">
                      <a:pos x="129" y="342"/>
                    </a:cxn>
                    <a:cxn ang="0">
                      <a:pos x="118" y="368"/>
                    </a:cxn>
                    <a:cxn ang="0">
                      <a:pos x="104" y="393"/>
                    </a:cxn>
                    <a:cxn ang="0">
                      <a:pos x="88" y="415"/>
                    </a:cxn>
                    <a:cxn ang="0">
                      <a:pos x="69" y="437"/>
                    </a:cxn>
                    <a:cxn ang="0">
                      <a:pos x="49" y="456"/>
                    </a:cxn>
                    <a:cxn ang="0">
                      <a:pos x="26" y="474"/>
                    </a:cxn>
                    <a:cxn ang="0">
                      <a:pos x="0" y="490"/>
                    </a:cxn>
                    <a:cxn ang="0">
                      <a:pos x="5" y="498"/>
                    </a:cxn>
                    <a:cxn ang="0">
                      <a:pos x="5" y="498"/>
                    </a:cxn>
                    <a:cxn ang="0">
                      <a:pos x="30" y="482"/>
                    </a:cxn>
                    <a:cxn ang="0">
                      <a:pos x="54" y="464"/>
                    </a:cxn>
                    <a:cxn ang="0">
                      <a:pos x="75" y="445"/>
                    </a:cxn>
                    <a:cxn ang="0">
                      <a:pos x="95" y="423"/>
                    </a:cxn>
                    <a:cxn ang="0">
                      <a:pos x="111" y="401"/>
                    </a:cxn>
                    <a:cxn ang="0">
                      <a:pos x="124" y="376"/>
                    </a:cxn>
                    <a:cxn ang="0">
                      <a:pos x="137" y="350"/>
                    </a:cxn>
                    <a:cxn ang="0">
                      <a:pos x="145" y="324"/>
                    </a:cxn>
                    <a:cxn ang="0">
                      <a:pos x="152" y="296"/>
                    </a:cxn>
                    <a:cxn ang="0">
                      <a:pos x="157" y="269"/>
                    </a:cxn>
                    <a:cxn ang="0">
                      <a:pos x="158" y="241"/>
                    </a:cxn>
                    <a:cxn ang="0">
                      <a:pos x="157" y="213"/>
                    </a:cxn>
                    <a:cxn ang="0">
                      <a:pos x="152" y="184"/>
                    </a:cxn>
                    <a:cxn ang="0">
                      <a:pos x="145" y="156"/>
                    </a:cxn>
                    <a:cxn ang="0">
                      <a:pos x="135" y="129"/>
                    </a:cxn>
                    <a:cxn ang="0">
                      <a:pos x="122" y="101"/>
                    </a:cxn>
                    <a:cxn ang="0">
                      <a:pos x="122" y="101"/>
                    </a:cxn>
                    <a:cxn ang="0">
                      <a:pos x="114" y="86"/>
                    </a:cxn>
                    <a:cxn ang="0">
                      <a:pos x="104" y="72"/>
                    </a:cxn>
                    <a:cxn ang="0">
                      <a:pos x="95" y="59"/>
                    </a:cxn>
                    <a:cxn ang="0">
                      <a:pos x="83" y="46"/>
                    </a:cxn>
                    <a:cxn ang="0">
                      <a:pos x="72" y="33"/>
                    </a:cxn>
                    <a:cxn ang="0">
                      <a:pos x="59" y="21"/>
                    </a:cxn>
                    <a:cxn ang="0">
                      <a:pos x="33" y="0"/>
                    </a:cxn>
                  </a:cxnLst>
                  <a:rect l="0" t="0" r="r" b="b"/>
                  <a:pathLst>
                    <a:path w="158" h="498">
                      <a:moveTo>
                        <a:pt x="33" y="0"/>
                      </a:moveTo>
                      <a:lnTo>
                        <a:pt x="33" y="0"/>
                      </a:lnTo>
                      <a:lnTo>
                        <a:pt x="56" y="21"/>
                      </a:lnTo>
                      <a:lnTo>
                        <a:pt x="78" y="42"/>
                      </a:lnTo>
                      <a:lnTo>
                        <a:pt x="98" y="68"/>
                      </a:lnTo>
                      <a:lnTo>
                        <a:pt x="114" y="96"/>
                      </a:lnTo>
                      <a:lnTo>
                        <a:pt x="114" y="96"/>
                      </a:lnTo>
                      <a:lnTo>
                        <a:pt x="127" y="122"/>
                      </a:lnTo>
                      <a:lnTo>
                        <a:pt x="137" y="150"/>
                      </a:lnTo>
                      <a:lnTo>
                        <a:pt x="144" y="178"/>
                      </a:lnTo>
                      <a:lnTo>
                        <a:pt x="148" y="205"/>
                      </a:lnTo>
                      <a:lnTo>
                        <a:pt x="150" y="235"/>
                      </a:lnTo>
                      <a:lnTo>
                        <a:pt x="148" y="262"/>
                      </a:lnTo>
                      <a:lnTo>
                        <a:pt x="145" y="290"/>
                      </a:lnTo>
                      <a:lnTo>
                        <a:pt x="139" y="316"/>
                      </a:lnTo>
                      <a:lnTo>
                        <a:pt x="129" y="342"/>
                      </a:lnTo>
                      <a:lnTo>
                        <a:pt x="118" y="368"/>
                      </a:lnTo>
                      <a:lnTo>
                        <a:pt x="104" y="393"/>
                      </a:lnTo>
                      <a:lnTo>
                        <a:pt x="88" y="415"/>
                      </a:lnTo>
                      <a:lnTo>
                        <a:pt x="69" y="437"/>
                      </a:lnTo>
                      <a:lnTo>
                        <a:pt x="49" y="456"/>
                      </a:lnTo>
                      <a:lnTo>
                        <a:pt x="26" y="474"/>
                      </a:lnTo>
                      <a:lnTo>
                        <a:pt x="0" y="490"/>
                      </a:lnTo>
                      <a:lnTo>
                        <a:pt x="5" y="498"/>
                      </a:lnTo>
                      <a:lnTo>
                        <a:pt x="5" y="498"/>
                      </a:lnTo>
                      <a:lnTo>
                        <a:pt x="30" y="482"/>
                      </a:lnTo>
                      <a:lnTo>
                        <a:pt x="54" y="464"/>
                      </a:lnTo>
                      <a:lnTo>
                        <a:pt x="75" y="445"/>
                      </a:lnTo>
                      <a:lnTo>
                        <a:pt x="95" y="423"/>
                      </a:lnTo>
                      <a:lnTo>
                        <a:pt x="111" y="401"/>
                      </a:lnTo>
                      <a:lnTo>
                        <a:pt x="124" y="376"/>
                      </a:lnTo>
                      <a:lnTo>
                        <a:pt x="137" y="350"/>
                      </a:lnTo>
                      <a:lnTo>
                        <a:pt x="145" y="324"/>
                      </a:lnTo>
                      <a:lnTo>
                        <a:pt x="152" y="296"/>
                      </a:lnTo>
                      <a:lnTo>
                        <a:pt x="157" y="269"/>
                      </a:lnTo>
                      <a:lnTo>
                        <a:pt x="158" y="241"/>
                      </a:lnTo>
                      <a:lnTo>
                        <a:pt x="157" y="213"/>
                      </a:lnTo>
                      <a:lnTo>
                        <a:pt x="152" y="184"/>
                      </a:lnTo>
                      <a:lnTo>
                        <a:pt x="145" y="156"/>
                      </a:lnTo>
                      <a:lnTo>
                        <a:pt x="135" y="129"/>
                      </a:lnTo>
                      <a:lnTo>
                        <a:pt x="122" y="101"/>
                      </a:lnTo>
                      <a:lnTo>
                        <a:pt x="122" y="101"/>
                      </a:lnTo>
                      <a:lnTo>
                        <a:pt x="114" y="86"/>
                      </a:lnTo>
                      <a:lnTo>
                        <a:pt x="104" y="72"/>
                      </a:lnTo>
                      <a:lnTo>
                        <a:pt x="95" y="59"/>
                      </a:lnTo>
                      <a:lnTo>
                        <a:pt x="83" y="46"/>
                      </a:lnTo>
                      <a:lnTo>
                        <a:pt x="72" y="33"/>
                      </a:lnTo>
                      <a:lnTo>
                        <a:pt x="59" y="21"/>
                      </a:lnTo>
                      <a:lnTo>
                        <a:pt x="33" y="0"/>
                      </a:lnTo>
                      <a:close/>
                    </a:path>
                  </a:pathLst>
                </a:custGeom>
                <a:solidFill>
                  <a:srgbClr val="FF949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5" name="Freeform 3610"/>
                <p:cNvSpPr>
                  <a:spLocks/>
                </p:cNvSpPr>
                <p:nvPr/>
              </p:nvSpPr>
              <p:spPr bwMode="auto">
                <a:xfrm>
                  <a:off x="4784724" y="3562350"/>
                  <a:ext cx="125413" cy="395288"/>
                </a:xfrm>
                <a:custGeom>
                  <a:avLst/>
                  <a:gdLst/>
                  <a:ahLst/>
                  <a:cxnLst>
                    <a:cxn ang="0">
                      <a:pos x="33" y="0"/>
                    </a:cxn>
                    <a:cxn ang="0">
                      <a:pos x="33" y="0"/>
                    </a:cxn>
                    <a:cxn ang="0">
                      <a:pos x="56" y="21"/>
                    </a:cxn>
                    <a:cxn ang="0">
                      <a:pos x="78" y="42"/>
                    </a:cxn>
                    <a:cxn ang="0">
                      <a:pos x="98" y="68"/>
                    </a:cxn>
                    <a:cxn ang="0">
                      <a:pos x="114" y="96"/>
                    </a:cxn>
                    <a:cxn ang="0">
                      <a:pos x="114" y="96"/>
                    </a:cxn>
                    <a:cxn ang="0">
                      <a:pos x="127" y="122"/>
                    </a:cxn>
                    <a:cxn ang="0">
                      <a:pos x="137" y="150"/>
                    </a:cxn>
                    <a:cxn ang="0">
                      <a:pos x="144" y="178"/>
                    </a:cxn>
                    <a:cxn ang="0">
                      <a:pos x="148" y="205"/>
                    </a:cxn>
                    <a:cxn ang="0">
                      <a:pos x="150" y="235"/>
                    </a:cxn>
                    <a:cxn ang="0">
                      <a:pos x="148" y="262"/>
                    </a:cxn>
                    <a:cxn ang="0">
                      <a:pos x="145" y="290"/>
                    </a:cxn>
                    <a:cxn ang="0">
                      <a:pos x="139" y="316"/>
                    </a:cxn>
                    <a:cxn ang="0">
                      <a:pos x="129" y="342"/>
                    </a:cxn>
                    <a:cxn ang="0">
                      <a:pos x="118" y="368"/>
                    </a:cxn>
                    <a:cxn ang="0">
                      <a:pos x="104" y="393"/>
                    </a:cxn>
                    <a:cxn ang="0">
                      <a:pos x="88" y="415"/>
                    </a:cxn>
                    <a:cxn ang="0">
                      <a:pos x="69" y="437"/>
                    </a:cxn>
                    <a:cxn ang="0">
                      <a:pos x="49" y="456"/>
                    </a:cxn>
                    <a:cxn ang="0">
                      <a:pos x="26" y="474"/>
                    </a:cxn>
                    <a:cxn ang="0">
                      <a:pos x="0" y="490"/>
                    </a:cxn>
                    <a:cxn ang="0">
                      <a:pos x="5" y="498"/>
                    </a:cxn>
                    <a:cxn ang="0">
                      <a:pos x="5" y="498"/>
                    </a:cxn>
                    <a:cxn ang="0">
                      <a:pos x="30" y="482"/>
                    </a:cxn>
                    <a:cxn ang="0">
                      <a:pos x="54" y="464"/>
                    </a:cxn>
                    <a:cxn ang="0">
                      <a:pos x="75" y="445"/>
                    </a:cxn>
                    <a:cxn ang="0">
                      <a:pos x="95" y="423"/>
                    </a:cxn>
                    <a:cxn ang="0">
                      <a:pos x="111" y="401"/>
                    </a:cxn>
                    <a:cxn ang="0">
                      <a:pos x="124" y="376"/>
                    </a:cxn>
                    <a:cxn ang="0">
                      <a:pos x="137" y="350"/>
                    </a:cxn>
                    <a:cxn ang="0">
                      <a:pos x="145" y="324"/>
                    </a:cxn>
                    <a:cxn ang="0">
                      <a:pos x="152" y="296"/>
                    </a:cxn>
                    <a:cxn ang="0">
                      <a:pos x="157" y="269"/>
                    </a:cxn>
                    <a:cxn ang="0">
                      <a:pos x="158" y="241"/>
                    </a:cxn>
                    <a:cxn ang="0">
                      <a:pos x="157" y="213"/>
                    </a:cxn>
                    <a:cxn ang="0">
                      <a:pos x="152" y="184"/>
                    </a:cxn>
                    <a:cxn ang="0">
                      <a:pos x="145" y="156"/>
                    </a:cxn>
                    <a:cxn ang="0">
                      <a:pos x="135" y="129"/>
                    </a:cxn>
                    <a:cxn ang="0">
                      <a:pos x="122" y="101"/>
                    </a:cxn>
                    <a:cxn ang="0">
                      <a:pos x="122" y="101"/>
                    </a:cxn>
                    <a:cxn ang="0">
                      <a:pos x="114" y="86"/>
                    </a:cxn>
                    <a:cxn ang="0">
                      <a:pos x="104" y="72"/>
                    </a:cxn>
                    <a:cxn ang="0">
                      <a:pos x="95" y="59"/>
                    </a:cxn>
                    <a:cxn ang="0">
                      <a:pos x="83" y="46"/>
                    </a:cxn>
                    <a:cxn ang="0">
                      <a:pos x="72" y="33"/>
                    </a:cxn>
                    <a:cxn ang="0">
                      <a:pos x="59" y="21"/>
                    </a:cxn>
                    <a:cxn ang="0">
                      <a:pos x="33" y="0"/>
                    </a:cxn>
                  </a:cxnLst>
                  <a:rect l="0" t="0" r="r" b="b"/>
                  <a:pathLst>
                    <a:path w="158" h="498">
                      <a:moveTo>
                        <a:pt x="33" y="0"/>
                      </a:moveTo>
                      <a:lnTo>
                        <a:pt x="33" y="0"/>
                      </a:lnTo>
                      <a:lnTo>
                        <a:pt x="56" y="21"/>
                      </a:lnTo>
                      <a:lnTo>
                        <a:pt x="78" y="42"/>
                      </a:lnTo>
                      <a:lnTo>
                        <a:pt x="98" y="68"/>
                      </a:lnTo>
                      <a:lnTo>
                        <a:pt x="114" y="96"/>
                      </a:lnTo>
                      <a:lnTo>
                        <a:pt x="114" y="96"/>
                      </a:lnTo>
                      <a:lnTo>
                        <a:pt x="127" y="122"/>
                      </a:lnTo>
                      <a:lnTo>
                        <a:pt x="137" y="150"/>
                      </a:lnTo>
                      <a:lnTo>
                        <a:pt x="144" y="178"/>
                      </a:lnTo>
                      <a:lnTo>
                        <a:pt x="148" y="205"/>
                      </a:lnTo>
                      <a:lnTo>
                        <a:pt x="150" y="235"/>
                      </a:lnTo>
                      <a:lnTo>
                        <a:pt x="148" y="262"/>
                      </a:lnTo>
                      <a:lnTo>
                        <a:pt x="145" y="290"/>
                      </a:lnTo>
                      <a:lnTo>
                        <a:pt x="139" y="316"/>
                      </a:lnTo>
                      <a:lnTo>
                        <a:pt x="129" y="342"/>
                      </a:lnTo>
                      <a:lnTo>
                        <a:pt x="118" y="368"/>
                      </a:lnTo>
                      <a:lnTo>
                        <a:pt x="104" y="393"/>
                      </a:lnTo>
                      <a:lnTo>
                        <a:pt x="88" y="415"/>
                      </a:lnTo>
                      <a:lnTo>
                        <a:pt x="69" y="437"/>
                      </a:lnTo>
                      <a:lnTo>
                        <a:pt x="49" y="456"/>
                      </a:lnTo>
                      <a:lnTo>
                        <a:pt x="26" y="474"/>
                      </a:lnTo>
                      <a:lnTo>
                        <a:pt x="0" y="490"/>
                      </a:lnTo>
                      <a:lnTo>
                        <a:pt x="5" y="498"/>
                      </a:lnTo>
                      <a:lnTo>
                        <a:pt x="5" y="498"/>
                      </a:lnTo>
                      <a:lnTo>
                        <a:pt x="30" y="482"/>
                      </a:lnTo>
                      <a:lnTo>
                        <a:pt x="54" y="464"/>
                      </a:lnTo>
                      <a:lnTo>
                        <a:pt x="75" y="445"/>
                      </a:lnTo>
                      <a:lnTo>
                        <a:pt x="95" y="423"/>
                      </a:lnTo>
                      <a:lnTo>
                        <a:pt x="111" y="401"/>
                      </a:lnTo>
                      <a:lnTo>
                        <a:pt x="124" y="376"/>
                      </a:lnTo>
                      <a:lnTo>
                        <a:pt x="137" y="350"/>
                      </a:lnTo>
                      <a:lnTo>
                        <a:pt x="145" y="324"/>
                      </a:lnTo>
                      <a:lnTo>
                        <a:pt x="152" y="296"/>
                      </a:lnTo>
                      <a:lnTo>
                        <a:pt x="157" y="269"/>
                      </a:lnTo>
                      <a:lnTo>
                        <a:pt x="158" y="241"/>
                      </a:lnTo>
                      <a:lnTo>
                        <a:pt x="157" y="213"/>
                      </a:lnTo>
                      <a:lnTo>
                        <a:pt x="152" y="184"/>
                      </a:lnTo>
                      <a:lnTo>
                        <a:pt x="145" y="156"/>
                      </a:lnTo>
                      <a:lnTo>
                        <a:pt x="135" y="129"/>
                      </a:lnTo>
                      <a:lnTo>
                        <a:pt x="122" y="101"/>
                      </a:lnTo>
                      <a:lnTo>
                        <a:pt x="122" y="101"/>
                      </a:lnTo>
                      <a:lnTo>
                        <a:pt x="114" y="86"/>
                      </a:lnTo>
                      <a:lnTo>
                        <a:pt x="104" y="72"/>
                      </a:lnTo>
                      <a:lnTo>
                        <a:pt x="95" y="59"/>
                      </a:lnTo>
                      <a:lnTo>
                        <a:pt x="83" y="46"/>
                      </a:lnTo>
                      <a:lnTo>
                        <a:pt x="72" y="33"/>
                      </a:lnTo>
                      <a:lnTo>
                        <a:pt x="59" y="21"/>
                      </a:lnTo>
                      <a:lnTo>
                        <a:pt x="3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6" name="Freeform 3611"/>
                <p:cNvSpPr>
                  <a:spLocks noEditPoints="1"/>
                </p:cNvSpPr>
                <p:nvPr/>
              </p:nvSpPr>
              <p:spPr bwMode="auto">
                <a:xfrm>
                  <a:off x="4567237" y="3519487"/>
                  <a:ext cx="336550" cy="431800"/>
                </a:xfrm>
                <a:custGeom>
                  <a:avLst/>
                  <a:gdLst/>
                  <a:ahLst/>
                  <a:cxnLst>
                    <a:cxn ang="0">
                      <a:pos x="276" y="495"/>
                    </a:cxn>
                    <a:cxn ang="0">
                      <a:pos x="294" y="510"/>
                    </a:cxn>
                    <a:cxn ang="0">
                      <a:pos x="298" y="482"/>
                    </a:cxn>
                    <a:cxn ang="0">
                      <a:pos x="314" y="480"/>
                    </a:cxn>
                    <a:cxn ang="0">
                      <a:pos x="327" y="480"/>
                    </a:cxn>
                    <a:cxn ang="0">
                      <a:pos x="332" y="464"/>
                    </a:cxn>
                    <a:cxn ang="0">
                      <a:pos x="343" y="461"/>
                    </a:cxn>
                    <a:cxn ang="0">
                      <a:pos x="343" y="438"/>
                    </a:cxn>
                    <a:cxn ang="0">
                      <a:pos x="347" y="461"/>
                    </a:cxn>
                    <a:cxn ang="0">
                      <a:pos x="345" y="418"/>
                    </a:cxn>
                    <a:cxn ang="0">
                      <a:pos x="361" y="422"/>
                    </a:cxn>
                    <a:cxn ang="0">
                      <a:pos x="351" y="384"/>
                    </a:cxn>
                    <a:cxn ang="0">
                      <a:pos x="373" y="394"/>
                    </a:cxn>
                    <a:cxn ang="0">
                      <a:pos x="363" y="352"/>
                    </a:cxn>
                    <a:cxn ang="0">
                      <a:pos x="374" y="365"/>
                    </a:cxn>
                    <a:cxn ang="0">
                      <a:pos x="381" y="329"/>
                    </a:cxn>
                    <a:cxn ang="0">
                      <a:pos x="389" y="344"/>
                    </a:cxn>
                    <a:cxn ang="0">
                      <a:pos x="376" y="300"/>
                    </a:cxn>
                    <a:cxn ang="0">
                      <a:pos x="382" y="322"/>
                    </a:cxn>
                    <a:cxn ang="0">
                      <a:pos x="376" y="272"/>
                    </a:cxn>
                    <a:cxn ang="0">
                      <a:pos x="381" y="249"/>
                    </a:cxn>
                    <a:cxn ang="0">
                      <a:pos x="381" y="226"/>
                    </a:cxn>
                    <a:cxn ang="0">
                      <a:pos x="381" y="249"/>
                    </a:cxn>
                    <a:cxn ang="0">
                      <a:pos x="373" y="200"/>
                    </a:cxn>
                    <a:cxn ang="0">
                      <a:pos x="376" y="190"/>
                    </a:cxn>
                    <a:cxn ang="0">
                      <a:pos x="376" y="174"/>
                    </a:cxn>
                    <a:cxn ang="0">
                      <a:pos x="361" y="173"/>
                    </a:cxn>
                    <a:cxn ang="0">
                      <a:pos x="361" y="150"/>
                    </a:cxn>
                    <a:cxn ang="0">
                      <a:pos x="342" y="147"/>
                    </a:cxn>
                    <a:cxn ang="0">
                      <a:pos x="342" y="130"/>
                    </a:cxn>
                    <a:cxn ang="0">
                      <a:pos x="316" y="125"/>
                    </a:cxn>
                    <a:cxn ang="0">
                      <a:pos x="319" y="103"/>
                    </a:cxn>
                    <a:cxn ang="0">
                      <a:pos x="288" y="101"/>
                    </a:cxn>
                    <a:cxn ang="0">
                      <a:pos x="298" y="88"/>
                    </a:cxn>
                    <a:cxn ang="0">
                      <a:pos x="275" y="76"/>
                    </a:cxn>
                    <a:cxn ang="0">
                      <a:pos x="288" y="67"/>
                    </a:cxn>
                    <a:cxn ang="0">
                      <a:pos x="246" y="65"/>
                    </a:cxn>
                    <a:cxn ang="0">
                      <a:pos x="268" y="60"/>
                    </a:cxn>
                    <a:cxn ang="0">
                      <a:pos x="29" y="52"/>
                    </a:cxn>
                    <a:cxn ang="0">
                      <a:pos x="45" y="52"/>
                    </a:cxn>
                    <a:cxn ang="0">
                      <a:pos x="219" y="52"/>
                    </a:cxn>
                    <a:cxn ang="0">
                      <a:pos x="236" y="55"/>
                    </a:cxn>
                    <a:cxn ang="0">
                      <a:pos x="167" y="34"/>
                    </a:cxn>
                    <a:cxn ang="0">
                      <a:pos x="179" y="47"/>
                    </a:cxn>
                    <a:cxn ang="0">
                      <a:pos x="94" y="28"/>
                    </a:cxn>
                    <a:cxn ang="0">
                      <a:pos x="102" y="42"/>
                    </a:cxn>
                    <a:cxn ang="0">
                      <a:pos x="148" y="18"/>
                    </a:cxn>
                    <a:cxn ang="0">
                      <a:pos x="153" y="34"/>
                    </a:cxn>
                    <a:cxn ang="0">
                      <a:pos x="127" y="16"/>
                    </a:cxn>
                    <a:cxn ang="0">
                      <a:pos x="138" y="0"/>
                    </a:cxn>
                    <a:cxn ang="0">
                      <a:pos x="6" y="49"/>
                    </a:cxn>
                    <a:cxn ang="0">
                      <a:pos x="29" y="88"/>
                    </a:cxn>
                    <a:cxn ang="0">
                      <a:pos x="219" y="81"/>
                    </a:cxn>
                    <a:cxn ang="0">
                      <a:pos x="330" y="182"/>
                    </a:cxn>
                    <a:cxn ang="0">
                      <a:pos x="322" y="410"/>
                    </a:cxn>
                    <a:cxn ang="0">
                      <a:pos x="361" y="467"/>
                    </a:cxn>
                    <a:cxn ang="0">
                      <a:pos x="400" y="174"/>
                    </a:cxn>
                    <a:cxn ang="0">
                      <a:pos x="226" y="15"/>
                    </a:cxn>
                  </a:cxnLst>
                  <a:rect l="0" t="0" r="r" b="b"/>
                  <a:pathLst>
                    <a:path w="423" h="542">
                      <a:moveTo>
                        <a:pt x="285" y="516"/>
                      </a:moveTo>
                      <a:lnTo>
                        <a:pt x="285" y="516"/>
                      </a:lnTo>
                      <a:lnTo>
                        <a:pt x="283" y="516"/>
                      </a:lnTo>
                      <a:lnTo>
                        <a:pt x="283" y="516"/>
                      </a:lnTo>
                      <a:lnTo>
                        <a:pt x="278" y="515"/>
                      </a:lnTo>
                      <a:lnTo>
                        <a:pt x="275" y="511"/>
                      </a:lnTo>
                      <a:lnTo>
                        <a:pt x="273" y="506"/>
                      </a:lnTo>
                      <a:lnTo>
                        <a:pt x="273" y="503"/>
                      </a:lnTo>
                      <a:lnTo>
                        <a:pt x="273" y="503"/>
                      </a:lnTo>
                      <a:lnTo>
                        <a:pt x="273" y="498"/>
                      </a:lnTo>
                      <a:lnTo>
                        <a:pt x="276" y="495"/>
                      </a:lnTo>
                      <a:lnTo>
                        <a:pt x="280" y="492"/>
                      </a:lnTo>
                      <a:lnTo>
                        <a:pt x="285" y="492"/>
                      </a:lnTo>
                      <a:lnTo>
                        <a:pt x="285" y="492"/>
                      </a:lnTo>
                      <a:lnTo>
                        <a:pt x="286" y="492"/>
                      </a:lnTo>
                      <a:lnTo>
                        <a:pt x="286" y="492"/>
                      </a:lnTo>
                      <a:lnTo>
                        <a:pt x="290" y="493"/>
                      </a:lnTo>
                      <a:lnTo>
                        <a:pt x="293" y="497"/>
                      </a:lnTo>
                      <a:lnTo>
                        <a:pt x="296" y="500"/>
                      </a:lnTo>
                      <a:lnTo>
                        <a:pt x="296" y="505"/>
                      </a:lnTo>
                      <a:lnTo>
                        <a:pt x="296" y="505"/>
                      </a:lnTo>
                      <a:lnTo>
                        <a:pt x="294" y="510"/>
                      </a:lnTo>
                      <a:lnTo>
                        <a:pt x="293" y="513"/>
                      </a:lnTo>
                      <a:lnTo>
                        <a:pt x="290" y="515"/>
                      </a:lnTo>
                      <a:lnTo>
                        <a:pt x="285" y="516"/>
                      </a:lnTo>
                      <a:close/>
                      <a:moveTo>
                        <a:pt x="306" y="492"/>
                      </a:moveTo>
                      <a:lnTo>
                        <a:pt x="306" y="492"/>
                      </a:lnTo>
                      <a:lnTo>
                        <a:pt x="306" y="492"/>
                      </a:lnTo>
                      <a:lnTo>
                        <a:pt x="306" y="492"/>
                      </a:lnTo>
                      <a:lnTo>
                        <a:pt x="303" y="490"/>
                      </a:lnTo>
                      <a:lnTo>
                        <a:pt x="299" y="489"/>
                      </a:lnTo>
                      <a:lnTo>
                        <a:pt x="298" y="485"/>
                      </a:lnTo>
                      <a:lnTo>
                        <a:pt x="298" y="482"/>
                      </a:lnTo>
                      <a:lnTo>
                        <a:pt x="298" y="482"/>
                      </a:lnTo>
                      <a:lnTo>
                        <a:pt x="299" y="479"/>
                      </a:lnTo>
                      <a:lnTo>
                        <a:pt x="301" y="475"/>
                      </a:lnTo>
                      <a:lnTo>
                        <a:pt x="303" y="474"/>
                      </a:lnTo>
                      <a:lnTo>
                        <a:pt x="306" y="474"/>
                      </a:lnTo>
                      <a:lnTo>
                        <a:pt x="306" y="474"/>
                      </a:lnTo>
                      <a:lnTo>
                        <a:pt x="307" y="474"/>
                      </a:lnTo>
                      <a:lnTo>
                        <a:pt x="307" y="474"/>
                      </a:lnTo>
                      <a:lnTo>
                        <a:pt x="311" y="475"/>
                      </a:lnTo>
                      <a:lnTo>
                        <a:pt x="312" y="477"/>
                      </a:lnTo>
                      <a:lnTo>
                        <a:pt x="314" y="480"/>
                      </a:lnTo>
                      <a:lnTo>
                        <a:pt x="314" y="484"/>
                      </a:lnTo>
                      <a:lnTo>
                        <a:pt x="314" y="484"/>
                      </a:lnTo>
                      <a:lnTo>
                        <a:pt x="314" y="487"/>
                      </a:lnTo>
                      <a:lnTo>
                        <a:pt x="312" y="489"/>
                      </a:lnTo>
                      <a:lnTo>
                        <a:pt x="309" y="490"/>
                      </a:lnTo>
                      <a:lnTo>
                        <a:pt x="306" y="492"/>
                      </a:lnTo>
                      <a:close/>
                      <a:moveTo>
                        <a:pt x="330" y="482"/>
                      </a:moveTo>
                      <a:lnTo>
                        <a:pt x="330" y="482"/>
                      </a:lnTo>
                      <a:lnTo>
                        <a:pt x="330" y="482"/>
                      </a:lnTo>
                      <a:lnTo>
                        <a:pt x="330" y="482"/>
                      </a:lnTo>
                      <a:lnTo>
                        <a:pt x="327" y="480"/>
                      </a:lnTo>
                      <a:lnTo>
                        <a:pt x="324" y="479"/>
                      </a:lnTo>
                      <a:lnTo>
                        <a:pt x="322" y="475"/>
                      </a:lnTo>
                      <a:lnTo>
                        <a:pt x="322" y="472"/>
                      </a:lnTo>
                      <a:lnTo>
                        <a:pt x="322" y="472"/>
                      </a:lnTo>
                      <a:lnTo>
                        <a:pt x="324" y="469"/>
                      </a:lnTo>
                      <a:lnTo>
                        <a:pt x="325" y="467"/>
                      </a:lnTo>
                      <a:lnTo>
                        <a:pt x="327" y="466"/>
                      </a:lnTo>
                      <a:lnTo>
                        <a:pt x="330" y="464"/>
                      </a:lnTo>
                      <a:lnTo>
                        <a:pt x="330" y="464"/>
                      </a:lnTo>
                      <a:lnTo>
                        <a:pt x="332" y="464"/>
                      </a:lnTo>
                      <a:lnTo>
                        <a:pt x="332" y="464"/>
                      </a:lnTo>
                      <a:lnTo>
                        <a:pt x="335" y="466"/>
                      </a:lnTo>
                      <a:lnTo>
                        <a:pt x="337" y="467"/>
                      </a:lnTo>
                      <a:lnTo>
                        <a:pt x="338" y="471"/>
                      </a:lnTo>
                      <a:lnTo>
                        <a:pt x="340" y="474"/>
                      </a:lnTo>
                      <a:lnTo>
                        <a:pt x="340" y="474"/>
                      </a:lnTo>
                      <a:lnTo>
                        <a:pt x="338" y="477"/>
                      </a:lnTo>
                      <a:lnTo>
                        <a:pt x="337" y="479"/>
                      </a:lnTo>
                      <a:lnTo>
                        <a:pt x="334" y="480"/>
                      </a:lnTo>
                      <a:lnTo>
                        <a:pt x="330" y="482"/>
                      </a:lnTo>
                      <a:close/>
                      <a:moveTo>
                        <a:pt x="343" y="461"/>
                      </a:moveTo>
                      <a:lnTo>
                        <a:pt x="343" y="461"/>
                      </a:lnTo>
                      <a:lnTo>
                        <a:pt x="342" y="461"/>
                      </a:lnTo>
                      <a:lnTo>
                        <a:pt x="342" y="461"/>
                      </a:lnTo>
                      <a:lnTo>
                        <a:pt x="337" y="461"/>
                      </a:lnTo>
                      <a:lnTo>
                        <a:pt x="334" y="458"/>
                      </a:lnTo>
                      <a:lnTo>
                        <a:pt x="332" y="453"/>
                      </a:lnTo>
                      <a:lnTo>
                        <a:pt x="330" y="449"/>
                      </a:lnTo>
                      <a:lnTo>
                        <a:pt x="330" y="449"/>
                      </a:lnTo>
                      <a:lnTo>
                        <a:pt x="332" y="445"/>
                      </a:lnTo>
                      <a:lnTo>
                        <a:pt x="335" y="441"/>
                      </a:lnTo>
                      <a:lnTo>
                        <a:pt x="338" y="438"/>
                      </a:lnTo>
                      <a:lnTo>
                        <a:pt x="343" y="438"/>
                      </a:lnTo>
                      <a:lnTo>
                        <a:pt x="343" y="438"/>
                      </a:lnTo>
                      <a:lnTo>
                        <a:pt x="343" y="438"/>
                      </a:lnTo>
                      <a:lnTo>
                        <a:pt x="343" y="438"/>
                      </a:lnTo>
                      <a:lnTo>
                        <a:pt x="348" y="440"/>
                      </a:lnTo>
                      <a:lnTo>
                        <a:pt x="351" y="441"/>
                      </a:lnTo>
                      <a:lnTo>
                        <a:pt x="355" y="446"/>
                      </a:lnTo>
                      <a:lnTo>
                        <a:pt x="355" y="451"/>
                      </a:lnTo>
                      <a:lnTo>
                        <a:pt x="355" y="451"/>
                      </a:lnTo>
                      <a:lnTo>
                        <a:pt x="353" y="454"/>
                      </a:lnTo>
                      <a:lnTo>
                        <a:pt x="350" y="459"/>
                      </a:lnTo>
                      <a:lnTo>
                        <a:pt x="347" y="461"/>
                      </a:lnTo>
                      <a:lnTo>
                        <a:pt x="343" y="461"/>
                      </a:lnTo>
                      <a:close/>
                      <a:moveTo>
                        <a:pt x="353" y="430"/>
                      </a:moveTo>
                      <a:lnTo>
                        <a:pt x="353" y="430"/>
                      </a:lnTo>
                      <a:lnTo>
                        <a:pt x="353" y="430"/>
                      </a:lnTo>
                      <a:lnTo>
                        <a:pt x="353" y="430"/>
                      </a:lnTo>
                      <a:lnTo>
                        <a:pt x="350" y="430"/>
                      </a:lnTo>
                      <a:lnTo>
                        <a:pt x="347" y="427"/>
                      </a:lnTo>
                      <a:lnTo>
                        <a:pt x="345" y="425"/>
                      </a:lnTo>
                      <a:lnTo>
                        <a:pt x="345" y="422"/>
                      </a:lnTo>
                      <a:lnTo>
                        <a:pt x="345" y="422"/>
                      </a:lnTo>
                      <a:lnTo>
                        <a:pt x="345" y="418"/>
                      </a:lnTo>
                      <a:lnTo>
                        <a:pt x="348" y="415"/>
                      </a:lnTo>
                      <a:lnTo>
                        <a:pt x="350" y="414"/>
                      </a:lnTo>
                      <a:lnTo>
                        <a:pt x="353" y="414"/>
                      </a:lnTo>
                      <a:lnTo>
                        <a:pt x="353" y="414"/>
                      </a:lnTo>
                      <a:lnTo>
                        <a:pt x="355" y="414"/>
                      </a:lnTo>
                      <a:lnTo>
                        <a:pt x="355" y="414"/>
                      </a:lnTo>
                      <a:lnTo>
                        <a:pt x="358" y="414"/>
                      </a:lnTo>
                      <a:lnTo>
                        <a:pt x="360" y="417"/>
                      </a:lnTo>
                      <a:lnTo>
                        <a:pt x="361" y="418"/>
                      </a:lnTo>
                      <a:lnTo>
                        <a:pt x="361" y="422"/>
                      </a:lnTo>
                      <a:lnTo>
                        <a:pt x="361" y="422"/>
                      </a:lnTo>
                      <a:lnTo>
                        <a:pt x="361" y="425"/>
                      </a:lnTo>
                      <a:lnTo>
                        <a:pt x="360" y="428"/>
                      </a:lnTo>
                      <a:lnTo>
                        <a:pt x="356" y="430"/>
                      </a:lnTo>
                      <a:lnTo>
                        <a:pt x="353" y="430"/>
                      </a:lnTo>
                      <a:close/>
                      <a:moveTo>
                        <a:pt x="363" y="399"/>
                      </a:moveTo>
                      <a:lnTo>
                        <a:pt x="363" y="399"/>
                      </a:lnTo>
                      <a:lnTo>
                        <a:pt x="356" y="397"/>
                      </a:lnTo>
                      <a:lnTo>
                        <a:pt x="353" y="392"/>
                      </a:lnTo>
                      <a:lnTo>
                        <a:pt x="353" y="392"/>
                      </a:lnTo>
                      <a:lnTo>
                        <a:pt x="351" y="388"/>
                      </a:lnTo>
                      <a:lnTo>
                        <a:pt x="351" y="384"/>
                      </a:lnTo>
                      <a:lnTo>
                        <a:pt x="353" y="379"/>
                      </a:lnTo>
                      <a:lnTo>
                        <a:pt x="358" y="376"/>
                      </a:lnTo>
                      <a:lnTo>
                        <a:pt x="358" y="376"/>
                      </a:lnTo>
                      <a:lnTo>
                        <a:pt x="363" y="375"/>
                      </a:lnTo>
                      <a:lnTo>
                        <a:pt x="363" y="375"/>
                      </a:lnTo>
                      <a:lnTo>
                        <a:pt x="369" y="376"/>
                      </a:lnTo>
                      <a:lnTo>
                        <a:pt x="374" y="381"/>
                      </a:lnTo>
                      <a:lnTo>
                        <a:pt x="374" y="381"/>
                      </a:lnTo>
                      <a:lnTo>
                        <a:pt x="374" y="386"/>
                      </a:lnTo>
                      <a:lnTo>
                        <a:pt x="374" y="391"/>
                      </a:lnTo>
                      <a:lnTo>
                        <a:pt x="373" y="394"/>
                      </a:lnTo>
                      <a:lnTo>
                        <a:pt x="369" y="397"/>
                      </a:lnTo>
                      <a:lnTo>
                        <a:pt x="369" y="397"/>
                      </a:lnTo>
                      <a:lnTo>
                        <a:pt x="363" y="399"/>
                      </a:lnTo>
                      <a:close/>
                      <a:moveTo>
                        <a:pt x="369" y="366"/>
                      </a:moveTo>
                      <a:lnTo>
                        <a:pt x="369" y="366"/>
                      </a:lnTo>
                      <a:lnTo>
                        <a:pt x="366" y="365"/>
                      </a:lnTo>
                      <a:lnTo>
                        <a:pt x="363" y="361"/>
                      </a:lnTo>
                      <a:lnTo>
                        <a:pt x="363" y="361"/>
                      </a:lnTo>
                      <a:lnTo>
                        <a:pt x="361" y="358"/>
                      </a:lnTo>
                      <a:lnTo>
                        <a:pt x="361" y="355"/>
                      </a:lnTo>
                      <a:lnTo>
                        <a:pt x="363" y="352"/>
                      </a:lnTo>
                      <a:lnTo>
                        <a:pt x="366" y="350"/>
                      </a:lnTo>
                      <a:lnTo>
                        <a:pt x="366" y="350"/>
                      </a:lnTo>
                      <a:lnTo>
                        <a:pt x="369" y="348"/>
                      </a:lnTo>
                      <a:lnTo>
                        <a:pt x="369" y="348"/>
                      </a:lnTo>
                      <a:lnTo>
                        <a:pt x="374" y="350"/>
                      </a:lnTo>
                      <a:lnTo>
                        <a:pt x="377" y="353"/>
                      </a:lnTo>
                      <a:lnTo>
                        <a:pt x="377" y="353"/>
                      </a:lnTo>
                      <a:lnTo>
                        <a:pt x="377" y="357"/>
                      </a:lnTo>
                      <a:lnTo>
                        <a:pt x="377" y="360"/>
                      </a:lnTo>
                      <a:lnTo>
                        <a:pt x="376" y="363"/>
                      </a:lnTo>
                      <a:lnTo>
                        <a:pt x="374" y="365"/>
                      </a:lnTo>
                      <a:lnTo>
                        <a:pt x="374" y="365"/>
                      </a:lnTo>
                      <a:lnTo>
                        <a:pt x="369" y="366"/>
                      </a:lnTo>
                      <a:close/>
                      <a:moveTo>
                        <a:pt x="384" y="344"/>
                      </a:moveTo>
                      <a:lnTo>
                        <a:pt x="384" y="344"/>
                      </a:lnTo>
                      <a:lnTo>
                        <a:pt x="381" y="344"/>
                      </a:lnTo>
                      <a:lnTo>
                        <a:pt x="377" y="340"/>
                      </a:lnTo>
                      <a:lnTo>
                        <a:pt x="377" y="340"/>
                      </a:lnTo>
                      <a:lnTo>
                        <a:pt x="376" y="337"/>
                      </a:lnTo>
                      <a:lnTo>
                        <a:pt x="376" y="334"/>
                      </a:lnTo>
                      <a:lnTo>
                        <a:pt x="377" y="331"/>
                      </a:lnTo>
                      <a:lnTo>
                        <a:pt x="381" y="329"/>
                      </a:lnTo>
                      <a:lnTo>
                        <a:pt x="381" y="329"/>
                      </a:lnTo>
                      <a:lnTo>
                        <a:pt x="384" y="327"/>
                      </a:lnTo>
                      <a:lnTo>
                        <a:pt x="384" y="327"/>
                      </a:lnTo>
                      <a:lnTo>
                        <a:pt x="389" y="329"/>
                      </a:lnTo>
                      <a:lnTo>
                        <a:pt x="392" y="332"/>
                      </a:lnTo>
                      <a:lnTo>
                        <a:pt x="392" y="332"/>
                      </a:lnTo>
                      <a:lnTo>
                        <a:pt x="394" y="335"/>
                      </a:lnTo>
                      <a:lnTo>
                        <a:pt x="392" y="339"/>
                      </a:lnTo>
                      <a:lnTo>
                        <a:pt x="392" y="340"/>
                      </a:lnTo>
                      <a:lnTo>
                        <a:pt x="389" y="344"/>
                      </a:lnTo>
                      <a:lnTo>
                        <a:pt x="389" y="344"/>
                      </a:lnTo>
                      <a:lnTo>
                        <a:pt x="384" y="344"/>
                      </a:lnTo>
                      <a:close/>
                      <a:moveTo>
                        <a:pt x="382" y="322"/>
                      </a:moveTo>
                      <a:lnTo>
                        <a:pt x="382" y="322"/>
                      </a:lnTo>
                      <a:lnTo>
                        <a:pt x="376" y="321"/>
                      </a:lnTo>
                      <a:lnTo>
                        <a:pt x="371" y="316"/>
                      </a:lnTo>
                      <a:lnTo>
                        <a:pt x="371" y="316"/>
                      </a:lnTo>
                      <a:lnTo>
                        <a:pt x="369" y="311"/>
                      </a:lnTo>
                      <a:lnTo>
                        <a:pt x="371" y="306"/>
                      </a:lnTo>
                      <a:lnTo>
                        <a:pt x="373" y="303"/>
                      </a:lnTo>
                      <a:lnTo>
                        <a:pt x="376" y="300"/>
                      </a:lnTo>
                      <a:lnTo>
                        <a:pt x="376" y="300"/>
                      </a:lnTo>
                      <a:lnTo>
                        <a:pt x="382" y="298"/>
                      </a:lnTo>
                      <a:lnTo>
                        <a:pt x="382" y="298"/>
                      </a:lnTo>
                      <a:lnTo>
                        <a:pt x="387" y="300"/>
                      </a:lnTo>
                      <a:lnTo>
                        <a:pt x="392" y="304"/>
                      </a:lnTo>
                      <a:lnTo>
                        <a:pt x="392" y="304"/>
                      </a:lnTo>
                      <a:lnTo>
                        <a:pt x="394" y="309"/>
                      </a:lnTo>
                      <a:lnTo>
                        <a:pt x="394" y="313"/>
                      </a:lnTo>
                      <a:lnTo>
                        <a:pt x="391" y="318"/>
                      </a:lnTo>
                      <a:lnTo>
                        <a:pt x="387" y="321"/>
                      </a:lnTo>
                      <a:lnTo>
                        <a:pt x="387" y="321"/>
                      </a:lnTo>
                      <a:lnTo>
                        <a:pt x="382" y="322"/>
                      </a:lnTo>
                      <a:close/>
                      <a:moveTo>
                        <a:pt x="376" y="290"/>
                      </a:moveTo>
                      <a:lnTo>
                        <a:pt x="376" y="290"/>
                      </a:lnTo>
                      <a:lnTo>
                        <a:pt x="371" y="288"/>
                      </a:lnTo>
                      <a:lnTo>
                        <a:pt x="368" y="285"/>
                      </a:lnTo>
                      <a:lnTo>
                        <a:pt x="368" y="285"/>
                      </a:lnTo>
                      <a:lnTo>
                        <a:pt x="366" y="282"/>
                      </a:lnTo>
                      <a:lnTo>
                        <a:pt x="368" y="278"/>
                      </a:lnTo>
                      <a:lnTo>
                        <a:pt x="368" y="275"/>
                      </a:lnTo>
                      <a:lnTo>
                        <a:pt x="371" y="274"/>
                      </a:lnTo>
                      <a:lnTo>
                        <a:pt x="371" y="274"/>
                      </a:lnTo>
                      <a:lnTo>
                        <a:pt x="376" y="272"/>
                      </a:lnTo>
                      <a:lnTo>
                        <a:pt x="376" y="272"/>
                      </a:lnTo>
                      <a:lnTo>
                        <a:pt x="379" y="274"/>
                      </a:lnTo>
                      <a:lnTo>
                        <a:pt x="382" y="277"/>
                      </a:lnTo>
                      <a:lnTo>
                        <a:pt x="382" y="277"/>
                      </a:lnTo>
                      <a:lnTo>
                        <a:pt x="384" y="280"/>
                      </a:lnTo>
                      <a:lnTo>
                        <a:pt x="384" y="283"/>
                      </a:lnTo>
                      <a:lnTo>
                        <a:pt x="382" y="287"/>
                      </a:lnTo>
                      <a:lnTo>
                        <a:pt x="379" y="288"/>
                      </a:lnTo>
                      <a:lnTo>
                        <a:pt x="379" y="288"/>
                      </a:lnTo>
                      <a:lnTo>
                        <a:pt x="376" y="290"/>
                      </a:lnTo>
                      <a:close/>
                      <a:moveTo>
                        <a:pt x="381" y="249"/>
                      </a:moveTo>
                      <a:lnTo>
                        <a:pt x="381" y="249"/>
                      </a:lnTo>
                      <a:lnTo>
                        <a:pt x="377" y="249"/>
                      </a:lnTo>
                      <a:lnTo>
                        <a:pt x="374" y="247"/>
                      </a:lnTo>
                      <a:lnTo>
                        <a:pt x="374" y="247"/>
                      </a:lnTo>
                      <a:lnTo>
                        <a:pt x="371" y="244"/>
                      </a:lnTo>
                      <a:lnTo>
                        <a:pt x="369" y="241"/>
                      </a:lnTo>
                      <a:lnTo>
                        <a:pt x="369" y="236"/>
                      </a:lnTo>
                      <a:lnTo>
                        <a:pt x="371" y="231"/>
                      </a:lnTo>
                      <a:lnTo>
                        <a:pt x="371" y="231"/>
                      </a:lnTo>
                      <a:lnTo>
                        <a:pt x="374" y="228"/>
                      </a:lnTo>
                      <a:lnTo>
                        <a:pt x="381" y="226"/>
                      </a:lnTo>
                      <a:lnTo>
                        <a:pt x="381" y="226"/>
                      </a:lnTo>
                      <a:lnTo>
                        <a:pt x="384" y="226"/>
                      </a:lnTo>
                      <a:lnTo>
                        <a:pt x="387" y="228"/>
                      </a:lnTo>
                      <a:lnTo>
                        <a:pt x="387" y="228"/>
                      </a:lnTo>
                      <a:lnTo>
                        <a:pt x="391" y="231"/>
                      </a:lnTo>
                      <a:lnTo>
                        <a:pt x="392" y="236"/>
                      </a:lnTo>
                      <a:lnTo>
                        <a:pt x="392" y="239"/>
                      </a:lnTo>
                      <a:lnTo>
                        <a:pt x="391" y="244"/>
                      </a:lnTo>
                      <a:lnTo>
                        <a:pt x="391" y="244"/>
                      </a:lnTo>
                      <a:lnTo>
                        <a:pt x="386" y="249"/>
                      </a:lnTo>
                      <a:lnTo>
                        <a:pt x="381" y="249"/>
                      </a:lnTo>
                      <a:close/>
                      <a:moveTo>
                        <a:pt x="373" y="217"/>
                      </a:moveTo>
                      <a:lnTo>
                        <a:pt x="373" y="217"/>
                      </a:lnTo>
                      <a:lnTo>
                        <a:pt x="368" y="217"/>
                      </a:lnTo>
                      <a:lnTo>
                        <a:pt x="368" y="217"/>
                      </a:lnTo>
                      <a:lnTo>
                        <a:pt x="364" y="213"/>
                      </a:lnTo>
                      <a:lnTo>
                        <a:pt x="364" y="210"/>
                      </a:lnTo>
                      <a:lnTo>
                        <a:pt x="364" y="207"/>
                      </a:lnTo>
                      <a:lnTo>
                        <a:pt x="364" y="204"/>
                      </a:lnTo>
                      <a:lnTo>
                        <a:pt x="364" y="204"/>
                      </a:lnTo>
                      <a:lnTo>
                        <a:pt x="368" y="202"/>
                      </a:lnTo>
                      <a:lnTo>
                        <a:pt x="373" y="200"/>
                      </a:lnTo>
                      <a:lnTo>
                        <a:pt x="373" y="200"/>
                      </a:lnTo>
                      <a:lnTo>
                        <a:pt x="377" y="202"/>
                      </a:lnTo>
                      <a:lnTo>
                        <a:pt x="377" y="202"/>
                      </a:lnTo>
                      <a:lnTo>
                        <a:pt x="379" y="204"/>
                      </a:lnTo>
                      <a:lnTo>
                        <a:pt x="381" y="207"/>
                      </a:lnTo>
                      <a:lnTo>
                        <a:pt x="381" y="210"/>
                      </a:lnTo>
                      <a:lnTo>
                        <a:pt x="379" y="213"/>
                      </a:lnTo>
                      <a:lnTo>
                        <a:pt x="379" y="213"/>
                      </a:lnTo>
                      <a:lnTo>
                        <a:pt x="376" y="217"/>
                      </a:lnTo>
                      <a:lnTo>
                        <a:pt x="373" y="217"/>
                      </a:lnTo>
                      <a:close/>
                      <a:moveTo>
                        <a:pt x="376" y="190"/>
                      </a:moveTo>
                      <a:lnTo>
                        <a:pt x="376" y="190"/>
                      </a:lnTo>
                      <a:lnTo>
                        <a:pt x="371" y="189"/>
                      </a:lnTo>
                      <a:lnTo>
                        <a:pt x="371" y="189"/>
                      </a:lnTo>
                      <a:lnTo>
                        <a:pt x="368" y="187"/>
                      </a:lnTo>
                      <a:lnTo>
                        <a:pt x="368" y="184"/>
                      </a:lnTo>
                      <a:lnTo>
                        <a:pt x="368" y="181"/>
                      </a:lnTo>
                      <a:lnTo>
                        <a:pt x="368" y="177"/>
                      </a:lnTo>
                      <a:lnTo>
                        <a:pt x="368" y="177"/>
                      </a:lnTo>
                      <a:lnTo>
                        <a:pt x="371" y="174"/>
                      </a:lnTo>
                      <a:lnTo>
                        <a:pt x="376" y="174"/>
                      </a:lnTo>
                      <a:lnTo>
                        <a:pt x="376" y="174"/>
                      </a:lnTo>
                      <a:lnTo>
                        <a:pt x="381" y="176"/>
                      </a:lnTo>
                      <a:lnTo>
                        <a:pt x="381" y="176"/>
                      </a:lnTo>
                      <a:lnTo>
                        <a:pt x="382" y="177"/>
                      </a:lnTo>
                      <a:lnTo>
                        <a:pt x="384" y="181"/>
                      </a:lnTo>
                      <a:lnTo>
                        <a:pt x="384" y="184"/>
                      </a:lnTo>
                      <a:lnTo>
                        <a:pt x="382" y="187"/>
                      </a:lnTo>
                      <a:lnTo>
                        <a:pt x="382" y="187"/>
                      </a:lnTo>
                      <a:lnTo>
                        <a:pt x="379" y="190"/>
                      </a:lnTo>
                      <a:lnTo>
                        <a:pt x="376" y="190"/>
                      </a:lnTo>
                      <a:close/>
                      <a:moveTo>
                        <a:pt x="361" y="173"/>
                      </a:moveTo>
                      <a:lnTo>
                        <a:pt x="361" y="173"/>
                      </a:lnTo>
                      <a:lnTo>
                        <a:pt x="356" y="173"/>
                      </a:lnTo>
                      <a:lnTo>
                        <a:pt x="355" y="171"/>
                      </a:lnTo>
                      <a:lnTo>
                        <a:pt x="355" y="171"/>
                      </a:lnTo>
                      <a:lnTo>
                        <a:pt x="350" y="168"/>
                      </a:lnTo>
                      <a:lnTo>
                        <a:pt x="348" y="163"/>
                      </a:lnTo>
                      <a:lnTo>
                        <a:pt x="348" y="160"/>
                      </a:lnTo>
                      <a:lnTo>
                        <a:pt x="350" y="155"/>
                      </a:lnTo>
                      <a:lnTo>
                        <a:pt x="350" y="155"/>
                      </a:lnTo>
                      <a:lnTo>
                        <a:pt x="355" y="151"/>
                      </a:lnTo>
                      <a:lnTo>
                        <a:pt x="361" y="150"/>
                      </a:lnTo>
                      <a:lnTo>
                        <a:pt x="361" y="150"/>
                      </a:lnTo>
                      <a:lnTo>
                        <a:pt x="364" y="150"/>
                      </a:lnTo>
                      <a:lnTo>
                        <a:pt x="368" y="151"/>
                      </a:lnTo>
                      <a:lnTo>
                        <a:pt x="368" y="151"/>
                      </a:lnTo>
                      <a:lnTo>
                        <a:pt x="371" y="155"/>
                      </a:lnTo>
                      <a:lnTo>
                        <a:pt x="373" y="160"/>
                      </a:lnTo>
                      <a:lnTo>
                        <a:pt x="373" y="163"/>
                      </a:lnTo>
                      <a:lnTo>
                        <a:pt x="371" y="168"/>
                      </a:lnTo>
                      <a:lnTo>
                        <a:pt x="371" y="168"/>
                      </a:lnTo>
                      <a:lnTo>
                        <a:pt x="366" y="171"/>
                      </a:lnTo>
                      <a:lnTo>
                        <a:pt x="361" y="173"/>
                      </a:lnTo>
                      <a:close/>
                      <a:moveTo>
                        <a:pt x="342" y="147"/>
                      </a:moveTo>
                      <a:lnTo>
                        <a:pt x="342" y="147"/>
                      </a:lnTo>
                      <a:lnTo>
                        <a:pt x="337" y="145"/>
                      </a:lnTo>
                      <a:lnTo>
                        <a:pt x="337" y="145"/>
                      </a:lnTo>
                      <a:lnTo>
                        <a:pt x="334" y="143"/>
                      </a:lnTo>
                      <a:lnTo>
                        <a:pt x="332" y="140"/>
                      </a:lnTo>
                      <a:lnTo>
                        <a:pt x="332" y="137"/>
                      </a:lnTo>
                      <a:lnTo>
                        <a:pt x="334" y="133"/>
                      </a:lnTo>
                      <a:lnTo>
                        <a:pt x="334" y="133"/>
                      </a:lnTo>
                      <a:lnTo>
                        <a:pt x="337" y="130"/>
                      </a:lnTo>
                      <a:lnTo>
                        <a:pt x="342" y="130"/>
                      </a:lnTo>
                      <a:lnTo>
                        <a:pt x="342" y="130"/>
                      </a:lnTo>
                      <a:lnTo>
                        <a:pt x="345" y="132"/>
                      </a:lnTo>
                      <a:lnTo>
                        <a:pt x="345" y="132"/>
                      </a:lnTo>
                      <a:lnTo>
                        <a:pt x="348" y="133"/>
                      </a:lnTo>
                      <a:lnTo>
                        <a:pt x="350" y="137"/>
                      </a:lnTo>
                      <a:lnTo>
                        <a:pt x="350" y="140"/>
                      </a:lnTo>
                      <a:lnTo>
                        <a:pt x="348" y="143"/>
                      </a:lnTo>
                      <a:lnTo>
                        <a:pt x="348" y="143"/>
                      </a:lnTo>
                      <a:lnTo>
                        <a:pt x="345" y="147"/>
                      </a:lnTo>
                      <a:lnTo>
                        <a:pt x="342" y="147"/>
                      </a:lnTo>
                      <a:close/>
                      <a:moveTo>
                        <a:pt x="316" y="125"/>
                      </a:moveTo>
                      <a:lnTo>
                        <a:pt x="316" y="125"/>
                      </a:lnTo>
                      <a:lnTo>
                        <a:pt x="311" y="124"/>
                      </a:lnTo>
                      <a:lnTo>
                        <a:pt x="306" y="122"/>
                      </a:lnTo>
                      <a:lnTo>
                        <a:pt x="304" y="117"/>
                      </a:lnTo>
                      <a:lnTo>
                        <a:pt x="303" y="114"/>
                      </a:lnTo>
                      <a:lnTo>
                        <a:pt x="303" y="114"/>
                      </a:lnTo>
                      <a:lnTo>
                        <a:pt x="304" y="109"/>
                      </a:lnTo>
                      <a:lnTo>
                        <a:pt x="306" y="104"/>
                      </a:lnTo>
                      <a:lnTo>
                        <a:pt x="311" y="103"/>
                      </a:lnTo>
                      <a:lnTo>
                        <a:pt x="316" y="101"/>
                      </a:lnTo>
                      <a:lnTo>
                        <a:pt x="316" y="101"/>
                      </a:lnTo>
                      <a:lnTo>
                        <a:pt x="319" y="103"/>
                      </a:lnTo>
                      <a:lnTo>
                        <a:pt x="324" y="104"/>
                      </a:lnTo>
                      <a:lnTo>
                        <a:pt x="325" y="109"/>
                      </a:lnTo>
                      <a:lnTo>
                        <a:pt x="327" y="114"/>
                      </a:lnTo>
                      <a:lnTo>
                        <a:pt x="327" y="114"/>
                      </a:lnTo>
                      <a:lnTo>
                        <a:pt x="325" y="117"/>
                      </a:lnTo>
                      <a:lnTo>
                        <a:pt x="324" y="122"/>
                      </a:lnTo>
                      <a:lnTo>
                        <a:pt x="319" y="124"/>
                      </a:lnTo>
                      <a:lnTo>
                        <a:pt x="316" y="125"/>
                      </a:lnTo>
                      <a:close/>
                      <a:moveTo>
                        <a:pt x="293" y="103"/>
                      </a:moveTo>
                      <a:lnTo>
                        <a:pt x="293" y="103"/>
                      </a:lnTo>
                      <a:lnTo>
                        <a:pt x="288" y="101"/>
                      </a:lnTo>
                      <a:lnTo>
                        <a:pt x="286" y="99"/>
                      </a:lnTo>
                      <a:lnTo>
                        <a:pt x="285" y="96"/>
                      </a:lnTo>
                      <a:lnTo>
                        <a:pt x="283" y="93"/>
                      </a:lnTo>
                      <a:lnTo>
                        <a:pt x="283" y="93"/>
                      </a:lnTo>
                      <a:lnTo>
                        <a:pt x="285" y="90"/>
                      </a:lnTo>
                      <a:lnTo>
                        <a:pt x="286" y="88"/>
                      </a:lnTo>
                      <a:lnTo>
                        <a:pt x="288" y="86"/>
                      </a:lnTo>
                      <a:lnTo>
                        <a:pt x="293" y="85"/>
                      </a:lnTo>
                      <a:lnTo>
                        <a:pt x="293" y="85"/>
                      </a:lnTo>
                      <a:lnTo>
                        <a:pt x="296" y="86"/>
                      </a:lnTo>
                      <a:lnTo>
                        <a:pt x="298" y="88"/>
                      </a:lnTo>
                      <a:lnTo>
                        <a:pt x="299" y="90"/>
                      </a:lnTo>
                      <a:lnTo>
                        <a:pt x="301" y="93"/>
                      </a:lnTo>
                      <a:lnTo>
                        <a:pt x="301" y="93"/>
                      </a:lnTo>
                      <a:lnTo>
                        <a:pt x="299" y="96"/>
                      </a:lnTo>
                      <a:lnTo>
                        <a:pt x="298" y="99"/>
                      </a:lnTo>
                      <a:lnTo>
                        <a:pt x="296" y="101"/>
                      </a:lnTo>
                      <a:lnTo>
                        <a:pt x="293" y="103"/>
                      </a:lnTo>
                      <a:close/>
                      <a:moveTo>
                        <a:pt x="280" y="78"/>
                      </a:moveTo>
                      <a:lnTo>
                        <a:pt x="280" y="78"/>
                      </a:lnTo>
                      <a:lnTo>
                        <a:pt x="276" y="78"/>
                      </a:lnTo>
                      <a:lnTo>
                        <a:pt x="275" y="76"/>
                      </a:lnTo>
                      <a:lnTo>
                        <a:pt x="272" y="73"/>
                      </a:lnTo>
                      <a:lnTo>
                        <a:pt x="272" y="70"/>
                      </a:lnTo>
                      <a:lnTo>
                        <a:pt x="272" y="70"/>
                      </a:lnTo>
                      <a:lnTo>
                        <a:pt x="272" y="67"/>
                      </a:lnTo>
                      <a:lnTo>
                        <a:pt x="275" y="63"/>
                      </a:lnTo>
                      <a:lnTo>
                        <a:pt x="276" y="62"/>
                      </a:lnTo>
                      <a:lnTo>
                        <a:pt x="280" y="62"/>
                      </a:lnTo>
                      <a:lnTo>
                        <a:pt x="280" y="62"/>
                      </a:lnTo>
                      <a:lnTo>
                        <a:pt x="283" y="62"/>
                      </a:lnTo>
                      <a:lnTo>
                        <a:pt x="286" y="63"/>
                      </a:lnTo>
                      <a:lnTo>
                        <a:pt x="288" y="67"/>
                      </a:lnTo>
                      <a:lnTo>
                        <a:pt x="290" y="70"/>
                      </a:lnTo>
                      <a:lnTo>
                        <a:pt x="290" y="70"/>
                      </a:lnTo>
                      <a:lnTo>
                        <a:pt x="288" y="73"/>
                      </a:lnTo>
                      <a:lnTo>
                        <a:pt x="286" y="76"/>
                      </a:lnTo>
                      <a:lnTo>
                        <a:pt x="283" y="78"/>
                      </a:lnTo>
                      <a:lnTo>
                        <a:pt x="280" y="78"/>
                      </a:lnTo>
                      <a:close/>
                      <a:moveTo>
                        <a:pt x="255" y="72"/>
                      </a:moveTo>
                      <a:lnTo>
                        <a:pt x="255" y="72"/>
                      </a:lnTo>
                      <a:lnTo>
                        <a:pt x="252" y="72"/>
                      </a:lnTo>
                      <a:lnTo>
                        <a:pt x="247" y="68"/>
                      </a:lnTo>
                      <a:lnTo>
                        <a:pt x="246" y="65"/>
                      </a:lnTo>
                      <a:lnTo>
                        <a:pt x="244" y="60"/>
                      </a:lnTo>
                      <a:lnTo>
                        <a:pt x="244" y="60"/>
                      </a:lnTo>
                      <a:lnTo>
                        <a:pt x="246" y="55"/>
                      </a:lnTo>
                      <a:lnTo>
                        <a:pt x="247" y="52"/>
                      </a:lnTo>
                      <a:lnTo>
                        <a:pt x="252" y="49"/>
                      </a:lnTo>
                      <a:lnTo>
                        <a:pt x="255" y="49"/>
                      </a:lnTo>
                      <a:lnTo>
                        <a:pt x="255" y="49"/>
                      </a:lnTo>
                      <a:lnTo>
                        <a:pt x="260" y="49"/>
                      </a:lnTo>
                      <a:lnTo>
                        <a:pt x="265" y="52"/>
                      </a:lnTo>
                      <a:lnTo>
                        <a:pt x="267" y="55"/>
                      </a:lnTo>
                      <a:lnTo>
                        <a:pt x="268" y="60"/>
                      </a:lnTo>
                      <a:lnTo>
                        <a:pt x="268" y="60"/>
                      </a:lnTo>
                      <a:lnTo>
                        <a:pt x="267" y="65"/>
                      </a:lnTo>
                      <a:lnTo>
                        <a:pt x="265" y="68"/>
                      </a:lnTo>
                      <a:lnTo>
                        <a:pt x="260" y="72"/>
                      </a:lnTo>
                      <a:lnTo>
                        <a:pt x="255" y="72"/>
                      </a:lnTo>
                      <a:close/>
                      <a:moveTo>
                        <a:pt x="37" y="60"/>
                      </a:moveTo>
                      <a:lnTo>
                        <a:pt x="37" y="60"/>
                      </a:lnTo>
                      <a:lnTo>
                        <a:pt x="34" y="60"/>
                      </a:lnTo>
                      <a:lnTo>
                        <a:pt x="32" y="59"/>
                      </a:lnTo>
                      <a:lnTo>
                        <a:pt x="29" y="55"/>
                      </a:lnTo>
                      <a:lnTo>
                        <a:pt x="29" y="52"/>
                      </a:lnTo>
                      <a:lnTo>
                        <a:pt x="29" y="52"/>
                      </a:lnTo>
                      <a:lnTo>
                        <a:pt x="29" y="49"/>
                      </a:lnTo>
                      <a:lnTo>
                        <a:pt x="32" y="46"/>
                      </a:lnTo>
                      <a:lnTo>
                        <a:pt x="34" y="44"/>
                      </a:lnTo>
                      <a:lnTo>
                        <a:pt x="37" y="44"/>
                      </a:lnTo>
                      <a:lnTo>
                        <a:pt x="37" y="44"/>
                      </a:lnTo>
                      <a:lnTo>
                        <a:pt x="40" y="44"/>
                      </a:lnTo>
                      <a:lnTo>
                        <a:pt x="44" y="46"/>
                      </a:lnTo>
                      <a:lnTo>
                        <a:pt x="45" y="49"/>
                      </a:lnTo>
                      <a:lnTo>
                        <a:pt x="45" y="52"/>
                      </a:lnTo>
                      <a:lnTo>
                        <a:pt x="45" y="52"/>
                      </a:lnTo>
                      <a:lnTo>
                        <a:pt x="45" y="55"/>
                      </a:lnTo>
                      <a:lnTo>
                        <a:pt x="44" y="59"/>
                      </a:lnTo>
                      <a:lnTo>
                        <a:pt x="40" y="60"/>
                      </a:lnTo>
                      <a:lnTo>
                        <a:pt x="37" y="60"/>
                      </a:lnTo>
                      <a:close/>
                      <a:moveTo>
                        <a:pt x="228" y="60"/>
                      </a:moveTo>
                      <a:lnTo>
                        <a:pt x="228" y="60"/>
                      </a:lnTo>
                      <a:lnTo>
                        <a:pt x="224" y="60"/>
                      </a:lnTo>
                      <a:lnTo>
                        <a:pt x="221" y="59"/>
                      </a:lnTo>
                      <a:lnTo>
                        <a:pt x="219" y="55"/>
                      </a:lnTo>
                      <a:lnTo>
                        <a:pt x="219" y="52"/>
                      </a:lnTo>
                      <a:lnTo>
                        <a:pt x="219" y="52"/>
                      </a:lnTo>
                      <a:lnTo>
                        <a:pt x="219" y="49"/>
                      </a:lnTo>
                      <a:lnTo>
                        <a:pt x="221" y="46"/>
                      </a:lnTo>
                      <a:lnTo>
                        <a:pt x="224" y="44"/>
                      </a:lnTo>
                      <a:lnTo>
                        <a:pt x="228" y="44"/>
                      </a:lnTo>
                      <a:lnTo>
                        <a:pt x="228" y="44"/>
                      </a:lnTo>
                      <a:lnTo>
                        <a:pt x="231" y="44"/>
                      </a:lnTo>
                      <a:lnTo>
                        <a:pt x="233" y="46"/>
                      </a:lnTo>
                      <a:lnTo>
                        <a:pt x="236" y="49"/>
                      </a:lnTo>
                      <a:lnTo>
                        <a:pt x="236" y="52"/>
                      </a:lnTo>
                      <a:lnTo>
                        <a:pt x="236" y="52"/>
                      </a:lnTo>
                      <a:lnTo>
                        <a:pt x="236" y="55"/>
                      </a:lnTo>
                      <a:lnTo>
                        <a:pt x="233" y="59"/>
                      </a:lnTo>
                      <a:lnTo>
                        <a:pt x="231" y="60"/>
                      </a:lnTo>
                      <a:lnTo>
                        <a:pt x="228" y="60"/>
                      </a:lnTo>
                      <a:close/>
                      <a:moveTo>
                        <a:pt x="174" y="49"/>
                      </a:moveTo>
                      <a:lnTo>
                        <a:pt x="174" y="49"/>
                      </a:lnTo>
                      <a:lnTo>
                        <a:pt x="171" y="47"/>
                      </a:lnTo>
                      <a:lnTo>
                        <a:pt x="167" y="44"/>
                      </a:lnTo>
                      <a:lnTo>
                        <a:pt x="167" y="44"/>
                      </a:lnTo>
                      <a:lnTo>
                        <a:pt x="166" y="41"/>
                      </a:lnTo>
                      <a:lnTo>
                        <a:pt x="166" y="37"/>
                      </a:lnTo>
                      <a:lnTo>
                        <a:pt x="167" y="34"/>
                      </a:lnTo>
                      <a:lnTo>
                        <a:pt x="171" y="33"/>
                      </a:lnTo>
                      <a:lnTo>
                        <a:pt x="171" y="33"/>
                      </a:lnTo>
                      <a:lnTo>
                        <a:pt x="174" y="31"/>
                      </a:lnTo>
                      <a:lnTo>
                        <a:pt x="174" y="31"/>
                      </a:lnTo>
                      <a:lnTo>
                        <a:pt x="179" y="33"/>
                      </a:lnTo>
                      <a:lnTo>
                        <a:pt x="182" y="36"/>
                      </a:lnTo>
                      <a:lnTo>
                        <a:pt x="182" y="36"/>
                      </a:lnTo>
                      <a:lnTo>
                        <a:pt x="182" y="39"/>
                      </a:lnTo>
                      <a:lnTo>
                        <a:pt x="182" y="42"/>
                      </a:lnTo>
                      <a:lnTo>
                        <a:pt x="180" y="46"/>
                      </a:lnTo>
                      <a:lnTo>
                        <a:pt x="179" y="47"/>
                      </a:lnTo>
                      <a:lnTo>
                        <a:pt x="179" y="47"/>
                      </a:lnTo>
                      <a:lnTo>
                        <a:pt x="174" y="49"/>
                      </a:lnTo>
                      <a:close/>
                      <a:moveTo>
                        <a:pt x="97" y="44"/>
                      </a:moveTo>
                      <a:lnTo>
                        <a:pt x="97" y="44"/>
                      </a:lnTo>
                      <a:lnTo>
                        <a:pt x="94" y="42"/>
                      </a:lnTo>
                      <a:lnTo>
                        <a:pt x="91" y="39"/>
                      </a:lnTo>
                      <a:lnTo>
                        <a:pt x="91" y="39"/>
                      </a:lnTo>
                      <a:lnTo>
                        <a:pt x="89" y="36"/>
                      </a:lnTo>
                      <a:lnTo>
                        <a:pt x="89" y="33"/>
                      </a:lnTo>
                      <a:lnTo>
                        <a:pt x="91" y="29"/>
                      </a:lnTo>
                      <a:lnTo>
                        <a:pt x="94" y="28"/>
                      </a:lnTo>
                      <a:lnTo>
                        <a:pt x="94" y="28"/>
                      </a:lnTo>
                      <a:lnTo>
                        <a:pt x="97" y="26"/>
                      </a:lnTo>
                      <a:lnTo>
                        <a:pt x="97" y="26"/>
                      </a:lnTo>
                      <a:lnTo>
                        <a:pt x="102" y="28"/>
                      </a:lnTo>
                      <a:lnTo>
                        <a:pt x="105" y="31"/>
                      </a:lnTo>
                      <a:lnTo>
                        <a:pt x="105" y="31"/>
                      </a:lnTo>
                      <a:lnTo>
                        <a:pt x="105" y="34"/>
                      </a:lnTo>
                      <a:lnTo>
                        <a:pt x="105" y="37"/>
                      </a:lnTo>
                      <a:lnTo>
                        <a:pt x="104" y="41"/>
                      </a:lnTo>
                      <a:lnTo>
                        <a:pt x="102" y="42"/>
                      </a:lnTo>
                      <a:lnTo>
                        <a:pt x="102" y="42"/>
                      </a:lnTo>
                      <a:lnTo>
                        <a:pt x="97" y="44"/>
                      </a:lnTo>
                      <a:close/>
                      <a:moveTo>
                        <a:pt x="153" y="34"/>
                      </a:moveTo>
                      <a:lnTo>
                        <a:pt x="153" y="34"/>
                      </a:lnTo>
                      <a:lnTo>
                        <a:pt x="148" y="33"/>
                      </a:lnTo>
                      <a:lnTo>
                        <a:pt x="145" y="29"/>
                      </a:lnTo>
                      <a:lnTo>
                        <a:pt x="145" y="29"/>
                      </a:lnTo>
                      <a:lnTo>
                        <a:pt x="145" y="26"/>
                      </a:lnTo>
                      <a:lnTo>
                        <a:pt x="145" y="23"/>
                      </a:lnTo>
                      <a:lnTo>
                        <a:pt x="146" y="19"/>
                      </a:lnTo>
                      <a:lnTo>
                        <a:pt x="148" y="18"/>
                      </a:lnTo>
                      <a:lnTo>
                        <a:pt x="148" y="18"/>
                      </a:lnTo>
                      <a:lnTo>
                        <a:pt x="153" y="16"/>
                      </a:lnTo>
                      <a:lnTo>
                        <a:pt x="153" y="16"/>
                      </a:lnTo>
                      <a:lnTo>
                        <a:pt x="158" y="18"/>
                      </a:lnTo>
                      <a:lnTo>
                        <a:pt x="159" y="21"/>
                      </a:lnTo>
                      <a:lnTo>
                        <a:pt x="159" y="21"/>
                      </a:lnTo>
                      <a:lnTo>
                        <a:pt x="161" y="24"/>
                      </a:lnTo>
                      <a:lnTo>
                        <a:pt x="161" y="28"/>
                      </a:lnTo>
                      <a:lnTo>
                        <a:pt x="159" y="31"/>
                      </a:lnTo>
                      <a:lnTo>
                        <a:pt x="156" y="33"/>
                      </a:lnTo>
                      <a:lnTo>
                        <a:pt x="156" y="33"/>
                      </a:lnTo>
                      <a:lnTo>
                        <a:pt x="153" y="34"/>
                      </a:lnTo>
                      <a:close/>
                      <a:moveTo>
                        <a:pt x="127" y="41"/>
                      </a:moveTo>
                      <a:lnTo>
                        <a:pt x="127" y="41"/>
                      </a:lnTo>
                      <a:lnTo>
                        <a:pt x="120" y="39"/>
                      </a:lnTo>
                      <a:lnTo>
                        <a:pt x="117" y="34"/>
                      </a:lnTo>
                      <a:lnTo>
                        <a:pt x="117" y="34"/>
                      </a:lnTo>
                      <a:lnTo>
                        <a:pt x="115" y="29"/>
                      </a:lnTo>
                      <a:lnTo>
                        <a:pt x="115" y="24"/>
                      </a:lnTo>
                      <a:lnTo>
                        <a:pt x="117" y="21"/>
                      </a:lnTo>
                      <a:lnTo>
                        <a:pt x="122" y="18"/>
                      </a:lnTo>
                      <a:lnTo>
                        <a:pt x="122" y="18"/>
                      </a:lnTo>
                      <a:lnTo>
                        <a:pt x="127" y="16"/>
                      </a:lnTo>
                      <a:lnTo>
                        <a:pt x="127" y="16"/>
                      </a:lnTo>
                      <a:lnTo>
                        <a:pt x="133" y="18"/>
                      </a:lnTo>
                      <a:lnTo>
                        <a:pt x="136" y="23"/>
                      </a:lnTo>
                      <a:lnTo>
                        <a:pt x="136" y="23"/>
                      </a:lnTo>
                      <a:lnTo>
                        <a:pt x="138" y="28"/>
                      </a:lnTo>
                      <a:lnTo>
                        <a:pt x="138" y="31"/>
                      </a:lnTo>
                      <a:lnTo>
                        <a:pt x="136" y="36"/>
                      </a:lnTo>
                      <a:lnTo>
                        <a:pt x="133" y="39"/>
                      </a:lnTo>
                      <a:lnTo>
                        <a:pt x="133" y="39"/>
                      </a:lnTo>
                      <a:lnTo>
                        <a:pt x="127" y="41"/>
                      </a:lnTo>
                      <a:close/>
                      <a:moveTo>
                        <a:pt x="138" y="0"/>
                      </a:moveTo>
                      <a:lnTo>
                        <a:pt x="138" y="0"/>
                      </a:lnTo>
                      <a:lnTo>
                        <a:pt x="120" y="2"/>
                      </a:lnTo>
                      <a:lnTo>
                        <a:pt x="104" y="3"/>
                      </a:lnTo>
                      <a:lnTo>
                        <a:pt x="86" y="5"/>
                      </a:lnTo>
                      <a:lnTo>
                        <a:pt x="68" y="10"/>
                      </a:lnTo>
                      <a:lnTo>
                        <a:pt x="50" y="15"/>
                      </a:lnTo>
                      <a:lnTo>
                        <a:pt x="34" y="19"/>
                      </a:lnTo>
                      <a:lnTo>
                        <a:pt x="16" y="28"/>
                      </a:lnTo>
                      <a:lnTo>
                        <a:pt x="0" y="36"/>
                      </a:lnTo>
                      <a:lnTo>
                        <a:pt x="6" y="49"/>
                      </a:lnTo>
                      <a:lnTo>
                        <a:pt x="6" y="49"/>
                      </a:lnTo>
                      <a:lnTo>
                        <a:pt x="9" y="49"/>
                      </a:lnTo>
                      <a:lnTo>
                        <a:pt x="9" y="49"/>
                      </a:lnTo>
                      <a:lnTo>
                        <a:pt x="13" y="49"/>
                      </a:lnTo>
                      <a:lnTo>
                        <a:pt x="18" y="52"/>
                      </a:lnTo>
                      <a:lnTo>
                        <a:pt x="19" y="55"/>
                      </a:lnTo>
                      <a:lnTo>
                        <a:pt x="21" y="60"/>
                      </a:lnTo>
                      <a:lnTo>
                        <a:pt x="21" y="60"/>
                      </a:lnTo>
                      <a:lnTo>
                        <a:pt x="19" y="65"/>
                      </a:lnTo>
                      <a:lnTo>
                        <a:pt x="18" y="68"/>
                      </a:lnTo>
                      <a:lnTo>
                        <a:pt x="29" y="88"/>
                      </a:lnTo>
                      <a:lnTo>
                        <a:pt x="29" y="88"/>
                      </a:lnTo>
                      <a:lnTo>
                        <a:pt x="53" y="78"/>
                      </a:lnTo>
                      <a:lnTo>
                        <a:pt x="79" y="70"/>
                      </a:lnTo>
                      <a:lnTo>
                        <a:pt x="105" y="65"/>
                      </a:lnTo>
                      <a:lnTo>
                        <a:pt x="132" y="63"/>
                      </a:lnTo>
                      <a:lnTo>
                        <a:pt x="132" y="63"/>
                      </a:lnTo>
                      <a:lnTo>
                        <a:pt x="146" y="63"/>
                      </a:lnTo>
                      <a:lnTo>
                        <a:pt x="161" y="65"/>
                      </a:lnTo>
                      <a:lnTo>
                        <a:pt x="176" y="68"/>
                      </a:lnTo>
                      <a:lnTo>
                        <a:pt x="190" y="72"/>
                      </a:lnTo>
                      <a:lnTo>
                        <a:pt x="205" y="76"/>
                      </a:lnTo>
                      <a:lnTo>
                        <a:pt x="219" y="81"/>
                      </a:lnTo>
                      <a:lnTo>
                        <a:pt x="233" y="88"/>
                      </a:lnTo>
                      <a:lnTo>
                        <a:pt x="246" y="94"/>
                      </a:lnTo>
                      <a:lnTo>
                        <a:pt x="259" y="103"/>
                      </a:lnTo>
                      <a:lnTo>
                        <a:pt x="270" y="111"/>
                      </a:lnTo>
                      <a:lnTo>
                        <a:pt x="283" y="120"/>
                      </a:lnTo>
                      <a:lnTo>
                        <a:pt x="293" y="132"/>
                      </a:lnTo>
                      <a:lnTo>
                        <a:pt x="304" y="143"/>
                      </a:lnTo>
                      <a:lnTo>
                        <a:pt x="314" y="155"/>
                      </a:lnTo>
                      <a:lnTo>
                        <a:pt x="322" y="168"/>
                      </a:lnTo>
                      <a:lnTo>
                        <a:pt x="330" y="182"/>
                      </a:lnTo>
                      <a:lnTo>
                        <a:pt x="330" y="182"/>
                      </a:lnTo>
                      <a:lnTo>
                        <a:pt x="340" y="202"/>
                      </a:lnTo>
                      <a:lnTo>
                        <a:pt x="348" y="223"/>
                      </a:lnTo>
                      <a:lnTo>
                        <a:pt x="353" y="246"/>
                      </a:lnTo>
                      <a:lnTo>
                        <a:pt x="356" y="267"/>
                      </a:lnTo>
                      <a:lnTo>
                        <a:pt x="358" y="288"/>
                      </a:lnTo>
                      <a:lnTo>
                        <a:pt x="356" y="309"/>
                      </a:lnTo>
                      <a:lnTo>
                        <a:pt x="353" y="331"/>
                      </a:lnTo>
                      <a:lnTo>
                        <a:pt x="348" y="352"/>
                      </a:lnTo>
                      <a:lnTo>
                        <a:pt x="342" y="373"/>
                      </a:lnTo>
                      <a:lnTo>
                        <a:pt x="334" y="392"/>
                      </a:lnTo>
                      <a:lnTo>
                        <a:pt x="322" y="410"/>
                      </a:lnTo>
                      <a:lnTo>
                        <a:pt x="311" y="428"/>
                      </a:lnTo>
                      <a:lnTo>
                        <a:pt x="296" y="445"/>
                      </a:lnTo>
                      <a:lnTo>
                        <a:pt x="280" y="459"/>
                      </a:lnTo>
                      <a:lnTo>
                        <a:pt x="262" y="474"/>
                      </a:lnTo>
                      <a:lnTo>
                        <a:pt x="244" y="485"/>
                      </a:lnTo>
                      <a:lnTo>
                        <a:pt x="273" y="542"/>
                      </a:lnTo>
                      <a:lnTo>
                        <a:pt x="273" y="542"/>
                      </a:lnTo>
                      <a:lnTo>
                        <a:pt x="299" y="526"/>
                      </a:lnTo>
                      <a:lnTo>
                        <a:pt x="322" y="508"/>
                      </a:lnTo>
                      <a:lnTo>
                        <a:pt x="342" y="489"/>
                      </a:lnTo>
                      <a:lnTo>
                        <a:pt x="361" y="467"/>
                      </a:lnTo>
                      <a:lnTo>
                        <a:pt x="377" y="445"/>
                      </a:lnTo>
                      <a:lnTo>
                        <a:pt x="391" y="420"/>
                      </a:lnTo>
                      <a:lnTo>
                        <a:pt x="402" y="394"/>
                      </a:lnTo>
                      <a:lnTo>
                        <a:pt x="412" y="368"/>
                      </a:lnTo>
                      <a:lnTo>
                        <a:pt x="418" y="342"/>
                      </a:lnTo>
                      <a:lnTo>
                        <a:pt x="421" y="314"/>
                      </a:lnTo>
                      <a:lnTo>
                        <a:pt x="423" y="287"/>
                      </a:lnTo>
                      <a:lnTo>
                        <a:pt x="421" y="257"/>
                      </a:lnTo>
                      <a:lnTo>
                        <a:pt x="417" y="230"/>
                      </a:lnTo>
                      <a:lnTo>
                        <a:pt x="410" y="202"/>
                      </a:lnTo>
                      <a:lnTo>
                        <a:pt x="400" y="174"/>
                      </a:lnTo>
                      <a:lnTo>
                        <a:pt x="387" y="148"/>
                      </a:lnTo>
                      <a:lnTo>
                        <a:pt x="387" y="148"/>
                      </a:lnTo>
                      <a:lnTo>
                        <a:pt x="371" y="120"/>
                      </a:lnTo>
                      <a:lnTo>
                        <a:pt x="351" y="94"/>
                      </a:lnTo>
                      <a:lnTo>
                        <a:pt x="329" y="73"/>
                      </a:lnTo>
                      <a:lnTo>
                        <a:pt x="306" y="52"/>
                      </a:lnTo>
                      <a:lnTo>
                        <a:pt x="306" y="52"/>
                      </a:lnTo>
                      <a:lnTo>
                        <a:pt x="286" y="41"/>
                      </a:lnTo>
                      <a:lnTo>
                        <a:pt x="267" y="31"/>
                      </a:lnTo>
                      <a:lnTo>
                        <a:pt x="247" y="21"/>
                      </a:lnTo>
                      <a:lnTo>
                        <a:pt x="226" y="15"/>
                      </a:lnTo>
                      <a:lnTo>
                        <a:pt x="205" y="8"/>
                      </a:lnTo>
                      <a:lnTo>
                        <a:pt x="182" y="3"/>
                      </a:lnTo>
                      <a:lnTo>
                        <a:pt x="161" y="2"/>
                      </a:lnTo>
                      <a:lnTo>
                        <a:pt x="138" y="0"/>
                      </a:lnTo>
                      <a:close/>
                    </a:path>
                  </a:pathLst>
                </a:custGeom>
                <a:solidFill>
                  <a:srgbClr val="D7BA99"/>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7" name="Freeform 3612"/>
                <p:cNvSpPr>
                  <a:spLocks/>
                </p:cNvSpPr>
                <p:nvPr/>
              </p:nvSpPr>
              <p:spPr bwMode="auto">
                <a:xfrm>
                  <a:off x="4784724" y="3910012"/>
                  <a:ext cx="19050" cy="20638"/>
                </a:xfrm>
                <a:custGeom>
                  <a:avLst/>
                  <a:gdLst/>
                  <a:ahLst/>
                  <a:cxnLst>
                    <a:cxn ang="0">
                      <a:pos x="12" y="24"/>
                    </a:cxn>
                    <a:cxn ang="0">
                      <a:pos x="12" y="24"/>
                    </a:cxn>
                    <a:cxn ang="0">
                      <a:pos x="10" y="24"/>
                    </a:cxn>
                    <a:cxn ang="0">
                      <a:pos x="10" y="24"/>
                    </a:cxn>
                    <a:cxn ang="0">
                      <a:pos x="5" y="23"/>
                    </a:cxn>
                    <a:cxn ang="0">
                      <a:pos x="2" y="19"/>
                    </a:cxn>
                    <a:cxn ang="0">
                      <a:pos x="0" y="14"/>
                    </a:cxn>
                    <a:cxn ang="0">
                      <a:pos x="0" y="11"/>
                    </a:cxn>
                    <a:cxn ang="0">
                      <a:pos x="0" y="11"/>
                    </a:cxn>
                    <a:cxn ang="0">
                      <a:pos x="0" y="6"/>
                    </a:cxn>
                    <a:cxn ang="0">
                      <a:pos x="3" y="3"/>
                    </a:cxn>
                    <a:cxn ang="0">
                      <a:pos x="7" y="0"/>
                    </a:cxn>
                    <a:cxn ang="0">
                      <a:pos x="12" y="0"/>
                    </a:cxn>
                    <a:cxn ang="0">
                      <a:pos x="12" y="0"/>
                    </a:cxn>
                    <a:cxn ang="0">
                      <a:pos x="13" y="0"/>
                    </a:cxn>
                    <a:cxn ang="0">
                      <a:pos x="13" y="0"/>
                    </a:cxn>
                    <a:cxn ang="0">
                      <a:pos x="17" y="1"/>
                    </a:cxn>
                    <a:cxn ang="0">
                      <a:pos x="20" y="5"/>
                    </a:cxn>
                    <a:cxn ang="0">
                      <a:pos x="23" y="8"/>
                    </a:cxn>
                    <a:cxn ang="0">
                      <a:pos x="23" y="13"/>
                    </a:cxn>
                    <a:cxn ang="0">
                      <a:pos x="23" y="13"/>
                    </a:cxn>
                    <a:cxn ang="0">
                      <a:pos x="21" y="18"/>
                    </a:cxn>
                    <a:cxn ang="0">
                      <a:pos x="20" y="21"/>
                    </a:cxn>
                    <a:cxn ang="0">
                      <a:pos x="17" y="23"/>
                    </a:cxn>
                    <a:cxn ang="0">
                      <a:pos x="12" y="24"/>
                    </a:cxn>
                  </a:cxnLst>
                  <a:rect l="0" t="0" r="r" b="b"/>
                  <a:pathLst>
                    <a:path w="23" h="24">
                      <a:moveTo>
                        <a:pt x="12" y="24"/>
                      </a:moveTo>
                      <a:lnTo>
                        <a:pt x="12" y="24"/>
                      </a:lnTo>
                      <a:lnTo>
                        <a:pt x="10" y="24"/>
                      </a:lnTo>
                      <a:lnTo>
                        <a:pt x="10" y="24"/>
                      </a:lnTo>
                      <a:lnTo>
                        <a:pt x="5" y="23"/>
                      </a:lnTo>
                      <a:lnTo>
                        <a:pt x="2" y="19"/>
                      </a:lnTo>
                      <a:lnTo>
                        <a:pt x="0" y="14"/>
                      </a:lnTo>
                      <a:lnTo>
                        <a:pt x="0" y="11"/>
                      </a:lnTo>
                      <a:lnTo>
                        <a:pt x="0" y="11"/>
                      </a:lnTo>
                      <a:lnTo>
                        <a:pt x="0" y="6"/>
                      </a:lnTo>
                      <a:lnTo>
                        <a:pt x="3" y="3"/>
                      </a:lnTo>
                      <a:lnTo>
                        <a:pt x="7" y="0"/>
                      </a:lnTo>
                      <a:lnTo>
                        <a:pt x="12" y="0"/>
                      </a:lnTo>
                      <a:lnTo>
                        <a:pt x="12" y="0"/>
                      </a:lnTo>
                      <a:lnTo>
                        <a:pt x="13" y="0"/>
                      </a:lnTo>
                      <a:lnTo>
                        <a:pt x="13" y="0"/>
                      </a:lnTo>
                      <a:lnTo>
                        <a:pt x="17" y="1"/>
                      </a:lnTo>
                      <a:lnTo>
                        <a:pt x="20" y="5"/>
                      </a:lnTo>
                      <a:lnTo>
                        <a:pt x="23" y="8"/>
                      </a:lnTo>
                      <a:lnTo>
                        <a:pt x="23" y="13"/>
                      </a:lnTo>
                      <a:lnTo>
                        <a:pt x="23" y="13"/>
                      </a:lnTo>
                      <a:lnTo>
                        <a:pt x="21" y="18"/>
                      </a:lnTo>
                      <a:lnTo>
                        <a:pt x="20" y="21"/>
                      </a:lnTo>
                      <a:lnTo>
                        <a:pt x="17" y="23"/>
                      </a:lnTo>
                      <a:lnTo>
                        <a:pt x="12"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8" name="Freeform 3613"/>
                <p:cNvSpPr>
                  <a:spLocks/>
                </p:cNvSpPr>
                <p:nvPr/>
              </p:nvSpPr>
              <p:spPr bwMode="auto">
                <a:xfrm>
                  <a:off x="4803774" y="3895725"/>
                  <a:ext cx="12700" cy="14288"/>
                </a:xfrm>
                <a:custGeom>
                  <a:avLst/>
                  <a:gdLst/>
                  <a:ahLst/>
                  <a:cxnLst>
                    <a:cxn ang="0">
                      <a:pos x="8" y="18"/>
                    </a:cxn>
                    <a:cxn ang="0">
                      <a:pos x="8" y="18"/>
                    </a:cxn>
                    <a:cxn ang="0">
                      <a:pos x="8" y="18"/>
                    </a:cxn>
                    <a:cxn ang="0">
                      <a:pos x="8" y="18"/>
                    </a:cxn>
                    <a:cxn ang="0">
                      <a:pos x="5" y="16"/>
                    </a:cxn>
                    <a:cxn ang="0">
                      <a:pos x="1" y="15"/>
                    </a:cxn>
                    <a:cxn ang="0">
                      <a:pos x="0" y="11"/>
                    </a:cxn>
                    <a:cxn ang="0">
                      <a:pos x="0" y="8"/>
                    </a:cxn>
                    <a:cxn ang="0">
                      <a:pos x="0" y="8"/>
                    </a:cxn>
                    <a:cxn ang="0">
                      <a:pos x="1" y="5"/>
                    </a:cxn>
                    <a:cxn ang="0">
                      <a:pos x="3" y="1"/>
                    </a:cxn>
                    <a:cxn ang="0">
                      <a:pos x="5" y="0"/>
                    </a:cxn>
                    <a:cxn ang="0">
                      <a:pos x="8" y="0"/>
                    </a:cxn>
                    <a:cxn ang="0">
                      <a:pos x="8" y="0"/>
                    </a:cxn>
                    <a:cxn ang="0">
                      <a:pos x="9" y="0"/>
                    </a:cxn>
                    <a:cxn ang="0">
                      <a:pos x="9" y="0"/>
                    </a:cxn>
                    <a:cxn ang="0">
                      <a:pos x="13" y="1"/>
                    </a:cxn>
                    <a:cxn ang="0">
                      <a:pos x="14" y="3"/>
                    </a:cxn>
                    <a:cxn ang="0">
                      <a:pos x="16" y="6"/>
                    </a:cxn>
                    <a:cxn ang="0">
                      <a:pos x="16" y="10"/>
                    </a:cxn>
                    <a:cxn ang="0">
                      <a:pos x="16" y="10"/>
                    </a:cxn>
                    <a:cxn ang="0">
                      <a:pos x="16" y="13"/>
                    </a:cxn>
                    <a:cxn ang="0">
                      <a:pos x="14" y="15"/>
                    </a:cxn>
                    <a:cxn ang="0">
                      <a:pos x="11" y="16"/>
                    </a:cxn>
                    <a:cxn ang="0">
                      <a:pos x="8" y="18"/>
                    </a:cxn>
                  </a:cxnLst>
                  <a:rect l="0" t="0" r="r" b="b"/>
                  <a:pathLst>
                    <a:path w="16" h="18">
                      <a:moveTo>
                        <a:pt x="8" y="18"/>
                      </a:moveTo>
                      <a:lnTo>
                        <a:pt x="8" y="18"/>
                      </a:lnTo>
                      <a:lnTo>
                        <a:pt x="8" y="18"/>
                      </a:lnTo>
                      <a:lnTo>
                        <a:pt x="8" y="18"/>
                      </a:lnTo>
                      <a:lnTo>
                        <a:pt x="5" y="16"/>
                      </a:lnTo>
                      <a:lnTo>
                        <a:pt x="1" y="15"/>
                      </a:lnTo>
                      <a:lnTo>
                        <a:pt x="0" y="11"/>
                      </a:lnTo>
                      <a:lnTo>
                        <a:pt x="0" y="8"/>
                      </a:lnTo>
                      <a:lnTo>
                        <a:pt x="0" y="8"/>
                      </a:lnTo>
                      <a:lnTo>
                        <a:pt x="1" y="5"/>
                      </a:lnTo>
                      <a:lnTo>
                        <a:pt x="3" y="1"/>
                      </a:lnTo>
                      <a:lnTo>
                        <a:pt x="5" y="0"/>
                      </a:lnTo>
                      <a:lnTo>
                        <a:pt x="8" y="0"/>
                      </a:lnTo>
                      <a:lnTo>
                        <a:pt x="8" y="0"/>
                      </a:lnTo>
                      <a:lnTo>
                        <a:pt x="9" y="0"/>
                      </a:lnTo>
                      <a:lnTo>
                        <a:pt x="9" y="0"/>
                      </a:lnTo>
                      <a:lnTo>
                        <a:pt x="13" y="1"/>
                      </a:lnTo>
                      <a:lnTo>
                        <a:pt x="14" y="3"/>
                      </a:lnTo>
                      <a:lnTo>
                        <a:pt x="16" y="6"/>
                      </a:lnTo>
                      <a:lnTo>
                        <a:pt x="16" y="10"/>
                      </a:lnTo>
                      <a:lnTo>
                        <a:pt x="16" y="10"/>
                      </a:lnTo>
                      <a:lnTo>
                        <a:pt x="16" y="13"/>
                      </a:lnTo>
                      <a:lnTo>
                        <a:pt x="14" y="15"/>
                      </a:lnTo>
                      <a:lnTo>
                        <a:pt x="11"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9" name="Freeform 3614"/>
                <p:cNvSpPr>
                  <a:spLocks/>
                </p:cNvSpPr>
                <p:nvPr/>
              </p:nvSpPr>
              <p:spPr bwMode="auto">
                <a:xfrm>
                  <a:off x="4824412" y="3889375"/>
                  <a:ext cx="14288" cy="12700"/>
                </a:xfrm>
                <a:custGeom>
                  <a:avLst/>
                  <a:gdLst/>
                  <a:ahLst/>
                  <a:cxnLst>
                    <a:cxn ang="0">
                      <a:pos x="8" y="18"/>
                    </a:cxn>
                    <a:cxn ang="0">
                      <a:pos x="8" y="18"/>
                    </a:cxn>
                    <a:cxn ang="0">
                      <a:pos x="8" y="18"/>
                    </a:cxn>
                    <a:cxn ang="0">
                      <a:pos x="8" y="18"/>
                    </a:cxn>
                    <a:cxn ang="0">
                      <a:pos x="5" y="16"/>
                    </a:cxn>
                    <a:cxn ang="0">
                      <a:pos x="2" y="15"/>
                    </a:cxn>
                    <a:cxn ang="0">
                      <a:pos x="0" y="11"/>
                    </a:cxn>
                    <a:cxn ang="0">
                      <a:pos x="0" y="8"/>
                    </a:cxn>
                    <a:cxn ang="0">
                      <a:pos x="0" y="8"/>
                    </a:cxn>
                    <a:cxn ang="0">
                      <a:pos x="2" y="5"/>
                    </a:cxn>
                    <a:cxn ang="0">
                      <a:pos x="3" y="3"/>
                    </a:cxn>
                    <a:cxn ang="0">
                      <a:pos x="5" y="2"/>
                    </a:cxn>
                    <a:cxn ang="0">
                      <a:pos x="8" y="0"/>
                    </a:cxn>
                    <a:cxn ang="0">
                      <a:pos x="8" y="0"/>
                    </a:cxn>
                    <a:cxn ang="0">
                      <a:pos x="10" y="0"/>
                    </a:cxn>
                    <a:cxn ang="0">
                      <a:pos x="10" y="0"/>
                    </a:cxn>
                    <a:cxn ang="0">
                      <a:pos x="13" y="2"/>
                    </a:cxn>
                    <a:cxn ang="0">
                      <a:pos x="15" y="3"/>
                    </a:cxn>
                    <a:cxn ang="0">
                      <a:pos x="16" y="7"/>
                    </a:cxn>
                    <a:cxn ang="0">
                      <a:pos x="18" y="10"/>
                    </a:cxn>
                    <a:cxn ang="0">
                      <a:pos x="18" y="10"/>
                    </a:cxn>
                    <a:cxn ang="0">
                      <a:pos x="16" y="13"/>
                    </a:cxn>
                    <a:cxn ang="0">
                      <a:pos x="15" y="15"/>
                    </a:cxn>
                    <a:cxn ang="0">
                      <a:pos x="12" y="16"/>
                    </a:cxn>
                    <a:cxn ang="0">
                      <a:pos x="8" y="18"/>
                    </a:cxn>
                  </a:cxnLst>
                  <a:rect l="0" t="0" r="r" b="b"/>
                  <a:pathLst>
                    <a:path w="18" h="18">
                      <a:moveTo>
                        <a:pt x="8" y="18"/>
                      </a:moveTo>
                      <a:lnTo>
                        <a:pt x="8" y="18"/>
                      </a:lnTo>
                      <a:lnTo>
                        <a:pt x="8" y="18"/>
                      </a:lnTo>
                      <a:lnTo>
                        <a:pt x="8" y="18"/>
                      </a:lnTo>
                      <a:lnTo>
                        <a:pt x="5" y="16"/>
                      </a:lnTo>
                      <a:lnTo>
                        <a:pt x="2" y="15"/>
                      </a:lnTo>
                      <a:lnTo>
                        <a:pt x="0" y="11"/>
                      </a:lnTo>
                      <a:lnTo>
                        <a:pt x="0" y="8"/>
                      </a:lnTo>
                      <a:lnTo>
                        <a:pt x="0" y="8"/>
                      </a:lnTo>
                      <a:lnTo>
                        <a:pt x="2" y="5"/>
                      </a:lnTo>
                      <a:lnTo>
                        <a:pt x="3" y="3"/>
                      </a:lnTo>
                      <a:lnTo>
                        <a:pt x="5" y="2"/>
                      </a:lnTo>
                      <a:lnTo>
                        <a:pt x="8" y="0"/>
                      </a:lnTo>
                      <a:lnTo>
                        <a:pt x="8" y="0"/>
                      </a:lnTo>
                      <a:lnTo>
                        <a:pt x="10" y="0"/>
                      </a:lnTo>
                      <a:lnTo>
                        <a:pt x="10" y="0"/>
                      </a:lnTo>
                      <a:lnTo>
                        <a:pt x="13" y="2"/>
                      </a:lnTo>
                      <a:lnTo>
                        <a:pt x="15" y="3"/>
                      </a:lnTo>
                      <a:lnTo>
                        <a:pt x="16" y="7"/>
                      </a:lnTo>
                      <a:lnTo>
                        <a:pt x="18" y="10"/>
                      </a:lnTo>
                      <a:lnTo>
                        <a:pt x="18" y="10"/>
                      </a:lnTo>
                      <a:lnTo>
                        <a:pt x="16" y="13"/>
                      </a:lnTo>
                      <a:lnTo>
                        <a:pt x="15" y="15"/>
                      </a:lnTo>
                      <a:lnTo>
                        <a:pt x="12"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0" name="Freeform 3615"/>
                <p:cNvSpPr>
                  <a:spLocks/>
                </p:cNvSpPr>
                <p:nvPr/>
              </p:nvSpPr>
              <p:spPr bwMode="auto">
                <a:xfrm>
                  <a:off x="4830762" y="3868737"/>
                  <a:ext cx="19050" cy="17463"/>
                </a:xfrm>
                <a:custGeom>
                  <a:avLst/>
                  <a:gdLst/>
                  <a:ahLst/>
                  <a:cxnLst>
                    <a:cxn ang="0">
                      <a:pos x="13" y="23"/>
                    </a:cxn>
                    <a:cxn ang="0">
                      <a:pos x="13" y="23"/>
                    </a:cxn>
                    <a:cxn ang="0">
                      <a:pos x="12" y="23"/>
                    </a:cxn>
                    <a:cxn ang="0">
                      <a:pos x="12" y="23"/>
                    </a:cxn>
                    <a:cxn ang="0">
                      <a:pos x="7" y="23"/>
                    </a:cxn>
                    <a:cxn ang="0">
                      <a:pos x="4" y="20"/>
                    </a:cxn>
                    <a:cxn ang="0">
                      <a:pos x="2" y="15"/>
                    </a:cxn>
                    <a:cxn ang="0">
                      <a:pos x="0" y="11"/>
                    </a:cxn>
                    <a:cxn ang="0">
                      <a:pos x="0" y="11"/>
                    </a:cxn>
                    <a:cxn ang="0">
                      <a:pos x="2" y="7"/>
                    </a:cxn>
                    <a:cxn ang="0">
                      <a:pos x="5" y="3"/>
                    </a:cxn>
                    <a:cxn ang="0">
                      <a:pos x="8" y="0"/>
                    </a:cxn>
                    <a:cxn ang="0">
                      <a:pos x="13" y="0"/>
                    </a:cxn>
                    <a:cxn ang="0">
                      <a:pos x="13" y="0"/>
                    </a:cxn>
                    <a:cxn ang="0">
                      <a:pos x="13" y="0"/>
                    </a:cxn>
                    <a:cxn ang="0">
                      <a:pos x="13" y="0"/>
                    </a:cxn>
                    <a:cxn ang="0">
                      <a:pos x="18" y="2"/>
                    </a:cxn>
                    <a:cxn ang="0">
                      <a:pos x="21" y="3"/>
                    </a:cxn>
                    <a:cxn ang="0">
                      <a:pos x="25" y="8"/>
                    </a:cxn>
                    <a:cxn ang="0">
                      <a:pos x="25" y="13"/>
                    </a:cxn>
                    <a:cxn ang="0">
                      <a:pos x="25" y="13"/>
                    </a:cxn>
                    <a:cxn ang="0">
                      <a:pos x="23" y="16"/>
                    </a:cxn>
                    <a:cxn ang="0">
                      <a:pos x="20" y="21"/>
                    </a:cxn>
                    <a:cxn ang="0">
                      <a:pos x="17" y="23"/>
                    </a:cxn>
                    <a:cxn ang="0">
                      <a:pos x="13" y="23"/>
                    </a:cxn>
                  </a:cxnLst>
                  <a:rect l="0" t="0" r="r" b="b"/>
                  <a:pathLst>
                    <a:path w="25" h="23">
                      <a:moveTo>
                        <a:pt x="13" y="23"/>
                      </a:moveTo>
                      <a:lnTo>
                        <a:pt x="13" y="23"/>
                      </a:lnTo>
                      <a:lnTo>
                        <a:pt x="12" y="23"/>
                      </a:lnTo>
                      <a:lnTo>
                        <a:pt x="12" y="23"/>
                      </a:lnTo>
                      <a:lnTo>
                        <a:pt x="7" y="23"/>
                      </a:lnTo>
                      <a:lnTo>
                        <a:pt x="4" y="20"/>
                      </a:lnTo>
                      <a:lnTo>
                        <a:pt x="2" y="15"/>
                      </a:lnTo>
                      <a:lnTo>
                        <a:pt x="0" y="11"/>
                      </a:lnTo>
                      <a:lnTo>
                        <a:pt x="0" y="11"/>
                      </a:lnTo>
                      <a:lnTo>
                        <a:pt x="2" y="7"/>
                      </a:lnTo>
                      <a:lnTo>
                        <a:pt x="5" y="3"/>
                      </a:lnTo>
                      <a:lnTo>
                        <a:pt x="8" y="0"/>
                      </a:lnTo>
                      <a:lnTo>
                        <a:pt x="13" y="0"/>
                      </a:lnTo>
                      <a:lnTo>
                        <a:pt x="13" y="0"/>
                      </a:lnTo>
                      <a:lnTo>
                        <a:pt x="13" y="0"/>
                      </a:lnTo>
                      <a:lnTo>
                        <a:pt x="13" y="0"/>
                      </a:lnTo>
                      <a:lnTo>
                        <a:pt x="18" y="2"/>
                      </a:lnTo>
                      <a:lnTo>
                        <a:pt x="21" y="3"/>
                      </a:lnTo>
                      <a:lnTo>
                        <a:pt x="25" y="8"/>
                      </a:lnTo>
                      <a:lnTo>
                        <a:pt x="25" y="13"/>
                      </a:lnTo>
                      <a:lnTo>
                        <a:pt x="25" y="13"/>
                      </a:lnTo>
                      <a:lnTo>
                        <a:pt x="23" y="16"/>
                      </a:lnTo>
                      <a:lnTo>
                        <a:pt x="20" y="21"/>
                      </a:lnTo>
                      <a:lnTo>
                        <a:pt x="17" y="23"/>
                      </a:lnTo>
                      <a:lnTo>
                        <a:pt x="13"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1" name="Freeform 3616"/>
                <p:cNvSpPr>
                  <a:spLocks/>
                </p:cNvSpPr>
                <p:nvPr/>
              </p:nvSpPr>
              <p:spPr bwMode="auto">
                <a:xfrm>
                  <a:off x="4841874" y="3848100"/>
                  <a:ext cx="12700" cy="12700"/>
                </a:xfrm>
                <a:custGeom>
                  <a:avLst/>
                  <a:gdLst/>
                  <a:ahLst/>
                  <a:cxnLst>
                    <a:cxn ang="0">
                      <a:pos x="8" y="16"/>
                    </a:cxn>
                    <a:cxn ang="0">
                      <a:pos x="8" y="16"/>
                    </a:cxn>
                    <a:cxn ang="0">
                      <a:pos x="8" y="16"/>
                    </a:cxn>
                    <a:cxn ang="0">
                      <a:pos x="8" y="16"/>
                    </a:cxn>
                    <a:cxn ang="0">
                      <a:pos x="5" y="16"/>
                    </a:cxn>
                    <a:cxn ang="0">
                      <a:pos x="2" y="13"/>
                    </a:cxn>
                    <a:cxn ang="0">
                      <a:pos x="0" y="11"/>
                    </a:cxn>
                    <a:cxn ang="0">
                      <a:pos x="0" y="8"/>
                    </a:cxn>
                    <a:cxn ang="0">
                      <a:pos x="0" y="8"/>
                    </a:cxn>
                    <a:cxn ang="0">
                      <a:pos x="0" y="4"/>
                    </a:cxn>
                    <a:cxn ang="0">
                      <a:pos x="3" y="1"/>
                    </a:cxn>
                    <a:cxn ang="0">
                      <a:pos x="5" y="0"/>
                    </a:cxn>
                    <a:cxn ang="0">
                      <a:pos x="8" y="0"/>
                    </a:cxn>
                    <a:cxn ang="0">
                      <a:pos x="8" y="0"/>
                    </a:cxn>
                    <a:cxn ang="0">
                      <a:pos x="10" y="0"/>
                    </a:cxn>
                    <a:cxn ang="0">
                      <a:pos x="10" y="0"/>
                    </a:cxn>
                    <a:cxn ang="0">
                      <a:pos x="13" y="0"/>
                    </a:cxn>
                    <a:cxn ang="0">
                      <a:pos x="15" y="3"/>
                    </a:cxn>
                    <a:cxn ang="0">
                      <a:pos x="16" y="4"/>
                    </a:cxn>
                    <a:cxn ang="0">
                      <a:pos x="16" y="8"/>
                    </a:cxn>
                    <a:cxn ang="0">
                      <a:pos x="16" y="8"/>
                    </a:cxn>
                    <a:cxn ang="0">
                      <a:pos x="16" y="11"/>
                    </a:cxn>
                    <a:cxn ang="0">
                      <a:pos x="15" y="14"/>
                    </a:cxn>
                    <a:cxn ang="0">
                      <a:pos x="11" y="16"/>
                    </a:cxn>
                    <a:cxn ang="0">
                      <a:pos x="8" y="16"/>
                    </a:cxn>
                  </a:cxnLst>
                  <a:rect l="0" t="0" r="r" b="b"/>
                  <a:pathLst>
                    <a:path w="16" h="16">
                      <a:moveTo>
                        <a:pt x="8" y="16"/>
                      </a:moveTo>
                      <a:lnTo>
                        <a:pt x="8" y="16"/>
                      </a:lnTo>
                      <a:lnTo>
                        <a:pt x="8" y="16"/>
                      </a:lnTo>
                      <a:lnTo>
                        <a:pt x="8" y="16"/>
                      </a:lnTo>
                      <a:lnTo>
                        <a:pt x="5" y="16"/>
                      </a:lnTo>
                      <a:lnTo>
                        <a:pt x="2" y="13"/>
                      </a:lnTo>
                      <a:lnTo>
                        <a:pt x="0" y="11"/>
                      </a:lnTo>
                      <a:lnTo>
                        <a:pt x="0" y="8"/>
                      </a:lnTo>
                      <a:lnTo>
                        <a:pt x="0" y="8"/>
                      </a:lnTo>
                      <a:lnTo>
                        <a:pt x="0" y="4"/>
                      </a:lnTo>
                      <a:lnTo>
                        <a:pt x="3" y="1"/>
                      </a:lnTo>
                      <a:lnTo>
                        <a:pt x="5" y="0"/>
                      </a:lnTo>
                      <a:lnTo>
                        <a:pt x="8" y="0"/>
                      </a:lnTo>
                      <a:lnTo>
                        <a:pt x="8" y="0"/>
                      </a:lnTo>
                      <a:lnTo>
                        <a:pt x="10" y="0"/>
                      </a:lnTo>
                      <a:lnTo>
                        <a:pt x="10" y="0"/>
                      </a:lnTo>
                      <a:lnTo>
                        <a:pt x="13" y="0"/>
                      </a:lnTo>
                      <a:lnTo>
                        <a:pt x="15" y="3"/>
                      </a:lnTo>
                      <a:lnTo>
                        <a:pt x="16" y="4"/>
                      </a:lnTo>
                      <a:lnTo>
                        <a:pt x="16" y="8"/>
                      </a:lnTo>
                      <a:lnTo>
                        <a:pt x="16" y="8"/>
                      </a:lnTo>
                      <a:lnTo>
                        <a:pt x="16" y="11"/>
                      </a:lnTo>
                      <a:lnTo>
                        <a:pt x="15" y="14"/>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2" name="Freeform 3617"/>
                <p:cNvSpPr>
                  <a:spLocks/>
                </p:cNvSpPr>
                <p:nvPr/>
              </p:nvSpPr>
              <p:spPr bwMode="auto">
                <a:xfrm>
                  <a:off x="4846637" y="3817937"/>
                  <a:ext cx="19050" cy="19050"/>
                </a:xfrm>
                <a:custGeom>
                  <a:avLst/>
                  <a:gdLst/>
                  <a:ahLst/>
                  <a:cxnLst>
                    <a:cxn ang="0">
                      <a:pos x="12" y="24"/>
                    </a:cxn>
                    <a:cxn ang="0">
                      <a:pos x="12" y="24"/>
                    </a:cxn>
                    <a:cxn ang="0">
                      <a:pos x="5" y="22"/>
                    </a:cxn>
                    <a:cxn ang="0">
                      <a:pos x="2" y="17"/>
                    </a:cxn>
                    <a:cxn ang="0">
                      <a:pos x="2" y="17"/>
                    </a:cxn>
                    <a:cxn ang="0">
                      <a:pos x="0" y="13"/>
                    </a:cxn>
                    <a:cxn ang="0">
                      <a:pos x="0" y="9"/>
                    </a:cxn>
                    <a:cxn ang="0">
                      <a:pos x="2" y="4"/>
                    </a:cxn>
                    <a:cxn ang="0">
                      <a:pos x="7" y="1"/>
                    </a:cxn>
                    <a:cxn ang="0">
                      <a:pos x="7" y="1"/>
                    </a:cxn>
                    <a:cxn ang="0">
                      <a:pos x="12" y="0"/>
                    </a:cxn>
                    <a:cxn ang="0">
                      <a:pos x="12" y="0"/>
                    </a:cxn>
                    <a:cxn ang="0">
                      <a:pos x="18" y="1"/>
                    </a:cxn>
                    <a:cxn ang="0">
                      <a:pos x="23" y="6"/>
                    </a:cxn>
                    <a:cxn ang="0">
                      <a:pos x="23" y="6"/>
                    </a:cxn>
                    <a:cxn ang="0">
                      <a:pos x="23" y="11"/>
                    </a:cxn>
                    <a:cxn ang="0">
                      <a:pos x="23" y="16"/>
                    </a:cxn>
                    <a:cxn ang="0">
                      <a:pos x="22" y="19"/>
                    </a:cxn>
                    <a:cxn ang="0">
                      <a:pos x="18" y="22"/>
                    </a:cxn>
                    <a:cxn ang="0">
                      <a:pos x="18" y="22"/>
                    </a:cxn>
                    <a:cxn ang="0">
                      <a:pos x="12" y="24"/>
                    </a:cxn>
                  </a:cxnLst>
                  <a:rect l="0" t="0" r="r" b="b"/>
                  <a:pathLst>
                    <a:path w="23" h="24">
                      <a:moveTo>
                        <a:pt x="12" y="24"/>
                      </a:moveTo>
                      <a:lnTo>
                        <a:pt x="12" y="24"/>
                      </a:lnTo>
                      <a:lnTo>
                        <a:pt x="5" y="22"/>
                      </a:lnTo>
                      <a:lnTo>
                        <a:pt x="2" y="17"/>
                      </a:lnTo>
                      <a:lnTo>
                        <a:pt x="2" y="17"/>
                      </a:lnTo>
                      <a:lnTo>
                        <a:pt x="0" y="13"/>
                      </a:lnTo>
                      <a:lnTo>
                        <a:pt x="0" y="9"/>
                      </a:lnTo>
                      <a:lnTo>
                        <a:pt x="2" y="4"/>
                      </a:lnTo>
                      <a:lnTo>
                        <a:pt x="7" y="1"/>
                      </a:lnTo>
                      <a:lnTo>
                        <a:pt x="7" y="1"/>
                      </a:lnTo>
                      <a:lnTo>
                        <a:pt x="12" y="0"/>
                      </a:lnTo>
                      <a:lnTo>
                        <a:pt x="12" y="0"/>
                      </a:lnTo>
                      <a:lnTo>
                        <a:pt x="18" y="1"/>
                      </a:lnTo>
                      <a:lnTo>
                        <a:pt x="23" y="6"/>
                      </a:lnTo>
                      <a:lnTo>
                        <a:pt x="23" y="6"/>
                      </a:lnTo>
                      <a:lnTo>
                        <a:pt x="23" y="11"/>
                      </a:lnTo>
                      <a:lnTo>
                        <a:pt x="23" y="16"/>
                      </a:lnTo>
                      <a:lnTo>
                        <a:pt x="22" y="19"/>
                      </a:lnTo>
                      <a:lnTo>
                        <a:pt x="18" y="22"/>
                      </a:lnTo>
                      <a:lnTo>
                        <a:pt x="18" y="22"/>
                      </a:lnTo>
                      <a:lnTo>
                        <a:pt x="12"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3" name="Freeform 3618"/>
                <p:cNvSpPr>
                  <a:spLocks/>
                </p:cNvSpPr>
                <p:nvPr/>
              </p:nvSpPr>
              <p:spPr bwMode="auto">
                <a:xfrm>
                  <a:off x="4854574" y="3797300"/>
                  <a:ext cx="12700" cy="14288"/>
                </a:xfrm>
                <a:custGeom>
                  <a:avLst/>
                  <a:gdLst/>
                  <a:ahLst/>
                  <a:cxnLst>
                    <a:cxn ang="0">
                      <a:pos x="8" y="18"/>
                    </a:cxn>
                    <a:cxn ang="0">
                      <a:pos x="8" y="18"/>
                    </a:cxn>
                    <a:cxn ang="0">
                      <a:pos x="5" y="17"/>
                    </a:cxn>
                    <a:cxn ang="0">
                      <a:pos x="2" y="13"/>
                    </a:cxn>
                    <a:cxn ang="0">
                      <a:pos x="2" y="13"/>
                    </a:cxn>
                    <a:cxn ang="0">
                      <a:pos x="0" y="10"/>
                    </a:cxn>
                    <a:cxn ang="0">
                      <a:pos x="0" y="7"/>
                    </a:cxn>
                    <a:cxn ang="0">
                      <a:pos x="2" y="4"/>
                    </a:cxn>
                    <a:cxn ang="0">
                      <a:pos x="5" y="2"/>
                    </a:cxn>
                    <a:cxn ang="0">
                      <a:pos x="5" y="2"/>
                    </a:cxn>
                    <a:cxn ang="0">
                      <a:pos x="8" y="0"/>
                    </a:cxn>
                    <a:cxn ang="0">
                      <a:pos x="8" y="0"/>
                    </a:cxn>
                    <a:cxn ang="0">
                      <a:pos x="13" y="2"/>
                    </a:cxn>
                    <a:cxn ang="0">
                      <a:pos x="16" y="5"/>
                    </a:cxn>
                    <a:cxn ang="0">
                      <a:pos x="16" y="5"/>
                    </a:cxn>
                    <a:cxn ang="0">
                      <a:pos x="16" y="9"/>
                    </a:cxn>
                    <a:cxn ang="0">
                      <a:pos x="16" y="12"/>
                    </a:cxn>
                    <a:cxn ang="0">
                      <a:pos x="15" y="15"/>
                    </a:cxn>
                    <a:cxn ang="0">
                      <a:pos x="13" y="17"/>
                    </a:cxn>
                    <a:cxn ang="0">
                      <a:pos x="13" y="17"/>
                    </a:cxn>
                    <a:cxn ang="0">
                      <a:pos x="8" y="18"/>
                    </a:cxn>
                  </a:cxnLst>
                  <a:rect l="0" t="0" r="r" b="b"/>
                  <a:pathLst>
                    <a:path w="16" h="18">
                      <a:moveTo>
                        <a:pt x="8" y="18"/>
                      </a:moveTo>
                      <a:lnTo>
                        <a:pt x="8" y="18"/>
                      </a:lnTo>
                      <a:lnTo>
                        <a:pt x="5" y="17"/>
                      </a:lnTo>
                      <a:lnTo>
                        <a:pt x="2" y="13"/>
                      </a:lnTo>
                      <a:lnTo>
                        <a:pt x="2" y="13"/>
                      </a:lnTo>
                      <a:lnTo>
                        <a:pt x="0" y="10"/>
                      </a:lnTo>
                      <a:lnTo>
                        <a:pt x="0" y="7"/>
                      </a:lnTo>
                      <a:lnTo>
                        <a:pt x="2" y="4"/>
                      </a:lnTo>
                      <a:lnTo>
                        <a:pt x="5" y="2"/>
                      </a:lnTo>
                      <a:lnTo>
                        <a:pt x="5" y="2"/>
                      </a:lnTo>
                      <a:lnTo>
                        <a:pt x="8" y="0"/>
                      </a:lnTo>
                      <a:lnTo>
                        <a:pt x="8" y="0"/>
                      </a:lnTo>
                      <a:lnTo>
                        <a:pt x="13" y="2"/>
                      </a:lnTo>
                      <a:lnTo>
                        <a:pt x="16" y="5"/>
                      </a:lnTo>
                      <a:lnTo>
                        <a:pt x="16" y="5"/>
                      </a:lnTo>
                      <a:lnTo>
                        <a:pt x="16" y="9"/>
                      </a:lnTo>
                      <a:lnTo>
                        <a:pt x="16" y="12"/>
                      </a:lnTo>
                      <a:lnTo>
                        <a:pt x="15" y="15"/>
                      </a:lnTo>
                      <a:lnTo>
                        <a:pt x="13" y="17"/>
                      </a:lnTo>
                      <a:lnTo>
                        <a:pt x="13" y="17"/>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4" name="Freeform 3619"/>
                <p:cNvSpPr>
                  <a:spLocks/>
                </p:cNvSpPr>
                <p:nvPr/>
              </p:nvSpPr>
              <p:spPr bwMode="auto">
                <a:xfrm>
                  <a:off x="4865687" y="3779837"/>
                  <a:ext cx="14288" cy="12700"/>
                </a:xfrm>
                <a:custGeom>
                  <a:avLst/>
                  <a:gdLst/>
                  <a:ahLst/>
                  <a:cxnLst>
                    <a:cxn ang="0">
                      <a:pos x="8" y="17"/>
                    </a:cxn>
                    <a:cxn ang="0">
                      <a:pos x="8" y="17"/>
                    </a:cxn>
                    <a:cxn ang="0">
                      <a:pos x="5" y="17"/>
                    </a:cxn>
                    <a:cxn ang="0">
                      <a:pos x="1" y="13"/>
                    </a:cxn>
                    <a:cxn ang="0">
                      <a:pos x="1" y="13"/>
                    </a:cxn>
                    <a:cxn ang="0">
                      <a:pos x="0" y="10"/>
                    </a:cxn>
                    <a:cxn ang="0">
                      <a:pos x="0" y="7"/>
                    </a:cxn>
                    <a:cxn ang="0">
                      <a:pos x="1" y="4"/>
                    </a:cxn>
                    <a:cxn ang="0">
                      <a:pos x="5" y="2"/>
                    </a:cxn>
                    <a:cxn ang="0">
                      <a:pos x="5" y="2"/>
                    </a:cxn>
                    <a:cxn ang="0">
                      <a:pos x="8" y="0"/>
                    </a:cxn>
                    <a:cxn ang="0">
                      <a:pos x="8" y="0"/>
                    </a:cxn>
                    <a:cxn ang="0">
                      <a:pos x="13" y="2"/>
                    </a:cxn>
                    <a:cxn ang="0">
                      <a:pos x="16" y="5"/>
                    </a:cxn>
                    <a:cxn ang="0">
                      <a:pos x="16" y="5"/>
                    </a:cxn>
                    <a:cxn ang="0">
                      <a:pos x="18" y="8"/>
                    </a:cxn>
                    <a:cxn ang="0">
                      <a:pos x="16" y="12"/>
                    </a:cxn>
                    <a:cxn ang="0">
                      <a:pos x="16" y="13"/>
                    </a:cxn>
                    <a:cxn ang="0">
                      <a:pos x="13" y="17"/>
                    </a:cxn>
                    <a:cxn ang="0">
                      <a:pos x="13" y="17"/>
                    </a:cxn>
                    <a:cxn ang="0">
                      <a:pos x="8" y="17"/>
                    </a:cxn>
                  </a:cxnLst>
                  <a:rect l="0" t="0" r="r" b="b"/>
                  <a:pathLst>
                    <a:path w="18" h="17">
                      <a:moveTo>
                        <a:pt x="8" y="17"/>
                      </a:moveTo>
                      <a:lnTo>
                        <a:pt x="8" y="17"/>
                      </a:lnTo>
                      <a:lnTo>
                        <a:pt x="5" y="17"/>
                      </a:lnTo>
                      <a:lnTo>
                        <a:pt x="1" y="13"/>
                      </a:lnTo>
                      <a:lnTo>
                        <a:pt x="1" y="13"/>
                      </a:lnTo>
                      <a:lnTo>
                        <a:pt x="0" y="10"/>
                      </a:lnTo>
                      <a:lnTo>
                        <a:pt x="0" y="7"/>
                      </a:lnTo>
                      <a:lnTo>
                        <a:pt x="1" y="4"/>
                      </a:lnTo>
                      <a:lnTo>
                        <a:pt x="5" y="2"/>
                      </a:lnTo>
                      <a:lnTo>
                        <a:pt x="5" y="2"/>
                      </a:lnTo>
                      <a:lnTo>
                        <a:pt x="8" y="0"/>
                      </a:lnTo>
                      <a:lnTo>
                        <a:pt x="8" y="0"/>
                      </a:lnTo>
                      <a:lnTo>
                        <a:pt x="13" y="2"/>
                      </a:lnTo>
                      <a:lnTo>
                        <a:pt x="16" y="5"/>
                      </a:lnTo>
                      <a:lnTo>
                        <a:pt x="16" y="5"/>
                      </a:lnTo>
                      <a:lnTo>
                        <a:pt x="18" y="8"/>
                      </a:lnTo>
                      <a:lnTo>
                        <a:pt x="16" y="12"/>
                      </a:lnTo>
                      <a:lnTo>
                        <a:pt x="16" y="13"/>
                      </a:lnTo>
                      <a:lnTo>
                        <a:pt x="13" y="17"/>
                      </a:lnTo>
                      <a:lnTo>
                        <a:pt x="13" y="17"/>
                      </a:lnTo>
                      <a:lnTo>
                        <a:pt x="8"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5" name="Freeform 3620"/>
                <p:cNvSpPr>
                  <a:spLocks/>
                </p:cNvSpPr>
                <p:nvPr/>
              </p:nvSpPr>
              <p:spPr bwMode="auto">
                <a:xfrm>
                  <a:off x="4860924" y="3756025"/>
                  <a:ext cx="19050" cy="20638"/>
                </a:xfrm>
                <a:custGeom>
                  <a:avLst/>
                  <a:gdLst/>
                  <a:ahLst/>
                  <a:cxnLst>
                    <a:cxn ang="0">
                      <a:pos x="13" y="24"/>
                    </a:cxn>
                    <a:cxn ang="0">
                      <a:pos x="13" y="24"/>
                    </a:cxn>
                    <a:cxn ang="0">
                      <a:pos x="7" y="23"/>
                    </a:cxn>
                    <a:cxn ang="0">
                      <a:pos x="2" y="18"/>
                    </a:cxn>
                    <a:cxn ang="0">
                      <a:pos x="2" y="18"/>
                    </a:cxn>
                    <a:cxn ang="0">
                      <a:pos x="0" y="13"/>
                    </a:cxn>
                    <a:cxn ang="0">
                      <a:pos x="2" y="8"/>
                    </a:cxn>
                    <a:cxn ang="0">
                      <a:pos x="4" y="5"/>
                    </a:cxn>
                    <a:cxn ang="0">
                      <a:pos x="7" y="2"/>
                    </a:cxn>
                    <a:cxn ang="0">
                      <a:pos x="7" y="2"/>
                    </a:cxn>
                    <a:cxn ang="0">
                      <a:pos x="13" y="0"/>
                    </a:cxn>
                    <a:cxn ang="0">
                      <a:pos x="13" y="0"/>
                    </a:cxn>
                    <a:cxn ang="0">
                      <a:pos x="18" y="2"/>
                    </a:cxn>
                    <a:cxn ang="0">
                      <a:pos x="23" y="6"/>
                    </a:cxn>
                    <a:cxn ang="0">
                      <a:pos x="23" y="6"/>
                    </a:cxn>
                    <a:cxn ang="0">
                      <a:pos x="25" y="11"/>
                    </a:cxn>
                    <a:cxn ang="0">
                      <a:pos x="25" y="15"/>
                    </a:cxn>
                    <a:cxn ang="0">
                      <a:pos x="22" y="20"/>
                    </a:cxn>
                    <a:cxn ang="0">
                      <a:pos x="18" y="23"/>
                    </a:cxn>
                    <a:cxn ang="0">
                      <a:pos x="18" y="23"/>
                    </a:cxn>
                    <a:cxn ang="0">
                      <a:pos x="13" y="24"/>
                    </a:cxn>
                  </a:cxnLst>
                  <a:rect l="0" t="0" r="r" b="b"/>
                  <a:pathLst>
                    <a:path w="25" h="24">
                      <a:moveTo>
                        <a:pt x="13" y="24"/>
                      </a:moveTo>
                      <a:lnTo>
                        <a:pt x="13" y="24"/>
                      </a:lnTo>
                      <a:lnTo>
                        <a:pt x="7" y="23"/>
                      </a:lnTo>
                      <a:lnTo>
                        <a:pt x="2" y="18"/>
                      </a:lnTo>
                      <a:lnTo>
                        <a:pt x="2" y="18"/>
                      </a:lnTo>
                      <a:lnTo>
                        <a:pt x="0" y="13"/>
                      </a:lnTo>
                      <a:lnTo>
                        <a:pt x="2" y="8"/>
                      </a:lnTo>
                      <a:lnTo>
                        <a:pt x="4" y="5"/>
                      </a:lnTo>
                      <a:lnTo>
                        <a:pt x="7" y="2"/>
                      </a:lnTo>
                      <a:lnTo>
                        <a:pt x="7" y="2"/>
                      </a:lnTo>
                      <a:lnTo>
                        <a:pt x="13" y="0"/>
                      </a:lnTo>
                      <a:lnTo>
                        <a:pt x="13" y="0"/>
                      </a:lnTo>
                      <a:lnTo>
                        <a:pt x="18" y="2"/>
                      </a:lnTo>
                      <a:lnTo>
                        <a:pt x="23" y="6"/>
                      </a:lnTo>
                      <a:lnTo>
                        <a:pt x="23" y="6"/>
                      </a:lnTo>
                      <a:lnTo>
                        <a:pt x="25" y="11"/>
                      </a:lnTo>
                      <a:lnTo>
                        <a:pt x="25" y="15"/>
                      </a:lnTo>
                      <a:lnTo>
                        <a:pt x="22" y="20"/>
                      </a:lnTo>
                      <a:lnTo>
                        <a:pt x="18" y="23"/>
                      </a:lnTo>
                      <a:lnTo>
                        <a:pt x="18" y="23"/>
                      </a:lnTo>
                      <a:lnTo>
                        <a:pt x="13"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6" name="Freeform 3621"/>
                <p:cNvSpPr>
                  <a:spLocks/>
                </p:cNvSpPr>
                <p:nvPr/>
              </p:nvSpPr>
              <p:spPr bwMode="auto">
                <a:xfrm>
                  <a:off x="4859337" y="3735387"/>
                  <a:ext cx="12700" cy="14288"/>
                </a:xfrm>
                <a:custGeom>
                  <a:avLst/>
                  <a:gdLst/>
                  <a:ahLst/>
                  <a:cxnLst>
                    <a:cxn ang="0">
                      <a:pos x="10" y="18"/>
                    </a:cxn>
                    <a:cxn ang="0">
                      <a:pos x="10" y="18"/>
                    </a:cxn>
                    <a:cxn ang="0">
                      <a:pos x="5" y="16"/>
                    </a:cxn>
                    <a:cxn ang="0">
                      <a:pos x="2" y="13"/>
                    </a:cxn>
                    <a:cxn ang="0">
                      <a:pos x="2" y="13"/>
                    </a:cxn>
                    <a:cxn ang="0">
                      <a:pos x="0" y="10"/>
                    </a:cxn>
                    <a:cxn ang="0">
                      <a:pos x="2" y="6"/>
                    </a:cxn>
                    <a:cxn ang="0">
                      <a:pos x="2" y="3"/>
                    </a:cxn>
                    <a:cxn ang="0">
                      <a:pos x="5" y="2"/>
                    </a:cxn>
                    <a:cxn ang="0">
                      <a:pos x="5" y="2"/>
                    </a:cxn>
                    <a:cxn ang="0">
                      <a:pos x="10" y="0"/>
                    </a:cxn>
                    <a:cxn ang="0">
                      <a:pos x="10" y="0"/>
                    </a:cxn>
                    <a:cxn ang="0">
                      <a:pos x="13" y="2"/>
                    </a:cxn>
                    <a:cxn ang="0">
                      <a:pos x="16" y="5"/>
                    </a:cxn>
                    <a:cxn ang="0">
                      <a:pos x="16" y="5"/>
                    </a:cxn>
                    <a:cxn ang="0">
                      <a:pos x="18" y="8"/>
                    </a:cxn>
                    <a:cxn ang="0">
                      <a:pos x="18" y="11"/>
                    </a:cxn>
                    <a:cxn ang="0">
                      <a:pos x="16" y="15"/>
                    </a:cxn>
                    <a:cxn ang="0">
                      <a:pos x="13" y="16"/>
                    </a:cxn>
                    <a:cxn ang="0">
                      <a:pos x="13" y="16"/>
                    </a:cxn>
                    <a:cxn ang="0">
                      <a:pos x="10" y="18"/>
                    </a:cxn>
                  </a:cxnLst>
                  <a:rect l="0" t="0" r="r" b="b"/>
                  <a:pathLst>
                    <a:path w="18" h="18">
                      <a:moveTo>
                        <a:pt x="10" y="18"/>
                      </a:moveTo>
                      <a:lnTo>
                        <a:pt x="10" y="18"/>
                      </a:lnTo>
                      <a:lnTo>
                        <a:pt x="5" y="16"/>
                      </a:lnTo>
                      <a:lnTo>
                        <a:pt x="2" y="13"/>
                      </a:lnTo>
                      <a:lnTo>
                        <a:pt x="2" y="13"/>
                      </a:lnTo>
                      <a:lnTo>
                        <a:pt x="0" y="10"/>
                      </a:lnTo>
                      <a:lnTo>
                        <a:pt x="2" y="6"/>
                      </a:lnTo>
                      <a:lnTo>
                        <a:pt x="2" y="3"/>
                      </a:lnTo>
                      <a:lnTo>
                        <a:pt x="5" y="2"/>
                      </a:lnTo>
                      <a:lnTo>
                        <a:pt x="5" y="2"/>
                      </a:lnTo>
                      <a:lnTo>
                        <a:pt x="10" y="0"/>
                      </a:lnTo>
                      <a:lnTo>
                        <a:pt x="10" y="0"/>
                      </a:lnTo>
                      <a:lnTo>
                        <a:pt x="13" y="2"/>
                      </a:lnTo>
                      <a:lnTo>
                        <a:pt x="16" y="5"/>
                      </a:lnTo>
                      <a:lnTo>
                        <a:pt x="16" y="5"/>
                      </a:lnTo>
                      <a:lnTo>
                        <a:pt x="18" y="8"/>
                      </a:lnTo>
                      <a:lnTo>
                        <a:pt x="18" y="11"/>
                      </a:lnTo>
                      <a:lnTo>
                        <a:pt x="16" y="15"/>
                      </a:lnTo>
                      <a:lnTo>
                        <a:pt x="13" y="16"/>
                      </a:lnTo>
                      <a:lnTo>
                        <a:pt x="13" y="16"/>
                      </a:lnTo>
                      <a:lnTo>
                        <a:pt x="10"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7" name="Freeform 3622"/>
                <p:cNvSpPr>
                  <a:spLocks/>
                </p:cNvSpPr>
                <p:nvPr/>
              </p:nvSpPr>
              <p:spPr bwMode="auto">
                <a:xfrm>
                  <a:off x="4860924" y="3700462"/>
                  <a:ext cx="19050" cy="17463"/>
                </a:xfrm>
                <a:custGeom>
                  <a:avLst/>
                  <a:gdLst/>
                  <a:ahLst/>
                  <a:cxnLst>
                    <a:cxn ang="0">
                      <a:pos x="12" y="23"/>
                    </a:cxn>
                    <a:cxn ang="0">
                      <a:pos x="12" y="23"/>
                    </a:cxn>
                    <a:cxn ang="0">
                      <a:pos x="8" y="23"/>
                    </a:cxn>
                    <a:cxn ang="0">
                      <a:pos x="5" y="21"/>
                    </a:cxn>
                    <a:cxn ang="0">
                      <a:pos x="5" y="21"/>
                    </a:cxn>
                    <a:cxn ang="0">
                      <a:pos x="2" y="18"/>
                    </a:cxn>
                    <a:cxn ang="0">
                      <a:pos x="0" y="15"/>
                    </a:cxn>
                    <a:cxn ang="0">
                      <a:pos x="0" y="10"/>
                    </a:cxn>
                    <a:cxn ang="0">
                      <a:pos x="2" y="5"/>
                    </a:cxn>
                    <a:cxn ang="0">
                      <a:pos x="2" y="5"/>
                    </a:cxn>
                    <a:cxn ang="0">
                      <a:pos x="5" y="2"/>
                    </a:cxn>
                    <a:cxn ang="0">
                      <a:pos x="12" y="0"/>
                    </a:cxn>
                    <a:cxn ang="0">
                      <a:pos x="12" y="0"/>
                    </a:cxn>
                    <a:cxn ang="0">
                      <a:pos x="15" y="0"/>
                    </a:cxn>
                    <a:cxn ang="0">
                      <a:pos x="18" y="2"/>
                    </a:cxn>
                    <a:cxn ang="0">
                      <a:pos x="18" y="2"/>
                    </a:cxn>
                    <a:cxn ang="0">
                      <a:pos x="22" y="5"/>
                    </a:cxn>
                    <a:cxn ang="0">
                      <a:pos x="23" y="10"/>
                    </a:cxn>
                    <a:cxn ang="0">
                      <a:pos x="23" y="13"/>
                    </a:cxn>
                    <a:cxn ang="0">
                      <a:pos x="22" y="18"/>
                    </a:cxn>
                    <a:cxn ang="0">
                      <a:pos x="22" y="18"/>
                    </a:cxn>
                    <a:cxn ang="0">
                      <a:pos x="17" y="23"/>
                    </a:cxn>
                    <a:cxn ang="0">
                      <a:pos x="12" y="23"/>
                    </a:cxn>
                  </a:cxnLst>
                  <a:rect l="0" t="0" r="r" b="b"/>
                  <a:pathLst>
                    <a:path w="23" h="23">
                      <a:moveTo>
                        <a:pt x="12" y="23"/>
                      </a:moveTo>
                      <a:lnTo>
                        <a:pt x="12" y="23"/>
                      </a:lnTo>
                      <a:lnTo>
                        <a:pt x="8" y="23"/>
                      </a:lnTo>
                      <a:lnTo>
                        <a:pt x="5" y="21"/>
                      </a:lnTo>
                      <a:lnTo>
                        <a:pt x="5" y="21"/>
                      </a:lnTo>
                      <a:lnTo>
                        <a:pt x="2" y="18"/>
                      </a:lnTo>
                      <a:lnTo>
                        <a:pt x="0" y="15"/>
                      </a:lnTo>
                      <a:lnTo>
                        <a:pt x="0" y="10"/>
                      </a:lnTo>
                      <a:lnTo>
                        <a:pt x="2" y="5"/>
                      </a:lnTo>
                      <a:lnTo>
                        <a:pt x="2" y="5"/>
                      </a:lnTo>
                      <a:lnTo>
                        <a:pt x="5" y="2"/>
                      </a:lnTo>
                      <a:lnTo>
                        <a:pt x="12" y="0"/>
                      </a:lnTo>
                      <a:lnTo>
                        <a:pt x="12" y="0"/>
                      </a:lnTo>
                      <a:lnTo>
                        <a:pt x="15" y="0"/>
                      </a:lnTo>
                      <a:lnTo>
                        <a:pt x="18" y="2"/>
                      </a:lnTo>
                      <a:lnTo>
                        <a:pt x="18" y="2"/>
                      </a:lnTo>
                      <a:lnTo>
                        <a:pt x="22" y="5"/>
                      </a:lnTo>
                      <a:lnTo>
                        <a:pt x="23" y="10"/>
                      </a:lnTo>
                      <a:lnTo>
                        <a:pt x="23" y="13"/>
                      </a:lnTo>
                      <a:lnTo>
                        <a:pt x="22" y="18"/>
                      </a:lnTo>
                      <a:lnTo>
                        <a:pt x="22" y="18"/>
                      </a:lnTo>
                      <a:lnTo>
                        <a:pt x="17" y="23"/>
                      </a:lnTo>
                      <a:lnTo>
                        <a:pt x="12"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8" name="Freeform 3623"/>
                <p:cNvSpPr>
                  <a:spLocks/>
                </p:cNvSpPr>
                <p:nvPr/>
              </p:nvSpPr>
              <p:spPr bwMode="auto">
                <a:xfrm>
                  <a:off x="4857749" y="3679825"/>
                  <a:ext cx="12700" cy="12700"/>
                </a:xfrm>
                <a:custGeom>
                  <a:avLst/>
                  <a:gdLst/>
                  <a:ahLst/>
                  <a:cxnLst>
                    <a:cxn ang="0">
                      <a:pos x="9" y="17"/>
                    </a:cxn>
                    <a:cxn ang="0">
                      <a:pos x="9" y="17"/>
                    </a:cxn>
                    <a:cxn ang="0">
                      <a:pos x="4" y="17"/>
                    </a:cxn>
                    <a:cxn ang="0">
                      <a:pos x="4" y="17"/>
                    </a:cxn>
                    <a:cxn ang="0">
                      <a:pos x="0" y="13"/>
                    </a:cxn>
                    <a:cxn ang="0">
                      <a:pos x="0" y="10"/>
                    </a:cxn>
                    <a:cxn ang="0">
                      <a:pos x="0" y="7"/>
                    </a:cxn>
                    <a:cxn ang="0">
                      <a:pos x="0" y="4"/>
                    </a:cxn>
                    <a:cxn ang="0">
                      <a:pos x="0" y="4"/>
                    </a:cxn>
                    <a:cxn ang="0">
                      <a:pos x="4" y="2"/>
                    </a:cxn>
                    <a:cxn ang="0">
                      <a:pos x="9" y="0"/>
                    </a:cxn>
                    <a:cxn ang="0">
                      <a:pos x="9" y="0"/>
                    </a:cxn>
                    <a:cxn ang="0">
                      <a:pos x="13" y="2"/>
                    </a:cxn>
                    <a:cxn ang="0">
                      <a:pos x="13" y="2"/>
                    </a:cxn>
                    <a:cxn ang="0">
                      <a:pos x="15" y="4"/>
                    </a:cxn>
                    <a:cxn ang="0">
                      <a:pos x="17" y="7"/>
                    </a:cxn>
                    <a:cxn ang="0">
                      <a:pos x="17" y="10"/>
                    </a:cxn>
                    <a:cxn ang="0">
                      <a:pos x="15" y="13"/>
                    </a:cxn>
                    <a:cxn ang="0">
                      <a:pos x="15" y="13"/>
                    </a:cxn>
                    <a:cxn ang="0">
                      <a:pos x="12" y="17"/>
                    </a:cxn>
                    <a:cxn ang="0">
                      <a:pos x="9" y="17"/>
                    </a:cxn>
                  </a:cxnLst>
                  <a:rect l="0" t="0" r="r" b="b"/>
                  <a:pathLst>
                    <a:path w="17" h="17">
                      <a:moveTo>
                        <a:pt x="9" y="17"/>
                      </a:moveTo>
                      <a:lnTo>
                        <a:pt x="9" y="17"/>
                      </a:lnTo>
                      <a:lnTo>
                        <a:pt x="4" y="17"/>
                      </a:lnTo>
                      <a:lnTo>
                        <a:pt x="4" y="17"/>
                      </a:lnTo>
                      <a:lnTo>
                        <a:pt x="0" y="13"/>
                      </a:lnTo>
                      <a:lnTo>
                        <a:pt x="0" y="10"/>
                      </a:lnTo>
                      <a:lnTo>
                        <a:pt x="0" y="7"/>
                      </a:lnTo>
                      <a:lnTo>
                        <a:pt x="0" y="4"/>
                      </a:lnTo>
                      <a:lnTo>
                        <a:pt x="0" y="4"/>
                      </a:lnTo>
                      <a:lnTo>
                        <a:pt x="4" y="2"/>
                      </a:lnTo>
                      <a:lnTo>
                        <a:pt x="9" y="0"/>
                      </a:lnTo>
                      <a:lnTo>
                        <a:pt x="9" y="0"/>
                      </a:lnTo>
                      <a:lnTo>
                        <a:pt x="13" y="2"/>
                      </a:lnTo>
                      <a:lnTo>
                        <a:pt x="13" y="2"/>
                      </a:lnTo>
                      <a:lnTo>
                        <a:pt x="15" y="4"/>
                      </a:lnTo>
                      <a:lnTo>
                        <a:pt x="17" y="7"/>
                      </a:lnTo>
                      <a:lnTo>
                        <a:pt x="17" y="10"/>
                      </a:lnTo>
                      <a:lnTo>
                        <a:pt x="15" y="13"/>
                      </a:lnTo>
                      <a:lnTo>
                        <a:pt x="15" y="13"/>
                      </a:lnTo>
                      <a:lnTo>
                        <a:pt x="12" y="17"/>
                      </a:lnTo>
                      <a:lnTo>
                        <a:pt x="9"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9" name="Freeform 3624"/>
                <p:cNvSpPr>
                  <a:spLocks/>
                </p:cNvSpPr>
                <p:nvPr/>
              </p:nvSpPr>
              <p:spPr bwMode="auto">
                <a:xfrm>
                  <a:off x="4859337" y="3659187"/>
                  <a:ext cx="12700" cy="12700"/>
                </a:xfrm>
                <a:custGeom>
                  <a:avLst/>
                  <a:gdLst/>
                  <a:ahLst/>
                  <a:cxnLst>
                    <a:cxn ang="0">
                      <a:pos x="8" y="16"/>
                    </a:cxn>
                    <a:cxn ang="0">
                      <a:pos x="8" y="16"/>
                    </a:cxn>
                    <a:cxn ang="0">
                      <a:pos x="3" y="15"/>
                    </a:cxn>
                    <a:cxn ang="0">
                      <a:pos x="3" y="15"/>
                    </a:cxn>
                    <a:cxn ang="0">
                      <a:pos x="0" y="13"/>
                    </a:cxn>
                    <a:cxn ang="0">
                      <a:pos x="0" y="10"/>
                    </a:cxn>
                    <a:cxn ang="0">
                      <a:pos x="0" y="7"/>
                    </a:cxn>
                    <a:cxn ang="0">
                      <a:pos x="0" y="3"/>
                    </a:cxn>
                    <a:cxn ang="0">
                      <a:pos x="0" y="3"/>
                    </a:cxn>
                    <a:cxn ang="0">
                      <a:pos x="3" y="0"/>
                    </a:cxn>
                    <a:cxn ang="0">
                      <a:pos x="8" y="0"/>
                    </a:cxn>
                    <a:cxn ang="0">
                      <a:pos x="8" y="0"/>
                    </a:cxn>
                    <a:cxn ang="0">
                      <a:pos x="13" y="2"/>
                    </a:cxn>
                    <a:cxn ang="0">
                      <a:pos x="13" y="2"/>
                    </a:cxn>
                    <a:cxn ang="0">
                      <a:pos x="14" y="3"/>
                    </a:cxn>
                    <a:cxn ang="0">
                      <a:pos x="16" y="7"/>
                    </a:cxn>
                    <a:cxn ang="0">
                      <a:pos x="16" y="10"/>
                    </a:cxn>
                    <a:cxn ang="0">
                      <a:pos x="14" y="13"/>
                    </a:cxn>
                    <a:cxn ang="0">
                      <a:pos x="14" y="13"/>
                    </a:cxn>
                    <a:cxn ang="0">
                      <a:pos x="11" y="16"/>
                    </a:cxn>
                    <a:cxn ang="0">
                      <a:pos x="8" y="16"/>
                    </a:cxn>
                  </a:cxnLst>
                  <a:rect l="0" t="0" r="r" b="b"/>
                  <a:pathLst>
                    <a:path w="16" h="16">
                      <a:moveTo>
                        <a:pt x="8" y="16"/>
                      </a:moveTo>
                      <a:lnTo>
                        <a:pt x="8" y="16"/>
                      </a:lnTo>
                      <a:lnTo>
                        <a:pt x="3" y="15"/>
                      </a:lnTo>
                      <a:lnTo>
                        <a:pt x="3" y="15"/>
                      </a:lnTo>
                      <a:lnTo>
                        <a:pt x="0" y="13"/>
                      </a:lnTo>
                      <a:lnTo>
                        <a:pt x="0" y="10"/>
                      </a:lnTo>
                      <a:lnTo>
                        <a:pt x="0" y="7"/>
                      </a:lnTo>
                      <a:lnTo>
                        <a:pt x="0" y="3"/>
                      </a:lnTo>
                      <a:lnTo>
                        <a:pt x="0" y="3"/>
                      </a:lnTo>
                      <a:lnTo>
                        <a:pt x="3" y="0"/>
                      </a:lnTo>
                      <a:lnTo>
                        <a:pt x="8" y="0"/>
                      </a:lnTo>
                      <a:lnTo>
                        <a:pt x="8" y="0"/>
                      </a:lnTo>
                      <a:lnTo>
                        <a:pt x="13" y="2"/>
                      </a:lnTo>
                      <a:lnTo>
                        <a:pt x="13" y="2"/>
                      </a:lnTo>
                      <a:lnTo>
                        <a:pt x="14" y="3"/>
                      </a:lnTo>
                      <a:lnTo>
                        <a:pt x="16" y="7"/>
                      </a:lnTo>
                      <a:lnTo>
                        <a:pt x="16" y="10"/>
                      </a:lnTo>
                      <a:lnTo>
                        <a:pt x="14" y="13"/>
                      </a:lnTo>
                      <a:lnTo>
                        <a:pt x="14" y="13"/>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0" name="Freeform 3625"/>
                <p:cNvSpPr>
                  <a:spLocks/>
                </p:cNvSpPr>
                <p:nvPr/>
              </p:nvSpPr>
              <p:spPr bwMode="auto">
                <a:xfrm>
                  <a:off x="4845049" y="3638550"/>
                  <a:ext cx="19050" cy="19050"/>
                </a:xfrm>
                <a:custGeom>
                  <a:avLst/>
                  <a:gdLst/>
                  <a:ahLst/>
                  <a:cxnLst>
                    <a:cxn ang="0">
                      <a:pos x="13" y="23"/>
                    </a:cxn>
                    <a:cxn ang="0">
                      <a:pos x="13" y="23"/>
                    </a:cxn>
                    <a:cxn ang="0">
                      <a:pos x="8" y="23"/>
                    </a:cxn>
                    <a:cxn ang="0">
                      <a:pos x="7" y="21"/>
                    </a:cxn>
                    <a:cxn ang="0">
                      <a:pos x="7" y="21"/>
                    </a:cxn>
                    <a:cxn ang="0">
                      <a:pos x="2" y="18"/>
                    </a:cxn>
                    <a:cxn ang="0">
                      <a:pos x="0" y="13"/>
                    </a:cxn>
                    <a:cxn ang="0">
                      <a:pos x="0" y="10"/>
                    </a:cxn>
                    <a:cxn ang="0">
                      <a:pos x="2" y="5"/>
                    </a:cxn>
                    <a:cxn ang="0">
                      <a:pos x="2" y="5"/>
                    </a:cxn>
                    <a:cxn ang="0">
                      <a:pos x="7" y="1"/>
                    </a:cxn>
                    <a:cxn ang="0">
                      <a:pos x="13" y="0"/>
                    </a:cxn>
                    <a:cxn ang="0">
                      <a:pos x="13" y="0"/>
                    </a:cxn>
                    <a:cxn ang="0">
                      <a:pos x="16" y="0"/>
                    </a:cxn>
                    <a:cxn ang="0">
                      <a:pos x="20" y="1"/>
                    </a:cxn>
                    <a:cxn ang="0">
                      <a:pos x="20" y="1"/>
                    </a:cxn>
                    <a:cxn ang="0">
                      <a:pos x="23" y="5"/>
                    </a:cxn>
                    <a:cxn ang="0">
                      <a:pos x="25" y="10"/>
                    </a:cxn>
                    <a:cxn ang="0">
                      <a:pos x="25" y="13"/>
                    </a:cxn>
                    <a:cxn ang="0">
                      <a:pos x="23" y="18"/>
                    </a:cxn>
                    <a:cxn ang="0">
                      <a:pos x="23" y="18"/>
                    </a:cxn>
                    <a:cxn ang="0">
                      <a:pos x="18" y="21"/>
                    </a:cxn>
                    <a:cxn ang="0">
                      <a:pos x="13" y="23"/>
                    </a:cxn>
                  </a:cxnLst>
                  <a:rect l="0" t="0" r="r" b="b"/>
                  <a:pathLst>
                    <a:path w="25" h="23">
                      <a:moveTo>
                        <a:pt x="13" y="23"/>
                      </a:moveTo>
                      <a:lnTo>
                        <a:pt x="13" y="23"/>
                      </a:lnTo>
                      <a:lnTo>
                        <a:pt x="8" y="23"/>
                      </a:lnTo>
                      <a:lnTo>
                        <a:pt x="7" y="21"/>
                      </a:lnTo>
                      <a:lnTo>
                        <a:pt x="7" y="21"/>
                      </a:lnTo>
                      <a:lnTo>
                        <a:pt x="2" y="18"/>
                      </a:lnTo>
                      <a:lnTo>
                        <a:pt x="0" y="13"/>
                      </a:lnTo>
                      <a:lnTo>
                        <a:pt x="0" y="10"/>
                      </a:lnTo>
                      <a:lnTo>
                        <a:pt x="2" y="5"/>
                      </a:lnTo>
                      <a:lnTo>
                        <a:pt x="2" y="5"/>
                      </a:lnTo>
                      <a:lnTo>
                        <a:pt x="7" y="1"/>
                      </a:lnTo>
                      <a:lnTo>
                        <a:pt x="13" y="0"/>
                      </a:lnTo>
                      <a:lnTo>
                        <a:pt x="13" y="0"/>
                      </a:lnTo>
                      <a:lnTo>
                        <a:pt x="16" y="0"/>
                      </a:lnTo>
                      <a:lnTo>
                        <a:pt x="20" y="1"/>
                      </a:lnTo>
                      <a:lnTo>
                        <a:pt x="20" y="1"/>
                      </a:lnTo>
                      <a:lnTo>
                        <a:pt x="23" y="5"/>
                      </a:lnTo>
                      <a:lnTo>
                        <a:pt x="25" y="10"/>
                      </a:lnTo>
                      <a:lnTo>
                        <a:pt x="25" y="13"/>
                      </a:lnTo>
                      <a:lnTo>
                        <a:pt x="23" y="18"/>
                      </a:lnTo>
                      <a:lnTo>
                        <a:pt x="23" y="18"/>
                      </a:lnTo>
                      <a:lnTo>
                        <a:pt x="18" y="21"/>
                      </a:lnTo>
                      <a:lnTo>
                        <a:pt x="13"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1" name="Freeform 3626"/>
                <p:cNvSpPr>
                  <a:spLocks/>
                </p:cNvSpPr>
                <p:nvPr/>
              </p:nvSpPr>
              <p:spPr bwMode="auto">
                <a:xfrm>
                  <a:off x="4830762" y="3624262"/>
                  <a:ext cx="14288" cy="12700"/>
                </a:xfrm>
                <a:custGeom>
                  <a:avLst/>
                  <a:gdLst/>
                  <a:ahLst/>
                  <a:cxnLst>
                    <a:cxn ang="0">
                      <a:pos x="10" y="17"/>
                    </a:cxn>
                    <a:cxn ang="0">
                      <a:pos x="10" y="17"/>
                    </a:cxn>
                    <a:cxn ang="0">
                      <a:pos x="5" y="15"/>
                    </a:cxn>
                    <a:cxn ang="0">
                      <a:pos x="5" y="15"/>
                    </a:cxn>
                    <a:cxn ang="0">
                      <a:pos x="2" y="13"/>
                    </a:cxn>
                    <a:cxn ang="0">
                      <a:pos x="0" y="10"/>
                    </a:cxn>
                    <a:cxn ang="0">
                      <a:pos x="0" y="7"/>
                    </a:cxn>
                    <a:cxn ang="0">
                      <a:pos x="2" y="3"/>
                    </a:cxn>
                    <a:cxn ang="0">
                      <a:pos x="2" y="3"/>
                    </a:cxn>
                    <a:cxn ang="0">
                      <a:pos x="5" y="0"/>
                    </a:cxn>
                    <a:cxn ang="0">
                      <a:pos x="10" y="0"/>
                    </a:cxn>
                    <a:cxn ang="0">
                      <a:pos x="10" y="0"/>
                    </a:cxn>
                    <a:cxn ang="0">
                      <a:pos x="13" y="2"/>
                    </a:cxn>
                    <a:cxn ang="0">
                      <a:pos x="13" y="2"/>
                    </a:cxn>
                    <a:cxn ang="0">
                      <a:pos x="16" y="3"/>
                    </a:cxn>
                    <a:cxn ang="0">
                      <a:pos x="18" y="7"/>
                    </a:cxn>
                    <a:cxn ang="0">
                      <a:pos x="18" y="10"/>
                    </a:cxn>
                    <a:cxn ang="0">
                      <a:pos x="16" y="13"/>
                    </a:cxn>
                    <a:cxn ang="0">
                      <a:pos x="16" y="13"/>
                    </a:cxn>
                    <a:cxn ang="0">
                      <a:pos x="13" y="17"/>
                    </a:cxn>
                    <a:cxn ang="0">
                      <a:pos x="10" y="17"/>
                    </a:cxn>
                  </a:cxnLst>
                  <a:rect l="0" t="0" r="r" b="b"/>
                  <a:pathLst>
                    <a:path w="18" h="17">
                      <a:moveTo>
                        <a:pt x="10" y="17"/>
                      </a:moveTo>
                      <a:lnTo>
                        <a:pt x="10" y="17"/>
                      </a:lnTo>
                      <a:lnTo>
                        <a:pt x="5" y="15"/>
                      </a:lnTo>
                      <a:lnTo>
                        <a:pt x="5" y="15"/>
                      </a:lnTo>
                      <a:lnTo>
                        <a:pt x="2" y="13"/>
                      </a:lnTo>
                      <a:lnTo>
                        <a:pt x="0" y="10"/>
                      </a:lnTo>
                      <a:lnTo>
                        <a:pt x="0" y="7"/>
                      </a:lnTo>
                      <a:lnTo>
                        <a:pt x="2" y="3"/>
                      </a:lnTo>
                      <a:lnTo>
                        <a:pt x="2" y="3"/>
                      </a:lnTo>
                      <a:lnTo>
                        <a:pt x="5" y="0"/>
                      </a:lnTo>
                      <a:lnTo>
                        <a:pt x="10" y="0"/>
                      </a:lnTo>
                      <a:lnTo>
                        <a:pt x="10" y="0"/>
                      </a:lnTo>
                      <a:lnTo>
                        <a:pt x="13" y="2"/>
                      </a:lnTo>
                      <a:lnTo>
                        <a:pt x="13" y="2"/>
                      </a:lnTo>
                      <a:lnTo>
                        <a:pt x="16" y="3"/>
                      </a:lnTo>
                      <a:lnTo>
                        <a:pt x="18" y="7"/>
                      </a:lnTo>
                      <a:lnTo>
                        <a:pt x="18" y="10"/>
                      </a:lnTo>
                      <a:lnTo>
                        <a:pt x="16" y="13"/>
                      </a:lnTo>
                      <a:lnTo>
                        <a:pt x="16" y="13"/>
                      </a:lnTo>
                      <a:lnTo>
                        <a:pt x="13" y="17"/>
                      </a:lnTo>
                      <a:lnTo>
                        <a:pt x="10"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2" name="Freeform 3628"/>
                <p:cNvSpPr>
                  <a:spLocks/>
                </p:cNvSpPr>
                <p:nvPr/>
              </p:nvSpPr>
              <p:spPr bwMode="auto">
                <a:xfrm>
                  <a:off x="4808537" y="3600450"/>
                  <a:ext cx="19050" cy="19050"/>
                </a:xfrm>
                <a:custGeom>
                  <a:avLst/>
                  <a:gdLst/>
                  <a:ahLst/>
                  <a:cxnLst>
                    <a:cxn ang="0">
                      <a:pos x="13" y="24"/>
                    </a:cxn>
                    <a:cxn ang="0">
                      <a:pos x="13" y="24"/>
                    </a:cxn>
                    <a:cxn ang="0">
                      <a:pos x="8" y="23"/>
                    </a:cxn>
                    <a:cxn ang="0">
                      <a:pos x="3" y="21"/>
                    </a:cxn>
                    <a:cxn ang="0">
                      <a:pos x="1" y="16"/>
                    </a:cxn>
                    <a:cxn ang="0">
                      <a:pos x="0" y="13"/>
                    </a:cxn>
                    <a:cxn ang="0">
                      <a:pos x="0" y="13"/>
                    </a:cxn>
                    <a:cxn ang="0">
                      <a:pos x="1" y="8"/>
                    </a:cxn>
                    <a:cxn ang="0">
                      <a:pos x="3" y="3"/>
                    </a:cxn>
                    <a:cxn ang="0">
                      <a:pos x="8" y="2"/>
                    </a:cxn>
                    <a:cxn ang="0">
                      <a:pos x="13" y="0"/>
                    </a:cxn>
                    <a:cxn ang="0">
                      <a:pos x="13" y="0"/>
                    </a:cxn>
                    <a:cxn ang="0">
                      <a:pos x="16" y="2"/>
                    </a:cxn>
                    <a:cxn ang="0">
                      <a:pos x="21" y="3"/>
                    </a:cxn>
                    <a:cxn ang="0">
                      <a:pos x="22" y="8"/>
                    </a:cxn>
                    <a:cxn ang="0">
                      <a:pos x="24" y="13"/>
                    </a:cxn>
                    <a:cxn ang="0">
                      <a:pos x="24" y="13"/>
                    </a:cxn>
                    <a:cxn ang="0">
                      <a:pos x="22" y="16"/>
                    </a:cxn>
                    <a:cxn ang="0">
                      <a:pos x="21" y="21"/>
                    </a:cxn>
                    <a:cxn ang="0">
                      <a:pos x="16" y="23"/>
                    </a:cxn>
                    <a:cxn ang="0">
                      <a:pos x="13" y="24"/>
                    </a:cxn>
                  </a:cxnLst>
                  <a:rect l="0" t="0" r="r" b="b"/>
                  <a:pathLst>
                    <a:path w="24" h="24">
                      <a:moveTo>
                        <a:pt x="13" y="24"/>
                      </a:moveTo>
                      <a:lnTo>
                        <a:pt x="13" y="24"/>
                      </a:lnTo>
                      <a:lnTo>
                        <a:pt x="8" y="23"/>
                      </a:lnTo>
                      <a:lnTo>
                        <a:pt x="3" y="21"/>
                      </a:lnTo>
                      <a:lnTo>
                        <a:pt x="1" y="16"/>
                      </a:lnTo>
                      <a:lnTo>
                        <a:pt x="0" y="13"/>
                      </a:lnTo>
                      <a:lnTo>
                        <a:pt x="0" y="13"/>
                      </a:lnTo>
                      <a:lnTo>
                        <a:pt x="1" y="8"/>
                      </a:lnTo>
                      <a:lnTo>
                        <a:pt x="3" y="3"/>
                      </a:lnTo>
                      <a:lnTo>
                        <a:pt x="8" y="2"/>
                      </a:lnTo>
                      <a:lnTo>
                        <a:pt x="13" y="0"/>
                      </a:lnTo>
                      <a:lnTo>
                        <a:pt x="13" y="0"/>
                      </a:lnTo>
                      <a:lnTo>
                        <a:pt x="16" y="2"/>
                      </a:lnTo>
                      <a:lnTo>
                        <a:pt x="21" y="3"/>
                      </a:lnTo>
                      <a:lnTo>
                        <a:pt x="22" y="8"/>
                      </a:lnTo>
                      <a:lnTo>
                        <a:pt x="24" y="13"/>
                      </a:lnTo>
                      <a:lnTo>
                        <a:pt x="24" y="13"/>
                      </a:lnTo>
                      <a:lnTo>
                        <a:pt x="22" y="16"/>
                      </a:lnTo>
                      <a:lnTo>
                        <a:pt x="21" y="21"/>
                      </a:lnTo>
                      <a:lnTo>
                        <a:pt x="16" y="23"/>
                      </a:lnTo>
                      <a:lnTo>
                        <a:pt x="13"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3" name="Freeform 3629"/>
                <p:cNvSpPr>
                  <a:spLocks/>
                </p:cNvSpPr>
                <p:nvPr/>
              </p:nvSpPr>
              <p:spPr bwMode="auto">
                <a:xfrm>
                  <a:off x="4792662" y="3587750"/>
                  <a:ext cx="14288" cy="14288"/>
                </a:xfrm>
                <a:custGeom>
                  <a:avLst/>
                  <a:gdLst/>
                  <a:ahLst/>
                  <a:cxnLst>
                    <a:cxn ang="0">
                      <a:pos x="10" y="18"/>
                    </a:cxn>
                    <a:cxn ang="0">
                      <a:pos x="10" y="18"/>
                    </a:cxn>
                    <a:cxn ang="0">
                      <a:pos x="5" y="16"/>
                    </a:cxn>
                    <a:cxn ang="0">
                      <a:pos x="3" y="14"/>
                    </a:cxn>
                    <a:cxn ang="0">
                      <a:pos x="2" y="11"/>
                    </a:cxn>
                    <a:cxn ang="0">
                      <a:pos x="0" y="8"/>
                    </a:cxn>
                    <a:cxn ang="0">
                      <a:pos x="0" y="8"/>
                    </a:cxn>
                    <a:cxn ang="0">
                      <a:pos x="2" y="5"/>
                    </a:cxn>
                    <a:cxn ang="0">
                      <a:pos x="3" y="3"/>
                    </a:cxn>
                    <a:cxn ang="0">
                      <a:pos x="5" y="1"/>
                    </a:cxn>
                    <a:cxn ang="0">
                      <a:pos x="10" y="0"/>
                    </a:cxn>
                    <a:cxn ang="0">
                      <a:pos x="10" y="0"/>
                    </a:cxn>
                    <a:cxn ang="0">
                      <a:pos x="13" y="1"/>
                    </a:cxn>
                    <a:cxn ang="0">
                      <a:pos x="15" y="3"/>
                    </a:cxn>
                    <a:cxn ang="0">
                      <a:pos x="16" y="5"/>
                    </a:cxn>
                    <a:cxn ang="0">
                      <a:pos x="18" y="8"/>
                    </a:cxn>
                    <a:cxn ang="0">
                      <a:pos x="18" y="8"/>
                    </a:cxn>
                    <a:cxn ang="0">
                      <a:pos x="16" y="11"/>
                    </a:cxn>
                    <a:cxn ang="0">
                      <a:pos x="15" y="14"/>
                    </a:cxn>
                    <a:cxn ang="0">
                      <a:pos x="13" y="16"/>
                    </a:cxn>
                    <a:cxn ang="0">
                      <a:pos x="10" y="18"/>
                    </a:cxn>
                  </a:cxnLst>
                  <a:rect l="0" t="0" r="r" b="b"/>
                  <a:pathLst>
                    <a:path w="18" h="18">
                      <a:moveTo>
                        <a:pt x="10" y="18"/>
                      </a:moveTo>
                      <a:lnTo>
                        <a:pt x="10" y="18"/>
                      </a:lnTo>
                      <a:lnTo>
                        <a:pt x="5" y="16"/>
                      </a:lnTo>
                      <a:lnTo>
                        <a:pt x="3" y="14"/>
                      </a:lnTo>
                      <a:lnTo>
                        <a:pt x="2" y="11"/>
                      </a:lnTo>
                      <a:lnTo>
                        <a:pt x="0" y="8"/>
                      </a:lnTo>
                      <a:lnTo>
                        <a:pt x="0" y="8"/>
                      </a:lnTo>
                      <a:lnTo>
                        <a:pt x="2" y="5"/>
                      </a:lnTo>
                      <a:lnTo>
                        <a:pt x="3" y="3"/>
                      </a:lnTo>
                      <a:lnTo>
                        <a:pt x="5" y="1"/>
                      </a:lnTo>
                      <a:lnTo>
                        <a:pt x="10" y="0"/>
                      </a:lnTo>
                      <a:lnTo>
                        <a:pt x="10" y="0"/>
                      </a:lnTo>
                      <a:lnTo>
                        <a:pt x="13" y="1"/>
                      </a:lnTo>
                      <a:lnTo>
                        <a:pt x="15" y="3"/>
                      </a:lnTo>
                      <a:lnTo>
                        <a:pt x="16" y="5"/>
                      </a:lnTo>
                      <a:lnTo>
                        <a:pt x="18" y="8"/>
                      </a:lnTo>
                      <a:lnTo>
                        <a:pt x="18" y="8"/>
                      </a:lnTo>
                      <a:lnTo>
                        <a:pt x="16" y="11"/>
                      </a:lnTo>
                      <a:lnTo>
                        <a:pt x="15" y="14"/>
                      </a:lnTo>
                      <a:lnTo>
                        <a:pt x="13" y="16"/>
                      </a:lnTo>
                      <a:lnTo>
                        <a:pt x="10"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4" name="Freeform 3630"/>
                <p:cNvSpPr>
                  <a:spLocks/>
                </p:cNvSpPr>
                <p:nvPr/>
              </p:nvSpPr>
              <p:spPr bwMode="auto">
                <a:xfrm>
                  <a:off x="4783137" y="3568700"/>
                  <a:ext cx="14288" cy="14288"/>
                </a:xfrm>
                <a:custGeom>
                  <a:avLst/>
                  <a:gdLst/>
                  <a:ahLst/>
                  <a:cxnLst>
                    <a:cxn ang="0">
                      <a:pos x="8" y="16"/>
                    </a:cxn>
                    <a:cxn ang="0">
                      <a:pos x="8" y="16"/>
                    </a:cxn>
                    <a:cxn ang="0">
                      <a:pos x="4" y="16"/>
                    </a:cxn>
                    <a:cxn ang="0">
                      <a:pos x="3" y="14"/>
                    </a:cxn>
                    <a:cxn ang="0">
                      <a:pos x="0" y="11"/>
                    </a:cxn>
                    <a:cxn ang="0">
                      <a:pos x="0" y="8"/>
                    </a:cxn>
                    <a:cxn ang="0">
                      <a:pos x="0" y="8"/>
                    </a:cxn>
                    <a:cxn ang="0">
                      <a:pos x="0" y="5"/>
                    </a:cxn>
                    <a:cxn ang="0">
                      <a:pos x="3" y="1"/>
                    </a:cxn>
                    <a:cxn ang="0">
                      <a:pos x="4" y="0"/>
                    </a:cxn>
                    <a:cxn ang="0">
                      <a:pos x="8" y="0"/>
                    </a:cxn>
                    <a:cxn ang="0">
                      <a:pos x="8" y="0"/>
                    </a:cxn>
                    <a:cxn ang="0">
                      <a:pos x="11" y="0"/>
                    </a:cxn>
                    <a:cxn ang="0">
                      <a:pos x="14" y="1"/>
                    </a:cxn>
                    <a:cxn ang="0">
                      <a:pos x="16" y="5"/>
                    </a:cxn>
                    <a:cxn ang="0">
                      <a:pos x="18" y="8"/>
                    </a:cxn>
                    <a:cxn ang="0">
                      <a:pos x="18" y="8"/>
                    </a:cxn>
                    <a:cxn ang="0">
                      <a:pos x="16" y="11"/>
                    </a:cxn>
                    <a:cxn ang="0">
                      <a:pos x="14" y="14"/>
                    </a:cxn>
                    <a:cxn ang="0">
                      <a:pos x="11" y="16"/>
                    </a:cxn>
                    <a:cxn ang="0">
                      <a:pos x="8" y="16"/>
                    </a:cxn>
                  </a:cxnLst>
                  <a:rect l="0" t="0" r="r" b="b"/>
                  <a:pathLst>
                    <a:path w="18" h="16">
                      <a:moveTo>
                        <a:pt x="8" y="16"/>
                      </a:moveTo>
                      <a:lnTo>
                        <a:pt x="8" y="16"/>
                      </a:lnTo>
                      <a:lnTo>
                        <a:pt x="4" y="16"/>
                      </a:lnTo>
                      <a:lnTo>
                        <a:pt x="3" y="14"/>
                      </a:lnTo>
                      <a:lnTo>
                        <a:pt x="0" y="11"/>
                      </a:lnTo>
                      <a:lnTo>
                        <a:pt x="0" y="8"/>
                      </a:lnTo>
                      <a:lnTo>
                        <a:pt x="0" y="8"/>
                      </a:lnTo>
                      <a:lnTo>
                        <a:pt x="0" y="5"/>
                      </a:lnTo>
                      <a:lnTo>
                        <a:pt x="3" y="1"/>
                      </a:lnTo>
                      <a:lnTo>
                        <a:pt x="4" y="0"/>
                      </a:lnTo>
                      <a:lnTo>
                        <a:pt x="8" y="0"/>
                      </a:lnTo>
                      <a:lnTo>
                        <a:pt x="8" y="0"/>
                      </a:lnTo>
                      <a:lnTo>
                        <a:pt x="11" y="0"/>
                      </a:lnTo>
                      <a:lnTo>
                        <a:pt x="14" y="1"/>
                      </a:lnTo>
                      <a:lnTo>
                        <a:pt x="16" y="5"/>
                      </a:lnTo>
                      <a:lnTo>
                        <a:pt x="18" y="8"/>
                      </a:lnTo>
                      <a:lnTo>
                        <a:pt x="18" y="8"/>
                      </a:lnTo>
                      <a:lnTo>
                        <a:pt x="16" y="11"/>
                      </a:lnTo>
                      <a:lnTo>
                        <a:pt x="14" y="14"/>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5" name="Freeform 3631"/>
                <p:cNvSpPr>
                  <a:spLocks/>
                </p:cNvSpPr>
                <p:nvPr/>
              </p:nvSpPr>
              <p:spPr bwMode="auto">
                <a:xfrm>
                  <a:off x="4760912" y="3559175"/>
                  <a:ext cx="20638" cy="17463"/>
                </a:xfrm>
                <a:custGeom>
                  <a:avLst/>
                  <a:gdLst/>
                  <a:ahLst/>
                  <a:cxnLst>
                    <a:cxn ang="0">
                      <a:pos x="11" y="23"/>
                    </a:cxn>
                    <a:cxn ang="0">
                      <a:pos x="11" y="23"/>
                    </a:cxn>
                    <a:cxn ang="0">
                      <a:pos x="8" y="23"/>
                    </a:cxn>
                    <a:cxn ang="0">
                      <a:pos x="3" y="19"/>
                    </a:cxn>
                    <a:cxn ang="0">
                      <a:pos x="2" y="16"/>
                    </a:cxn>
                    <a:cxn ang="0">
                      <a:pos x="0" y="11"/>
                    </a:cxn>
                    <a:cxn ang="0">
                      <a:pos x="0" y="11"/>
                    </a:cxn>
                    <a:cxn ang="0">
                      <a:pos x="2" y="6"/>
                    </a:cxn>
                    <a:cxn ang="0">
                      <a:pos x="3" y="3"/>
                    </a:cxn>
                    <a:cxn ang="0">
                      <a:pos x="8" y="0"/>
                    </a:cxn>
                    <a:cxn ang="0">
                      <a:pos x="11" y="0"/>
                    </a:cxn>
                    <a:cxn ang="0">
                      <a:pos x="11" y="0"/>
                    </a:cxn>
                    <a:cxn ang="0">
                      <a:pos x="16" y="0"/>
                    </a:cxn>
                    <a:cxn ang="0">
                      <a:pos x="21" y="3"/>
                    </a:cxn>
                    <a:cxn ang="0">
                      <a:pos x="23" y="6"/>
                    </a:cxn>
                    <a:cxn ang="0">
                      <a:pos x="24" y="11"/>
                    </a:cxn>
                    <a:cxn ang="0">
                      <a:pos x="24" y="11"/>
                    </a:cxn>
                    <a:cxn ang="0">
                      <a:pos x="23" y="16"/>
                    </a:cxn>
                    <a:cxn ang="0">
                      <a:pos x="21" y="19"/>
                    </a:cxn>
                    <a:cxn ang="0">
                      <a:pos x="16" y="23"/>
                    </a:cxn>
                    <a:cxn ang="0">
                      <a:pos x="11" y="23"/>
                    </a:cxn>
                  </a:cxnLst>
                  <a:rect l="0" t="0" r="r" b="b"/>
                  <a:pathLst>
                    <a:path w="24" h="23">
                      <a:moveTo>
                        <a:pt x="11" y="23"/>
                      </a:moveTo>
                      <a:lnTo>
                        <a:pt x="11" y="23"/>
                      </a:lnTo>
                      <a:lnTo>
                        <a:pt x="8" y="23"/>
                      </a:lnTo>
                      <a:lnTo>
                        <a:pt x="3" y="19"/>
                      </a:lnTo>
                      <a:lnTo>
                        <a:pt x="2" y="16"/>
                      </a:lnTo>
                      <a:lnTo>
                        <a:pt x="0" y="11"/>
                      </a:lnTo>
                      <a:lnTo>
                        <a:pt x="0" y="11"/>
                      </a:lnTo>
                      <a:lnTo>
                        <a:pt x="2" y="6"/>
                      </a:lnTo>
                      <a:lnTo>
                        <a:pt x="3" y="3"/>
                      </a:lnTo>
                      <a:lnTo>
                        <a:pt x="8" y="0"/>
                      </a:lnTo>
                      <a:lnTo>
                        <a:pt x="11" y="0"/>
                      </a:lnTo>
                      <a:lnTo>
                        <a:pt x="11" y="0"/>
                      </a:lnTo>
                      <a:lnTo>
                        <a:pt x="16" y="0"/>
                      </a:lnTo>
                      <a:lnTo>
                        <a:pt x="21" y="3"/>
                      </a:lnTo>
                      <a:lnTo>
                        <a:pt x="23" y="6"/>
                      </a:lnTo>
                      <a:lnTo>
                        <a:pt x="24" y="11"/>
                      </a:lnTo>
                      <a:lnTo>
                        <a:pt x="24" y="11"/>
                      </a:lnTo>
                      <a:lnTo>
                        <a:pt x="23" y="16"/>
                      </a:lnTo>
                      <a:lnTo>
                        <a:pt x="21" y="19"/>
                      </a:lnTo>
                      <a:lnTo>
                        <a:pt x="16" y="23"/>
                      </a:lnTo>
                      <a:lnTo>
                        <a:pt x="11"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6" name="Freeform 3632"/>
                <p:cNvSpPr>
                  <a:spLocks/>
                </p:cNvSpPr>
                <p:nvPr/>
              </p:nvSpPr>
              <p:spPr bwMode="auto">
                <a:xfrm>
                  <a:off x="4591050" y="3554412"/>
                  <a:ext cx="12700" cy="14288"/>
                </a:xfrm>
                <a:custGeom>
                  <a:avLst/>
                  <a:gdLst/>
                  <a:ahLst/>
                  <a:cxnLst>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 ang="0">
                      <a:pos x="16" y="8"/>
                    </a:cxn>
                    <a:cxn ang="0">
                      <a:pos x="16" y="11"/>
                    </a:cxn>
                    <a:cxn ang="0">
                      <a:pos x="15" y="15"/>
                    </a:cxn>
                    <a:cxn ang="0">
                      <a:pos x="11" y="16"/>
                    </a:cxn>
                    <a:cxn ang="0">
                      <a:pos x="8" y="16"/>
                    </a:cxn>
                  </a:cxnLst>
                  <a:rect l="0" t="0" r="r" b="b"/>
                  <a:pathLst>
                    <a:path w="16" h="16">
                      <a:moveTo>
                        <a:pt x="8" y="16"/>
                      </a:move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lnTo>
                        <a:pt x="16" y="8"/>
                      </a:lnTo>
                      <a:lnTo>
                        <a:pt x="16" y="11"/>
                      </a:lnTo>
                      <a:lnTo>
                        <a:pt x="15" y="15"/>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7" name="Freeform 3633"/>
                <p:cNvSpPr>
                  <a:spLocks/>
                </p:cNvSpPr>
                <p:nvPr/>
              </p:nvSpPr>
              <p:spPr bwMode="auto">
                <a:xfrm>
                  <a:off x="4741862" y="3554412"/>
                  <a:ext cx="12700" cy="14288"/>
                </a:xfrm>
                <a:custGeom>
                  <a:avLst/>
                  <a:gdLst/>
                  <a:ahLst/>
                  <a:cxnLst>
                    <a:cxn ang="0">
                      <a:pos x="9" y="16"/>
                    </a:cxn>
                    <a:cxn ang="0">
                      <a:pos x="9" y="16"/>
                    </a:cxn>
                    <a:cxn ang="0">
                      <a:pos x="5" y="16"/>
                    </a:cxn>
                    <a:cxn ang="0">
                      <a:pos x="2" y="15"/>
                    </a:cxn>
                    <a:cxn ang="0">
                      <a:pos x="0" y="11"/>
                    </a:cxn>
                    <a:cxn ang="0">
                      <a:pos x="0" y="8"/>
                    </a:cxn>
                    <a:cxn ang="0">
                      <a:pos x="0" y="8"/>
                    </a:cxn>
                    <a:cxn ang="0">
                      <a:pos x="0" y="5"/>
                    </a:cxn>
                    <a:cxn ang="0">
                      <a:pos x="2" y="2"/>
                    </a:cxn>
                    <a:cxn ang="0">
                      <a:pos x="5" y="0"/>
                    </a:cxn>
                    <a:cxn ang="0">
                      <a:pos x="9" y="0"/>
                    </a:cxn>
                    <a:cxn ang="0">
                      <a:pos x="9" y="0"/>
                    </a:cxn>
                    <a:cxn ang="0">
                      <a:pos x="12" y="0"/>
                    </a:cxn>
                    <a:cxn ang="0">
                      <a:pos x="14" y="2"/>
                    </a:cxn>
                    <a:cxn ang="0">
                      <a:pos x="17" y="5"/>
                    </a:cxn>
                    <a:cxn ang="0">
                      <a:pos x="17" y="8"/>
                    </a:cxn>
                    <a:cxn ang="0">
                      <a:pos x="17" y="8"/>
                    </a:cxn>
                    <a:cxn ang="0">
                      <a:pos x="17" y="11"/>
                    </a:cxn>
                    <a:cxn ang="0">
                      <a:pos x="14" y="15"/>
                    </a:cxn>
                    <a:cxn ang="0">
                      <a:pos x="12" y="16"/>
                    </a:cxn>
                    <a:cxn ang="0">
                      <a:pos x="9" y="16"/>
                    </a:cxn>
                  </a:cxnLst>
                  <a:rect l="0" t="0" r="r" b="b"/>
                  <a:pathLst>
                    <a:path w="17" h="16">
                      <a:moveTo>
                        <a:pt x="9" y="16"/>
                      </a:moveTo>
                      <a:lnTo>
                        <a:pt x="9" y="16"/>
                      </a:lnTo>
                      <a:lnTo>
                        <a:pt x="5" y="16"/>
                      </a:lnTo>
                      <a:lnTo>
                        <a:pt x="2" y="15"/>
                      </a:lnTo>
                      <a:lnTo>
                        <a:pt x="0" y="11"/>
                      </a:lnTo>
                      <a:lnTo>
                        <a:pt x="0" y="8"/>
                      </a:lnTo>
                      <a:lnTo>
                        <a:pt x="0" y="8"/>
                      </a:lnTo>
                      <a:lnTo>
                        <a:pt x="0" y="5"/>
                      </a:lnTo>
                      <a:lnTo>
                        <a:pt x="2" y="2"/>
                      </a:lnTo>
                      <a:lnTo>
                        <a:pt x="5" y="0"/>
                      </a:lnTo>
                      <a:lnTo>
                        <a:pt x="9" y="0"/>
                      </a:lnTo>
                      <a:lnTo>
                        <a:pt x="9" y="0"/>
                      </a:lnTo>
                      <a:lnTo>
                        <a:pt x="12" y="0"/>
                      </a:lnTo>
                      <a:lnTo>
                        <a:pt x="14" y="2"/>
                      </a:lnTo>
                      <a:lnTo>
                        <a:pt x="17" y="5"/>
                      </a:lnTo>
                      <a:lnTo>
                        <a:pt x="17" y="8"/>
                      </a:lnTo>
                      <a:lnTo>
                        <a:pt x="17" y="8"/>
                      </a:lnTo>
                      <a:lnTo>
                        <a:pt x="17" y="11"/>
                      </a:lnTo>
                      <a:lnTo>
                        <a:pt x="14" y="15"/>
                      </a:lnTo>
                      <a:lnTo>
                        <a:pt x="12" y="16"/>
                      </a:lnTo>
                      <a:lnTo>
                        <a:pt x="9"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8" name="Freeform 3634"/>
                <p:cNvSpPr>
                  <a:spLocks/>
                </p:cNvSpPr>
                <p:nvPr/>
              </p:nvSpPr>
              <p:spPr bwMode="auto">
                <a:xfrm>
                  <a:off x="4699000" y="3544887"/>
                  <a:ext cx="14288" cy="14288"/>
                </a:xfrm>
                <a:custGeom>
                  <a:avLst/>
                  <a:gdLst/>
                  <a:ahLst/>
                  <a:cxnLst>
                    <a:cxn ang="0">
                      <a:pos x="8" y="18"/>
                    </a:cxn>
                    <a:cxn ang="0">
                      <a:pos x="8" y="18"/>
                    </a:cxn>
                    <a:cxn ang="0">
                      <a:pos x="5" y="16"/>
                    </a:cxn>
                    <a:cxn ang="0">
                      <a:pos x="1" y="13"/>
                    </a:cxn>
                    <a:cxn ang="0">
                      <a:pos x="1" y="13"/>
                    </a:cxn>
                    <a:cxn ang="0">
                      <a:pos x="0" y="10"/>
                    </a:cxn>
                    <a:cxn ang="0">
                      <a:pos x="0" y="6"/>
                    </a:cxn>
                    <a:cxn ang="0">
                      <a:pos x="1" y="3"/>
                    </a:cxn>
                    <a:cxn ang="0">
                      <a:pos x="5" y="2"/>
                    </a:cxn>
                    <a:cxn ang="0">
                      <a:pos x="5" y="2"/>
                    </a:cxn>
                    <a:cxn ang="0">
                      <a:pos x="8" y="0"/>
                    </a:cxn>
                    <a:cxn ang="0">
                      <a:pos x="8" y="0"/>
                    </a:cxn>
                    <a:cxn ang="0">
                      <a:pos x="13" y="2"/>
                    </a:cxn>
                    <a:cxn ang="0">
                      <a:pos x="16" y="5"/>
                    </a:cxn>
                    <a:cxn ang="0">
                      <a:pos x="16" y="5"/>
                    </a:cxn>
                    <a:cxn ang="0">
                      <a:pos x="16" y="8"/>
                    </a:cxn>
                    <a:cxn ang="0">
                      <a:pos x="16" y="11"/>
                    </a:cxn>
                    <a:cxn ang="0">
                      <a:pos x="14" y="15"/>
                    </a:cxn>
                    <a:cxn ang="0">
                      <a:pos x="13" y="16"/>
                    </a:cxn>
                    <a:cxn ang="0">
                      <a:pos x="13" y="16"/>
                    </a:cxn>
                    <a:cxn ang="0">
                      <a:pos x="8" y="18"/>
                    </a:cxn>
                  </a:cxnLst>
                  <a:rect l="0" t="0" r="r" b="b"/>
                  <a:pathLst>
                    <a:path w="16" h="18">
                      <a:moveTo>
                        <a:pt x="8" y="18"/>
                      </a:moveTo>
                      <a:lnTo>
                        <a:pt x="8" y="18"/>
                      </a:lnTo>
                      <a:lnTo>
                        <a:pt x="5" y="16"/>
                      </a:lnTo>
                      <a:lnTo>
                        <a:pt x="1" y="13"/>
                      </a:lnTo>
                      <a:lnTo>
                        <a:pt x="1" y="13"/>
                      </a:lnTo>
                      <a:lnTo>
                        <a:pt x="0" y="10"/>
                      </a:lnTo>
                      <a:lnTo>
                        <a:pt x="0" y="6"/>
                      </a:lnTo>
                      <a:lnTo>
                        <a:pt x="1" y="3"/>
                      </a:lnTo>
                      <a:lnTo>
                        <a:pt x="5" y="2"/>
                      </a:lnTo>
                      <a:lnTo>
                        <a:pt x="5" y="2"/>
                      </a:lnTo>
                      <a:lnTo>
                        <a:pt x="8" y="0"/>
                      </a:lnTo>
                      <a:lnTo>
                        <a:pt x="8" y="0"/>
                      </a:lnTo>
                      <a:lnTo>
                        <a:pt x="13" y="2"/>
                      </a:lnTo>
                      <a:lnTo>
                        <a:pt x="16" y="5"/>
                      </a:lnTo>
                      <a:lnTo>
                        <a:pt x="16" y="5"/>
                      </a:lnTo>
                      <a:lnTo>
                        <a:pt x="16" y="8"/>
                      </a:lnTo>
                      <a:lnTo>
                        <a:pt x="16" y="11"/>
                      </a:lnTo>
                      <a:lnTo>
                        <a:pt x="14" y="15"/>
                      </a:lnTo>
                      <a:lnTo>
                        <a:pt x="13" y="16"/>
                      </a:lnTo>
                      <a:lnTo>
                        <a:pt x="13"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9" name="Freeform 3635"/>
                <p:cNvSpPr>
                  <a:spLocks/>
                </p:cNvSpPr>
                <p:nvPr/>
              </p:nvSpPr>
              <p:spPr bwMode="auto">
                <a:xfrm>
                  <a:off x="4638675" y="3540125"/>
                  <a:ext cx="12700" cy="14288"/>
                </a:xfrm>
                <a:custGeom>
                  <a:avLst/>
                  <a:gdLst/>
                  <a:ahLst/>
                  <a:cxnLst>
                    <a:cxn ang="0">
                      <a:pos x="8" y="18"/>
                    </a:cxn>
                    <a:cxn ang="0">
                      <a:pos x="8" y="18"/>
                    </a:cxn>
                    <a:cxn ang="0">
                      <a:pos x="5" y="16"/>
                    </a:cxn>
                    <a:cxn ang="0">
                      <a:pos x="2" y="13"/>
                    </a:cxn>
                    <a:cxn ang="0">
                      <a:pos x="2" y="13"/>
                    </a:cxn>
                    <a:cxn ang="0">
                      <a:pos x="0" y="10"/>
                    </a:cxn>
                    <a:cxn ang="0">
                      <a:pos x="0" y="7"/>
                    </a:cxn>
                    <a:cxn ang="0">
                      <a:pos x="2" y="3"/>
                    </a:cxn>
                    <a:cxn ang="0">
                      <a:pos x="5" y="2"/>
                    </a:cxn>
                    <a:cxn ang="0">
                      <a:pos x="5" y="2"/>
                    </a:cxn>
                    <a:cxn ang="0">
                      <a:pos x="8" y="0"/>
                    </a:cxn>
                    <a:cxn ang="0">
                      <a:pos x="8" y="0"/>
                    </a:cxn>
                    <a:cxn ang="0">
                      <a:pos x="13" y="2"/>
                    </a:cxn>
                    <a:cxn ang="0">
                      <a:pos x="16" y="5"/>
                    </a:cxn>
                    <a:cxn ang="0">
                      <a:pos x="16" y="5"/>
                    </a:cxn>
                    <a:cxn ang="0">
                      <a:pos x="16" y="8"/>
                    </a:cxn>
                    <a:cxn ang="0">
                      <a:pos x="16" y="11"/>
                    </a:cxn>
                    <a:cxn ang="0">
                      <a:pos x="15" y="15"/>
                    </a:cxn>
                    <a:cxn ang="0">
                      <a:pos x="13" y="16"/>
                    </a:cxn>
                    <a:cxn ang="0">
                      <a:pos x="13" y="16"/>
                    </a:cxn>
                    <a:cxn ang="0">
                      <a:pos x="8" y="18"/>
                    </a:cxn>
                  </a:cxnLst>
                  <a:rect l="0" t="0" r="r" b="b"/>
                  <a:pathLst>
                    <a:path w="16" h="18">
                      <a:moveTo>
                        <a:pt x="8" y="18"/>
                      </a:moveTo>
                      <a:lnTo>
                        <a:pt x="8" y="18"/>
                      </a:lnTo>
                      <a:lnTo>
                        <a:pt x="5" y="16"/>
                      </a:lnTo>
                      <a:lnTo>
                        <a:pt x="2" y="13"/>
                      </a:lnTo>
                      <a:lnTo>
                        <a:pt x="2" y="13"/>
                      </a:lnTo>
                      <a:lnTo>
                        <a:pt x="0" y="10"/>
                      </a:lnTo>
                      <a:lnTo>
                        <a:pt x="0" y="7"/>
                      </a:lnTo>
                      <a:lnTo>
                        <a:pt x="2" y="3"/>
                      </a:lnTo>
                      <a:lnTo>
                        <a:pt x="5" y="2"/>
                      </a:lnTo>
                      <a:lnTo>
                        <a:pt x="5" y="2"/>
                      </a:lnTo>
                      <a:lnTo>
                        <a:pt x="8" y="0"/>
                      </a:lnTo>
                      <a:lnTo>
                        <a:pt x="8" y="0"/>
                      </a:lnTo>
                      <a:lnTo>
                        <a:pt x="13" y="2"/>
                      </a:lnTo>
                      <a:lnTo>
                        <a:pt x="16" y="5"/>
                      </a:lnTo>
                      <a:lnTo>
                        <a:pt x="16" y="5"/>
                      </a:lnTo>
                      <a:lnTo>
                        <a:pt x="16" y="8"/>
                      </a:lnTo>
                      <a:lnTo>
                        <a:pt x="16" y="11"/>
                      </a:lnTo>
                      <a:lnTo>
                        <a:pt x="15" y="15"/>
                      </a:lnTo>
                      <a:lnTo>
                        <a:pt x="13" y="16"/>
                      </a:lnTo>
                      <a:lnTo>
                        <a:pt x="13"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0" name="Freeform 3636"/>
                <p:cNvSpPr>
                  <a:spLocks/>
                </p:cNvSpPr>
                <p:nvPr/>
              </p:nvSpPr>
              <p:spPr bwMode="auto">
                <a:xfrm>
                  <a:off x="4683125" y="3533775"/>
                  <a:ext cx="12700" cy="14288"/>
                </a:xfrm>
                <a:custGeom>
                  <a:avLst/>
                  <a:gdLst/>
                  <a:ahLst/>
                  <a:cxnLst>
                    <a:cxn ang="0">
                      <a:pos x="8" y="18"/>
                    </a:cxn>
                    <a:cxn ang="0">
                      <a:pos x="8" y="18"/>
                    </a:cxn>
                    <a:cxn ang="0">
                      <a:pos x="3" y="17"/>
                    </a:cxn>
                    <a:cxn ang="0">
                      <a:pos x="0" y="13"/>
                    </a:cxn>
                    <a:cxn ang="0">
                      <a:pos x="0" y="13"/>
                    </a:cxn>
                    <a:cxn ang="0">
                      <a:pos x="0" y="10"/>
                    </a:cxn>
                    <a:cxn ang="0">
                      <a:pos x="0" y="7"/>
                    </a:cxn>
                    <a:cxn ang="0">
                      <a:pos x="1" y="3"/>
                    </a:cxn>
                    <a:cxn ang="0">
                      <a:pos x="3" y="2"/>
                    </a:cxn>
                    <a:cxn ang="0">
                      <a:pos x="3" y="2"/>
                    </a:cxn>
                    <a:cxn ang="0">
                      <a:pos x="8" y="0"/>
                    </a:cxn>
                    <a:cxn ang="0">
                      <a:pos x="8" y="0"/>
                    </a:cxn>
                    <a:cxn ang="0">
                      <a:pos x="13" y="2"/>
                    </a:cxn>
                    <a:cxn ang="0">
                      <a:pos x="14" y="5"/>
                    </a:cxn>
                    <a:cxn ang="0">
                      <a:pos x="14" y="5"/>
                    </a:cxn>
                    <a:cxn ang="0">
                      <a:pos x="16" y="8"/>
                    </a:cxn>
                    <a:cxn ang="0">
                      <a:pos x="16" y="12"/>
                    </a:cxn>
                    <a:cxn ang="0">
                      <a:pos x="14" y="15"/>
                    </a:cxn>
                    <a:cxn ang="0">
                      <a:pos x="11" y="17"/>
                    </a:cxn>
                    <a:cxn ang="0">
                      <a:pos x="11" y="17"/>
                    </a:cxn>
                    <a:cxn ang="0">
                      <a:pos x="8" y="18"/>
                    </a:cxn>
                  </a:cxnLst>
                  <a:rect l="0" t="0" r="r" b="b"/>
                  <a:pathLst>
                    <a:path w="16" h="18">
                      <a:moveTo>
                        <a:pt x="8" y="18"/>
                      </a:moveTo>
                      <a:lnTo>
                        <a:pt x="8" y="18"/>
                      </a:lnTo>
                      <a:lnTo>
                        <a:pt x="3" y="17"/>
                      </a:lnTo>
                      <a:lnTo>
                        <a:pt x="0" y="13"/>
                      </a:lnTo>
                      <a:lnTo>
                        <a:pt x="0" y="13"/>
                      </a:lnTo>
                      <a:lnTo>
                        <a:pt x="0" y="10"/>
                      </a:lnTo>
                      <a:lnTo>
                        <a:pt x="0" y="7"/>
                      </a:lnTo>
                      <a:lnTo>
                        <a:pt x="1" y="3"/>
                      </a:lnTo>
                      <a:lnTo>
                        <a:pt x="3" y="2"/>
                      </a:lnTo>
                      <a:lnTo>
                        <a:pt x="3" y="2"/>
                      </a:lnTo>
                      <a:lnTo>
                        <a:pt x="8" y="0"/>
                      </a:lnTo>
                      <a:lnTo>
                        <a:pt x="8" y="0"/>
                      </a:lnTo>
                      <a:lnTo>
                        <a:pt x="13" y="2"/>
                      </a:lnTo>
                      <a:lnTo>
                        <a:pt x="14" y="5"/>
                      </a:lnTo>
                      <a:lnTo>
                        <a:pt x="14" y="5"/>
                      </a:lnTo>
                      <a:lnTo>
                        <a:pt x="16" y="8"/>
                      </a:lnTo>
                      <a:lnTo>
                        <a:pt x="16" y="12"/>
                      </a:lnTo>
                      <a:lnTo>
                        <a:pt x="14" y="15"/>
                      </a:lnTo>
                      <a:lnTo>
                        <a:pt x="11" y="17"/>
                      </a:lnTo>
                      <a:lnTo>
                        <a:pt x="11" y="17"/>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1" name="Freeform 3637"/>
                <p:cNvSpPr>
                  <a:spLocks/>
                </p:cNvSpPr>
                <p:nvPr/>
              </p:nvSpPr>
              <p:spPr bwMode="auto">
                <a:xfrm>
                  <a:off x="4659312" y="3533775"/>
                  <a:ext cx="19050" cy="19050"/>
                </a:xfrm>
                <a:custGeom>
                  <a:avLst/>
                  <a:gdLst/>
                  <a:ahLst/>
                  <a:cxnLst>
                    <a:cxn ang="0">
                      <a:pos x="12" y="25"/>
                    </a:cxn>
                    <a:cxn ang="0">
                      <a:pos x="12" y="25"/>
                    </a:cxn>
                    <a:cxn ang="0">
                      <a:pos x="5" y="23"/>
                    </a:cxn>
                    <a:cxn ang="0">
                      <a:pos x="2" y="18"/>
                    </a:cxn>
                    <a:cxn ang="0">
                      <a:pos x="2" y="18"/>
                    </a:cxn>
                    <a:cxn ang="0">
                      <a:pos x="0" y="13"/>
                    </a:cxn>
                    <a:cxn ang="0">
                      <a:pos x="0" y="8"/>
                    </a:cxn>
                    <a:cxn ang="0">
                      <a:pos x="2" y="5"/>
                    </a:cxn>
                    <a:cxn ang="0">
                      <a:pos x="7" y="2"/>
                    </a:cxn>
                    <a:cxn ang="0">
                      <a:pos x="7" y="2"/>
                    </a:cxn>
                    <a:cxn ang="0">
                      <a:pos x="12" y="0"/>
                    </a:cxn>
                    <a:cxn ang="0">
                      <a:pos x="12" y="0"/>
                    </a:cxn>
                    <a:cxn ang="0">
                      <a:pos x="18" y="2"/>
                    </a:cxn>
                    <a:cxn ang="0">
                      <a:pos x="21" y="7"/>
                    </a:cxn>
                    <a:cxn ang="0">
                      <a:pos x="21" y="7"/>
                    </a:cxn>
                    <a:cxn ang="0">
                      <a:pos x="23" y="12"/>
                    </a:cxn>
                    <a:cxn ang="0">
                      <a:pos x="23" y="15"/>
                    </a:cxn>
                    <a:cxn ang="0">
                      <a:pos x="21" y="20"/>
                    </a:cxn>
                    <a:cxn ang="0">
                      <a:pos x="18" y="23"/>
                    </a:cxn>
                    <a:cxn ang="0">
                      <a:pos x="18" y="23"/>
                    </a:cxn>
                    <a:cxn ang="0">
                      <a:pos x="12" y="25"/>
                    </a:cxn>
                  </a:cxnLst>
                  <a:rect l="0" t="0" r="r" b="b"/>
                  <a:pathLst>
                    <a:path w="23" h="25">
                      <a:moveTo>
                        <a:pt x="12" y="25"/>
                      </a:moveTo>
                      <a:lnTo>
                        <a:pt x="12" y="25"/>
                      </a:lnTo>
                      <a:lnTo>
                        <a:pt x="5" y="23"/>
                      </a:lnTo>
                      <a:lnTo>
                        <a:pt x="2" y="18"/>
                      </a:lnTo>
                      <a:lnTo>
                        <a:pt x="2" y="18"/>
                      </a:lnTo>
                      <a:lnTo>
                        <a:pt x="0" y="13"/>
                      </a:lnTo>
                      <a:lnTo>
                        <a:pt x="0" y="8"/>
                      </a:lnTo>
                      <a:lnTo>
                        <a:pt x="2" y="5"/>
                      </a:lnTo>
                      <a:lnTo>
                        <a:pt x="7" y="2"/>
                      </a:lnTo>
                      <a:lnTo>
                        <a:pt x="7" y="2"/>
                      </a:lnTo>
                      <a:lnTo>
                        <a:pt x="12" y="0"/>
                      </a:lnTo>
                      <a:lnTo>
                        <a:pt x="12" y="0"/>
                      </a:lnTo>
                      <a:lnTo>
                        <a:pt x="18" y="2"/>
                      </a:lnTo>
                      <a:lnTo>
                        <a:pt x="21" y="7"/>
                      </a:lnTo>
                      <a:lnTo>
                        <a:pt x="21" y="7"/>
                      </a:lnTo>
                      <a:lnTo>
                        <a:pt x="23" y="12"/>
                      </a:lnTo>
                      <a:lnTo>
                        <a:pt x="23" y="15"/>
                      </a:lnTo>
                      <a:lnTo>
                        <a:pt x="21" y="20"/>
                      </a:lnTo>
                      <a:lnTo>
                        <a:pt x="18" y="23"/>
                      </a:lnTo>
                      <a:lnTo>
                        <a:pt x="18" y="23"/>
                      </a:lnTo>
                      <a:lnTo>
                        <a:pt x="12" y="2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2" name="Freeform 3638"/>
                <p:cNvSpPr>
                  <a:spLocks/>
                </p:cNvSpPr>
                <p:nvPr/>
              </p:nvSpPr>
              <p:spPr bwMode="auto">
                <a:xfrm>
                  <a:off x="4567237" y="3519487"/>
                  <a:ext cx="336550" cy="431800"/>
                </a:xfrm>
                <a:custGeom>
                  <a:avLst/>
                  <a:gdLst/>
                  <a:ahLst/>
                  <a:cxnLst>
                    <a:cxn ang="0">
                      <a:pos x="138" y="0"/>
                    </a:cxn>
                    <a:cxn ang="0">
                      <a:pos x="104" y="3"/>
                    </a:cxn>
                    <a:cxn ang="0">
                      <a:pos x="68" y="10"/>
                    </a:cxn>
                    <a:cxn ang="0">
                      <a:pos x="34" y="19"/>
                    </a:cxn>
                    <a:cxn ang="0">
                      <a:pos x="0" y="36"/>
                    </a:cxn>
                    <a:cxn ang="0">
                      <a:pos x="6" y="49"/>
                    </a:cxn>
                    <a:cxn ang="0">
                      <a:pos x="9" y="49"/>
                    </a:cxn>
                    <a:cxn ang="0">
                      <a:pos x="18" y="52"/>
                    </a:cxn>
                    <a:cxn ang="0">
                      <a:pos x="21" y="60"/>
                    </a:cxn>
                    <a:cxn ang="0">
                      <a:pos x="19" y="65"/>
                    </a:cxn>
                    <a:cxn ang="0">
                      <a:pos x="29" y="88"/>
                    </a:cxn>
                    <a:cxn ang="0">
                      <a:pos x="53" y="78"/>
                    </a:cxn>
                    <a:cxn ang="0">
                      <a:pos x="105" y="65"/>
                    </a:cxn>
                    <a:cxn ang="0">
                      <a:pos x="132" y="63"/>
                    </a:cxn>
                    <a:cxn ang="0">
                      <a:pos x="161" y="65"/>
                    </a:cxn>
                    <a:cxn ang="0">
                      <a:pos x="190" y="72"/>
                    </a:cxn>
                    <a:cxn ang="0">
                      <a:pos x="219" y="81"/>
                    </a:cxn>
                    <a:cxn ang="0">
                      <a:pos x="246" y="94"/>
                    </a:cxn>
                    <a:cxn ang="0">
                      <a:pos x="270" y="111"/>
                    </a:cxn>
                    <a:cxn ang="0">
                      <a:pos x="293" y="132"/>
                    </a:cxn>
                    <a:cxn ang="0">
                      <a:pos x="314" y="155"/>
                    </a:cxn>
                    <a:cxn ang="0">
                      <a:pos x="330" y="182"/>
                    </a:cxn>
                    <a:cxn ang="0">
                      <a:pos x="340" y="202"/>
                    </a:cxn>
                    <a:cxn ang="0">
                      <a:pos x="353" y="246"/>
                    </a:cxn>
                    <a:cxn ang="0">
                      <a:pos x="358" y="288"/>
                    </a:cxn>
                    <a:cxn ang="0">
                      <a:pos x="353" y="331"/>
                    </a:cxn>
                    <a:cxn ang="0">
                      <a:pos x="342" y="373"/>
                    </a:cxn>
                    <a:cxn ang="0">
                      <a:pos x="322" y="410"/>
                    </a:cxn>
                    <a:cxn ang="0">
                      <a:pos x="296" y="445"/>
                    </a:cxn>
                    <a:cxn ang="0">
                      <a:pos x="262" y="474"/>
                    </a:cxn>
                    <a:cxn ang="0">
                      <a:pos x="273" y="542"/>
                    </a:cxn>
                    <a:cxn ang="0">
                      <a:pos x="299" y="526"/>
                    </a:cxn>
                    <a:cxn ang="0">
                      <a:pos x="342" y="489"/>
                    </a:cxn>
                    <a:cxn ang="0">
                      <a:pos x="377" y="445"/>
                    </a:cxn>
                    <a:cxn ang="0">
                      <a:pos x="402" y="394"/>
                    </a:cxn>
                    <a:cxn ang="0">
                      <a:pos x="418" y="342"/>
                    </a:cxn>
                    <a:cxn ang="0">
                      <a:pos x="423" y="287"/>
                    </a:cxn>
                    <a:cxn ang="0">
                      <a:pos x="417" y="230"/>
                    </a:cxn>
                    <a:cxn ang="0">
                      <a:pos x="400" y="174"/>
                    </a:cxn>
                    <a:cxn ang="0">
                      <a:pos x="387" y="148"/>
                    </a:cxn>
                    <a:cxn ang="0">
                      <a:pos x="351" y="94"/>
                    </a:cxn>
                    <a:cxn ang="0">
                      <a:pos x="306" y="52"/>
                    </a:cxn>
                    <a:cxn ang="0">
                      <a:pos x="286" y="41"/>
                    </a:cxn>
                    <a:cxn ang="0">
                      <a:pos x="247" y="21"/>
                    </a:cxn>
                    <a:cxn ang="0">
                      <a:pos x="205" y="8"/>
                    </a:cxn>
                    <a:cxn ang="0">
                      <a:pos x="161" y="2"/>
                    </a:cxn>
                  </a:cxnLst>
                  <a:rect l="0" t="0" r="r" b="b"/>
                  <a:pathLst>
                    <a:path w="423" h="542">
                      <a:moveTo>
                        <a:pt x="138" y="0"/>
                      </a:moveTo>
                      <a:lnTo>
                        <a:pt x="138" y="0"/>
                      </a:lnTo>
                      <a:lnTo>
                        <a:pt x="120" y="2"/>
                      </a:lnTo>
                      <a:lnTo>
                        <a:pt x="104" y="3"/>
                      </a:lnTo>
                      <a:lnTo>
                        <a:pt x="86" y="5"/>
                      </a:lnTo>
                      <a:lnTo>
                        <a:pt x="68" y="10"/>
                      </a:lnTo>
                      <a:lnTo>
                        <a:pt x="50" y="15"/>
                      </a:lnTo>
                      <a:lnTo>
                        <a:pt x="34" y="19"/>
                      </a:lnTo>
                      <a:lnTo>
                        <a:pt x="16" y="28"/>
                      </a:lnTo>
                      <a:lnTo>
                        <a:pt x="0" y="36"/>
                      </a:lnTo>
                      <a:lnTo>
                        <a:pt x="6" y="49"/>
                      </a:lnTo>
                      <a:lnTo>
                        <a:pt x="6" y="49"/>
                      </a:lnTo>
                      <a:lnTo>
                        <a:pt x="9" y="49"/>
                      </a:lnTo>
                      <a:lnTo>
                        <a:pt x="9" y="49"/>
                      </a:lnTo>
                      <a:lnTo>
                        <a:pt x="13" y="49"/>
                      </a:lnTo>
                      <a:lnTo>
                        <a:pt x="18" y="52"/>
                      </a:lnTo>
                      <a:lnTo>
                        <a:pt x="19" y="55"/>
                      </a:lnTo>
                      <a:lnTo>
                        <a:pt x="21" y="60"/>
                      </a:lnTo>
                      <a:lnTo>
                        <a:pt x="21" y="60"/>
                      </a:lnTo>
                      <a:lnTo>
                        <a:pt x="19" y="65"/>
                      </a:lnTo>
                      <a:lnTo>
                        <a:pt x="18" y="68"/>
                      </a:lnTo>
                      <a:lnTo>
                        <a:pt x="29" y="88"/>
                      </a:lnTo>
                      <a:lnTo>
                        <a:pt x="29" y="88"/>
                      </a:lnTo>
                      <a:lnTo>
                        <a:pt x="53" y="78"/>
                      </a:lnTo>
                      <a:lnTo>
                        <a:pt x="79" y="70"/>
                      </a:lnTo>
                      <a:lnTo>
                        <a:pt x="105" y="65"/>
                      </a:lnTo>
                      <a:lnTo>
                        <a:pt x="132" y="63"/>
                      </a:lnTo>
                      <a:lnTo>
                        <a:pt x="132" y="63"/>
                      </a:lnTo>
                      <a:lnTo>
                        <a:pt x="146" y="63"/>
                      </a:lnTo>
                      <a:lnTo>
                        <a:pt x="161" y="65"/>
                      </a:lnTo>
                      <a:lnTo>
                        <a:pt x="176" y="68"/>
                      </a:lnTo>
                      <a:lnTo>
                        <a:pt x="190" y="72"/>
                      </a:lnTo>
                      <a:lnTo>
                        <a:pt x="205" y="76"/>
                      </a:lnTo>
                      <a:lnTo>
                        <a:pt x="219" y="81"/>
                      </a:lnTo>
                      <a:lnTo>
                        <a:pt x="233" y="88"/>
                      </a:lnTo>
                      <a:lnTo>
                        <a:pt x="246" y="94"/>
                      </a:lnTo>
                      <a:lnTo>
                        <a:pt x="259" y="103"/>
                      </a:lnTo>
                      <a:lnTo>
                        <a:pt x="270" y="111"/>
                      </a:lnTo>
                      <a:lnTo>
                        <a:pt x="283" y="120"/>
                      </a:lnTo>
                      <a:lnTo>
                        <a:pt x="293" y="132"/>
                      </a:lnTo>
                      <a:lnTo>
                        <a:pt x="304" y="143"/>
                      </a:lnTo>
                      <a:lnTo>
                        <a:pt x="314" y="155"/>
                      </a:lnTo>
                      <a:lnTo>
                        <a:pt x="322" y="168"/>
                      </a:lnTo>
                      <a:lnTo>
                        <a:pt x="330" y="182"/>
                      </a:lnTo>
                      <a:lnTo>
                        <a:pt x="330" y="182"/>
                      </a:lnTo>
                      <a:lnTo>
                        <a:pt x="340" y="202"/>
                      </a:lnTo>
                      <a:lnTo>
                        <a:pt x="348" y="223"/>
                      </a:lnTo>
                      <a:lnTo>
                        <a:pt x="353" y="246"/>
                      </a:lnTo>
                      <a:lnTo>
                        <a:pt x="356" y="267"/>
                      </a:lnTo>
                      <a:lnTo>
                        <a:pt x="358" y="288"/>
                      </a:lnTo>
                      <a:lnTo>
                        <a:pt x="356" y="309"/>
                      </a:lnTo>
                      <a:lnTo>
                        <a:pt x="353" y="331"/>
                      </a:lnTo>
                      <a:lnTo>
                        <a:pt x="348" y="352"/>
                      </a:lnTo>
                      <a:lnTo>
                        <a:pt x="342" y="373"/>
                      </a:lnTo>
                      <a:lnTo>
                        <a:pt x="334" y="392"/>
                      </a:lnTo>
                      <a:lnTo>
                        <a:pt x="322" y="410"/>
                      </a:lnTo>
                      <a:lnTo>
                        <a:pt x="311" y="428"/>
                      </a:lnTo>
                      <a:lnTo>
                        <a:pt x="296" y="445"/>
                      </a:lnTo>
                      <a:lnTo>
                        <a:pt x="280" y="459"/>
                      </a:lnTo>
                      <a:lnTo>
                        <a:pt x="262" y="474"/>
                      </a:lnTo>
                      <a:lnTo>
                        <a:pt x="244" y="485"/>
                      </a:lnTo>
                      <a:lnTo>
                        <a:pt x="273" y="542"/>
                      </a:lnTo>
                      <a:lnTo>
                        <a:pt x="273" y="542"/>
                      </a:lnTo>
                      <a:lnTo>
                        <a:pt x="299" y="526"/>
                      </a:lnTo>
                      <a:lnTo>
                        <a:pt x="322" y="508"/>
                      </a:lnTo>
                      <a:lnTo>
                        <a:pt x="342" y="489"/>
                      </a:lnTo>
                      <a:lnTo>
                        <a:pt x="361" y="467"/>
                      </a:lnTo>
                      <a:lnTo>
                        <a:pt x="377" y="445"/>
                      </a:lnTo>
                      <a:lnTo>
                        <a:pt x="391" y="420"/>
                      </a:lnTo>
                      <a:lnTo>
                        <a:pt x="402" y="394"/>
                      </a:lnTo>
                      <a:lnTo>
                        <a:pt x="412" y="368"/>
                      </a:lnTo>
                      <a:lnTo>
                        <a:pt x="418" y="342"/>
                      </a:lnTo>
                      <a:lnTo>
                        <a:pt x="421" y="314"/>
                      </a:lnTo>
                      <a:lnTo>
                        <a:pt x="423" y="287"/>
                      </a:lnTo>
                      <a:lnTo>
                        <a:pt x="421" y="257"/>
                      </a:lnTo>
                      <a:lnTo>
                        <a:pt x="417" y="230"/>
                      </a:lnTo>
                      <a:lnTo>
                        <a:pt x="410" y="202"/>
                      </a:lnTo>
                      <a:lnTo>
                        <a:pt x="400" y="174"/>
                      </a:lnTo>
                      <a:lnTo>
                        <a:pt x="387" y="148"/>
                      </a:lnTo>
                      <a:lnTo>
                        <a:pt x="387" y="148"/>
                      </a:lnTo>
                      <a:lnTo>
                        <a:pt x="371" y="120"/>
                      </a:lnTo>
                      <a:lnTo>
                        <a:pt x="351" y="94"/>
                      </a:lnTo>
                      <a:lnTo>
                        <a:pt x="329" y="73"/>
                      </a:lnTo>
                      <a:lnTo>
                        <a:pt x="306" y="52"/>
                      </a:lnTo>
                      <a:lnTo>
                        <a:pt x="306" y="52"/>
                      </a:lnTo>
                      <a:lnTo>
                        <a:pt x="286" y="41"/>
                      </a:lnTo>
                      <a:lnTo>
                        <a:pt x="267" y="31"/>
                      </a:lnTo>
                      <a:lnTo>
                        <a:pt x="247" y="21"/>
                      </a:lnTo>
                      <a:lnTo>
                        <a:pt x="226" y="15"/>
                      </a:lnTo>
                      <a:lnTo>
                        <a:pt x="205" y="8"/>
                      </a:lnTo>
                      <a:lnTo>
                        <a:pt x="182" y="3"/>
                      </a:lnTo>
                      <a:lnTo>
                        <a:pt x="161" y="2"/>
                      </a:lnTo>
                      <a:lnTo>
                        <a:pt x="13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3" name="Freeform 3639"/>
                <p:cNvSpPr>
                  <a:spLocks/>
                </p:cNvSpPr>
                <p:nvPr/>
              </p:nvSpPr>
              <p:spPr bwMode="auto">
                <a:xfrm>
                  <a:off x="4591050" y="3570287"/>
                  <a:ext cx="260350" cy="334963"/>
                </a:xfrm>
                <a:custGeom>
                  <a:avLst/>
                  <a:gdLst/>
                  <a:ahLst/>
                  <a:cxnLst>
                    <a:cxn ang="0">
                      <a:pos x="103" y="0"/>
                    </a:cxn>
                    <a:cxn ang="0">
                      <a:pos x="50" y="7"/>
                    </a:cxn>
                    <a:cxn ang="0">
                      <a:pos x="0" y="25"/>
                    </a:cxn>
                    <a:cxn ang="0">
                      <a:pos x="44" y="108"/>
                    </a:cxn>
                    <a:cxn ang="0">
                      <a:pos x="72" y="98"/>
                    </a:cxn>
                    <a:cxn ang="0">
                      <a:pos x="101" y="95"/>
                    </a:cxn>
                    <a:cxn ang="0">
                      <a:pos x="117" y="97"/>
                    </a:cxn>
                    <a:cxn ang="0">
                      <a:pos x="151" y="106"/>
                    </a:cxn>
                    <a:cxn ang="0">
                      <a:pos x="182" y="124"/>
                    </a:cxn>
                    <a:cxn ang="0">
                      <a:pos x="207" y="150"/>
                    </a:cxn>
                    <a:cxn ang="0">
                      <a:pos x="218" y="165"/>
                    </a:cxn>
                    <a:cxn ang="0">
                      <a:pos x="228" y="189"/>
                    </a:cxn>
                    <a:cxn ang="0">
                      <a:pos x="233" y="214"/>
                    </a:cxn>
                    <a:cxn ang="0">
                      <a:pos x="233" y="238"/>
                    </a:cxn>
                    <a:cxn ang="0">
                      <a:pos x="230" y="263"/>
                    </a:cxn>
                    <a:cxn ang="0">
                      <a:pos x="220" y="287"/>
                    </a:cxn>
                    <a:cxn ang="0">
                      <a:pos x="208" y="308"/>
                    </a:cxn>
                    <a:cxn ang="0">
                      <a:pos x="190" y="326"/>
                    </a:cxn>
                    <a:cxn ang="0">
                      <a:pos x="171" y="342"/>
                    </a:cxn>
                    <a:cxn ang="0">
                      <a:pos x="215" y="422"/>
                    </a:cxn>
                    <a:cxn ang="0">
                      <a:pos x="251" y="396"/>
                    </a:cxn>
                    <a:cxn ang="0">
                      <a:pos x="282" y="365"/>
                    </a:cxn>
                    <a:cxn ang="0">
                      <a:pos x="305" y="329"/>
                    </a:cxn>
                    <a:cxn ang="0">
                      <a:pos x="319" y="289"/>
                    </a:cxn>
                    <a:cxn ang="0">
                      <a:pos x="327" y="246"/>
                    </a:cxn>
                    <a:cxn ang="0">
                      <a:pos x="327" y="204"/>
                    </a:cxn>
                    <a:cxn ang="0">
                      <a:pos x="319" y="160"/>
                    </a:cxn>
                    <a:cxn ang="0">
                      <a:pos x="301" y="119"/>
                    </a:cxn>
                    <a:cxn ang="0">
                      <a:pos x="293" y="105"/>
                    </a:cxn>
                    <a:cxn ang="0">
                      <a:pos x="275" y="80"/>
                    </a:cxn>
                    <a:cxn ang="0">
                      <a:pos x="254" y="57"/>
                    </a:cxn>
                    <a:cxn ang="0">
                      <a:pos x="230" y="40"/>
                    </a:cxn>
                    <a:cxn ang="0">
                      <a:pos x="204" y="25"/>
                    </a:cxn>
                    <a:cxn ang="0">
                      <a:pos x="176" y="13"/>
                    </a:cxn>
                    <a:cxn ang="0">
                      <a:pos x="147" y="5"/>
                    </a:cxn>
                    <a:cxn ang="0">
                      <a:pos x="117" y="0"/>
                    </a:cxn>
                  </a:cxnLst>
                  <a:rect l="0" t="0" r="r" b="b"/>
                  <a:pathLst>
                    <a:path w="329" h="422">
                      <a:moveTo>
                        <a:pt x="103" y="0"/>
                      </a:moveTo>
                      <a:lnTo>
                        <a:pt x="103" y="0"/>
                      </a:lnTo>
                      <a:lnTo>
                        <a:pt x="76" y="2"/>
                      </a:lnTo>
                      <a:lnTo>
                        <a:pt x="50" y="7"/>
                      </a:lnTo>
                      <a:lnTo>
                        <a:pt x="24" y="15"/>
                      </a:lnTo>
                      <a:lnTo>
                        <a:pt x="0" y="25"/>
                      </a:lnTo>
                      <a:lnTo>
                        <a:pt x="44" y="108"/>
                      </a:lnTo>
                      <a:lnTo>
                        <a:pt x="44" y="108"/>
                      </a:lnTo>
                      <a:lnTo>
                        <a:pt x="57" y="103"/>
                      </a:lnTo>
                      <a:lnTo>
                        <a:pt x="72" y="98"/>
                      </a:lnTo>
                      <a:lnTo>
                        <a:pt x="86" y="97"/>
                      </a:lnTo>
                      <a:lnTo>
                        <a:pt x="101" y="95"/>
                      </a:lnTo>
                      <a:lnTo>
                        <a:pt x="101" y="95"/>
                      </a:lnTo>
                      <a:lnTo>
                        <a:pt x="117" y="97"/>
                      </a:lnTo>
                      <a:lnTo>
                        <a:pt x="135" y="100"/>
                      </a:lnTo>
                      <a:lnTo>
                        <a:pt x="151" y="106"/>
                      </a:lnTo>
                      <a:lnTo>
                        <a:pt x="168" y="114"/>
                      </a:lnTo>
                      <a:lnTo>
                        <a:pt x="182" y="124"/>
                      </a:lnTo>
                      <a:lnTo>
                        <a:pt x="195" y="136"/>
                      </a:lnTo>
                      <a:lnTo>
                        <a:pt x="207" y="150"/>
                      </a:lnTo>
                      <a:lnTo>
                        <a:pt x="218" y="165"/>
                      </a:lnTo>
                      <a:lnTo>
                        <a:pt x="218" y="165"/>
                      </a:lnTo>
                      <a:lnTo>
                        <a:pt x="223" y="178"/>
                      </a:lnTo>
                      <a:lnTo>
                        <a:pt x="228" y="189"/>
                      </a:lnTo>
                      <a:lnTo>
                        <a:pt x="231" y="202"/>
                      </a:lnTo>
                      <a:lnTo>
                        <a:pt x="233" y="214"/>
                      </a:lnTo>
                      <a:lnTo>
                        <a:pt x="233" y="227"/>
                      </a:lnTo>
                      <a:lnTo>
                        <a:pt x="233" y="238"/>
                      </a:lnTo>
                      <a:lnTo>
                        <a:pt x="231" y="251"/>
                      </a:lnTo>
                      <a:lnTo>
                        <a:pt x="230" y="263"/>
                      </a:lnTo>
                      <a:lnTo>
                        <a:pt x="225" y="276"/>
                      </a:lnTo>
                      <a:lnTo>
                        <a:pt x="220" y="287"/>
                      </a:lnTo>
                      <a:lnTo>
                        <a:pt x="215" y="297"/>
                      </a:lnTo>
                      <a:lnTo>
                        <a:pt x="208" y="308"/>
                      </a:lnTo>
                      <a:lnTo>
                        <a:pt x="200" y="318"/>
                      </a:lnTo>
                      <a:lnTo>
                        <a:pt x="190" y="326"/>
                      </a:lnTo>
                      <a:lnTo>
                        <a:pt x="181" y="334"/>
                      </a:lnTo>
                      <a:lnTo>
                        <a:pt x="171" y="342"/>
                      </a:lnTo>
                      <a:lnTo>
                        <a:pt x="215" y="422"/>
                      </a:lnTo>
                      <a:lnTo>
                        <a:pt x="215" y="422"/>
                      </a:lnTo>
                      <a:lnTo>
                        <a:pt x="233" y="411"/>
                      </a:lnTo>
                      <a:lnTo>
                        <a:pt x="251" y="396"/>
                      </a:lnTo>
                      <a:lnTo>
                        <a:pt x="267" y="382"/>
                      </a:lnTo>
                      <a:lnTo>
                        <a:pt x="282" y="365"/>
                      </a:lnTo>
                      <a:lnTo>
                        <a:pt x="293" y="347"/>
                      </a:lnTo>
                      <a:lnTo>
                        <a:pt x="305" y="329"/>
                      </a:lnTo>
                      <a:lnTo>
                        <a:pt x="313" y="310"/>
                      </a:lnTo>
                      <a:lnTo>
                        <a:pt x="319" y="289"/>
                      </a:lnTo>
                      <a:lnTo>
                        <a:pt x="324" y="268"/>
                      </a:lnTo>
                      <a:lnTo>
                        <a:pt x="327" y="246"/>
                      </a:lnTo>
                      <a:lnTo>
                        <a:pt x="329" y="225"/>
                      </a:lnTo>
                      <a:lnTo>
                        <a:pt x="327" y="204"/>
                      </a:lnTo>
                      <a:lnTo>
                        <a:pt x="324" y="183"/>
                      </a:lnTo>
                      <a:lnTo>
                        <a:pt x="319" y="160"/>
                      </a:lnTo>
                      <a:lnTo>
                        <a:pt x="311" y="139"/>
                      </a:lnTo>
                      <a:lnTo>
                        <a:pt x="301" y="119"/>
                      </a:lnTo>
                      <a:lnTo>
                        <a:pt x="301" y="119"/>
                      </a:lnTo>
                      <a:lnTo>
                        <a:pt x="293" y="105"/>
                      </a:lnTo>
                      <a:lnTo>
                        <a:pt x="285" y="92"/>
                      </a:lnTo>
                      <a:lnTo>
                        <a:pt x="275" y="80"/>
                      </a:lnTo>
                      <a:lnTo>
                        <a:pt x="264" y="69"/>
                      </a:lnTo>
                      <a:lnTo>
                        <a:pt x="254" y="57"/>
                      </a:lnTo>
                      <a:lnTo>
                        <a:pt x="241" y="48"/>
                      </a:lnTo>
                      <a:lnTo>
                        <a:pt x="230" y="40"/>
                      </a:lnTo>
                      <a:lnTo>
                        <a:pt x="217" y="31"/>
                      </a:lnTo>
                      <a:lnTo>
                        <a:pt x="204" y="25"/>
                      </a:lnTo>
                      <a:lnTo>
                        <a:pt x="190" y="18"/>
                      </a:lnTo>
                      <a:lnTo>
                        <a:pt x="176" y="13"/>
                      </a:lnTo>
                      <a:lnTo>
                        <a:pt x="161" y="9"/>
                      </a:lnTo>
                      <a:lnTo>
                        <a:pt x="147" y="5"/>
                      </a:lnTo>
                      <a:lnTo>
                        <a:pt x="132" y="2"/>
                      </a:lnTo>
                      <a:lnTo>
                        <a:pt x="117" y="0"/>
                      </a:lnTo>
                      <a:lnTo>
                        <a:pt x="103" y="0"/>
                      </a:lnTo>
                      <a:close/>
                    </a:path>
                  </a:pathLst>
                </a:custGeom>
                <a:solidFill>
                  <a:srgbClr val="FFFFD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4" name="Freeform 3640"/>
                <p:cNvSpPr>
                  <a:spLocks/>
                </p:cNvSpPr>
                <p:nvPr/>
              </p:nvSpPr>
              <p:spPr bwMode="auto">
                <a:xfrm>
                  <a:off x="4591050" y="3570287"/>
                  <a:ext cx="260350" cy="334963"/>
                </a:xfrm>
                <a:custGeom>
                  <a:avLst/>
                  <a:gdLst/>
                  <a:ahLst/>
                  <a:cxnLst>
                    <a:cxn ang="0">
                      <a:pos x="103" y="0"/>
                    </a:cxn>
                    <a:cxn ang="0">
                      <a:pos x="50" y="7"/>
                    </a:cxn>
                    <a:cxn ang="0">
                      <a:pos x="0" y="25"/>
                    </a:cxn>
                    <a:cxn ang="0">
                      <a:pos x="44" y="108"/>
                    </a:cxn>
                    <a:cxn ang="0">
                      <a:pos x="72" y="98"/>
                    </a:cxn>
                    <a:cxn ang="0">
                      <a:pos x="101" y="95"/>
                    </a:cxn>
                    <a:cxn ang="0">
                      <a:pos x="117" y="97"/>
                    </a:cxn>
                    <a:cxn ang="0">
                      <a:pos x="151" y="106"/>
                    </a:cxn>
                    <a:cxn ang="0">
                      <a:pos x="182" y="124"/>
                    </a:cxn>
                    <a:cxn ang="0">
                      <a:pos x="207" y="150"/>
                    </a:cxn>
                    <a:cxn ang="0">
                      <a:pos x="218" y="165"/>
                    </a:cxn>
                    <a:cxn ang="0">
                      <a:pos x="228" y="189"/>
                    </a:cxn>
                    <a:cxn ang="0">
                      <a:pos x="233" y="214"/>
                    </a:cxn>
                    <a:cxn ang="0">
                      <a:pos x="233" y="238"/>
                    </a:cxn>
                    <a:cxn ang="0">
                      <a:pos x="230" y="263"/>
                    </a:cxn>
                    <a:cxn ang="0">
                      <a:pos x="220" y="287"/>
                    </a:cxn>
                    <a:cxn ang="0">
                      <a:pos x="208" y="308"/>
                    </a:cxn>
                    <a:cxn ang="0">
                      <a:pos x="190" y="326"/>
                    </a:cxn>
                    <a:cxn ang="0">
                      <a:pos x="171" y="342"/>
                    </a:cxn>
                    <a:cxn ang="0">
                      <a:pos x="215" y="422"/>
                    </a:cxn>
                    <a:cxn ang="0">
                      <a:pos x="251" y="396"/>
                    </a:cxn>
                    <a:cxn ang="0">
                      <a:pos x="282" y="365"/>
                    </a:cxn>
                    <a:cxn ang="0">
                      <a:pos x="305" y="329"/>
                    </a:cxn>
                    <a:cxn ang="0">
                      <a:pos x="319" y="289"/>
                    </a:cxn>
                    <a:cxn ang="0">
                      <a:pos x="327" y="246"/>
                    </a:cxn>
                    <a:cxn ang="0">
                      <a:pos x="327" y="204"/>
                    </a:cxn>
                    <a:cxn ang="0">
                      <a:pos x="319" y="160"/>
                    </a:cxn>
                    <a:cxn ang="0">
                      <a:pos x="301" y="119"/>
                    </a:cxn>
                    <a:cxn ang="0">
                      <a:pos x="293" y="105"/>
                    </a:cxn>
                    <a:cxn ang="0">
                      <a:pos x="275" y="80"/>
                    </a:cxn>
                    <a:cxn ang="0">
                      <a:pos x="254" y="57"/>
                    </a:cxn>
                    <a:cxn ang="0">
                      <a:pos x="230" y="40"/>
                    </a:cxn>
                    <a:cxn ang="0">
                      <a:pos x="204" y="25"/>
                    </a:cxn>
                    <a:cxn ang="0">
                      <a:pos x="176" y="13"/>
                    </a:cxn>
                    <a:cxn ang="0">
                      <a:pos x="147" y="5"/>
                    </a:cxn>
                    <a:cxn ang="0">
                      <a:pos x="117" y="0"/>
                    </a:cxn>
                  </a:cxnLst>
                  <a:rect l="0" t="0" r="r" b="b"/>
                  <a:pathLst>
                    <a:path w="329" h="422">
                      <a:moveTo>
                        <a:pt x="103" y="0"/>
                      </a:moveTo>
                      <a:lnTo>
                        <a:pt x="103" y="0"/>
                      </a:lnTo>
                      <a:lnTo>
                        <a:pt x="76" y="2"/>
                      </a:lnTo>
                      <a:lnTo>
                        <a:pt x="50" y="7"/>
                      </a:lnTo>
                      <a:lnTo>
                        <a:pt x="24" y="15"/>
                      </a:lnTo>
                      <a:lnTo>
                        <a:pt x="0" y="25"/>
                      </a:lnTo>
                      <a:lnTo>
                        <a:pt x="44" y="108"/>
                      </a:lnTo>
                      <a:lnTo>
                        <a:pt x="44" y="108"/>
                      </a:lnTo>
                      <a:lnTo>
                        <a:pt x="57" y="103"/>
                      </a:lnTo>
                      <a:lnTo>
                        <a:pt x="72" y="98"/>
                      </a:lnTo>
                      <a:lnTo>
                        <a:pt x="86" y="97"/>
                      </a:lnTo>
                      <a:lnTo>
                        <a:pt x="101" y="95"/>
                      </a:lnTo>
                      <a:lnTo>
                        <a:pt x="101" y="95"/>
                      </a:lnTo>
                      <a:lnTo>
                        <a:pt x="117" y="97"/>
                      </a:lnTo>
                      <a:lnTo>
                        <a:pt x="135" y="100"/>
                      </a:lnTo>
                      <a:lnTo>
                        <a:pt x="151" y="106"/>
                      </a:lnTo>
                      <a:lnTo>
                        <a:pt x="168" y="114"/>
                      </a:lnTo>
                      <a:lnTo>
                        <a:pt x="182" y="124"/>
                      </a:lnTo>
                      <a:lnTo>
                        <a:pt x="195" y="136"/>
                      </a:lnTo>
                      <a:lnTo>
                        <a:pt x="207" y="150"/>
                      </a:lnTo>
                      <a:lnTo>
                        <a:pt x="218" y="165"/>
                      </a:lnTo>
                      <a:lnTo>
                        <a:pt x="218" y="165"/>
                      </a:lnTo>
                      <a:lnTo>
                        <a:pt x="223" y="178"/>
                      </a:lnTo>
                      <a:lnTo>
                        <a:pt x="228" y="189"/>
                      </a:lnTo>
                      <a:lnTo>
                        <a:pt x="231" y="202"/>
                      </a:lnTo>
                      <a:lnTo>
                        <a:pt x="233" y="214"/>
                      </a:lnTo>
                      <a:lnTo>
                        <a:pt x="233" y="227"/>
                      </a:lnTo>
                      <a:lnTo>
                        <a:pt x="233" y="238"/>
                      </a:lnTo>
                      <a:lnTo>
                        <a:pt x="231" y="251"/>
                      </a:lnTo>
                      <a:lnTo>
                        <a:pt x="230" y="263"/>
                      </a:lnTo>
                      <a:lnTo>
                        <a:pt x="225" y="276"/>
                      </a:lnTo>
                      <a:lnTo>
                        <a:pt x="220" y="287"/>
                      </a:lnTo>
                      <a:lnTo>
                        <a:pt x="215" y="297"/>
                      </a:lnTo>
                      <a:lnTo>
                        <a:pt x="208" y="308"/>
                      </a:lnTo>
                      <a:lnTo>
                        <a:pt x="200" y="318"/>
                      </a:lnTo>
                      <a:lnTo>
                        <a:pt x="190" y="326"/>
                      </a:lnTo>
                      <a:lnTo>
                        <a:pt x="181" y="334"/>
                      </a:lnTo>
                      <a:lnTo>
                        <a:pt x="171" y="342"/>
                      </a:lnTo>
                      <a:lnTo>
                        <a:pt x="215" y="422"/>
                      </a:lnTo>
                      <a:lnTo>
                        <a:pt x="215" y="422"/>
                      </a:lnTo>
                      <a:lnTo>
                        <a:pt x="233" y="411"/>
                      </a:lnTo>
                      <a:lnTo>
                        <a:pt x="251" y="396"/>
                      </a:lnTo>
                      <a:lnTo>
                        <a:pt x="267" y="382"/>
                      </a:lnTo>
                      <a:lnTo>
                        <a:pt x="282" y="365"/>
                      </a:lnTo>
                      <a:lnTo>
                        <a:pt x="293" y="347"/>
                      </a:lnTo>
                      <a:lnTo>
                        <a:pt x="305" y="329"/>
                      </a:lnTo>
                      <a:lnTo>
                        <a:pt x="313" y="310"/>
                      </a:lnTo>
                      <a:lnTo>
                        <a:pt x="319" y="289"/>
                      </a:lnTo>
                      <a:lnTo>
                        <a:pt x="324" y="268"/>
                      </a:lnTo>
                      <a:lnTo>
                        <a:pt x="327" y="246"/>
                      </a:lnTo>
                      <a:lnTo>
                        <a:pt x="329" y="225"/>
                      </a:lnTo>
                      <a:lnTo>
                        <a:pt x="327" y="204"/>
                      </a:lnTo>
                      <a:lnTo>
                        <a:pt x="324" y="183"/>
                      </a:lnTo>
                      <a:lnTo>
                        <a:pt x="319" y="160"/>
                      </a:lnTo>
                      <a:lnTo>
                        <a:pt x="311" y="139"/>
                      </a:lnTo>
                      <a:lnTo>
                        <a:pt x="301" y="119"/>
                      </a:lnTo>
                      <a:lnTo>
                        <a:pt x="301" y="119"/>
                      </a:lnTo>
                      <a:lnTo>
                        <a:pt x="293" y="105"/>
                      </a:lnTo>
                      <a:lnTo>
                        <a:pt x="285" y="92"/>
                      </a:lnTo>
                      <a:lnTo>
                        <a:pt x="275" y="80"/>
                      </a:lnTo>
                      <a:lnTo>
                        <a:pt x="264" y="69"/>
                      </a:lnTo>
                      <a:lnTo>
                        <a:pt x="254" y="57"/>
                      </a:lnTo>
                      <a:lnTo>
                        <a:pt x="241" y="48"/>
                      </a:lnTo>
                      <a:lnTo>
                        <a:pt x="230" y="40"/>
                      </a:lnTo>
                      <a:lnTo>
                        <a:pt x="217" y="31"/>
                      </a:lnTo>
                      <a:lnTo>
                        <a:pt x="204" y="25"/>
                      </a:lnTo>
                      <a:lnTo>
                        <a:pt x="190" y="18"/>
                      </a:lnTo>
                      <a:lnTo>
                        <a:pt x="176" y="13"/>
                      </a:lnTo>
                      <a:lnTo>
                        <a:pt x="161" y="9"/>
                      </a:lnTo>
                      <a:lnTo>
                        <a:pt x="147" y="5"/>
                      </a:lnTo>
                      <a:lnTo>
                        <a:pt x="132" y="2"/>
                      </a:lnTo>
                      <a:lnTo>
                        <a:pt x="117" y="0"/>
                      </a:lnTo>
                      <a:lnTo>
                        <a:pt x="10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5" name="Freeform 3641"/>
                <p:cNvSpPr>
                  <a:spLocks/>
                </p:cNvSpPr>
                <p:nvPr/>
              </p:nvSpPr>
              <p:spPr bwMode="auto">
                <a:xfrm>
                  <a:off x="4625975" y="3644900"/>
                  <a:ext cx="149225" cy="196850"/>
                </a:xfrm>
                <a:custGeom>
                  <a:avLst/>
                  <a:gdLst/>
                  <a:ahLst/>
                  <a:cxnLst>
                    <a:cxn ang="0">
                      <a:pos x="57" y="0"/>
                    </a:cxn>
                    <a:cxn ang="0">
                      <a:pos x="57" y="0"/>
                    </a:cxn>
                    <a:cxn ang="0">
                      <a:pos x="42" y="2"/>
                    </a:cxn>
                    <a:cxn ang="0">
                      <a:pos x="28" y="3"/>
                    </a:cxn>
                    <a:cxn ang="0">
                      <a:pos x="13" y="8"/>
                    </a:cxn>
                    <a:cxn ang="0">
                      <a:pos x="0" y="13"/>
                    </a:cxn>
                    <a:cxn ang="0">
                      <a:pos x="127" y="247"/>
                    </a:cxn>
                    <a:cxn ang="0">
                      <a:pos x="127" y="247"/>
                    </a:cxn>
                    <a:cxn ang="0">
                      <a:pos x="137" y="239"/>
                    </a:cxn>
                    <a:cxn ang="0">
                      <a:pos x="146" y="231"/>
                    </a:cxn>
                    <a:cxn ang="0">
                      <a:pos x="156" y="223"/>
                    </a:cxn>
                    <a:cxn ang="0">
                      <a:pos x="164" y="213"/>
                    </a:cxn>
                    <a:cxn ang="0">
                      <a:pos x="171" y="202"/>
                    </a:cxn>
                    <a:cxn ang="0">
                      <a:pos x="176" y="192"/>
                    </a:cxn>
                    <a:cxn ang="0">
                      <a:pos x="181" y="181"/>
                    </a:cxn>
                    <a:cxn ang="0">
                      <a:pos x="186" y="168"/>
                    </a:cxn>
                    <a:cxn ang="0">
                      <a:pos x="187" y="156"/>
                    </a:cxn>
                    <a:cxn ang="0">
                      <a:pos x="189" y="143"/>
                    </a:cxn>
                    <a:cxn ang="0">
                      <a:pos x="189" y="132"/>
                    </a:cxn>
                    <a:cxn ang="0">
                      <a:pos x="189" y="119"/>
                    </a:cxn>
                    <a:cxn ang="0">
                      <a:pos x="187" y="107"/>
                    </a:cxn>
                    <a:cxn ang="0">
                      <a:pos x="184" y="94"/>
                    </a:cxn>
                    <a:cxn ang="0">
                      <a:pos x="179" y="83"/>
                    </a:cxn>
                    <a:cxn ang="0">
                      <a:pos x="174" y="70"/>
                    </a:cxn>
                    <a:cxn ang="0">
                      <a:pos x="174" y="70"/>
                    </a:cxn>
                    <a:cxn ang="0">
                      <a:pos x="163" y="55"/>
                    </a:cxn>
                    <a:cxn ang="0">
                      <a:pos x="151" y="41"/>
                    </a:cxn>
                    <a:cxn ang="0">
                      <a:pos x="138" y="29"/>
                    </a:cxn>
                    <a:cxn ang="0">
                      <a:pos x="124" y="19"/>
                    </a:cxn>
                    <a:cxn ang="0">
                      <a:pos x="107" y="11"/>
                    </a:cxn>
                    <a:cxn ang="0">
                      <a:pos x="91" y="5"/>
                    </a:cxn>
                    <a:cxn ang="0">
                      <a:pos x="73" y="2"/>
                    </a:cxn>
                    <a:cxn ang="0">
                      <a:pos x="57" y="0"/>
                    </a:cxn>
                  </a:cxnLst>
                  <a:rect l="0" t="0" r="r" b="b"/>
                  <a:pathLst>
                    <a:path w="189" h="247">
                      <a:moveTo>
                        <a:pt x="57" y="0"/>
                      </a:moveTo>
                      <a:lnTo>
                        <a:pt x="57" y="0"/>
                      </a:lnTo>
                      <a:lnTo>
                        <a:pt x="42" y="2"/>
                      </a:lnTo>
                      <a:lnTo>
                        <a:pt x="28" y="3"/>
                      </a:lnTo>
                      <a:lnTo>
                        <a:pt x="13" y="8"/>
                      </a:lnTo>
                      <a:lnTo>
                        <a:pt x="0" y="13"/>
                      </a:lnTo>
                      <a:lnTo>
                        <a:pt x="127" y="247"/>
                      </a:lnTo>
                      <a:lnTo>
                        <a:pt x="127" y="247"/>
                      </a:lnTo>
                      <a:lnTo>
                        <a:pt x="137" y="239"/>
                      </a:lnTo>
                      <a:lnTo>
                        <a:pt x="146" y="231"/>
                      </a:lnTo>
                      <a:lnTo>
                        <a:pt x="156" y="223"/>
                      </a:lnTo>
                      <a:lnTo>
                        <a:pt x="164" y="213"/>
                      </a:lnTo>
                      <a:lnTo>
                        <a:pt x="171" y="202"/>
                      </a:lnTo>
                      <a:lnTo>
                        <a:pt x="176" y="192"/>
                      </a:lnTo>
                      <a:lnTo>
                        <a:pt x="181" y="181"/>
                      </a:lnTo>
                      <a:lnTo>
                        <a:pt x="186" y="168"/>
                      </a:lnTo>
                      <a:lnTo>
                        <a:pt x="187" y="156"/>
                      </a:lnTo>
                      <a:lnTo>
                        <a:pt x="189" y="143"/>
                      </a:lnTo>
                      <a:lnTo>
                        <a:pt x="189" y="132"/>
                      </a:lnTo>
                      <a:lnTo>
                        <a:pt x="189" y="119"/>
                      </a:lnTo>
                      <a:lnTo>
                        <a:pt x="187" y="107"/>
                      </a:lnTo>
                      <a:lnTo>
                        <a:pt x="184" y="94"/>
                      </a:lnTo>
                      <a:lnTo>
                        <a:pt x="179" y="83"/>
                      </a:lnTo>
                      <a:lnTo>
                        <a:pt x="174" y="70"/>
                      </a:lnTo>
                      <a:lnTo>
                        <a:pt x="174" y="70"/>
                      </a:lnTo>
                      <a:lnTo>
                        <a:pt x="163" y="55"/>
                      </a:lnTo>
                      <a:lnTo>
                        <a:pt x="151" y="41"/>
                      </a:lnTo>
                      <a:lnTo>
                        <a:pt x="138" y="29"/>
                      </a:lnTo>
                      <a:lnTo>
                        <a:pt x="124" y="19"/>
                      </a:lnTo>
                      <a:lnTo>
                        <a:pt x="107" y="11"/>
                      </a:lnTo>
                      <a:lnTo>
                        <a:pt x="91" y="5"/>
                      </a:lnTo>
                      <a:lnTo>
                        <a:pt x="73" y="2"/>
                      </a:lnTo>
                      <a:lnTo>
                        <a:pt x="57" y="0"/>
                      </a:lnTo>
                      <a:close/>
                    </a:path>
                  </a:pathLst>
                </a:custGeom>
                <a:solidFill>
                  <a:srgbClr val="FFFFE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6" name="Freeform 3642"/>
                <p:cNvSpPr>
                  <a:spLocks/>
                </p:cNvSpPr>
                <p:nvPr/>
              </p:nvSpPr>
              <p:spPr bwMode="auto">
                <a:xfrm>
                  <a:off x="4625975" y="3644900"/>
                  <a:ext cx="149225" cy="196850"/>
                </a:xfrm>
                <a:custGeom>
                  <a:avLst/>
                  <a:gdLst/>
                  <a:ahLst/>
                  <a:cxnLst>
                    <a:cxn ang="0">
                      <a:pos x="57" y="0"/>
                    </a:cxn>
                    <a:cxn ang="0">
                      <a:pos x="57" y="0"/>
                    </a:cxn>
                    <a:cxn ang="0">
                      <a:pos x="42" y="2"/>
                    </a:cxn>
                    <a:cxn ang="0">
                      <a:pos x="28" y="3"/>
                    </a:cxn>
                    <a:cxn ang="0">
                      <a:pos x="13" y="8"/>
                    </a:cxn>
                    <a:cxn ang="0">
                      <a:pos x="0" y="13"/>
                    </a:cxn>
                    <a:cxn ang="0">
                      <a:pos x="127" y="247"/>
                    </a:cxn>
                    <a:cxn ang="0">
                      <a:pos x="127" y="247"/>
                    </a:cxn>
                    <a:cxn ang="0">
                      <a:pos x="137" y="239"/>
                    </a:cxn>
                    <a:cxn ang="0">
                      <a:pos x="146" y="231"/>
                    </a:cxn>
                    <a:cxn ang="0">
                      <a:pos x="156" y="223"/>
                    </a:cxn>
                    <a:cxn ang="0">
                      <a:pos x="164" y="213"/>
                    </a:cxn>
                    <a:cxn ang="0">
                      <a:pos x="171" y="202"/>
                    </a:cxn>
                    <a:cxn ang="0">
                      <a:pos x="176" y="192"/>
                    </a:cxn>
                    <a:cxn ang="0">
                      <a:pos x="181" y="181"/>
                    </a:cxn>
                    <a:cxn ang="0">
                      <a:pos x="186" y="168"/>
                    </a:cxn>
                    <a:cxn ang="0">
                      <a:pos x="187" y="156"/>
                    </a:cxn>
                    <a:cxn ang="0">
                      <a:pos x="189" y="143"/>
                    </a:cxn>
                    <a:cxn ang="0">
                      <a:pos x="189" y="132"/>
                    </a:cxn>
                    <a:cxn ang="0">
                      <a:pos x="189" y="119"/>
                    </a:cxn>
                    <a:cxn ang="0">
                      <a:pos x="187" y="107"/>
                    </a:cxn>
                    <a:cxn ang="0">
                      <a:pos x="184" y="94"/>
                    </a:cxn>
                    <a:cxn ang="0">
                      <a:pos x="179" y="83"/>
                    </a:cxn>
                    <a:cxn ang="0">
                      <a:pos x="174" y="70"/>
                    </a:cxn>
                    <a:cxn ang="0">
                      <a:pos x="174" y="70"/>
                    </a:cxn>
                    <a:cxn ang="0">
                      <a:pos x="163" y="55"/>
                    </a:cxn>
                    <a:cxn ang="0">
                      <a:pos x="151" y="41"/>
                    </a:cxn>
                    <a:cxn ang="0">
                      <a:pos x="138" y="29"/>
                    </a:cxn>
                    <a:cxn ang="0">
                      <a:pos x="124" y="19"/>
                    </a:cxn>
                    <a:cxn ang="0">
                      <a:pos x="107" y="11"/>
                    </a:cxn>
                    <a:cxn ang="0">
                      <a:pos x="91" y="5"/>
                    </a:cxn>
                    <a:cxn ang="0">
                      <a:pos x="73" y="2"/>
                    </a:cxn>
                    <a:cxn ang="0">
                      <a:pos x="57" y="0"/>
                    </a:cxn>
                  </a:cxnLst>
                  <a:rect l="0" t="0" r="r" b="b"/>
                  <a:pathLst>
                    <a:path w="189" h="247">
                      <a:moveTo>
                        <a:pt x="57" y="0"/>
                      </a:moveTo>
                      <a:lnTo>
                        <a:pt x="57" y="0"/>
                      </a:lnTo>
                      <a:lnTo>
                        <a:pt x="42" y="2"/>
                      </a:lnTo>
                      <a:lnTo>
                        <a:pt x="28" y="3"/>
                      </a:lnTo>
                      <a:lnTo>
                        <a:pt x="13" y="8"/>
                      </a:lnTo>
                      <a:lnTo>
                        <a:pt x="0" y="13"/>
                      </a:lnTo>
                      <a:lnTo>
                        <a:pt x="127" y="247"/>
                      </a:lnTo>
                      <a:lnTo>
                        <a:pt x="127" y="247"/>
                      </a:lnTo>
                      <a:lnTo>
                        <a:pt x="137" y="239"/>
                      </a:lnTo>
                      <a:lnTo>
                        <a:pt x="146" y="231"/>
                      </a:lnTo>
                      <a:lnTo>
                        <a:pt x="156" y="223"/>
                      </a:lnTo>
                      <a:lnTo>
                        <a:pt x="164" y="213"/>
                      </a:lnTo>
                      <a:lnTo>
                        <a:pt x="171" y="202"/>
                      </a:lnTo>
                      <a:lnTo>
                        <a:pt x="176" y="192"/>
                      </a:lnTo>
                      <a:lnTo>
                        <a:pt x="181" y="181"/>
                      </a:lnTo>
                      <a:lnTo>
                        <a:pt x="186" y="168"/>
                      </a:lnTo>
                      <a:lnTo>
                        <a:pt x="187" y="156"/>
                      </a:lnTo>
                      <a:lnTo>
                        <a:pt x="189" y="143"/>
                      </a:lnTo>
                      <a:lnTo>
                        <a:pt x="189" y="132"/>
                      </a:lnTo>
                      <a:lnTo>
                        <a:pt x="189" y="119"/>
                      </a:lnTo>
                      <a:lnTo>
                        <a:pt x="187" y="107"/>
                      </a:lnTo>
                      <a:lnTo>
                        <a:pt x="184" y="94"/>
                      </a:lnTo>
                      <a:lnTo>
                        <a:pt x="179" y="83"/>
                      </a:lnTo>
                      <a:lnTo>
                        <a:pt x="174" y="70"/>
                      </a:lnTo>
                      <a:lnTo>
                        <a:pt x="174" y="70"/>
                      </a:lnTo>
                      <a:lnTo>
                        <a:pt x="163" y="55"/>
                      </a:lnTo>
                      <a:lnTo>
                        <a:pt x="151" y="41"/>
                      </a:lnTo>
                      <a:lnTo>
                        <a:pt x="138" y="29"/>
                      </a:lnTo>
                      <a:lnTo>
                        <a:pt x="124" y="19"/>
                      </a:lnTo>
                      <a:lnTo>
                        <a:pt x="107" y="11"/>
                      </a:lnTo>
                      <a:lnTo>
                        <a:pt x="91" y="5"/>
                      </a:lnTo>
                      <a:lnTo>
                        <a:pt x="73" y="2"/>
                      </a:lnTo>
                      <a:lnTo>
                        <a:pt x="5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7" name="Freeform 3643"/>
                <p:cNvSpPr>
                  <a:spLocks/>
                </p:cNvSpPr>
                <p:nvPr/>
              </p:nvSpPr>
              <p:spPr bwMode="auto">
                <a:xfrm>
                  <a:off x="4573587" y="3559175"/>
                  <a:ext cx="11113" cy="15875"/>
                </a:xfrm>
                <a:custGeom>
                  <a:avLst/>
                  <a:gdLst/>
                  <a:ahLst/>
                  <a:cxnLst>
                    <a:cxn ang="0">
                      <a:pos x="3" y="0"/>
                    </a:cxn>
                    <a:cxn ang="0">
                      <a:pos x="3" y="0"/>
                    </a:cxn>
                    <a:cxn ang="0">
                      <a:pos x="0" y="0"/>
                    </a:cxn>
                    <a:cxn ang="0">
                      <a:pos x="12" y="19"/>
                    </a:cxn>
                    <a:cxn ang="0">
                      <a:pos x="12" y="19"/>
                    </a:cxn>
                    <a:cxn ang="0">
                      <a:pos x="13" y="16"/>
                    </a:cxn>
                    <a:cxn ang="0">
                      <a:pos x="15" y="11"/>
                    </a:cxn>
                    <a:cxn ang="0">
                      <a:pos x="15" y="11"/>
                    </a:cxn>
                    <a:cxn ang="0">
                      <a:pos x="13" y="6"/>
                    </a:cxn>
                    <a:cxn ang="0">
                      <a:pos x="12" y="3"/>
                    </a:cxn>
                    <a:cxn ang="0">
                      <a:pos x="7" y="0"/>
                    </a:cxn>
                    <a:cxn ang="0">
                      <a:pos x="3" y="0"/>
                    </a:cxn>
                  </a:cxnLst>
                  <a:rect l="0" t="0" r="r" b="b"/>
                  <a:pathLst>
                    <a:path w="15" h="19">
                      <a:moveTo>
                        <a:pt x="3" y="0"/>
                      </a:moveTo>
                      <a:lnTo>
                        <a:pt x="3" y="0"/>
                      </a:lnTo>
                      <a:lnTo>
                        <a:pt x="0" y="0"/>
                      </a:lnTo>
                      <a:lnTo>
                        <a:pt x="12" y="19"/>
                      </a:lnTo>
                      <a:lnTo>
                        <a:pt x="12" y="19"/>
                      </a:lnTo>
                      <a:lnTo>
                        <a:pt x="13" y="16"/>
                      </a:lnTo>
                      <a:lnTo>
                        <a:pt x="15" y="11"/>
                      </a:lnTo>
                      <a:lnTo>
                        <a:pt x="15" y="11"/>
                      </a:lnTo>
                      <a:lnTo>
                        <a:pt x="13" y="6"/>
                      </a:lnTo>
                      <a:lnTo>
                        <a:pt x="12" y="3"/>
                      </a:lnTo>
                      <a:lnTo>
                        <a:pt x="7" y="0"/>
                      </a:lnTo>
                      <a:lnTo>
                        <a:pt x="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8" name="Freeform 3644"/>
                <p:cNvSpPr>
                  <a:spLocks/>
                </p:cNvSpPr>
                <p:nvPr/>
              </p:nvSpPr>
              <p:spPr bwMode="auto">
                <a:xfrm>
                  <a:off x="4573587" y="3559175"/>
                  <a:ext cx="11113" cy="15875"/>
                </a:xfrm>
                <a:custGeom>
                  <a:avLst/>
                  <a:gdLst/>
                  <a:ahLst/>
                  <a:cxnLst>
                    <a:cxn ang="0">
                      <a:pos x="3" y="0"/>
                    </a:cxn>
                    <a:cxn ang="0">
                      <a:pos x="3" y="0"/>
                    </a:cxn>
                    <a:cxn ang="0">
                      <a:pos x="0" y="0"/>
                    </a:cxn>
                    <a:cxn ang="0">
                      <a:pos x="12" y="19"/>
                    </a:cxn>
                    <a:cxn ang="0">
                      <a:pos x="12" y="19"/>
                    </a:cxn>
                    <a:cxn ang="0">
                      <a:pos x="13" y="16"/>
                    </a:cxn>
                    <a:cxn ang="0">
                      <a:pos x="15" y="11"/>
                    </a:cxn>
                    <a:cxn ang="0">
                      <a:pos x="15" y="11"/>
                    </a:cxn>
                    <a:cxn ang="0">
                      <a:pos x="13" y="6"/>
                    </a:cxn>
                    <a:cxn ang="0">
                      <a:pos x="12" y="3"/>
                    </a:cxn>
                    <a:cxn ang="0">
                      <a:pos x="7" y="0"/>
                    </a:cxn>
                    <a:cxn ang="0">
                      <a:pos x="3" y="0"/>
                    </a:cxn>
                  </a:cxnLst>
                  <a:rect l="0" t="0" r="r" b="b"/>
                  <a:pathLst>
                    <a:path w="15" h="19">
                      <a:moveTo>
                        <a:pt x="3" y="0"/>
                      </a:moveTo>
                      <a:lnTo>
                        <a:pt x="3" y="0"/>
                      </a:lnTo>
                      <a:lnTo>
                        <a:pt x="0" y="0"/>
                      </a:lnTo>
                      <a:lnTo>
                        <a:pt x="12" y="19"/>
                      </a:lnTo>
                      <a:lnTo>
                        <a:pt x="12" y="19"/>
                      </a:lnTo>
                      <a:lnTo>
                        <a:pt x="13" y="16"/>
                      </a:lnTo>
                      <a:lnTo>
                        <a:pt x="15" y="11"/>
                      </a:lnTo>
                      <a:lnTo>
                        <a:pt x="15" y="11"/>
                      </a:lnTo>
                      <a:lnTo>
                        <a:pt x="13" y="6"/>
                      </a:lnTo>
                      <a:lnTo>
                        <a:pt x="12" y="3"/>
                      </a:lnTo>
                      <a:lnTo>
                        <a:pt x="7" y="0"/>
                      </a:lnTo>
                      <a:lnTo>
                        <a:pt x="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9" name="Freeform 3645"/>
                <p:cNvSpPr>
                  <a:spLocks/>
                </p:cNvSpPr>
                <p:nvPr/>
              </p:nvSpPr>
              <p:spPr bwMode="auto">
                <a:xfrm>
                  <a:off x="4591050" y="3554412"/>
                  <a:ext cx="12700" cy="14288"/>
                </a:xfrm>
                <a:custGeom>
                  <a:avLst/>
                  <a:gdLst/>
                  <a:ahLst/>
                  <a:cxnLst>
                    <a:cxn ang="0">
                      <a:pos x="8" y="0"/>
                    </a:cxn>
                    <a:cxn ang="0">
                      <a:pos x="8" y="0"/>
                    </a:cxn>
                    <a:cxn ang="0">
                      <a:pos x="5" y="0"/>
                    </a:cxn>
                    <a:cxn ang="0">
                      <a:pos x="3" y="2"/>
                    </a:cxn>
                    <a:cxn ang="0">
                      <a:pos x="0" y="5"/>
                    </a:cxn>
                    <a:cxn ang="0">
                      <a:pos x="0" y="8"/>
                    </a:cxn>
                    <a:cxn ang="0">
                      <a:pos x="0" y="8"/>
                    </a:cxn>
                    <a:cxn ang="0">
                      <a:pos x="0" y="11"/>
                    </a:cxn>
                    <a:cxn ang="0">
                      <a:pos x="3" y="15"/>
                    </a:cxn>
                    <a:cxn ang="0">
                      <a:pos x="5" y="16"/>
                    </a:cxn>
                    <a:cxn ang="0">
                      <a:pos x="8" y="16"/>
                    </a:cxn>
                    <a:cxn ang="0">
                      <a:pos x="8" y="16"/>
                    </a:cxn>
                    <a:cxn ang="0">
                      <a:pos x="11" y="16"/>
                    </a:cxn>
                    <a:cxn ang="0">
                      <a:pos x="15" y="15"/>
                    </a:cxn>
                    <a:cxn ang="0">
                      <a:pos x="16" y="11"/>
                    </a:cxn>
                    <a:cxn ang="0">
                      <a:pos x="16" y="8"/>
                    </a:cxn>
                    <a:cxn ang="0">
                      <a:pos x="16" y="8"/>
                    </a:cxn>
                    <a:cxn ang="0">
                      <a:pos x="16" y="5"/>
                    </a:cxn>
                    <a:cxn ang="0">
                      <a:pos x="15" y="2"/>
                    </a:cxn>
                    <a:cxn ang="0">
                      <a:pos x="11" y="0"/>
                    </a:cxn>
                    <a:cxn ang="0">
                      <a:pos x="8" y="0"/>
                    </a:cxn>
                  </a:cxnLst>
                  <a:rect l="0" t="0" r="r" b="b"/>
                  <a:pathLst>
                    <a:path w="16" h="16">
                      <a:moveTo>
                        <a:pt x="8" y="0"/>
                      </a:moveTo>
                      <a:lnTo>
                        <a:pt x="8" y="0"/>
                      </a:lnTo>
                      <a:lnTo>
                        <a:pt x="5" y="0"/>
                      </a:lnTo>
                      <a:lnTo>
                        <a:pt x="3" y="2"/>
                      </a:lnTo>
                      <a:lnTo>
                        <a:pt x="0" y="5"/>
                      </a:lnTo>
                      <a:lnTo>
                        <a:pt x="0" y="8"/>
                      </a:lnTo>
                      <a:lnTo>
                        <a:pt x="0" y="8"/>
                      </a:lnTo>
                      <a:lnTo>
                        <a:pt x="0" y="11"/>
                      </a:lnTo>
                      <a:lnTo>
                        <a:pt x="3" y="15"/>
                      </a:lnTo>
                      <a:lnTo>
                        <a:pt x="5" y="16"/>
                      </a:lnTo>
                      <a:lnTo>
                        <a:pt x="8" y="16"/>
                      </a:lnTo>
                      <a:lnTo>
                        <a:pt x="8" y="16"/>
                      </a:lnTo>
                      <a:lnTo>
                        <a:pt x="11" y="16"/>
                      </a:lnTo>
                      <a:lnTo>
                        <a:pt x="15" y="15"/>
                      </a:lnTo>
                      <a:lnTo>
                        <a:pt x="16" y="11"/>
                      </a:lnTo>
                      <a:lnTo>
                        <a:pt x="16" y="8"/>
                      </a:lnTo>
                      <a:lnTo>
                        <a:pt x="16" y="8"/>
                      </a:lnTo>
                      <a:lnTo>
                        <a:pt x="16" y="5"/>
                      </a:lnTo>
                      <a:lnTo>
                        <a:pt x="15" y="2"/>
                      </a:lnTo>
                      <a:lnTo>
                        <a:pt x="11"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0" name="Freeform 3646"/>
                <p:cNvSpPr>
                  <a:spLocks/>
                </p:cNvSpPr>
                <p:nvPr/>
              </p:nvSpPr>
              <p:spPr bwMode="auto">
                <a:xfrm>
                  <a:off x="4591050" y="3554412"/>
                  <a:ext cx="12700" cy="14288"/>
                </a:xfrm>
                <a:custGeom>
                  <a:avLst/>
                  <a:gdLst/>
                  <a:ahLst/>
                  <a:cxnLst>
                    <a:cxn ang="0">
                      <a:pos x="8" y="0"/>
                    </a:cxn>
                    <a:cxn ang="0">
                      <a:pos x="8" y="0"/>
                    </a:cxn>
                    <a:cxn ang="0">
                      <a:pos x="5" y="0"/>
                    </a:cxn>
                    <a:cxn ang="0">
                      <a:pos x="3" y="2"/>
                    </a:cxn>
                    <a:cxn ang="0">
                      <a:pos x="0" y="5"/>
                    </a:cxn>
                    <a:cxn ang="0">
                      <a:pos x="0" y="8"/>
                    </a:cxn>
                    <a:cxn ang="0">
                      <a:pos x="0" y="8"/>
                    </a:cxn>
                    <a:cxn ang="0">
                      <a:pos x="0" y="11"/>
                    </a:cxn>
                    <a:cxn ang="0">
                      <a:pos x="3" y="15"/>
                    </a:cxn>
                    <a:cxn ang="0">
                      <a:pos x="5" y="16"/>
                    </a:cxn>
                    <a:cxn ang="0">
                      <a:pos x="8" y="16"/>
                    </a:cxn>
                    <a:cxn ang="0">
                      <a:pos x="8" y="16"/>
                    </a:cxn>
                    <a:cxn ang="0">
                      <a:pos x="11" y="16"/>
                    </a:cxn>
                    <a:cxn ang="0">
                      <a:pos x="15" y="15"/>
                    </a:cxn>
                    <a:cxn ang="0">
                      <a:pos x="16" y="11"/>
                    </a:cxn>
                    <a:cxn ang="0">
                      <a:pos x="16" y="8"/>
                    </a:cxn>
                    <a:cxn ang="0">
                      <a:pos x="16" y="8"/>
                    </a:cxn>
                    <a:cxn ang="0">
                      <a:pos x="16" y="5"/>
                    </a:cxn>
                    <a:cxn ang="0">
                      <a:pos x="15" y="2"/>
                    </a:cxn>
                    <a:cxn ang="0">
                      <a:pos x="11" y="0"/>
                    </a:cxn>
                    <a:cxn ang="0">
                      <a:pos x="8" y="0"/>
                    </a:cxn>
                  </a:cxnLst>
                  <a:rect l="0" t="0" r="r" b="b"/>
                  <a:pathLst>
                    <a:path w="16" h="16">
                      <a:moveTo>
                        <a:pt x="8" y="0"/>
                      </a:moveTo>
                      <a:lnTo>
                        <a:pt x="8" y="0"/>
                      </a:lnTo>
                      <a:lnTo>
                        <a:pt x="5" y="0"/>
                      </a:lnTo>
                      <a:lnTo>
                        <a:pt x="3" y="2"/>
                      </a:lnTo>
                      <a:lnTo>
                        <a:pt x="0" y="5"/>
                      </a:lnTo>
                      <a:lnTo>
                        <a:pt x="0" y="8"/>
                      </a:lnTo>
                      <a:lnTo>
                        <a:pt x="0" y="8"/>
                      </a:lnTo>
                      <a:lnTo>
                        <a:pt x="0" y="11"/>
                      </a:lnTo>
                      <a:lnTo>
                        <a:pt x="3" y="15"/>
                      </a:lnTo>
                      <a:lnTo>
                        <a:pt x="5" y="16"/>
                      </a:lnTo>
                      <a:lnTo>
                        <a:pt x="8" y="16"/>
                      </a:lnTo>
                      <a:lnTo>
                        <a:pt x="8" y="16"/>
                      </a:lnTo>
                      <a:lnTo>
                        <a:pt x="11" y="16"/>
                      </a:lnTo>
                      <a:lnTo>
                        <a:pt x="15" y="15"/>
                      </a:lnTo>
                      <a:lnTo>
                        <a:pt x="16" y="11"/>
                      </a:lnTo>
                      <a:lnTo>
                        <a:pt x="16" y="8"/>
                      </a:lnTo>
                      <a:lnTo>
                        <a:pt x="16" y="8"/>
                      </a:lnTo>
                      <a:lnTo>
                        <a:pt x="16" y="5"/>
                      </a:lnTo>
                      <a:lnTo>
                        <a:pt x="15" y="2"/>
                      </a:lnTo>
                      <a:lnTo>
                        <a:pt x="11"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1" name="Freeform 3647"/>
                <p:cNvSpPr>
                  <a:spLocks/>
                </p:cNvSpPr>
                <p:nvPr/>
              </p:nvSpPr>
              <p:spPr bwMode="auto">
                <a:xfrm>
                  <a:off x="4760912" y="3559175"/>
                  <a:ext cx="20638" cy="17463"/>
                </a:xfrm>
                <a:custGeom>
                  <a:avLst/>
                  <a:gdLst/>
                  <a:ahLst/>
                  <a:cxnLst>
                    <a:cxn ang="0">
                      <a:pos x="11" y="0"/>
                    </a:cxn>
                    <a:cxn ang="0">
                      <a:pos x="11" y="0"/>
                    </a:cxn>
                    <a:cxn ang="0">
                      <a:pos x="8" y="0"/>
                    </a:cxn>
                    <a:cxn ang="0">
                      <a:pos x="3" y="3"/>
                    </a:cxn>
                    <a:cxn ang="0">
                      <a:pos x="2" y="6"/>
                    </a:cxn>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Lst>
                  <a:rect l="0" t="0" r="r" b="b"/>
                  <a:pathLst>
                    <a:path w="24" h="23">
                      <a:moveTo>
                        <a:pt x="11" y="0"/>
                      </a:moveTo>
                      <a:lnTo>
                        <a:pt x="11" y="0"/>
                      </a:lnTo>
                      <a:lnTo>
                        <a:pt x="8" y="0"/>
                      </a:lnTo>
                      <a:lnTo>
                        <a:pt x="3" y="3"/>
                      </a:lnTo>
                      <a:lnTo>
                        <a:pt x="2" y="6"/>
                      </a:lnTo>
                      <a:lnTo>
                        <a:pt x="0" y="11"/>
                      </a:ln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2" name="Freeform 3648"/>
                <p:cNvSpPr>
                  <a:spLocks/>
                </p:cNvSpPr>
                <p:nvPr/>
              </p:nvSpPr>
              <p:spPr bwMode="auto">
                <a:xfrm>
                  <a:off x="4760912" y="3559175"/>
                  <a:ext cx="20638" cy="17463"/>
                </a:xfrm>
                <a:custGeom>
                  <a:avLst/>
                  <a:gdLst/>
                  <a:ahLst/>
                  <a:cxnLst>
                    <a:cxn ang="0">
                      <a:pos x="11" y="0"/>
                    </a:cxn>
                    <a:cxn ang="0">
                      <a:pos x="11" y="0"/>
                    </a:cxn>
                    <a:cxn ang="0">
                      <a:pos x="8" y="0"/>
                    </a:cxn>
                    <a:cxn ang="0">
                      <a:pos x="3" y="3"/>
                    </a:cxn>
                    <a:cxn ang="0">
                      <a:pos x="2" y="6"/>
                    </a:cxn>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Lst>
                  <a:rect l="0" t="0" r="r" b="b"/>
                  <a:pathLst>
                    <a:path w="24" h="23">
                      <a:moveTo>
                        <a:pt x="11" y="0"/>
                      </a:moveTo>
                      <a:lnTo>
                        <a:pt x="11" y="0"/>
                      </a:lnTo>
                      <a:lnTo>
                        <a:pt x="8" y="0"/>
                      </a:lnTo>
                      <a:lnTo>
                        <a:pt x="3" y="3"/>
                      </a:lnTo>
                      <a:lnTo>
                        <a:pt x="2" y="6"/>
                      </a:lnTo>
                      <a:lnTo>
                        <a:pt x="0" y="11"/>
                      </a:ln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3" name="Freeform 3649"/>
                <p:cNvSpPr>
                  <a:spLocks/>
                </p:cNvSpPr>
                <p:nvPr/>
              </p:nvSpPr>
              <p:spPr bwMode="auto">
                <a:xfrm>
                  <a:off x="4808537" y="3600450"/>
                  <a:ext cx="19050" cy="19050"/>
                </a:xfrm>
                <a:custGeom>
                  <a:avLst/>
                  <a:gdLst/>
                  <a:ahLst/>
                  <a:cxnLst>
                    <a:cxn ang="0">
                      <a:pos x="13" y="0"/>
                    </a:cxn>
                    <a:cxn ang="0">
                      <a:pos x="13" y="0"/>
                    </a:cxn>
                    <a:cxn ang="0">
                      <a:pos x="8" y="2"/>
                    </a:cxn>
                    <a:cxn ang="0">
                      <a:pos x="3" y="3"/>
                    </a:cxn>
                    <a:cxn ang="0">
                      <a:pos x="1" y="8"/>
                    </a:cxn>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Lst>
                  <a:rect l="0" t="0" r="r" b="b"/>
                  <a:pathLst>
                    <a:path w="24" h="24">
                      <a:moveTo>
                        <a:pt x="13" y="0"/>
                      </a:moveTo>
                      <a:lnTo>
                        <a:pt x="13" y="0"/>
                      </a:lnTo>
                      <a:lnTo>
                        <a:pt x="8" y="2"/>
                      </a:lnTo>
                      <a:lnTo>
                        <a:pt x="3" y="3"/>
                      </a:lnTo>
                      <a:lnTo>
                        <a:pt x="1" y="8"/>
                      </a:lnTo>
                      <a:lnTo>
                        <a:pt x="0" y="13"/>
                      </a:ln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4" name="Freeform 3650"/>
                <p:cNvSpPr>
                  <a:spLocks/>
                </p:cNvSpPr>
                <p:nvPr/>
              </p:nvSpPr>
              <p:spPr bwMode="auto">
                <a:xfrm>
                  <a:off x="4808537" y="3600450"/>
                  <a:ext cx="19050" cy="19050"/>
                </a:xfrm>
                <a:custGeom>
                  <a:avLst/>
                  <a:gdLst/>
                  <a:ahLst/>
                  <a:cxnLst>
                    <a:cxn ang="0">
                      <a:pos x="13" y="0"/>
                    </a:cxn>
                    <a:cxn ang="0">
                      <a:pos x="13" y="0"/>
                    </a:cxn>
                    <a:cxn ang="0">
                      <a:pos x="8" y="2"/>
                    </a:cxn>
                    <a:cxn ang="0">
                      <a:pos x="3" y="3"/>
                    </a:cxn>
                    <a:cxn ang="0">
                      <a:pos x="1" y="8"/>
                    </a:cxn>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Lst>
                  <a:rect l="0" t="0" r="r" b="b"/>
                  <a:pathLst>
                    <a:path w="24" h="24">
                      <a:moveTo>
                        <a:pt x="13" y="0"/>
                      </a:moveTo>
                      <a:lnTo>
                        <a:pt x="13" y="0"/>
                      </a:lnTo>
                      <a:lnTo>
                        <a:pt x="8" y="2"/>
                      </a:lnTo>
                      <a:lnTo>
                        <a:pt x="3" y="3"/>
                      </a:lnTo>
                      <a:lnTo>
                        <a:pt x="1" y="8"/>
                      </a:lnTo>
                      <a:lnTo>
                        <a:pt x="0" y="13"/>
                      </a:ln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5" name="Freeform 3651"/>
                <p:cNvSpPr>
                  <a:spLocks/>
                </p:cNvSpPr>
                <p:nvPr/>
              </p:nvSpPr>
              <p:spPr bwMode="auto">
                <a:xfrm>
                  <a:off x="4741862" y="3554412"/>
                  <a:ext cx="12700" cy="14288"/>
                </a:xfrm>
                <a:custGeom>
                  <a:avLst/>
                  <a:gdLst/>
                  <a:ahLst/>
                  <a:cxnLst>
                    <a:cxn ang="0">
                      <a:pos x="9" y="0"/>
                    </a:cxn>
                    <a:cxn ang="0">
                      <a:pos x="9" y="0"/>
                    </a:cxn>
                    <a:cxn ang="0">
                      <a:pos x="5" y="0"/>
                    </a:cxn>
                    <a:cxn ang="0">
                      <a:pos x="2" y="2"/>
                    </a:cxn>
                    <a:cxn ang="0">
                      <a:pos x="0" y="5"/>
                    </a:cxn>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Lst>
                  <a:rect l="0" t="0" r="r" b="b"/>
                  <a:pathLst>
                    <a:path w="17" h="16">
                      <a:moveTo>
                        <a:pt x="9" y="0"/>
                      </a:moveTo>
                      <a:lnTo>
                        <a:pt x="9" y="0"/>
                      </a:lnTo>
                      <a:lnTo>
                        <a:pt x="5" y="0"/>
                      </a:lnTo>
                      <a:lnTo>
                        <a:pt x="2" y="2"/>
                      </a:lnTo>
                      <a:lnTo>
                        <a:pt x="0" y="5"/>
                      </a:lnTo>
                      <a:lnTo>
                        <a:pt x="0" y="8"/>
                      </a:ln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6" name="Freeform 3652"/>
                <p:cNvSpPr>
                  <a:spLocks/>
                </p:cNvSpPr>
                <p:nvPr/>
              </p:nvSpPr>
              <p:spPr bwMode="auto">
                <a:xfrm>
                  <a:off x="4741862" y="3554412"/>
                  <a:ext cx="12700" cy="14288"/>
                </a:xfrm>
                <a:custGeom>
                  <a:avLst/>
                  <a:gdLst/>
                  <a:ahLst/>
                  <a:cxnLst>
                    <a:cxn ang="0">
                      <a:pos x="9" y="0"/>
                    </a:cxn>
                    <a:cxn ang="0">
                      <a:pos x="9" y="0"/>
                    </a:cxn>
                    <a:cxn ang="0">
                      <a:pos x="5" y="0"/>
                    </a:cxn>
                    <a:cxn ang="0">
                      <a:pos x="2" y="2"/>
                    </a:cxn>
                    <a:cxn ang="0">
                      <a:pos x="0" y="5"/>
                    </a:cxn>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Lst>
                  <a:rect l="0" t="0" r="r" b="b"/>
                  <a:pathLst>
                    <a:path w="17" h="16">
                      <a:moveTo>
                        <a:pt x="9" y="0"/>
                      </a:moveTo>
                      <a:lnTo>
                        <a:pt x="9" y="0"/>
                      </a:lnTo>
                      <a:lnTo>
                        <a:pt x="5" y="0"/>
                      </a:lnTo>
                      <a:lnTo>
                        <a:pt x="2" y="2"/>
                      </a:lnTo>
                      <a:lnTo>
                        <a:pt x="0" y="5"/>
                      </a:lnTo>
                      <a:lnTo>
                        <a:pt x="0" y="8"/>
                      </a:ln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7" name="Freeform 3653"/>
                <p:cNvSpPr>
                  <a:spLocks/>
                </p:cNvSpPr>
                <p:nvPr/>
              </p:nvSpPr>
              <p:spPr bwMode="auto">
                <a:xfrm>
                  <a:off x="4783137" y="3568700"/>
                  <a:ext cx="14288" cy="14288"/>
                </a:xfrm>
                <a:custGeom>
                  <a:avLst/>
                  <a:gdLst/>
                  <a:ahLst/>
                  <a:cxnLst>
                    <a:cxn ang="0">
                      <a:pos x="8" y="0"/>
                    </a:cxn>
                    <a:cxn ang="0">
                      <a:pos x="8" y="0"/>
                    </a:cxn>
                    <a:cxn ang="0">
                      <a:pos x="4" y="0"/>
                    </a:cxn>
                    <a:cxn ang="0">
                      <a:pos x="3" y="1"/>
                    </a:cxn>
                    <a:cxn ang="0">
                      <a:pos x="0" y="5"/>
                    </a:cxn>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Lst>
                  <a:rect l="0" t="0" r="r" b="b"/>
                  <a:pathLst>
                    <a:path w="18" h="16">
                      <a:moveTo>
                        <a:pt x="8" y="0"/>
                      </a:moveTo>
                      <a:lnTo>
                        <a:pt x="8" y="0"/>
                      </a:lnTo>
                      <a:lnTo>
                        <a:pt x="4" y="0"/>
                      </a:lnTo>
                      <a:lnTo>
                        <a:pt x="3" y="1"/>
                      </a:lnTo>
                      <a:lnTo>
                        <a:pt x="0" y="5"/>
                      </a:lnTo>
                      <a:lnTo>
                        <a:pt x="0" y="8"/>
                      </a:ln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8" name="Freeform 3654"/>
                <p:cNvSpPr>
                  <a:spLocks/>
                </p:cNvSpPr>
                <p:nvPr/>
              </p:nvSpPr>
              <p:spPr bwMode="auto">
                <a:xfrm>
                  <a:off x="4783137" y="3568700"/>
                  <a:ext cx="14288" cy="14288"/>
                </a:xfrm>
                <a:custGeom>
                  <a:avLst/>
                  <a:gdLst/>
                  <a:ahLst/>
                  <a:cxnLst>
                    <a:cxn ang="0">
                      <a:pos x="8" y="0"/>
                    </a:cxn>
                    <a:cxn ang="0">
                      <a:pos x="8" y="0"/>
                    </a:cxn>
                    <a:cxn ang="0">
                      <a:pos x="4" y="0"/>
                    </a:cxn>
                    <a:cxn ang="0">
                      <a:pos x="3" y="1"/>
                    </a:cxn>
                    <a:cxn ang="0">
                      <a:pos x="0" y="5"/>
                    </a:cxn>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Lst>
                  <a:rect l="0" t="0" r="r" b="b"/>
                  <a:pathLst>
                    <a:path w="18" h="16">
                      <a:moveTo>
                        <a:pt x="8" y="0"/>
                      </a:moveTo>
                      <a:lnTo>
                        <a:pt x="8" y="0"/>
                      </a:lnTo>
                      <a:lnTo>
                        <a:pt x="4" y="0"/>
                      </a:lnTo>
                      <a:lnTo>
                        <a:pt x="3" y="1"/>
                      </a:lnTo>
                      <a:lnTo>
                        <a:pt x="0" y="5"/>
                      </a:lnTo>
                      <a:lnTo>
                        <a:pt x="0" y="8"/>
                      </a:ln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9" name="Freeform 3655"/>
                <p:cNvSpPr>
                  <a:spLocks/>
                </p:cNvSpPr>
                <p:nvPr/>
              </p:nvSpPr>
              <p:spPr bwMode="auto">
                <a:xfrm>
                  <a:off x="4792662" y="3587750"/>
                  <a:ext cx="14288" cy="14288"/>
                </a:xfrm>
                <a:custGeom>
                  <a:avLst/>
                  <a:gdLst/>
                  <a:ahLst/>
                  <a:cxnLst>
                    <a:cxn ang="0">
                      <a:pos x="10" y="0"/>
                    </a:cxn>
                    <a:cxn ang="0">
                      <a:pos x="10" y="0"/>
                    </a:cxn>
                    <a:cxn ang="0">
                      <a:pos x="5" y="1"/>
                    </a:cxn>
                    <a:cxn ang="0">
                      <a:pos x="3" y="3"/>
                    </a:cxn>
                    <a:cxn ang="0">
                      <a:pos x="2" y="5"/>
                    </a:cxn>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Lst>
                  <a:rect l="0" t="0" r="r" b="b"/>
                  <a:pathLst>
                    <a:path w="18" h="18">
                      <a:moveTo>
                        <a:pt x="10" y="0"/>
                      </a:moveTo>
                      <a:lnTo>
                        <a:pt x="10" y="0"/>
                      </a:lnTo>
                      <a:lnTo>
                        <a:pt x="5" y="1"/>
                      </a:lnTo>
                      <a:lnTo>
                        <a:pt x="3" y="3"/>
                      </a:lnTo>
                      <a:lnTo>
                        <a:pt x="2" y="5"/>
                      </a:lnTo>
                      <a:lnTo>
                        <a:pt x="0" y="8"/>
                      </a:ln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0" name="Freeform 3656"/>
                <p:cNvSpPr>
                  <a:spLocks/>
                </p:cNvSpPr>
                <p:nvPr/>
              </p:nvSpPr>
              <p:spPr bwMode="auto">
                <a:xfrm>
                  <a:off x="4792662" y="3587750"/>
                  <a:ext cx="14288" cy="14288"/>
                </a:xfrm>
                <a:custGeom>
                  <a:avLst/>
                  <a:gdLst/>
                  <a:ahLst/>
                  <a:cxnLst>
                    <a:cxn ang="0">
                      <a:pos x="10" y="0"/>
                    </a:cxn>
                    <a:cxn ang="0">
                      <a:pos x="10" y="0"/>
                    </a:cxn>
                    <a:cxn ang="0">
                      <a:pos x="5" y="1"/>
                    </a:cxn>
                    <a:cxn ang="0">
                      <a:pos x="3" y="3"/>
                    </a:cxn>
                    <a:cxn ang="0">
                      <a:pos x="2" y="5"/>
                    </a:cxn>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Lst>
                  <a:rect l="0" t="0" r="r" b="b"/>
                  <a:pathLst>
                    <a:path w="18" h="18">
                      <a:moveTo>
                        <a:pt x="10" y="0"/>
                      </a:moveTo>
                      <a:lnTo>
                        <a:pt x="10" y="0"/>
                      </a:lnTo>
                      <a:lnTo>
                        <a:pt x="5" y="1"/>
                      </a:lnTo>
                      <a:lnTo>
                        <a:pt x="3" y="3"/>
                      </a:lnTo>
                      <a:lnTo>
                        <a:pt x="2" y="5"/>
                      </a:lnTo>
                      <a:lnTo>
                        <a:pt x="0" y="8"/>
                      </a:ln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1" name="Freeform 3657"/>
                <p:cNvSpPr>
                  <a:spLocks/>
                </p:cNvSpPr>
                <p:nvPr/>
              </p:nvSpPr>
              <p:spPr bwMode="auto">
                <a:xfrm>
                  <a:off x="4845050" y="3638550"/>
                  <a:ext cx="19050" cy="19050"/>
                </a:xfrm>
                <a:custGeom>
                  <a:avLst/>
                  <a:gdLst/>
                  <a:ahLst/>
                  <a:cxnLst>
                    <a:cxn ang="0">
                      <a:pos x="13" y="0"/>
                    </a:cxn>
                    <a:cxn ang="0">
                      <a:pos x="13" y="0"/>
                    </a:cxn>
                    <a:cxn ang="0">
                      <a:pos x="7" y="1"/>
                    </a:cxn>
                    <a:cxn ang="0">
                      <a:pos x="2" y="5"/>
                    </a:cxn>
                    <a:cxn ang="0">
                      <a:pos x="2" y="5"/>
                    </a:cxn>
                    <a:cxn ang="0">
                      <a:pos x="0" y="10"/>
                    </a:cxn>
                    <a:cxn ang="0">
                      <a:pos x="0" y="13"/>
                    </a:cxn>
                    <a:cxn ang="0">
                      <a:pos x="2" y="18"/>
                    </a:cxn>
                    <a:cxn ang="0">
                      <a:pos x="7" y="21"/>
                    </a:cxn>
                    <a:cxn ang="0">
                      <a:pos x="7" y="21"/>
                    </a:cxn>
                    <a:cxn ang="0">
                      <a:pos x="8" y="23"/>
                    </a:cxn>
                    <a:cxn ang="0">
                      <a:pos x="13" y="23"/>
                    </a:cxn>
                    <a:cxn ang="0">
                      <a:pos x="13" y="23"/>
                    </a:cxn>
                    <a:cxn ang="0">
                      <a:pos x="18" y="21"/>
                    </a:cxn>
                    <a:cxn ang="0">
                      <a:pos x="23" y="18"/>
                    </a:cxn>
                    <a:cxn ang="0">
                      <a:pos x="23" y="18"/>
                    </a:cxn>
                    <a:cxn ang="0">
                      <a:pos x="25" y="13"/>
                    </a:cxn>
                    <a:cxn ang="0">
                      <a:pos x="25" y="10"/>
                    </a:cxn>
                    <a:cxn ang="0">
                      <a:pos x="23" y="5"/>
                    </a:cxn>
                    <a:cxn ang="0">
                      <a:pos x="20" y="1"/>
                    </a:cxn>
                    <a:cxn ang="0">
                      <a:pos x="20" y="1"/>
                    </a:cxn>
                    <a:cxn ang="0">
                      <a:pos x="16" y="0"/>
                    </a:cxn>
                    <a:cxn ang="0">
                      <a:pos x="13" y="0"/>
                    </a:cxn>
                  </a:cxnLst>
                  <a:rect l="0" t="0" r="r" b="b"/>
                  <a:pathLst>
                    <a:path w="25" h="23">
                      <a:moveTo>
                        <a:pt x="13" y="0"/>
                      </a:moveTo>
                      <a:lnTo>
                        <a:pt x="13" y="0"/>
                      </a:lnTo>
                      <a:lnTo>
                        <a:pt x="7" y="1"/>
                      </a:lnTo>
                      <a:lnTo>
                        <a:pt x="2" y="5"/>
                      </a:lnTo>
                      <a:lnTo>
                        <a:pt x="2" y="5"/>
                      </a:lnTo>
                      <a:lnTo>
                        <a:pt x="0" y="10"/>
                      </a:lnTo>
                      <a:lnTo>
                        <a:pt x="0" y="13"/>
                      </a:lnTo>
                      <a:lnTo>
                        <a:pt x="2" y="18"/>
                      </a:lnTo>
                      <a:lnTo>
                        <a:pt x="7" y="21"/>
                      </a:lnTo>
                      <a:lnTo>
                        <a:pt x="7" y="21"/>
                      </a:lnTo>
                      <a:lnTo>
                        <a:pt x="8" y="23"/>
                      </a:lnTo>
                      <a:lnTo>
                        <a:pt x="13" y="23"/>
                      </a:lnTo>
                      <a:lnTo>
                        <a:pt x="13" y="23"/>
                      </a:lnTo>
                      <a:lnTo>
                        <a:pt x="18" y="21"/>
                      </a:lnTo>
                      <a:lnTo>
                        <a:pt x="23" y="18"/>
                      </a:lnTo>
                      <a:lnTo>
                        <a:pt x="23" y="18"/>
                      </a:lnTo>
                      <a:lnTo>
                        <a:pt x="25" y="13"/>
                      </a:lnTo>
                      <a:lnTo>
                        <a:pt x="25" y="10"/>
                      </a:lnTo>
                      <a:lnTo>
                        <a:pt x="23" y="5"/>
                      </a:lnTo>
                      <a:lnTo>
                        <a:pt x="20" y="1"/>
                      </a:lnTo>
                      <a:lnTo>
                        <a:pt x="20" y="1"/>
                      </a:lnTo>
                      <a:lnTo>
                        <a:pt x="16" y="0"/>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2" name="Freeform 3658"/>
                <p:cNvSpPr>
                  <a:spLocks/>
                </p:cNvSpPr>
                <p:nvPr/>
              </p:nvSpPr>
              <p:spPr bwMode="auto">
                <a:xfrm>
                  <a:off x="4845050" y="3638550"/>
                  <a:ext cx="19050" cy="19050"/>
                </a:xfrm>
                <a:custGeom>
                  <a:avLst/>
                  <a:gdLst/>
                  <a:ahLst/>
                  <a:cxnLst>
                    <a:cxn ang="0">
                      <a:pos x="13" y="0"/>
                    </a:cxn>
                    <a:cxn ang="0">
                      <a:pos x="13" y="0"/>
                    </a:cxn>
                    <a:cxn ang="0">
                      <a:pos x="7" y="1"/>
                    </a:cxn>
                    <a:cxn ang="0">
                      <a:pos x="2" y="5"/>
                    </a:cxn>
                    <a:cxn ang="0">
                      <a:pos x="2" y="5"/>
                    </a:cxn>
                    <a:cxn ang="0">
                      <a:pos x="0" y="10"/>
                    </a:cxn>
                    <a:cxn ang="0">
                      <a:pos x="0" y="13"/>
                    </a:cxn>
                    <a:cxn ang="0">
                      <a:pos x="2" y="18"/>
                    </a:cxn>
                    <a:cxn ang="0">
                      <a:pos x="7" y="21"/>
                    </a:cxn>
                    <a:cxn ang="0">
                      <a:pos x="7" y="21"/>
                    </a:cxn>
                    <a:cxn ang="0">
                      <a:pos x="8" y="23"/>
                    </a:cxn>
                    <a:cxn ang="0">
                      <a:pos x="13" y="23"/>
                    </a:cxn>
                    <a:cxn ang="0">
                      <a:pos x="13" y="23"/>
                    </a:cxn>
                    <a:cxn ang="0">
                      <a:pos x="18" y="21"/>
                    </a:cxn>
                    <a:cxn ang="0">
                      <a:pos x="23" y="18"/>
                    </a:cxn>
                    <a:cxn ang="0">
                      <a:pos x="23" y="18"/>
                    </a:cxn>
                    <a:cxn ang="0">
                      <a:pos x="25" y="13"/>
                    </a:cxn>
                    <a:cxn ang="0">
                      <a:pos x="25" y="10"/>
                    </a:cxn>
                    <a:cxn ang="0">
                      <a:pos x="23" y="5"/>
                    </a:cxn>
                    <a:cxn ang="0">
                      <a:pos x="20" y="1"/>
                    </a:cxn>
                    <a:cxn ang="0">
                      <a:pos x="20" y="1"/>
                    </a:cxn>
                    <a:cxn ang="0">
                      <a:pos x="16" y="0"/>
                    </a:cxn>
                    <a:cxn ang="0">
                      <a:pos x="13" y="0"/>
                    </a:cxn>
                  </a:cxnLst>
                  <a:rect l="0" t="0" r="r" b="b"/>
                  <a:pathLst>
                    <a:path w="25" h="23">
                      <a:moveTo>
                        <a:pt x="13" y="0"/>
                      </a:moveTo>
                      <a:lnTo>
                        <a:pt x="13" y="0"/>
                      </a:lnTo>
                      <a:lnTo>
                        <a:pt x="7" y="1"/>
                      </a:lnTo>
                      <a:lnTo>
                        <a:pt x="2" y="5"/>
                      </a:lnTo>
                      <a:lnTo>
                        <a:pt x="2" y="5"/>
                      </a:lnTo>
                      <a:lnTo>
                        <a:pt x="0" y="10"/>
                      </a:lnTo>
                      <a:lnTo>
                        <a:pt x="0" y="13"/>
                      </a:lnTo>
                      <a:lnTo>
                        <a:pt x="2" y="18"/>
                      </a:lnTo>
                      <a:lnTo>
                        <a:pt x="7" y="21"/>
                      </a:lnTo>
                      <a:lnTo>
                        <a:pt x="7" y="21"/>
                      </a:lnTo>
                      <a:lnTo>
                        <a:pt x="8" y="23"/>
                      </a:lnTo>
                      <a:lnTo>
                        <a:pt x="13" y="23"/>
                      </a:lnTo>
                      <a:lnTo>
                        <a:pt x="13" y="23"/>
                      </a:lnTo>
                      <a:lnTo>
                        <a:pt x="18" y="21"/>
                      </a:lnTo>
                      <a:lnTo>
                        <a:pt x="23" y="18"/>
                      </a:lnTo>
                      <a:lnTo>
                        <a:pt x="23" y="18"/>
                      </a:lnTo>
                      <a:lnTo>
                        <a:pt x="25" y="13"/>
                      </a:lnTo>
                      <a:lnTo>
                        <a:pt x="25" y="10"/>
                      </a:lnTo>
                      <a:lnTo>
                        <a:pt x="23" y="5"/>
                      </a:lnTo>
                      <a:lnTo>
                        <a:pt x="20" y="1"/>
                      </a:lnTo>
                      <a:lnTo>
                        <a:pt x="20" y="1"/>
                      </a:lnTo>
                      <a:lnTo>
                        <a:pt x="16" y="0"/>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3" name="Freeform 3659"/>
                <p:cNvSpPr>
                  <a:spLocks/>
                </p:cNvSpPr>
                <p:nvPr/>
              </p:nvSpPr>
              <p:spPr bwMode="auto">
                <a:xfrm>
                  <a:off x="4860925" y="3700462"/>
                  <a:ext cx="19050" cy="17463"/>
                </a:xfrm>
                <a:custGeom>
                  <a:avLst/>
                  <a:gdLst/>
                  <a:ahLst/>
                  <a:cxnLst>
                    <a:cxn ang="0">
                      <a:pos x="12" y="0"/>
                    </a:cxn>
                    <a:cxn ang="0">
                      <a:pos x="12" y="0"/>
                    </a:cxn>
                    <a:cxn ang="0">
                      <a:pos x="5" y="2"/>
                    </a:cxn>
                    <a:cxn ang="0">
                      <a:pos x="2" y="5"/>
                    </a:cxn>
                    <a:cxn ang="0">
                      <a:pos x="2" y="5"/>
                    </a:cxn>
                    <a:cxn ang="0">
                      <a:pos x="0" y="10"/>
                    </a:cxn>
                    <a:cxn ang="0">
                      <a:pos x="0" y="15"/>
                    </a:cxn>
                    <a:cxn ang="0">
                      <a:pos x="2" y="18"/>
                    </a:cxn>
                    <a:cxn ang="0">
                      <a:pos x="5" y="21"/>
                    </a:cxn>
                    <a:cxn ang="0">
                      <a:pos x="5" y="21"/>
                    </a:cxn>
                    <a:cxn ang="0">
                      <a:pos x="8" y="23"/>
                    </a:cxn>
                    <a:cxn ang="0">
                      <a:pos x="12" y="23"/>
                    </a:cxn>
                    <a:cxn ang="0">
                      <a:pos x="12" y="23"/>
                    </a:cxn>
                    <a:cxn ang="0">
                      <a:pos x="17" y="23"/>
                    </a:cxn>
                    <a:cxn ang="0">
                      <a:pos x="22" y="18"/>
                    </a:cxn>
                    <a:cxn ang="0">
                      <a:pos x="22" y="18"/>
                    </a:cxn>
                    <a:cxn ang="0">
                      <a:pos x="23" y="13"/>
                    </a:cxn>
                    <a:cxn ang="0">
                      <a:pos x="23" y="10"/>
                    </a:cxn>
                    <a:cxn ang="0">
                      <a:pos x="22" y="5"/>
                    </a:cxn>
                    <a:cxn ang="0">
                      <a:pos x="18" y="2"/>
                    </a:cxn>
                    <a:cxn ang="0">
                      <a:pos x="18" y="2"/>
                    </a:cxn>
                    <a:cxn ang="0">
                      <a:pos x="15" y="0"/>
                    </a:cxn>
                    <a:cxn ang="0">
                      <a:pos x="12" y="0"/>
                    </a:cxn>
                  </a:cxnLst>
                  <a:rect l="0" t="0" r="r" b="b"/>
                  <a:pathLst>
                    <a:path w="23" h="23">
                      <a:moveTo>
                        <a:pt x="12" y="0"/>
                      </a:moveTo>
                      <a:lnTo>
                        <a:pt x="12" y="0"/>
                      </a:lnTo>
                      <a:lnTo>
                        <a:pt x="5" y="2"/>
                      </a:lnTo>
                      <a:lnTo>
                        <a:pt x="2" y="5"/>
                      </a:lnTo>
                      <a:lnTo>
                        <a:pt x="2" y="5"/>
                      </a:lnTo>
                      <a:lnTo>
                        <a:pt x="0" y="10"/>
                      </a:lnTo>
                      <a:lnTo>
                        <a:pt x="0" y="15"/>
                      </a:lnTo>
                      <a:lnTo>
                        <a:pt x="2" y="18"/>
                      </a:lnTo>
                      <a:lnTo>
                        <a:pt x="5" y="21"/>
                      </a:lnTo>
                      <a:lnTo>
                        <a:pt x="5" y="21"/>
                      </a:lnTo>
                      <a:lnTo>
                        <a:pt x="8" y="23"/>
                      </a:lnTo>
                      <a:lnTo>
                        <a:pt x="12" y="23"/>
                      </a:lnTo>
                      <a:lnTo>
                        <a:pt x="12" y="23"/>
                      </a:lnTo>
                      <a:lnTo>
                        <a:pt x="17" y="23"/>
                      </a:lnTo>
                      <a:lnTo>
                        <a:pt x="22" y="18"/>
                      </a:lnTo>
                      <a:lnTo>
                        <a:pt x="22" y="18"/>
                      </a:lnTo>
                      <a:lnTo>
                        <a:pt x="23" y="13"/>
                      </a:lnTo>
                      <a:lnTo>
                        <a:pt x="23" y="10"/>
                      </a:lnTo>
                      <a:lnTo>
                        <a:pt x="22" y="5"/>
                      </a:lnTo>
                      <a:lnTo>
                        <a:pt x="18" y="2"/>
                      </a:lnTo>
                      <a:lnTo>
                        <a:pt x="18" y="2"/>
                      </a:lnTo>
                      <a:lnTo>
                        <a:pt x="15" y="0"/>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4" name="Freeform 3660"/>
                <p:cNvSpPr>
                  <a:spLocks/>
                </p:cNvSpPr>
                <p:nvPr/>
              </p:nvSpPr>
              <p:spPr bwMode="auto">
                <a:xfrm>
                  <a:off x="4860925" y="3700462"/>
                  <a:ext cx="19050" cy="17463"/>
                </a:xfrm>
                <a:custGeom>
                  <a:avLst/>
                  <a:gdLst/>
                  <a:ahLst/>
                  <a:cxnLst>
                    <a:cxn ang="0">
                      <a:pos x="12" y="0"/>
                    </a:cxn>
                    <a:cxn ang="0">
                      <a:pos x="12" y="0"/>
                    </a:cxn>
                    <a:cxn ang="0">
                      <a:pos x="5" y="2"/>
                    </a:cxn>
                    <a:cxn ang="0">
                      <a:pos x="2" y="5"/>
                    </a:cxn>
                    <a:cxn ang="0">
                      <a:pos x="2" y="5"/>
                    </a:cxn>
                    <a:cxn ang="0">
                      <a:pos x="0" y="10"/>
                    </a:cxn>
                    <a:cxn ang="0">
                      <a:pos x="0" y="15"/>
                    </a:cxn>
                    <a:cxn ang="0">
                      <a:pos x="2" y="18"/>
                    </a:cxn>
                    <a:cxn ang="0">
                      <a:pos x="5" y="21"/>
                    </a:cxn>
                    <a:cxn ang="0">
                      <a:pos x="5" y="21"/>
                    </a:cxn>
                    <a:cxn ang="0">
                      <a:pos x="8" y="23"/>
                    </a:cxn>
                    <a:cxn ang="0">
                      <a:pos x="12" y="23"/>
                    </a:cxn>
                    <a:cxn ang="0">
                      <a:pos x="12" y="23"/>
                    </a:cxn>
                    <a:cxn ang="0">
                      <a:pos x="17" y="23"/>
                    </a:cxn>
                    <a:cxn ang="0">
                      <a:pos x="22" y="18"/>
                    </a:cxn>
                    <a:cxn ang="0">
                      <a:pos x="22" y="18"/>
                    </a:cxn>
                    <a:cxn ang="0">
                      <a:pos x="23" y="13"/>
                    </a:cxn>
                    <a:cxn ang="0">
                      <a:pos x="23" y="10"/>
                    </a:cxn>
                    <a:cxn ang="0">
                      <a:pos x="22" y="5"/>
                    </a:cxn>
                    <a:cxn ang="0">
                      <a:pos x="18" y="2"/>
                    </a:cxn>
                    <a:cxn ang="0">
                      <a:pos x="18" y="2"/>
                    </a:cxn>
                    <a:cxn ang="0">
                      <a:pos x="15" y="0"/>
                    </a:cxn>
                    <a:cxn ang="0">
                      <a:pos x="12" y="0"/>
                    </a:cxn>
                  </a:cxnLst>
                  <a:rect l="0" t="0" r="r" b="b"/>
                  <a:pathLst>
                    <a:path w="23" h="23">
                      <a:moveTo>
                        <a:pt x="12" y="0"/>
                      </a:moveTo>
                      <a:lnTo>
                        <a:pt x="12" y="0"/>
                      </a:lnTo>
                      <a:lnTo>
                        <a:pt x="5" y="2"/>
                      </a:lnTo>
                      <a:lnTo>
                        <a:pt x="2" y="5"/>
                      </a:lnTo>
                      <a:lnTo>
                        <a:pt x="2" y="5"/>
                      </a:lnTo>
                      <a:lnTo>
                        <a:pt x="0" y="10"/>
                      </a:lnTo>
                      <a:lnTo>
                        <a:pt x="0" y="15"/>
                      </a:lnTo>
                      <a:lnTo>
                        <a:pt x="2" y="18"/>
                      </a:lnTo>
                      <a:lnTo>
                        <a:pt x="5" y="21"/>
                      </a:lnTo>
                      <a:lnTo>
                        <a:pt x="5" y="21"/>
                      </a:lnTo>
                      <a:lnTo>
                        <a:pt x="8" y="23"/>
                      </a:lnTo>
                      <a:lnTo>
                        <a:pt x="12" y="23"/>
                      </a:lnTo>
                      <a:lnTo>
                        <a:pt x="12" y="23"/>
                      </a:lnTo>
                      <a:lnTo>
                        <a:pt x="17" y="23"/>
                      </a:lnTo>
                      <a:lnTo>
                        <a:pt x="22" y="18"/>
                      </a:lnTo>
                      <a:lnTo>
                        <a:pt x="22" y="18"/>
                      </a:lnTo>
                      <a:lnTo>
                        <a:pt x="23" y="13"/>
                      </a:lnTo>
                      <a:lnTo>
                        <a:pt x="23" y="10"/>
                      </a:lnTo>
                      <a:lnTo>
                        <a:pt x="22" y="5"/>
                      </a:lnTo>
                      <a:lnTo>
                        <a:pt x="18" y="2"/>
                      </a:lnTo>
                      <a:lnTo>
                        <a:pt x="18" y="2"/>
                      </a:lnTo>
                      <a:lnTo>
                        <a:pt x="15" y="0"/>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5" name="Freeform 3661"/>
                <p:cNvSpPr>
                  <a:spLocks/>
                </p:cNvSpPr>
                <p:nvPr/>
              </p:nvSpPr>
              <p:spPr bwMode="auto">
                <a:xfrm>
                  <a:off x="4830762" y="3624262"/>
                  <a:ext cx="14288" cy="12700"/>
                </a:xfrm>
                <a:custGeom>
                  <a:avLst/>
                  <a:gdLst/>
                  <a:ahLst/>
                  <a:cxnLst>
                    <a:cxn ang="0">
                      <a:pos x="10" y="0"/>
                    </a:cxn>
                    <a:cxn ang="0">
                      <a:pos x="10" y="0"/>
                    </a:cxn>
                    <a:cxn ang="0">
                      <a:pos x="5" y="0"/>
                    </a:cxn>
                    <a:cxn ang="0">
                      <a:pos x="2" y="3"/>
                    </a:cxn>
                    <a:cxn ang="0">
                      <a:pos x="2" y="3"/>
                    </a:cxn>
                    <a:cxn ang="0">
                      <a:pos x="0" y="7"/>
                    </a:cxn>
                    <a:cxn ang="0">
                      <a:pos x="0" y="10"/>
                    </a:cxn>
                    <a:cxn ang="0">
                      <a:pos x="2" y="13"/>
                    </a:cxn>
                    <a:cxn ang="0">
                      <a:pos x="5" y="15"/>
                    </a:cxn>
                    <a:cxn ang="0">
                      <a:pos x="5" y="15"/>
                    </a:cxn>
                    <a:cxn ang="0">
                      <a:pos x="10" y="17"/>
                    </a:cxn>
                    <a:cxn ang="0">
                      <a:pos x="10" y="17"/>
                    </a:cxn>
                    <a:cxn ang="0">
                      <a:pos x="13" y="17"/>
                    </a:cxn>
                    <a:cxn ang="0">
                      <a:pos x="16" y="13"/>
                    </a:cxn>
                    <a:cxn ang="0">
                      <a:pos x="16" y="13"/>
                    </a:cxn>
                    <a:cxn ang="0">
                      <a:pos x="18" y="10"/>
                    </a:cxn>
                    <a:cxn ang="0">
                      <a:pos x="18" y="7"/>
                    </a:cxn>
                    <a:cxn ang="0">
                      <a:pos x="16" y="3"/>
                    </a:cxn>
                    <a:cxn ang="0">
                      <a:pos x="13" y="2"/>
                    </a:cxn>
                    <a:cxn ang="0">
                      <a:pos x="13" y="2"/>
                    </a:cxn>
                    <a:cxn ang="0">
                      <a:pos x="10" y="0"/>
                    </a:cxn>
                  </a:cxnLst>
                  <a:rect l="0" t="0" r="r" b="b"/>
                  <a:pathLst>
                    <a:path w="18" h="17">
                      <a:moveTo>
                        <a:pt x="10" y="0"/>
                      </a:moveTo>
                      <a:lnTo>
                        <a:pt x="10" y="0"/>
                      </a:lnTo>
                      <a:lnTo>
                        <a:pt x="5" y="0"/>
                      </a:lnTo>
                      <a:lnTo>
                        <a:pt x="2" y="3"/>
                      </a:lnTo>
                      <a:lnTo>
                        <a:pt x="2" y="3"/>
                      </a:lnTo>
                      <a:lnTo>
                        <a:pt x="0" y="7"/>
                      </a:lnTo>
                      <a:lnTo>
                        <a:pt x="0" y="10"/>
                      </a:lnTo>
                      <a:lnTo>
                        <a:pt x="2" y="13"/>
                      </a:lnTo>
                      <a:lnTo>
                        <a:pt x="5" y="15"/>
                      </a:lnTo>
                      <a:lnTo>
                        <a:pt x="5" y="15"/>
                      </a:lnTo>
                      <a:lnTo>
                        <a:pt x="10" y="17"/>
                      </a:lnTo>
                      <a:lnTo>
                        <a:pt x="10" y="17"/>
                      </a:lnTo>
                      <a:lnTo>
                        <a:pt x="13" y="17"/>
                      </a:lnTo>
                      <a:lnTo>
                        <a:pt x="16" y="13"/>
                      </a:lnTo>
                      <a:lnTo>
                        <a:pt x="16" y="13"/>
                      </a:lnTo>
                      <a:lnTo>
                        <a:pt x="18" y="10"/>
                      </a:lnTo>
                      <a:lnTo>
                        <a:pt x="18" y="7"/>
                      </a:lnTo>
                      <a:lnTo>
                        <a:pt x="16" y="3"/>
                      </a:lnTo>
                      <a:lnTo>
                        <a:pt x="13" y="2"/>
                      </a:lnTo>
                      <a:lnTo>
                        <a:pt x="13" y="2"/>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6" name="Freeform 3662"/>
                <p:cNvSpPr>
                  <a:spLocks/>
                </p:cNvSpPr>
                <p:nvPr/>
              </p:nvSpPr>
              <p:spPr bwMode="auto">
                <a:xfrm>
                  <a:off x="4830762" y="3624262"/>
                  <a:ext cx="14288" cy="12700"/>
                </a:xfrm>
                <a:custGeom>
                  <a:avLst/>
                  <a:gdLst/>
                  <a:ahLst/>
                  <a:cxnLst>
                    <a:cxn ang="0">
                      <a:pos x="10" y="0"/>
                    </a:cxn>
                    <a:cxn ang="0">
                      <a:pos x="10" y="0"/>
                    </a:cxn>
                    <a:cxn ang="0">
                      <a:pos x="5" y="0"/>
                    </a:cxn>
                    <a:cxn ang="0">
                      <a:pos x="2" y="3"/>
                    </a:cxn>
                    <a:cxn ang="0">
                      <a:pos x="2" y="3"/>
                    </a:cxn>
                    <a:cxn ang="0">
                      <a:pos x="0" y="7"/>
                    </a:cxn>
                    <a:cxn ang="0">
                      <a:pos x="0" y="10"/>
                    </a:cxn>
                    <a:cxn ang="0">
                      <a:pos x="2" y="13"/>
                    </a:cxn>
                    <a:cxn ang="0">
                      <a:pos x="5" y="15"/>
                    </a:cxn>
                    <a:cxn ang="0">
                      <a:pos x="5" y="15"/>
                    </a:cxn>
                    <a:cxn ang="0">
                      <a:pos x="10" y="17"/>
                    </a:cxn>
                    <a:cxn ang="0">
                      <a:pos x="10" y="17"/>
                    </a:cxn>
                    <a:cxn ang="0">
                      <a:pos x="13" y="17"/>
                    </a:cxn>
                    <a:cxn ang="0">
                      <a:pos x="16" y="13"/>
                    </a:cxn>
                    <a:cxn ang="0">
                      <a:pos x="16" y="13"/>
                    </a:cxn>
                    <a:cxn ang="0">
                      <a:pos x="18" y="10"/>
                    </a:cxn>
                    <a:cxn ang="0">
                      <a:pos x="18" y="7"/>
                    </a:cxn>
                    <a:cxn ang="0">
                      <a:pos x="16" y="3"/>
                    </a:cxn>
                    <a:cxn ang="0">
                      <a:pos x="13" y="2"/>
                    </a:cxn>
                    <a:cxn ang="0">
                      <a:pos x="13" y="2"/>
                    </a:cxn>
                    <a:cxn ang="0">
                      <a:pos x="10" y="0"/>
                    </a:cxn>
                  </a:cxnLst>
                  <a:rect l="0" t="0" r="r" b="b"/>
                  <a:pathLst>
                    <a:path w="18" h="17">
                      <a:moveTo>
                        <a:pt x="10" y="0"/>
                      </a:moveTo>
                      <a:lnTo>
                        <a:pt x="10" y="0"/>
                      </a:lnTo>
                      <a:lnTo>
                        <a:pt x="5" y="0"/>
                      </a:lnTo>
                      <a:lnTo>
                        <a:pt x="2" y="3"/>
                      </a:lnTo>
                      <a:lnTo>
                        <a:pt x="2" y="3"/>
                      </a:lnTo>
                      <a:lnTo>
                        <a:pt x="0" y="7"/>
                      </a:lnTo>
                      <a:lnTo>
                        <a:pt x="0" y="10"/>
                      </a:lnTo>
                      <a:lnTo>
                        <a:pt x="2" y="13"/>
                      </a:lnTo>
                      <a:lnTo>
                        <a:pt x="5" y="15"/>
                      </a:lnTo>
                      <a:lnTo>
                        <a:pt x="5" y="15"/>
                      </a:lnTo>
                      <a:lnTo>
                        <a:pt x="10" y="17"/>
                      </a:lnTo>
                      <a:lnTo>
                        <a:pt x="10" y="17"/>
                      </a:lnTo>
                      <a:lnTo>
                        <a:pt x="13" y="17"/>
                      </a:lnTo>
                      <a:lnTo>
                        <a:pt x="16" y="13"/>
                      </a:lnTo>
                      <a:lnTo>
                        <a:pt x="16" y="13"/>
                      </a:lnTo>
                      <a:lnTo>
                        <a:pt x="18" y="10"/>
                      </a:lnTo>
                      <a:lnTo>
                        <a:pt x="18" y="7"/>
                      </a:lnTo>
                      <a:lnTo>
                        <a:pt x="16" y="3"/>
                      </a:lnTo>
                      <a:lnTo>
                        <a:pt x="13" y="2"/>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7" name="Freeform 3663"/>
                <p:cNvSpPr>
                  <a:spLocks/>
                </p:cNvSpPr>
                <p:nvPr/>
              </p:nvSpPr>
              <p:spPr bwMode="auto">
                <a:xfrm>
                  <a:off x="4859337" y="3659187"/>
                  <a:ext cx="12700" cy="12700"/>
                </a:xfrm>
                <a:custGeom>
                  <a:avLst/>
                  <a:gdLst/>
                  <a:ahLst/>
                  <a:cxnLst>
                    <a:cxn ang="0">
                      <a:pos x="8" y="0"/>
                    </a:cxn>
                    <a:cxn ang="0">
                      <a:pos x="8" y="0"/>
                    </a:cxn>
                    <a:cxn ang="0">
                      <a:pos x="3" y="0"/>
                    </a:cxn>
                    <a:cxn ang="0">
                      <a:pos x="0" y="3"/>
                    </a:cxn>
                    <a:cxn ang="0">
                      <a:pos x="0" y="3"/>
                    </a:cxn>
                    <a:cxn ang="0">
                      <a:pos x="0" y="7"/>
                    </a:cxn>
                    <a:cxn ang="0">
                      <a:pos x="0" y="10"/>
                    </a:cxn>
                    <a:cxn ang="0">
                      <a:pos x="0" y="13"/>
                    </a:cxn>
                    <a:cxn ang="0">
                      <a:pos x="3" y="15"/>
                    </a:cxn>
                    <a:cxn ang="0">
                      <a:pos x="3" y="15"/>
                    </a:cxn>
                    <a:cxn ang="0">
                      <a:pos x="8" y="16"/>
                    </a:cxn>
                    <a:cxn ang="0">
                      <a:pos x="8" y="16"/>
                    </a:cxn>
                    <a:cxn ang="0">
                      <a:pos x="11" y="16"/>
                    </a:cxn>
                    <a:cxn ang="0">
                      <a:pos x="14" y="13"/>
                    </a:cxn>
                    <a:cxn ang="0">
                      <a:pos x="14" y="13"/>
                    </a:cxn>
                    <a:cxn ang="0">
                      <a:pos x="16" y="10"/>
                    </a:cxn>
                    <a:cxn ang="0">
                      <a:pos x="16" y="7"/>
                    </a:cxn>
                    <a:cxn ang="0">
                      <a:pos x="14" y="3"/>
                    </a:cxn>
                    <a:cxn ang="0">
                      <a:pos x="13" y="2"/>
                    </a:cxn>
                    <a:cxn ang="0">
                      <a:pos x="13" y="2"/>
                    </a:cxn>
                    <a:cxn ang="0">
                      <a:pos x="8" y="0"/>
                    </a:cxn>
                  </a:cxnLst>
                  <a:rect l="0" t="0" r="r" b="b"/>
                  <a:pathLst>
                    <a:path w="16" h="16">
                      <a:moveTo>
                        <a:pt x="8" y="0"/>
                      </a:moveTo>
                      <a:lnTo>
                        <a:pt x="8" y="0"/>
                      </a:lnTo>
                      <a:lnTo>
                        <a:pt x="3" y="0"/>
                      </a:lnTo>
                      <a:lnTo>
                        <a:pt x="0" y="3"/>
                      </a:lnTo>
                      <a:lnTo>
                        <a:pt x="0" y="3"/>
                      </a:lnTo>
                      <a:lnTo>
                        <a:pt x="0" y="7"/>
                      </a:lnTo>
                      <a:lnTo>
                        <a:pt x="0" y="10"/>
                      </a:lnTo>
                      <a:lnTo>
                        <a:pt x="0" y="13"/>
                      </a:lnTo>
                      <a:lnTo>
                        <a:pt x="3" y="15"/>
                      </a:lnTo>
                      <a:lnTo>
                        <a:pt x="3" y="15"/>
                      </a:lnTo>
                      <a:lnTo>
                        <a:pt x="8" y="16"/>
                      </a:lnTo>
                      <a:lnTo>
                        <a:pt x="8" y="16"/>
                      </a:lnTo>
                      <a:lnTo>
                        <a:pt x="11" y="16"/>
                      </a:lnTo>
                      <a:lnTo>
                        <a:pt x="14" y="13"/>
                      </a:lnTo>
                      <a:lnTo>
                        <a:pt x="14" y="13"/>
                      </a:lnTo>
                      <a:lnTo>
                        <a:pt x="16" y="10"/>
                      </a:lnTo>
                      <a:lnTo>
                        <a:pt x="16" y="7"/>
                      </a:lnTo>
                      <a:lnTo>
                        <a:pt x="14" y="3"/>
                      </a:lnTo>
                      <a:lnTo>
                        <a:pt x="13" y="2"/>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8" name="Freeform 3664"/>
                <p:cNvSpPr>
                  <a:spLocks/>
                </p:cNvSpPr>
                <p:nvPr/>
              </p:nvSpPr>
              <p:spPr bwMode="auto">
                <a:xfrm>
                  <a:off x="4859337" y="3659187"/>
                  <a:ext cx="12700" cy="12700"/>
                </a:xfrm>
                <a:custGeom>
                  <a:avLst/>
                  <a:gdLst/>
                  <a:ahLst/>
                  <a:cxnLst>
                    <a:cxn ang="0">
                      <a:pos x="8" y="0"/>
                    </a:cxn>
                    <a:cxn ang="0">
                      <a:pos x="8" y="0"/>
                    </a:cxn>
                    <a:cxn ang="0">
                      <a:pos x="3" y="0"/>
                    </a:cxn>
                    <a:cxn ang="0">
                      <a:pos x="0" y="3"/>
                    </a:cxn>
                    <a:cxn ang="0">
                      <a:pos x="0" y="3"/>
                    </a:cxn>
                    <a:cxn ang="0">
                      <a:pos x="0" y="7"/>
                    </a:cxn>
                    <a:cxn ang="0">
                      <a:pos x="0" y="10"/>
                    </a:cxn>
                    <a:cxn ang="0">
                      <a:pos x="0" y="13"/>
                    </a:cxn>
                    <a:cxn ang="0">
                      <a:pos x="3" y="15"/>
                    </a:cxn>
                    <a:cxn ang="0">
                      <a:pos x="3" y="15"/>
                    </a:cxn>
                    <a:cxn ang="0">
                      <a:pos x="8" y="16"/>
                    </a:cxn>
                    <a:cxn ang="0">
                      <a:pos x="8" y="16"/>
                    </a:cxn>
                    <a:cxn ang="0">
                      <a:pos x="11" y="16"/>
                    </a:cxn>
                    <a:cxn ang="0">
                      <a:pos x="14" y="13"/>
                    </a:cxn>
                    <a:cxn ang="0">
                      <a:pos x="14" y="13"/>
                    </a:cxn>
                    <a:cxn ang="0">
                      <a:pos x="16" y="10"/>
                    </a:cxn>
                    <a:cxn ang="0">
                      <a:pos x="16" y="7"/>
                    </a:cxn>
                    <a:cxn ang="0">
                      <a:pos x="14" y="3"/>
                    </a:cxn>
                    <a:cxn ang="0">
                      <a:pos x="13" y="2"/>
                    </a:cxn>
                    <a:cxn ang="0">
                      <a:pos x="13" y="2"/>
                    </a:cxn>
                    <a:cxn ang="0">
                      <a:pos x="8" y="0"/>
                    </a:cxn>
                  </a:cxnLst>
                  <a:rect l="0" t="0" r="r" b="b"/>
                  <a:pathLst>
                    <a:path w="16" h="16">
                      <a:moveTo>
                        <a:pt x="8" y="0"/>
                      </a:moveTo>
                      <a:lnTo>
                        <a:pt x="8" y="0"/>
                      </a:lnTo>
                      <a:lnTo>
                        <a:pt x="3" y="0"/>
                      </a:lnTo>
                      <a:lnTo>
                        <a:pt x="0" y="3"/>
                      </a:lnTo>
                      <a:lnTo>
                        <a:pt x="0" y="3"/>
                      </a:lnTo>
                      <a:lnTo>
                        <a:pt x="0" y="7"/>
                      </a:lnTo>
                      <a:lnTo>
                        <a:pt x="0" y="10"/>
                      </a:lnTo>
                      <a:lnTo>
                        <a:pt x="0" y="13"/>
                      </a:lnTo>
                      <a:lnTo>
                        <a:pt x="3" y="15"/>
                      </a:lnTo>
                      <a:lnTo>
                        <a:pt x="3" y="15"/>
                      </a:lnTo>
                      <a:lnTo>
                        <a:pt x="8" y="16"/>
                      </a:lnTo>
                      <a:lnTo>
                        <a:pt x="8" y="16"/>
                      </a:lnTo>
                      <a:lnTo>
                        <a:pt x="11" y="16"/>
                      </a:lnTo>
                      <a:lnTo>
                        <a:pt x="14" y="13"/>
                      </a:lnTo>
                      <a:lnTo>
                        <a:pt x="14" y="13"/>
                      </a:lnTo>
                      <a:lnTo>
                        <a:pt x="16" y="10"/>
                      </a:lnTo>
                      <a:lnTo>
                        <a:pt x="16" y="7"/>
                      </a:lnTo>
                      <a:lnTo>
                        <a:pt x="14" y="3"/>
                      </a:lnTo>
                      <a:lnTo>
                        <a:pt x="13" y="2"/>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9" name="Freeform 3665"/>
                <p:cNvSpPr>
                  <a:spLocks/>
                </p:cNvSpPr>
                <p:nvPr/>
              </p:nvSpPr>
              <p:spPr bwMode="auto">
                <a:xfrm>
                  <a:off x="4857750" y="3679825"/>
                  <a:ext cx="12700" cy="12700"/>
                </a:xfrm>
                <a:custGeom>
                  <a:avLst/>
                  <a:gdLst/>
                  <a:ahLst/>
                  <a:cxnLst>
                    <a:cxn ang="0">
                      <a:pos x="9" y="0"/>
                    </a:cxn>
                    <a:cxn ang="0">
                      <a:pos x="9" y="0"/>
                    </a:cxn>
                    <a:cxn ang="0">
                      <a:pos x="4" y="2"/>
                    </a:cxn>
                    <a:cxn ang="0">
                      <a:pos x="0" y="4"/>
                    </a:cxn>
                    <a:cxn ang="0">
                      <a:pos x="0" y="4"/>
                    </a:cxn>
                    <a:cxn ang="0">
                      <a:pos x="0" y="7"/>
                    </a:cxn>
                    <a:cxn ang="0">
                      <a:pos x="0" y="10"/>
                    </a:cxn>
                    <a:cxn ang="0">
                      <a:pos x="0" y="13"/>
                    </a:cxn>
                    <a:cxn ang="0">
                      <a:pos x="4" y="17"/>
                    </a:cxn>
                    <a:cxn ang="0">
                      <a:pos x="4" y="17"/>
                    </a:cxn>
                    <a:cxn ang="0">
                      <a:pos x="9" y="17"/>
                    </a:cxn>
                    <a:cxn ang="0">
                      <a:pos x="9" y="17"/>
                    </a:cxn>
                    <a:cxn ang="0">
                      <a:pos x="12" y="17"/>
                    </a:cxn>
                    <a:cxn ang="0">
                      <a:pos x="15" y="13"/>
                    </a:cxn>
                    <a:cxn ang="0">
                      <a:pos x="15" y="13"/>
                    </a:cxn>
                    <a:cxn ang="0">
                      <a:pos x="17" y="10"/>
                    </a:cxn>
                    <a:cxn ang="0">
                      <a:pos x="17" y="7"/>
                    </a:cxn>
                    <a:cxn ang="0">
                      <a:pos x="15" y="4"/>
                    </a:cxn>
                    <a:cxn ang="0">
                      <a:pos x="13" y="2"/>
                    </a:cxn>
                    <a:cxn ang="0">
                      <a:pos x="13" y="2"/>
                    </a:cxn>
                    <a:cxn ang="0">
                      <a:pos x="9" y="0"/>
                    </a:cxn>
                  </a:cxnLst>
                  <a:rect l="0" t="0" r="r" b="b"/>
                  <a:pathLst>
                    <a:path w="17" h="17">
                      <a:moveTo>
                        <a:pt x="9" y="0"/>
                      </a:moveTo>
                      <a:lnTo>
                        <a:pt x="9" y="0"/>
                      </a:lnTo>
                      <a:lnTo>
                        <a:pt x="4" y="2"/>
                      </a:lnTo>
                      <a:lnTo>
                        <a:pt x="0" y="4"/>
                      </a:lnTo>
                      <a:lnTo>
                        <a:pt x="0" y="4"/>
                      </a:lnTo>
                      <a:lnTo>
                        <a:pt x="0" y="7"/>
                      </a:lnTo>
                      <a:lnTo>
                        <a:pt x="0" y="10"/>
                      </a:lnTo>
                      <a:lnTo>
                        <a:pt x="0" y="13"/>
                      </a:lnTo>
                      <a:lnTo>
                        <a:pt x="4" y="17"/>
                      </a:lnTo>
                      <a:lnTo>
                        <a:pt x="4" y="17"/>
                      </a:lnTo>
                      <a:lnTo>
                        <a:pt x="9" y="17"/>
                      </a:lnTo>
                      <a:lnTo>
                        <a:pt x="9" y="17"/>
                      </a:lnTo>
                      <a:lnTo>
                        <a:pt x="12" y="17"/>
                      </a:lnTo>
                      <a:lnTo>
                        <a:pt x="15" y="13"/>
                      </a:lnTo>
                      <a:lnTo>
                        <a:pt x="15" y="13"/>
                      </a:lnTo>
                      <a:lnTo>
                        <a:pt x="17" y="10"/>
                      </a:lnTo>
                      <a:lnTo>
                        <a:pt x="17" y="7"/>
                      </a:lnTo>
                      <a:lnTo>
                        <a:pt x="15" y="4"/>
                      </a:lnTo>
                      <a:lnTo>
                        <a:pt x="13" y="2"/>
                      </a:lnTo>
                      <a:lnTo>
                        <a:pt x="13" y="2"/>
                      </a:lnTo>
                      <a:lnTo>
                        <a:pt x="9"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0" name="Freeform 3666"/>
                <p:cNvSpPr>
                  <a:spLocks/>
                </p:cNvSpPr>
                <p:nvPr/>
              </p:nvSpPr>
              <p:spPr bwMode="auto">
                <a:xfrm>
                  <a:off x="4857750" y="3679825"/>
                  <a:ext cx="12700" cy="12700"/>
                </a:xfrm>
                <a:custGeom>
                  <a:avLst/>
                  <a:gdLst/>
                  <a:ahLst/>
                  <a:cxnLst>
                    <a:cxn ang="0">
                      <a:pos x="9" y="0"/>
                    </a:cxn>
                    <a:cxn ang="0">
                      <a:pos x="9" y="0"/>
                    </a:cxn>
                    <a:cxn ang="0">
                      <a:pos x="4" y="2"/>
                    </a:cxn>
                    <a:cxn ang="0">
                      <a:pos x="0" y="4"/>
                    </a:cxn>
                    <a:cxn ang="0">
                      <a:pos x="0" y="4"/>
                    </a:cxn>
                    <a:cxn ang="0">
                      <a:pos x="0" y="7"/>
                    </a:cxn>
                    <a:cxn ang="0">
                      <a:pos x="0" y="10"/>
                    </a:cxn>
                    <a:cxn ang="0">
                      <a:pos x="0" y="13"/>
                    </a:cxn>
                    <a:cxn ang="0">
                      <a:pos x="4" y="17"/>
                    </a:cxn>
                    <a:cxn ang="0">
                      <a:pos x="4" y="17"/>
                    </a:cxn>
                    <a:cxn ang="0">
                      <a:pos x="9" y="17"/>
                    </a:cxn>
                    <a:cxn ang="0">
                      <a:pos x="9" y="17"/>
                    </a:cxn>
                    <a:cxn ang="0">
                      <a:pos x="12" y="17"/>
                    </a:cxn>
                    <a:cxn ang="0">
                      <a:pos x="15" y="13"/>
                    </a:cxn>
                    <a:cxn ang="0">
                      <a:pos x="15" y="13"/>
                    </a:cxn>
                    <a:cxn ang="0">
                      <a:pos x="17" y="10"/>
                    </a:cxn>
                    <a:cxn ang="0">
                      <a:pos x="17" y="7"/>
                    </a:cxn>
                    <a:cxn ang="0">
                      <a:pos x="15" y="4"/>
                    </a:cxn>
                    <a:cxn ang="0">
                      <a:pos x="13" y="2"/>
                    </a:cxn>
                    <a:cxn ang="0">
                      <a:pos x="13" y="2"/>
                    </a:cxn>
                    <a:cxn ang="0">
                      <a:pos x="9" y="0"/>
                    </a:cxn>
                  </a:cxnLst>
                  <a:rect l="0" t="0" r="r" b="b"/>
                  <a:pathLst>
                    <a:path w="17" h="17">
                      <a:moveTo>
                        <a:pt x="9" y="0"/>
                      </a:moveTo>
                      <a:lnTo>
                        <a:pt x="9" y="0"/>
                      </a:lnTo>
                      <a:lnTo>
                        <a:pt x="4" y="2"/>
                      </a:lnTo>
                      <a:lnTo>
                        <a:pt x="0" y="4"/>
                      </a:lnTo>
                      <a:lnTo>
                        <a:pt x="0" y="4"/>
                      </a:lnTo>
                      <a:lnTo>
                        <a:pt x="0" y="7"/>
                      </a:lnTo>
                      <a:lnTo>
                        <a:pt x="0" y="10"/>
                      </a:lnTo>
                      <a:lnTo>
                        <a:pt x="0" y="13"/>
                      </a:lnTo>
                      <a:lnTo>
                        <a:pt x="4" y="17"/>
                      </a:lnTo>
                      <a:lnTo>
                        <a:pt x="4" y="17"/>
                      </a:lnTo>
                      <a:lnTo>
                        <a:pt x="9" y="17"/>
                      </a:lnTo>
                      <a:lnTo>
                        <a:pt x="9" y="17"/>
                      </a:lnTo>
                      <a:lnTo>
                        <a:pt x="12" y="17"/>
                      </a:lnTo>
                      <a:lnTo>
                        <a:pt x="15" y="13"/>
                      </a:lnTo>
                      <a:lnTo>
                        <a:pt x="15" y="13"/>
                      </a:lnTo>
                      <a:lnTo>
                        <a:pt x="17" y="10"/>
                      </a:lnTo>
                      <a:lnTo>
                        <a:pt x="17" y="7"/>
                      </a:lnTo>
                      <a:lnTo>
                        <a:pt x="15" y="4"/>
                      </a:lnTo>
                      <a:lnTo>
                        <a:pt x="13" y="2"/>
                      </a:lnTo>
                      <a:lnTo>
                        <a:pt x="13" y="2"/>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1" name="Freeform 3667"/>
                <p:cNvSpPr>
                  <a:spLocks/>
                </p:cNvSpPr>
                <p:nvPr/>
              </p:nvSpPr>
              <p:spPr bwMode="auto">
                <a:xfrm>
                  <a:off x="4659312" y="3533775"/>
                  <a:ext cx="19050" cy="19050"/>
                </a:xfrm>
                <a:custGeom>
                  <a:avLst/>
                  <a:gdLst/>
                  <a:ahLst/>
                  <a:cxnLst>
                    <a:cxn ang="0">
                      <a:pos x="12" y="0"/>
                    </a:cxn>
                    <a:cxn ang="0">
                      <a:pos x="12" y="0"/>
                    </a:cxn>
                    <a:cxn ang="0">
                      <a:pos x="7" y="2"/>
                    </a:cxn>
                    <a:cxn ang="0">
                      <a:pos x="7" y="2"/>
                    </a:cxn>
                    <a:cxn ang="0">
                      <a:pos x="2" y="5"/>
                    </a:cxn>
                    <a:cxn ang="0">
                      <a:pos x="0" y="8"/>
                    </a:cxn>
                    <a:cxn ang="0">
                      <a:pos x="0" y="13"/>
                    </a:cxn>
                    <a:cxn ang="0">
                      <a:pos x="2" y="18"/>
                    </a:cxn>
                    <a:cxn ang="0">
                      <a:pos x="2" y="18"/>
                    </a:cxn>
                    <a:cxn ang="0">
                      <a:pos x="5" y="23"/>
                    </a:cxn>
                    <a:cxn ang="0">
                      <a:pos x="12" y="25"/>
                    </a:cxn>
                    <a:cxn ang="0">
                      <a:pos x="12" y="25"/>
                    </a:cxn>
                    <a:cxn ang="0">
                      <a:pos x="18" y="23"/>
                    </a:cxn>
                    <a:cxn ang="0">
                      <a:pos x="18" y="23"/>
                    </a:cxn>
                    <a:cxn ang="0">
                      <a:pos x="21" y="20"/>
                    </a:cxn>
                    <a:cxn ang="0">
                      <a:pos x="23" y="15"/>
                    </a:cxn>
                    <a:cxn ang="0">
                      <a:pos x="23" y="12"/>
                    </a:cxn>
                    <a:cxn ang="0">
                      <a:pos x="21" y="7"/>
                    </a:cxn>
                    <a:cxn ang="0">
                      <a:pos x="21" y="7"/>
                    </a:cxn>
                    <a:cxn ang="0">
                      <a:pos x="18" y="2"/>
                    </a:cxn>
                    <a:cxn ang="0">
                      <a:pos x="12" y="0"/>
                    </a:cxn>
                  </a:cxnLst>
                  <a:rect l="0" t="0" r="r" b="b"/>
                  <a:pathLst>
                    <a:path w="23" h="25">
                      <a:moveTo>
                        <a:pt x="12" y="0"/>
                      </a:moveTo>
                      <a:lnTo>
                        <a:pt x="12" y="0"/>
                      </a:lnTo>
                      <a:lnTo>
                        <a:pt x="7" y="2"/>
                      </a:lnTo>
                      <a:lnTo>
                        <a:pt x="7" y="2"/>
                      </a:lnTo>
                      <a:lnTo>
                        <a:pt x="2" y="5"/>
                      </a:lnTo>
                      <a:lnTo>
                        <a:pt x="0" y="8"/>
                      </a:lnTo>
                      <a:lnTo>
                        <a:pt x="0" y="13"/>
                      </a:lnTo>
                      <a:lnTo>
                        <a:pt x="2" y="18"/>
                      </a:lnTo>
                      <a:lnTo>
                        <a:pt x="2" y="18"/>
                      </a:lnTo>
                      <a:lnTo>
                        <a:pt x="5" y="23"/>
                      </a:lnTo>
                      <a:lnTo>
                        <a:pt x="12" y="25"/>
                      </a:lnTo>
                      <a:lnTo>
                        <a:pt x="12" y="25"/>
                      </a:lnTo>
                      <a:lnTo>
                        <a:pt x="18" y="23"/>
                      </a:lnTo>
                      <a:lnTo>
                        <a:pt x="18" y="23"/>
                      </a:lnTo>
                      <a:lnTo>
                        <a:pt x="21" y="20"/>
                      </a:lnTo>
                      <a:lnTo>
                        <a:pt x="23" y="15"/>
                      </a:lnTo>
                      <a:lnTo>
                        <a:pt x="23" y="12"/>
                      </a:lnTo>
                      <a:lnTo>
                        <a:pt x="21" y="7"/>
                      </a:lnTo>
                      <a:lnTo>
                        <a:pt x="21" y="7"/>
                      </a:lnTo>
                      <a:lnTo>
                        <a:pt x="18" y="2"/>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2" name="Freeform 3668"/>
                <p:cNvSpPr>
                  <a:spLocks/>
                </p:cNvSpPr>
                <p:nvPr/>
              </p:nvSpPr>
              <p:spPr bwMode="auto">
                <a:xfrm>
                  <a:off x="4659312" y="3533775"/>
                  <a:ext cx="19050" cy="19050"/>
                </a:xfrm>
                <a:custGeom>
                  <a:avLst/>
                  <a:gdLst/>
                  <a:ahLst/>
                  <a:cxnLst>
                    <a:cxn ang="0">
                      <a:pos x="12" y="0"/>
                    </a:cxn>
                    <a:cxn ang="0">
                      <a:pos x="12" y="0"/>
                    </a:cxn>
                    <a:cxn ang="0">
                      <a:pos x="7" y="2"/>
                    </a:cxn>
                    <a:cxn ang="0">
                      <a:pos x="7" y="2"/>
                    </a:cxn>
                    <a:cxn ang="0">
                      <a:pos x="2" y="5"/>
                    </a:cxn>
                    <a:cxn ang="0">
                      <a:pos x="0" y="8"/>
                    </a:cxn>
                    <a:cxn ang="0">
                      <a:pos x="0" y="13"/>
                    </a:cxn>
                    <a:cxn ang="0">
                      <a:pos x="2" y="18"/>
                    </a:cxn>
                    <a:cxn ang="0">
                      <a:pos x="2" y="18"/>
                    </a:cxn>
                    <a:cxn ang="0">
                      <a:pos x="5" y="23"/>
                    </a:cxn>
                    <a:cxn ang="0">
                      <a:pos x="12" y="25"/>
                    </a:cxn>
                    <a:cxn ang="0">
                      <a:pos x="12" y="25"/>
                    </a:cxn>
                    <a:cxn ang="0">
                      <a:pos x="18" y="23"/>
                    </a:cxn>
                    <a:cxn ang="0">
                      <a:pos x="18" y="23"/>
                    </a:cxn>
                    <a:cxn ang="0">
                      <a:pos x="21" y="20"/>
                    </a:cxn>
                    <a:cxn ang="0">
                      <a:pos x="23" y="15"/>
                    </a:cxn>
                    <a:cxn ang="0">
                      <a:pos x="23" y="12"/>
                    </a:cxn>
                    <a:cxn ang="0">
                      <a:pos x="21" y="7"/>
                    </a:cxn>
                    <a:cxn ang="0">
                      <a:pos x="21" y="7"/>
                    </a:cxn>
                    <a:cxn ang="0">
                      <a:pos x="18" y="2"/>
                    </a:cxn>
                    <a:cxn ang="0">
                      <a:pos x="12" y="0"/>
                    </a:cxn>
                  </a:cxnLst>
                  <a:rect l="0" t="0" r="r" b="b"/>
                  <a:pathLst>
                    <a:path w="23" h="25">
                      <a:moveTo>
                        <a:pt x="12" y="0"/>
                      </a:moveTo>
                      <a:lnTo>
                        <a:pt x="12" y="0"/>
                      </a:lnTo>
                      <a:lnTo>
                        <a:pt x="7" y="2"/>
                      </a:lnTo>
                      <a:lnTo>
                        <a:pt x="7" y="2"/>
                      </a:lnTo>
                      <a:lnTo>
                        <a:pt x="2" y="5"/>
                      </a:lnTo>
                      <a:lnTo>
                        <a:pt x="0" y="8"/>
                      </a:lnTo>
                      <a:lnTo>
                        <a:pt x="0" y="13"/>
                      </a:lnTo>
                      <a:lnTo>
                        <a:pt x="2" y="18"/>
                      </a:lnTo>
                      <a:lnTo>
                        <a:pt x="2" y="18"/>
                      </a:lnTo>
                      <a:lnTo>
                        <a:pt x="5" y="23"/>
                      </a:lnTo>
                      <a:lnTo>
                        <a:pt x="12" y="25"/>
                      </a:lnTo>
                      <a:lnTo>
                        <a:pt x="12" y="25"/>
                      </a:lnTo>
                      <a:lnTo>
                        <a:pt x="18" y="23"/>
                      </a:lnTo>
                      <a:lnTo>
                        <a:pt x="18" y="23"/>
                      </a:lnTo>
                      <a:lnTo>
                        <a:pt x="21" y="20"/>
                      </a:lnTo>
                      <a:lnTo>
                        <a:pt x="23" y="15"/>
                      </a:lnTo>
                      <a:lnTo>
                        <a:pt x="23" y="12"/>
                      </a:lnTo>
                      <a:lnTo>
                        <a:pt x="21" y="7"/>
                      </a:lnTo>
                      <a:lnTo>
                        <a:pt x="21" y="7"/>
                      </a:lnTo>
                      <a:lnTo>
                        <a:pt x="18" y="2"/>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3" name="Freeform 3669"/>
                <p:cNvSpPr>
                  <a:spLocks/>
                </p:cNvSpPr>
                <p:nvPr/>
              </p:nvSpPr>
              <p:spPr bwMode="auto">
                <a:xfrm>
                  <a:off x="4638675" y="3540125"/>
                  <a:ext cx="12700" cy="14288"/>
                </a:xfrm>
                <a:custGeom>
                  <a:avLst/>
                  <a:gdLst/>
                  <a:ahLst/>
                  <a:cxnLst>
                    <a:cxn ang="0">
                      <a:pos x="8" y="0"/>
                    </a:cxn>
                    <a:cxn ang="0">
                      <a:pos x="8" y="0"/>
                    </a:cxn>
                    <a:cxn ang="0">
                      <a:pos x="5" y="2"/>
                    </a:cxn>
                    <a:cxn ang="0">
                      <a:pos x="5" y="2"/>
                    </a:cxn>
                    <a:cxn ang="0">
                      <a:pos x="2" y="3"/>
                    </a:cxn>
                    <a:cxn ang="0">
                      <a:pos x="0" y="7"/>
                    </a:cxn>
                    <a:cxn ang="0">
                      <a:pos x="0" y="10"/>
                    </a:cxn>
                    <a:cxn ang="0">
                      <a:pos x="2" y="13"/>
                    </a:cxn>
                    <a:cxn ang="0">
                      <a:pos x="2" y="13"/>
                    </a:cxn>
                    <a:cxn ang="0">
                      <a:pos x="5" y="16"/>
                    </a:cxn>
                    <a:cxn ang="0">
                      <a:pos x="8" y="18"/>
                    </a:cxn>
                    <a:cxn ang="0">
                      <a:pos x="8" y="18"/>
                    </a:cxn>
                    <a:cxn ang="0">
                      <a:pos x="13" y="16"/>
                    </a:cxn>
                    <a:cxn ang="0">
                      <a:pos x="13" y="16"/>
                    </a:cxn>
                    <a:cxn ang="0">
                      <a:pos x="15"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2" y="3"/>
                      </a:lnTo>
                      <a:lnTo>
                        <a:pt x="0" y="7"/>
                      </a:lnTo>
                      <a:lnTo>
                        <a:pt x="0" y="10"/>
                      </a:lnTo>
                      <a:lnTo>
                        <a:pt x="2" y="13"/>
                      </a:lnTo>
                      <a:lnTo>
                        <a:pt x="2" y="13"/>
                      </a:lnTo>
                      <a:lnTo>
                        <a:pt x="5" y="16"/>
                      </a:lnTo>
                      <a:lnTo>
                        <a:pt x="8" y="18"/>
                      </a:lnTo>
                      <a:lnTo>
                        <a:pt x="8" y="18"/>
                      </a:lnTo>
                      <a:lnTo>
                        <a:pt x="13" y="16"/>
                      </a:lnTo>
                      <a:lnTo>
                        <a:pt x="13" y="16"/>
                      </a:lnTo>
                      <a:lnTo>
                        <a:pt x="15" y="15"/>
                      </a:lnTo>
                      <a:lnTo>
                        <a:pt x="16" y="11"/>
                      </a:lnTo>
                      <a:lnTo>
                        <a:pt x="16"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4" name="Freeform 3670"/>
                <p:cNvSpPr>
                  <a:spLocks/>
                </p:cNvSpPr>
                <p:nvPr/>
              </p:nvSpPr>
              <p:spPr bwMode="auto">
                <a:xfrm>
                  <a:off x="4638675" y="3540125"/>
                  <a:ext cx="12700" cy="14288"/>
                </a:xfrm>
                <a:custGeom>
                  <a:avLst/>
                  <a:gdLst/>
                  <a:ahLst/>
                  <a:cxnLst>
                    <a:cxn ang="0">
                      <a:pos x="8" y="0"/>
                    </a:cxn>
                    <a:cxn ang="0">
                      <a:pos x="8" y="0"/>
                    </a:cxn>
                    <a:cxn ang="0">
                      <a:pos x="5" y="2"/>
                    </a:cxn>
                    <a:cxn ang="0">
                      <a:pos x="5" y="2"/>
                    </a:cxn>
                    <a:cxn ang="0">
                      <a:pos x="2" y="3"/>
                    </a:cxn>
                    <a:cxn ang="0">
                      <a:pos x="0" y="7"/>
                    </a:cxn>
                    <a:cxn ang="0">
                      <a:pos x="0" y="10"/>
                    </a:cxn>
                    <a:cxn ang="0">
                      <a:pos x="2" y="13"/>
                    </a:cxn>
                    <a:cxn ang="0">
                      <a:pos x="2" y="13"/>
                    </a:cxn>
                    <a:cxn ang="0">
                      <a:pos x="5" y="16"/>
                    </a:cxn>
                    <a:cxn ang="0">
                      <a:pos x="8" y="18"/>
                    </a:cxn>
                    <a:cxn ang="0">
                      <a:pos x="8" y="18"/>
                    </a:cxn>
                    <a:cxn ang="0">
                      <a:pos x="13" y="16"/>
                    </a:cxn>
                    <a:cxn ang="0">
                      <a:pos x="13" y="16"/>
                    </a:cxn>
                    <a:cxn ang="0">
                      <a:pos x="15"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2" y="3"/>
                      </a:lnTo>
                      <a:lnTo>
                        <a:pt x="0" y="7"/>
                      </a:lnTo>
                      <a:lnTo>
                        <a:pt x="0" y="10"/>
                      </a:lnTo>
                      <a:lnTo>
                        <a:pt x="2" y="13"/>
                      </a:lnTo>
                      <a:lnTo>
                        <a:pt x="2" y="13"/>
                      </a:lnTo>
                      <a:lnTo>
                        <a:pt x="5" y="16"/>
                      </a:lnTo>
                      <a:lnTo>
                        <a:pt x="8" y="18"/>
                      </a:lnTo>
                      <a:lnTo>
                        <a:pt x="8" y="18"/>
                      </a:lnTo>
                      <a:lnTo>
                        <a:pt x="13" y="16"/>
                      </a:lnTo>
                      <a:lnTo>
                        <a:pt x="13" y="16"/>
                      </a:lnTo>
                      <a:lnTo>
                        <a:pt x="15" y="15"/>
                      </a:lnTo>
                      <a:lnTo>
                        <a:pt x="16" y="11"/>
                      </a:lnTo>
                      <a:lnTo>
                        <a:pt x="16"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5" name="Freeform 3671"/>
                <p:cNvSpPr>
                  <a:spLocks/>
                </p:cNvSpPr>
                <p:nvPr/>
              </p:nvSpPr>
              <p:spPr bwMode="auto">
                <a:xfrm>
                  <a:off x="4683125" y="3533775"/>
                  <a:ext cx="12700" cy="14288"/>
                </a:xfrm>
                <a:custGeom>
                  <a:avLst/>
                  <a:gdLst/>
                  <a:ahLst/>
                  <a:cxnLst>
                    <a:cxn ang="0">
                      <a:pos x="8" y="0"/>
                    </a:cxn>
                    <a:cxn ang="0">
                      <a:pos x="8" y="0"/>
                    </a:cxn>
                    <a:cxn ang="0">
                      <a:pos x="3" y="2"/>
                    </a:cxn>
                    <a:cxn ang="0">
                      <a:pos x="3" y="2"/>
                    </a:cxn>
                    <a:cxn ang="0">
                      <a:pos x="1" y="3"/>
                    </a:cxn>
                    <a:cxn ang="0">
                      <a:pos x="0" y="7"/>
                    </a:cxn>
                    <a:cxn ang="0">
                      <a:pos x="0" y="10"/>
                    </a:cxn>
                    <a:cxn ang="0">
                      <a:pos x="0" y="13"/>
                    </a:cxn>
                    <a:cxn ang="0">
                      <a:pos x="0" y="13"/>
                    </a:cxn>
                    <a:cxn ang="0">
                      <a:pos x="3" y="17"/>
                    </a:cxn>
                    <a:cxn ang="0">
                      <a:pos x="8" y="18"/>
                    </a:cxn>
                    <a:cxn ang="0">
                      <a:pos x="8" y="18"/>
                    </a:cxn>
                    <a:cxn ang="0">
                      <a:pos x="11" y="17"/>
                    </a:cxn>
                    <a:cxn ang="0">
                      <a:pos x="11" y="17"/>
                    </a:cxn>
                    <a:cxn ang="0">
                      <a:pos x="14" y="15"/>
                    </a:cxn>
                    <a:cxn ang="0">
                      <a:pos x="16" y="12"/>
                    </a:cxn>
                    <a:cxn ang="0">
                      <a:pos x="16" y="8"/>
                    </a:cxn>
                    <a:cxn ang="0">
                      <a:pos x="14" y="5"/>
                    </a:cxn>
                    <a:cxn ang="0">
                      <a:pos x="14" y="5"/>
                    </a:cxn>
                    <a:cxn ang="0">
                      <a:pos x="13" y="2"/>
                    </a:cxn>
                    <a:cxn ang="0">
                      <a:pos x="8" y="0"/>
                    </a:cxn>
                  </a:cxnLst>
                  <a:rect l="0" t="0" r="r" b="b"/>
                  <a:pathLst>
                    <a:path w="16" h="18">
                      <a:moveTo>
                        <a:pt x="8" y="0"/>
                      </a:moveTo>
                      <a:lnTo>
                        <a:pt x="8" y="0"/>
                      </a:lnTo>
                      <a:lnTo>
                        <a:pt x="3" y="2"/>
                      </a:lnTo>
                      <a:lnTo>
                        <a:pt x="3" y="2"/>
                      </a:lnTo>
                      <a:lnTo>
                        <a:pt x="1" y="3"/>
                      </a:lnTo>
                      <a:lnTo>
                        <a:pt x="0" y="7"/>
                      </a:lnTo>
                      <a:lnTo>
                        <a:pt x="0" y="10"/>
                      </a:lnTo>
                      <a:lnTo>
                        <a:pt x="0" y="13"/>
                      </a:lnTo>
                      <a:lnTo>
                        <a:pt x="0" y="13"/>
                      </a:lnTo>
                      <a:lnTo>
                        <a:pt x="3" y="17"/>
                      </a:lnTo>
                      <a:lnTo>
                        <a:pt x="8" y="18"/>
                      </a:lnTo>
                      <a:lnTo>
                        <a:pt x="8" y="18"/>
                      </a:lnTo>
                      <a:lnTo>
                        <a:pt x="11" y="17"/>
                      </a:lnTo>
                      <a:lnTo>
                        <a:pt x="11" y="17"/>
                      </a:lnTo>
                      <a:lnTo>
                        <a:pt x="14" y="15"/>
                      </a:lnTo>
                      <a:lnTo>
                        <a:pt x="16" y="12"/>
                      </a:lnTo>
                      <a:lnTo>
                        <a:pt x="16" y="8"/>
                      </a:lnTo>
                      <a:lnTo>
                        <a:pt x="14" y="5"/>
                      </a:lnTo>
                      <a:lnTo>
                        <a:pt x="14"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6" name="Freeform 3672"/>
                <p:cNvSpPr>
                  <a:spLocks/>
                </p:cNvSpPr>
                <p:nvPr/>
              </p:nvSpPr>
              <p:spPr bwMode="auto">
                <a:xfrm>
                  <a:off x="4683125" y="3533775"/>
                  <a:ext cx="12700" cy="14288"/>
                </a:xfrm>
                <a:custGeom>
                  <a:avLst/>
                  <a:gdLst/>
                  <a:ahLst/>
                  <a:cxnLst>
                    <a:cxn ang="0">
                      <a:pos x="8" y="0"/>
                    </a:cxn>
                    <a:cxn ang="0">
                      <a:pos x="8" y="0"/>
                    </a:cxn>
                    <a:cxn ang="0">
                      <a:pos x="3" y="2"/>
                    </a:cxn>
                    <a:cxn ang="0">
                      <a:pos x="3" y="2"/>
                    </a:cxn>
                    <a:cxn ang="0">
                      <a:pos x="1" y="3"/>
                    </a:cxn>
                    <a:cxn ang="0">
                      <a:pos x="0" y="7"/>
                    </a:cxn>
                    <a:cxn ang="0">
                      <a:pos x="0" y="10"/>
                    </a:cxn>
                    <a:cxn ang="0">
                      <a:pos x="0" y="13"/>
                    </a:cxn>
                    <a:cxn ang="0">
                      <a:pos x="0" y="13"/>
                    </a:cxn>
                    <a:cxn ang="0">
                      <a:pos x="3" y="17"/>
                    </a:cxn>
                    <a:cxn ang="0">
                      <a:pos x="8" y="18"/>
                    </a:cxn>
                    <a:cxn ang="0">
                      <a:pos x="8" y="18"/>
                    </a:cxn>
                    <a:cxn ang="0">
                      <a:pos x="11" y="17"/>
                    </a:cxn>
                    <a:cxn ang="0">
                      <a:pos x="11" y="17"/>
                    </a:cxn>
                    <a:cxn ang="0">
                      <a:pos x="14" y="15"/>
                    </a:cxn>
                    <a:cxn ang="0">
                      <a:pos x="16" y="12"/>
                    </a:cxn>
                    <a:cxn ang="0">
                      <a:pos x="16" y="8"/>
                    </a:cxn>
                    <a:cxn ang="0">
                      <a:pos x="14" y="5"/>
                    </a:cxn>
                    <a:cxn ang="0">
                      <a:pos x="14" y="5"/>
                    </a:cxn>
                    <a:cxn ang="0">
                      <a:pos x="13" y="2"/>
                    </a:cxn>
                    <a:cxn ang="0">
                      <a:pos x="8" y="0"/>
                    </a:cxn>
                  </a:cxnLst>
                  <a:rect l="0" t="0" r="r" b="b"/>
                  <a:pathLst>
                    <a:path w="16" h="18">
                      <a:moveTo>
                        <a:pt x="8" y="0"/>
                      </a:moveTo>
                      <a:lnTo>
                        <a:pt x="8" y="0"/>
                      </a:lnTo>
                      <a:lnTo>
                        <a:pt x="3" y="2"/>
                      </a:lnTo>
                      <a:lnTo>
                        <a:pt x="3" y="2"/>
                      </a:lnTo>
                      <a:lnTo>
                        <a:pt x="1" y="3"/>
                      </a:lnTo>
                      <a:lnTo>
                        <a:pt x="0" y="7"/>
                      </a:lnTo>
                      <a:lnTo>
                        <a:pt x="0" y="10"/>
                      </a:lnTo>
                      <a:lnTo>
                        <a:pt x="0" y="13"/>
                      </a:lnTo>
                      <a:lnTo>
                        <a:pt x="0" y="13"/>
                      </a:lnTo>
                      <a:lnTo>
                        <a:pt x="3" y="17"/>
                      </a:lnTo>
                      <a:lnTo>
                        <a:pt x="8" y="18"/>
                      </a:lnTo>
                      <a:lnTo>
                        <a:pt x="8" y="18"/>
                      </a:lnTo>
                      <a:lnTo>
                        <a:pt x="11" y="17"/>
                      </a:lnTo>
                      <a:lnTo>
                        <a:pt x="11" y="17"/>
                      </a:lnTo>
                      <a:lnTo>
                        <a:pt x="14" y="15"/>
                      </a:lnTo>
                      <a:lnTo>
                        <a:pt x="16" y="12"/>
                      </a:lnTo>
                      <a:lnTo>
                        <a:pt x="16" y="8"/>
                      </a:lnTo>
                      <a:lnTo>
                        <a:pt x="14" y="5"/>
                      </a:lnTo>
                      <a:lnTo>
                        <a:pt x="14"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7" name="Freeform 3673"/>
                <p:cNvSpPr>
                  <a:spLocks/>
                </p:cNvSpPr>
                <p:nvPr/>
              </p:nvSpPr>
              <p:spPr bwMode="auto">
                <a:xfrm>
                  <a:off x="4699000" y="3544887"/>
                  <a:ext cx="14288" cy="14288"/>
                </a:xfrm>
                <a:custGeom>
                  <a:avLst/>
                  <a:gdLst/>
                  <a:ahLst/>
                  <a:cxnLst>
                    <a:cxn ang="0">
                      <a:pos x="8" y="0"/>
                    </a:cxn>
                    <a:cxn ang="0">
                      <a:pos x="8" y="0"/>
                    </a:cxn>
                    <a:cxn ang="0">
                      <a:pos x="5" y="2"/>
                    </a:cxn>
                    <a:cxn ang="0">
                      <a:pos x="5" y="2"/>
                    </a:cxn>
                    <a:cxn ang="0">
                      <a:pos x="1" y="3"/>
                    </a:cxn>
                    <a:cxn ang="0">
                      <a:pos x="0" y="6"/>
                    </a:cxn>
                    <a:cxn ang="0">
                      <a:pos x="0" y="10"/>
                    </a:cxn>
                    <a:cxn ang="0">
                      <a:pos x="1" y="13"/>
                    </a:cxn>
                    <a:cxn ang="0">
                      <a:pos x="1" y="13"/>
                    </a:cxn>
                    <a:cxn ang="0">
                      <a:pos x="5" y="16"/>
                    </a:cxn>
                    <a:cxn ang="0">
                      <a:pos x="8" y="18"/>
                    </a:cxn>
                    <a:cxn ang="0">
                      <a:pos x="8" y="18"/>
                    </a:cxn>
                    <a:cxn ang="0">
                      <a:pos x="13" y="16"/>
                    </a:cxn>
                    <a:cxn ang="0">
                      <a:pos x="13" y="16"/>
                    </a:cxn>
                    <a:cxn ang="0">
                      <a:pos x="14"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1" y="3"/>
                      </a:lnTo>
                      <a:lnTo>
                        <a:pt x="0" y="6"/>
                      </a:lnTo>
                      <a:lnTo>
                        <a:pt x="0" y="10"/>
                      </a:lnTo>
                      <a:lnTo>
                        <a:pt x="1" y="13"/>
                      </a:lnTo>
                      <a:lnTo>
                        <a:pt x="1" y="13"/>
                      </a:lnTo>
                      <a:lnTo>
                        <a:pt x="5" y="16"/>
                      </a:lnTo>
                      <a:lnTo>
                        <a:pt x="8" y="18"/>
                      </a:lnTo>
                      <a:lnTo>
                        <a:pt x="8" y="18"/>
                      </a:lnTo>
                      <a:lnTo>
                        <a:pt x="13" y="16"/>
                      </a:lnTo>
                      <a:lnTo>
                        <a:pt x="13" y="16"/>
                      </a:lnTo>
                      <a:lnTo>
                        <a:pt x="14" y="15"/>
                      </a:lnTo>
                      <a:lnTo>
                        <a:pt x="16" y="11"/>
                      </a:lnTo>
                      <a:lnTo>
                        <a:pt x="16"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8" name="Freeform 3674"/>
                <p:cNvSpPr>
                  <a:spLocks/>
                </p:cNvSpPr>
                <p:nvPr/>
              </p:nvSpPr>
              <p:spPr bwMode="auto">
                <a:xfrm>
                  <a:off x="4699000" y="3544887"/>
                  <a:ext cx="14288" cy="14288"/>
                </a:xfrm>
                <a:custGeom>
                  <a:avLst/>
                  <a:gdLst/>
                  <a:ahLst/>
                  <a:cxnLst>
                    <a:cxn ang="0">
                      <a:pos x="8" y="0"/>
                    </a:cxn>
                    <a:cxn ang="0">
                      <a:pos x="8" y="0"/>
                    </a:cxn>
                    <a:cxn ang="0">
                      <a:pos x="5" y="2"/>
                    </a:cxn>
                    <a:cxn ang="0">
                      <a:pos x="5" y="2"/>
                    </a:cxn>
                    <a:cxn ang="0">
                      <a:pos x="1" y="3"/>
                    </a:cxn>
                    <a:cxn ang="0">
                      <a:pos x="0" y="6"/>
                    </a:cxn>
                    <a:cxn ang="0">
                      <a:pos x="0" y="10"/>
                    </a:cxn>
                    <a:cxn ang="0">
                      <a:pos x="1" y="13"/>
                    </a:cxn>
                    <a:cxn ang="0">
                      <a:pos x="1" y="13"/>
                    </a:cxn>
                    <a:cxn ang="0">
                      <a:pos x="5" y="16"/>
                    </a:cxn>
                    <a:cxn ang="0">
                      <a:pos x="8" y="18"/>
                    </a:cxn>
                    <a:cxn ang="0">
                      <a:pos x="8" y="18"/>
                    </a:cxn>
                    <a:cxn ang="0">
                      <a:pos x="13" y="16"/>
                    </a:cxn>
                    <a:cxn ang="0">
                      <a:pos x="13" y="16"/>
                    </a:cxn>
                    <a:cxn ang="0">
                      <a:pos x="14"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1" y="3"/>
                      </a:lnTo>
                      <a:lnTo>
                        <a:pt x="0" y="6"/>
                      </a:lnTo>
                      <a:lnTo>
                        <a:pt x="0" y="10"/>
                      </a:lnTo>
                      <a:lnTo>
                        <a:pt x="1" y="13"/>
                      </a:lnTo>
                      <a:lnTo>
                        <a:pt x="1" y="13"/>
                      </a:lnTo>
                      <a:lnTo>
                        <a:pt x="5" y="16"/>
                      </a:lnTo>
                      <a:lnTo>
                        <a:pt x="8" y="18"/>
                      </a:lnTo>
                      <a:lnTo>
                        <a:pt x="8" y="18"/>
                      </a:lnTo>
                      <a:lnTo>
                        <a:pt x="13" y="16"/>
                      </a:lnTo>
                      <a:lnTo>
                        <a:pt x="13" y="16"/>
                      </a:lnTo>
                      <a:lnTo>
                        <a:pt x="14" y="15"/>
                      </a:lnTo>
                      <a:lnTo>
                        <a:pt x="16" y="11"/>
                      </a:lnTo>
                      <a:lnTo>
                        <a:pt x="16"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9" name="Freeform 3675"/>
                <p:cNvSpPr>
                  <a:spLocks/>
                </p:cNvSpPr>
                <p:nvPr/>
              </p:nvSpPr>
              <p:spPr bwMode="auto">
                <a:xfrm>
                  <a:off x="4860925" y="3756025"/>
                  <a:ext cx="19050" cy="20638"/>
                </a:xfrm>
                <a:custGeom>
                  <a:avLst/>
                  <a:gdLst/>
                  <a:ahLst/>
                  <a:cxnLst>
                    <a:cxn ang="0">
                      <a:pos x="13" y="0"/>
                    </a:cxn>
                    <a:cxn ang="0">
                      <a:pos x="13" y="0"/>
                    </a:cxn>
                    <a:cxn ang="0">
                      <a:pos x="7" y="2"/>
                    </a:cxn>
                    <a:cxn ang="0">
                      <a:pos x="7" y="2"/>
                    </a:cxn>
                    <a:cxn ang="0">
                      <a:pos x="4" y="5"/>
                    </a:cxn>
                    <a:cxn ang="0">
                      <a:pos x="2" y="8"/>
                    </a:cxn>
                    <a:cxn ang="0">
                      <a:pos x="0" y="13"/>
                    </a:cxn>
                    <a:cxn ang="0">
                      <a:pos x="2" y="18"/>
                    </a:cxn>
                    <a:cxn ang="0">
                      <a:pos x="2" y="18"/>
                    </a:cxn>
                    <a:cxn ang="0">
                      <a:pos x="7" y="23"/>
                    </a:cxn>
                    <a:cxn ang="0">
                      <a:pos x="13" y="24"/>
                    </a:cxn>
                    <a:cxn ang="0">
                      <a:pos x="13" y="24"/>
                    </a:cxn>
                    <a:cxn ang="0">
                      <a:pos x="18" y="23"/>
                    </a:cxn>
                    <a:cxn ang="0">
                      <a:pos x="18" y="23"/>
                    </a:cxn>
                    <a:cxn ang="0">
                      <a:pos x="22" y="20"/>
                    </a:cxn>
                    <a:cxn ang="0">
                      <a:pos x="25" y="15"/>
                    </a:cxn>
                    <a:cxn ang="0">
                      <a:pos x="25" y="11"/>
                    </a:cxn>
                    <a:cxn ang="0">
                      <a:pos x="23" y="6"/>
                    </a:cxn>
                    <a:cxn ang="0">
                      <a:pos x="23" y="6"/>
                    </a:cxn>
                    <a:cxn ang="0">
                      <a:pos x="18" y="2"/>
                    </a:cxn>
                    <a:cxn ang="0">
                      <a:pos x="13" y="0"/>
                    </a:cxn>
                  </a:cxnLst>
                  <a:rect l="0" t="0" r="r" b="b"/>
                  <a:pathLst>
                    <a:path w="25" h="24">
                      <a:moveTo>
                        <a:pt x="13" y="0"/>
                      </a:moveTo>
                      <a:lnTo>
                        <a:pt x="13" y="0"/>
                      </a:lnTo>
                      <a:lnTo>
                        <a:pt x="7" y="2"/>
                      </a:lnTo>
                      <a:lnTo>
                        <a:pt x="7" y="2"/>
                      </a:lnTo>
                      <a:lnTo>
                        <a:pt x="4" y="5"/>
                      </a:lnTo>
                      <a:lnTo>
                        <a:pt x="2" y="8"/>
                      </a:lnTo>
                      <a:lnTo>
                        <a:pt x="0" y="13"/>
                      </a:lnTo>
                      <a:lnTo>
                        <a:pt x="2" y="18"/>
                      </a:lnTo>
                      <a:lnTo>
                        <a:pt x="2" y="18"/>
                      </a:lnTo>
                      <a:lnTo>
                        <a:pt x="7" y="23"/>
                      </a:lnTo>
                      <a:lnTo>
                        <a:pt x="13" y="24"/>
                      </a:lnTo>
                      <a:lnTo>
                        <a:pt x="13" y="24"/>
                      </a:lnTo>
                      <a:lnTo>
                        <a:pt x="18" y="23"/>
                      </a:lnTo>
                      <a:lnTo>
                        <a:pt x="18" y="23"/>
                      </a:lnTo>
                      <a:lnTo>
                        <a:pt x="22" y="20"/>
                      </a:lnTo>
                      <a:lnTo>
                        <a:pt x="25" y="15"/>
                      </a:lnTo>
                      <a:lnTo>
                        <a:pt x="25" y="11"/>
                      </a:lnTo>
                      <a:lnTo>
                        <a:pt x="23" y="6"/>
                      </a:lnTo>
                      <a:lnTo>
                        <a:pt x="23" y="6"/>
                      </a:lnTo>
                      <a:lnTo>
                        <a:pt x="18" y="2"/>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0" name="Freeform 3676"/>
                <p:cNvSpPr>
                  <a:spLocks/>
                </p:cNvSpPr>
                <p:nvPr/>
              </p:nvSpPr>
              <p:spPr bwMode="auto">
                <a:xfrm>
                  <a:off x="4860925" y="3756025"/>
                  <a:ext cx="19050" cy="20638"/>
                </a:xfrm>
                <a:custGeom>
                  <a:avLst/>
                  <a:gdLst/>
                  <a:ahLst/>
                  <a:cxnLst>
                    <a:cxn ang="0">
                      <a:pos x="13" y="0"/>
                    </a:cxn>
                    <a:cxn ang="0">
                      <a:pos x="13" y="0"/>
                    </a:cxn>
                    <a:cxn ang="0">
                      <a:pos x="7" y="2"/>
                    </a:cxn>
                    <a:cxn ang="0">
                      <a:pos x="7" y="2"/>
                    </a:cxn>
                    <a:cxn ang="0">
                      <a:pos x="4" y="5"/>
                    </a:cxn>
                    <a:cxn ang="0">
                      <a:pos x="2" y="8"/>
                    </a:cxn>
                    <a:cxn ang="0">
                      <a:pos x="0" y="13"/>
                    </a:cxn>
                    <a:cxn ang="0">
                      <a:pos x="2" y="18"/>
                    </a:cxn>
                    <a:cxn ang="0">
                      <a:pos x="2" y="18"/>
                    </a:cxn>
                    <a:cxn ang="0">
                      <a:pos x="7" y="23"/>
                    </a:cxn>
                    <a:cxn ang="0">
                      <a:pos x="13" y="24"/>
                    </a:cxn>
                    <a:cxn ang="0">
                      <a:pos x="13" y="24"/>
                    </a:cxn>
                    <a:cxn ang="0">
                      <a:pos x="18" y="23"/>
                    </a:cxn>
                    <a:cxn ang="0">
                      <a:pos x="18" y="23"/>
                    </a:cxn>
                    <a:cxn ang="0">
                      <a:pos x="22" y="20"/>
                    </a:cxn>
                    <a:cxn ang="0">
                      <a:pos x="25" y="15"/>
                    </a:cxn>
                    <a:cxn ang="0">
                      <a:pos x="25" y="11"/>
                    </a:cxn>
                    <a:cxn ang="0">
                      <a:pos x="23" y="6"/>
                    </a:cxn>
                    <a:cxn ang="0">
                      <a:pos x="23" y="6"/>
                    </a:cxn>
                    <a:cxn ang="0">
                      <a:pos x="18" y="2"/>
                    </a:cxn>
                    <a:cxn ang="0">
                      <a:pos x="13" y="0"/>
                    </a:cxn>
                  </a:cxnLst>
                  <a:rect l="0" t="0" r="r" b="b"/>
                  <a:pathLst>
                    <a:path w="25" h="24">
                      <a:moveTo>
                        <a:pt x="13" y="0"/>
                      </a:moveTo>
                      <a:lnTo>
                        <a:pt x="13" y="0"/>
                      </a:lnTo>
                      <a:lnTo>
                        <a:pt x="7" y="2"/>
                      </a:lnTo>
                      <a:lnTo>
                        <a:pt x="7" y="2"/>
                      </a:lnTo>
                      <a:lnTo>
                        <a:pt x="4" y="5"/>
                      </a:lnTo>
                      <a:lnTo>
                        <a:pt x="2" y="8"/>
                      </a:lnTo>
                      <a:lnTo>
                        <a:pt x="0" y="13"/>
                      </a:lnTo>
                      <a:lnTo>
                        <a:pt x="2" y="18"/>
                      </a:lnTo>
                      <a:lnTo>
                        <a:pt x="2" y="18"/>
                      </a:lnTo>
                      <a:lnTo>
                        <a:pt x="7" y="23"/>
                      </a:lnTo>
                      <a:lnTo>
                        <a:pt x="13" y="24"/>
                      </a:lnTo>
                      <a:lnTo>
                        <a:pt x="13" y="24"/>
                      </a:lnTo>
                      <a:lnTo>
                        <a:pt x="18" y="23"/>
                      </a:lnTo>
                      <a:lnTo>
                        <a:pt x="18" y="23"/>
                      </a:lnTo>
                      <a:lnTo>
                        <a:pt x="22" y="20"/>
                      </a:lnTo>
                      <a:lnTo>
                        <a:pt x="25" y="15"/>
                      </a:lnTo>
                      <a:lnTo>
                        <a:pt x="25" y="11"/>
                      </a:lnTo>
                      <a:lnTo>
                        <a:pt x="23" y="6"/>
                      </a:lnTo>
                      <a:lnTo>
                        <a:pt x="23" y="6"/>
                      </a:lnTo>
                      <a:lnTo>
                        <a:pt x="18"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1" name="Freeform 3677"/>
                <p:cNvSpPr>
                  <a:spLocks/>
                </p:cNvSpPr>
                <p:nvPr/>
              </p:nvSpPr>
              <p:spPr bwMode="auto">
                <a:xfrm>
                  <a:off x="4846637" y="3817937"/>
                  <a:ext cx="19050" cy="19050"/>
                </a:xfrm>
                <a:custGeom>
                  <a:avLst/>
                  <a:gdLst/>
                  <a:ahLst/>
                  <a:cxnLst>
                    <a:cxn ang="0">
                      <a:pos x="12" y="0"/>
                    </a:cxn>
                    <a:cxn ang="0">
                      <a:pos x="12" y="0"/>
                    </a:cxn>
                    <a:cxn ang="0">
                      <a:pos x="7" y="1"/>
                    </a:cxn>
                    <a:cxn ang="0">
                      <a:pos x="7" y="1"/>
                    </a:cxn>
                    <a:cxn ang="0">
                      <a:pos x="2" y="4"/>
                    </a:cxn>
                    <a:cxn ang="0">
                      <a:pos x="0" y="9"/>
                    </a:cxn>
                    <a:cxn ang="0">
                      <a:pos x="0" y="13"/>
                    </a:cxn>
                    <a:cxn ang="0">
                      <a:pos x="2" y="17"/>
                    </a:cxn>
                    <a:cxn ang="0">
                      <a:pos x="2" y="17"/>
                    </a:cxn>
                    <a:cxn ang="0">
                      <a:pos x="5" y="22"/>
                    </a:cxn>
                    <a:cxn ang="0">
                      <a:pos x="12" y="24"/>
                    </a:cxn>
                    <a:cxn ang="0">
                      <a:pos x="12" y="24"/>
                    </a:cxn>
                    <a:cxn ang="0">
                      <a:pos x="18" y="22"/>
                    </a:cxn>
                    <a:cxn ang="0">
                      <a:pos x="18" y="22"/>
                    </a:cxn>
                    <a:cxn ang="0">
                      <a:pos x="22" y="19"/>
                    </a:cxn>
                    <a:cxn ang="0">
                      <a:pos x="23" y="16"/>
                    </a:cxn>
                    <a:cxn ang="0">
                      <a:pos x="23" y="11"/>
                    </a:cxn>
                    <a:cxn ang="0">
                      <a:pos x="23" y="6"/>
                    </a:cxn>
                    <a:cxn ang="0">
                      <a:pos x="23" y="6"/>
                    </a:cxn>
                    <a:cxn ang="0">
                      <a:pos x="18" y="1"/>
                    </a:cxn>
                    <a:cxn ang="0">
                      <a:pos x="12" y="0"/>
                    </a:cxn>
                  </a:cxnLst>
                  <a:rect l="0" t="0" r="r" b="b"/>
                  <a:pathLst>
                    <a:path w="23" h="24">
                      <a:moveTo>
                        <a:pt x="12" y="0"/>
                      </a:moveTo>
                      <a:lnTo>
                        <a:pt x="12" y="0"/>
                      </a:lnTo>
                      <a:lnTo>
                        <a:pt x="7" y="1"/>
                      </a:lnTo>
                      <a:lnTo>
                        <a:pt x="7" y="1"/>
                      </a:lnTo>
                      <a:lnTo>
                        <a:pt x="2" y="4"/>
                      </a:lnTo>
                      <a:lnTo>
                        <a:pt x="0" y="9"/>
                      </a:lnTo>
                      <a:lnTo>
                        <a:pt x="0" y="13"/>
                      </a:lnTo>
                      <a:lnTo>
                        <a:pt x="2" y="17"/>
                      </a:lnTo>
                      <a:lnTo>
                        <a:pt x="2" y="17"/>
                      </a:lnTo>
                      <a:lnTo>
                        <a:pt x="5" y="22"/>
                      </a:lnTo>
                      <a:lnTo>
                        <a:pt x="12" y="24"/>
                      </a:lnTo>
                      <a:lnTo>
                        <a:pt x="12" y="24"/>
                      </a:lnTo>
                      <a:lnTo>
                        <a:pt x="18" y="22"/>
                      </a:lnTo>
                      <a:lnTo>
                        <a:pt x="18" y="22"/>
                      </a:lnTo>
                      <a:lnTo>
                        <a:pt x="22" y="19"/>
                      </a:lnTo>
                      <a:lnTo>
                        <a:pt x="23" y="16"/>
                      </a:lnTo>
                      <a:lnTo>
                        <a:pt x="23" y="11"/>
                      </a:lnTo>
                      <a:lnTo>
                        <a:pt x="23" y="6"/>
                      </a:lnTo>
                      <a:lnTo>
                        <a:pt x="23" y="6"/>
                      </a:lnTo>
                      <a:lnTo>
                        <a:pt x="18" y="1"/>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2" name="Freeform 3678"/>
                <p:cNvSpPr>
                  <a:spLocks/>
                </p:cNvSpPr>
                <p:nvPr/>
              </p:nvSpPr>
              <p:spPr bwMode="auto">
                <a:xfrm>
                  <a:off x="4846637" y="3817937"/>
                  <a:ext cx="19050" cy="19050"/>
                </a:xfrm>
                <a:custGeom>
                  <a:avLst/>
                  <a:gdLst/>
                  <a:ahLst/>
                  <a:cxnLst>
                    <a:cxn ang="0">
                      <a:pos x="12" y="0"/>
                    </a:cxn>
                    <a:cxn ang="0">
                      <a:pos x="12" y="0"/>
                    </a:cxn>
                    <a:cxn ang="0">
                      <a:pos x="7" y="1"/>
                    </a:cxn>
                    <a:cxn ang="0">
                      <a:pos x="7" y="1"/>
                    </a:cxn>
                    <a:cxn ang="0">
                      <a:pos x="2" y="4"/>
                    </a:cxn>
                    <a:cxn ang="0">
                      <a:pos x="0" y="9"/>
                    </a:cxn>
                    <a:cxn ang="0">
                      <a:pos x="0" y="13"/>
                    </a:cxn>
                    <a:cxn ang="0">
                      <a:pos x="2" y="17"/>
                    </a:cxn>
                    <a:cxn ang="0">
                      <a:pos x="2" y="17"/>
                    </a:cxn>
                    <a:cxn ang="0">
                      <a:pos x="5" y="22"/>
                    </a:cxn>
                    <a:cxn ang="0">
                      <a:pos x="12" y="24"/>
                    </a:cxn>
                    <a:cxn ang="0">
                      <a:pos x="12" y="24"/>
                    </a:cxn>
                    <a:cxn ang="0">
                      <a:pos x="18" y="22"/>
                    </a:cxn>
                    <a:cxn ang="0">
                      <a:pos x="18" y="22"/>
                    </a:cxn>
                    <a:cxn ang="0">
                      <a:pos x="22" y="19"/>
                    </a:cxn>
                    <a:cxn ang="0">
                      <a:pos x="23" y="16"/>
                    </a:cxn>
                    <a:cxn ang="0">
                      <a:pos x="23" y="11"/>
                    </a:cxn>
                    <a:cxn ang="0">
                      <a:pos x="23" y="6"/>
                    </a:cxn>
                    <a:cxn ang="0">
                      <a:pos x="23" y="6"/>
                    </a:cxn>
                    <a:cxn ang="0">
                      <a:pos x="18" y="1"/>
                    </a:cxn>
                    <a:cxn ang="0">
                      <a:pos x="12" y="0"/>
                    </a:cxn>
                  </a:cxnLst>
                  <a:rect l="0" t="0" r="r" b="b"/>
                  <a:pathLst>
                    <a:path w="23" h="24">
                      <a:moveTo>
                        <a:pt x="12" y="0"/>
                      </a:moveTo>
                      <a:lnTo>
                        <a:pt x="12" y="0"/>
                      </a:lnTo>
                      <a:lnTo>
                        <a:pt x="7" y="1"/>
                      </a:lnTo>
                      <a:lnTo>
                        <a:pt x="7" y="1"/>
                      </a:lnTo>
                      <a:lnTo>
                        <a:pt x="2" y="4"/>
                      </a:lnTo>
                      <a:lnTo>
                        <a:pt x="0" y="9"/>
                      </a:lnTo>
                      <a:lnTo>
                        <a:pt x="0" y="13"/>
                      </a:lnTo>
                      <a:lnTo>
                        <a:pt x="2" y="17"/>
                      </a:lnTo>
                      <a:lnTo>
                        <a:pt x="2" y="17"/>
                      </a:lnTo>
                      <a:lnTo>
                        <a:pt x="5" y="22"/>
                      </a:lnTo>
                      <a:lnTo>
                        <a:pt x="12" y="24"/>
                      </a:lnTo>
                      <a:lnTo>
                        <a:pt x="12" y="24"/>
                      </a:lnTo>
                      <a:lnTo>
                        <a:pt x="18" y="22"/>
                      </a:lnTo>
                      <a:lnTo>
                        <a:pt x="18" y="22"/>
                      </a:lnTo>
                      <a:lnTo>
                        <a:pt x="22" y="19"/>
                      </a:lnTo>
                      <a:lnTo>
                        <a:pt x="23" y="16"/>
                      </a:lnTo>
                      <a:lnTo>
                        <a:pt x="23" y="11"/>
                      </a:lnTo>
                      <a:lnTo>
                        <a:pt x="23" y="6"/>
                      </a:lnTo>
                      <a:lnTo>
                        <a:pt x="23" y="6"/>
                      </a:lnTo>
                      <a:lnTo>
                        <a:pt x="18" y="1"/>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3" name="Freeform 3679"/>
                <p:cNvSpPr>
                  <a:spLocks/>
                </p:cNvSpPr>
                <p:nvPr/>
              </p:nvSpPr>
              <p:spPr bwMode="auto">
                <a:xfrm>
                  <a:off x="4859337" y="3735387"/>
                  <a:ext cx="12700" cy="14288"/>
                </a:xfrm>
                <a:custGeom>
                  <a:avLst/>
                  <a:gdLst/>
                  <a:ahLst/>
                  <a:cxnLst>
                    <a:cxn ang="0">
                      <a:pos x="10" y="0"/>
                    </a:cxn>
                    <a:cxn ang="0">
                      <a:pos x="10" y="0"/>
                    </a:cxn>
                    <a:cxn ang="0">
                      <a:pos x="5" y="2"/>
                    </a:cxn>
                    <a:cxn ang="0">
                      <a:pos x="5" y="2"/>
                    </a:cxn>
                    <a:cxn ang="0">
                      <a:pos x="2" y="3"/>
                    </a:cxn>
                    <a:cxn ang="0">
                      <a:pos x="2" y="6"/>
                    </a:cxn>
                    <a:cxn ang="0">
                      <a:pos x="0" y="10"/>
                    </a:cxn>
                    <a:cxn ang="0">
                      <a:pos x="2" y="13"/>
                    </a:cxn>
                    <a:cxn ang="0">
                      <a:pos x="2" y="13"/>
                    </a:cxn>
                    <a:cxn ang="0">
                      <a:pos x="5" y="16"/>
                    </a:cxn>
                    <a:cxn ang="0">
                      <a:pos x="10" y="18"/>
                    </a:cxn>
                    <a:cxn ang="0">
                      <a:pos x="10" y="18"/>
                    </a:cxn>
                    <a:cxn ang="0">
                      <a:pos x="13" y="16"/>
                    </a:cxn>
                    <a:cxn ang="0">
                      <a:pos x="13" y="16"/>
                    </a:cxn>
                    <a:cxn ang="0">
                      <a:pos x="16" y="15"/>
                    </a:cxn>
                    <a:cxn ang="0">
                      <a:pos x="18" y="11"/>
                    </a:cxn>
                    <a:cxn ang="0">
                      <a:pos x="18" y="8"/>
                    </a:cxn>
                    <a:cxn ang="0">
                      <a:pos x="16" y="5"/>
                    </a:cxn>
                    <a:cxn ang="0">
                      <a:pos x="16" y="5"/>
                    </a:cxn>
                    <a:cxn ang="0">
                      <a:pos x="13" y="2"/>
                    </a:cxn>
                    <a:cxn ang="0">
                      <a:pos x="10" y="0"/>
                    </a:cxn>
                  </a:cxnLst>
                  <a:rect l="0" t="0" r="r" b="b"/>
                  <a:pathLst>
                    <a:path w="18" h="18">
                      <a:moveTo>
                        <a:pt x="10" y="0"/>
                      </a:moveTo>
                      <a:lnTo>
                        <a:pt x="10" y="0"/>
                      </a:lnTo>
                      <a:lnTo>
                        <a:pt x="5" y="2"/>
                      </a:lnTo>
                      <a:lnTo>
                        <a:pt x="5" y="2"/>
                      </a:lnTo>
                      <a:lnTo>
                        <a:pt x="2" y="3"/>
                      </a:lnTo>
                      <a:lnTo>
                        <a:pt x="2" y="6"/>
                      </a:lnTo>
                      <a:lnTo>
                        <a:pt x="0" y="10"/>
                      </a:lnTo>
                      <a:lnTo>
                        <a:pt x="2" y="13"/>
                      </a:lnTo>
                      <a:lnTo>
                        <a:pt x="2" y="13"/>
                      </a:lnTo>
                      <a:lnTo>
                        <a:pt x="5" y="16"/>
                      </a:lnTo>
                      <a:lnTo>
                        <a:pt x="10" y="18"/>
                      </a:lnTo>
                      <a:lnTo>
                        <a:pt x="10" y="18"/>
                      </a:lnTo>
                      <a:lnTo>
                        <a:pt x="13" y="16"/>
                      </a:lnTo>
                      <a:lnTo>
                        <a:pt x="13" y="16"/>
                      </a:lnTo>
                      <a:lnTo>
                        <a:pt x="16" y="15"/>
                      </a:lnTo>
                      <a:lnTo>
                        <a:pt x="18" y="11"/>
                      </a:lnTo>
                      <a:lnTo>
                        <a:pt x="18" y="8"/>
                      </a:lnTo>
                      <a:lnTo>
                        <a:pt x="16" y="5"/>
                      </a:lnTo>
                      <a:lnTo>
                        <a:pt x="16" y="5"/>
                      </a:lnTo>
                      <a:lnTo>
                        <a:pt x="13" y="2"/>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4" name="Freeform 3680"/>
                <p:cNvSpPr>
                  <a:spLocks/>
                </p:cNvSpPr>
                <p:nvPr/>
              </p:nvSpPr>
              <p:spPr bwMode="auto">
                <a:xfrm>
                  <a:off x="4859337" y="3735387"/>
                  <a:ext cx="12700" cy="14288"/>
                </a:xfrm>
                <a:custGeom>
                  <a:avLst/>
                  <a:gdLst/>
                  <a:ahLst/>
                  <a:cxnLst>
                    <a:cxn ang="0">
                      <a:pos x="10" y="0"/>
                    </a:cxn>
                    <a:cxn ang="0">
                      <a:pos x="10" y="0"/>
                    </a:cxn>
                    <a:cxn ang="0">
                      <a:pos x="5" y="2"/>
                    </a:cxn>
                    <a:cxn ang="0">
                      <a:pos x="5" y="2"/>
                    </a:cxn>
                    <a:cxn ang="0">
                      <a:pos x="2" y="3"/>
                    </a:cxn>
                    <a:cxn ang="0">
                      <a:pos x="2" y="6"/>
                    </a:cxn>
                    <a:cxn ang="0">
                      <a:pos x="0" y="10"/>
                    </a:cxn>
                    <a:cxn ang="0">
                      <a:pos x="2" y="13"/>
                    </a:cxn>
                    <a:cxn ang="0">
                      <a:pos x="2" y="13"/>
                    </a:cxn>
                    <a:cxn ang="0">
                      <a:pos x="5" y="16"/>
                    </a:cxn>
                    <a:cxn ang="0">
                      <a:pos x="10" y="18"/>
                    </a:cxn>
                    <a:cxn ang="0">
                      <a:pos x="10" y="18"/>
                    </a:cxn>
                    <a:cxn ang="0">
                      <a:pos x="13" y="16"/>
                    </a:cxn>
                    <a:cxn ang="0">
                      <a:pos x="13" y="16"/>
                    </a:cxn>
                    <a:cxn ang="0">
                      <a:pos x="16" y="15"/>
                    </a:cxn>
                    <a:cxn ang="0">
                      <a:pos x="18" y="11"/>
                    </a:cxn>
                    <a:cxn ang="0">
                      <a:pos x="18" y="8"/>
                    </a:cxn>
                    <a:cxn ang="0">
                      <a:pos x="16" y="5"/>
                    </a:cxn>
                    <a:cxn ang="0">
                      <a:pos x="16" y="5"/>
                    </a:cxn>
                    <a:cxn ang="0">
                      <a:pos x="13" y="2"/>
                    </a:cxn>
                    <a:cxn ang="0">
                      <a:pos x="10" y="0"/>
                    </a:cxn>
                  </a:cxnLst>
                  <a:rect l="0" t="0" r="r" b="b"/>
                  <a:pathLst>
                    <a:path w="18" h="18">
                      <a:moveTo>
                        <a:pt x="10" y="0"/>
                      </a:moveTo>
                      <a:lnTo>
                        <a:pt x="10" y="0"/>
                      </a:lnTo>
                      <a:lnTo>
                        <a:pt x="5" y="2"/>
                      </a:lnTo>
                      <a:lnTo>
                        <a:pt x="5" y="2"/>
                      </a:lnTo>
                      <a:lnTo>
                        <a:pt x="2" y="3"/>
                      </a:lnTo>
                      <a:lnTo>
                        <a:pt x="2" y="6"/>
                      </a:lnTo>
                      <a:lnTo>
                        <a:pt x="0" y="10"/>
                      </a:lnTo>
                      <a:lnTo>
                        <a:pt x="2" y="13"/>
                      </a:lnTo>
                      <a:lnTo>
                        <a:pt x="2" y="13"/>
                      </a:lnTo>
                      <a:lnTo>
                        <a:pt x="5" y="16"/>
                      </a:lnTo>
                      <a:lnTo>
                        <a:pt x="10" y="18"/>
                      </a:lnTo>
                      <a:lnTo>
                        <a:pt x="10" y="18"/>
                      </a:lnTo>
                      <a:lnTo>
                        <a:pt x="13" y="16"/>
                      </a:lnTo>
                      <a:lnTo>
                        <a:pt x="13" y="16"/>
                      </a:lnTo>
                      <a:lnTo>
                        <a:pt x="16" y="15"/>
                      </a:lnTo>
                      <a:lnTo>
                        <a:pt x="18" y="11"/>
                      </a:lnTo>
                      <a:lnTo>
                        <a:pt x="18" y="8"/>
                      </a:lnTo>
                      <a:lnTo>
                        <a:pt x="16" y="5"/>
                      </a:lnTo>
                      <a:lnTo>
                        <a:pt x="16" y="5"/>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5" name="Freeform 3681"/>
                <p:cNvSpPr>
                  <a:spLocks/>
                </p:cNvSpPr>
                <p:nvPr/>
              </p:nvSpPr>
              <p:spPr bwMode="auto">
                <a:xfrm>
                  <a:off x="4865687" y="3779837"/>
                  <a:ext cx="14288" cy="12700"/>
                </a:xfrm>
                <a:custGeom>
                  <a:avLst/>
                  <a:gdLst/>
                  <a:ahLst/>
                  <a:cxnLst>
                    <a:cxn ang="0">
                      <a:pos x="8" y="0"/>
                    </a:cxn>
                    <a:cxn ang="0">
                      <a:pos x="8" y="0"/>
                    </a:cxn>
                    <a:cxn ang="0">
                      <a:pos x="5" y="2"/>
                    </a:cxn>
                    <a:cxn ang="0">
                      <a:pos x="5" y="2"/>
                    </a:cxn>
                    <a:cxn ang="0">
                      <a:pos x="1" y="4"/>
                    </a:cxn>
                    <a:cxn ang="0">
                      <a:pos x="0" y="7"/>
                    </a:cxn>
                    <a:cxn ang="0">
                      <a:pos x="0" y="10"/>
                    </a:cxn>
                    <a:cxn ang="0">
                      <a:pos x="1" y="13"/>
                    </a:cxn>
                    <a:cxn ang="0">
                      <a:pos x="1" y="13"/>
                    </a:cxn>
                    <a:cxn ang="0">
                      <a:pos x="5" y="17"/>
                    </a:cxn>
                    <a:cxn ang="0">
                      <a:pos x="8" y="17"/>
                    </a:cxn>
                    <a:cxn ang="0">
                      <a:pos x="8" y="17"/>
                    </a:cxn>
                    <a:cxn ang="0">
                      <a:pos x="13" y="17"/>
                    </a:cxn>
                    <a:cxn ang="0">
                      <a:pos x="13" y="17"/>
                    </a:cxn>
                    <a:cxn ang="0">
                      <a:pos x="16" y="13"/>
                    </a:cxn>
                    <a:cxn ang="0">
                      <a:pos x="16" y="12"/>
                    </a:cxn>
                    <a:cxn ang="0">
                      <a:pos x="18" y="8"/>
                    </a:cxn>
                    <a:cxn ang="0">
                      <a:pos x="16" y="5"/>
                    </a:cxn>
                    <a:cxn ang="0">
                      <a:pos x="16" y="5"/>
                    </a:cxn>
                    <a:cxn ang="0">
                      <a:pos x="13" y="2"/>
                    </a:cxn>
                    <a:cxn ang="0">
                      <a:pos x="8" y="0"/>
                    </a:cxn>
                  </a:cxnLst>
                  <a:rect l="0" t="0" r="r" b="b"/>
                  <a:pathLst>
                    <a:path w="18" h="17">
                      <a:moveTo>
                        <a:pt x="8" y="0"/>
                      </a:moveTo>
                      <a:lnTo>
                        <a:pt x="8" y="0"/>
                      </a:lnTo>
                      <a:lnTo>
                        <a:pt x="5" y="2"/>
                      </a:lnTo>
                      <a:lnTo>
                        <a:pt x="5" y="2"/>
                      </a:lnTo>
                      <a:lnTo>
                        <a:pt x="1" y="4"/>
                      </a:lnTo>
                      <a:lnTo>
                        <a:pt x="0" y="7"/>
                      </a:lnTo>
                      <a:lnTo>
                        <a:pt x="0" y="10"/>
                      </a:lnTo>
                      <a:lnTo>
                        <a:pt x="1" y="13"/>
                      </a:lnTo>
                      <a:lnTo>
                        <a:pt x="1" y="13"/>
                      </a:lnTo>
                      <a:lnTo>
                        <a:pt x="5" y="17"/>
                      </a:lnTo>
                      <a:lnTo>
                        <a:pt x="8" y="17"/>
                      </a:lnTo>
                      <a:lnTo>
                        <a:pt x="8" y="17"/>
                      </a:lnTo>
                      <a:lnTo>
                        <a:pt x="13" y="17"/>
                      </a:lnTo>
                      <a:lnTo>
                        <a:pt x="13" y="17"/>
                      </a:lnTo>
                      <a:lnTo>
                        <a:pt x="16" y="13"/>
                      </a:lnTo>
                      <a:lnTo>
                        <a:pt x="16" y="12"/>
                      </a:lnTo>
                      <a:lnTo>
                        <a:pt x="18"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6" name="Freeform 3682"/>
                <p:cNvSpPr>
                  <a:spLocks/>
                </p:cNvSpPr>
                <p:nvPr/>
              </p:nvSpPr>
              <p:spPr bwMode="auto">
                <a:xfrm>
                  <a:off x="4865687" y="3779837"/>
                  <a:ext cx="14288" cy="12700"/>
                </a:xfrm>
                <a:custGeom>
                  <a:avLst/>
                  <a:gdLst/>
                  <a:ahLst/>
                  <a:cxnLst>
                    <a:cxn ang="0">
                      <a:pos x="8" y="0"/>
                    </a:cxn>
                    <a:cxn ang="0">
                      <a:pos x="8" y="0"/>
                    </a:cxn>
                    <a:cxn ang="0">
                      <a:pos x="5" y="2"/>
                    </a:cxn>
                    <a:cxn ang="0">
                      <a:pos x="5" y="2"/>
                    </a:cxn>
                    <a:cxn ang="0">
                      <a:pos x="1" y="4"/>
                    </a:cxn>
                    <a:cxn ang="0">
                      <a:pos x="0" y="7"/>
                    </a:cxn>
                    <a:cxn ang="0">
                      <a:pos x="0" y="10"/>
                    </a:cxn>
                    <a:cxn ang="0">
                      <a:pos x="1" y="13"/>
                    </a:cxn>
                    <a:cxn ang="0">
                      <a:pos x="1" y="13"/>
                    </a:cxn>
                    <a:cxn ang="0">
                      <a:pos x="5" y="17"/>
                    </a:cxn>
                    <a:cxn ang="0">
                      <a:pos x="8" y="17"/>
                    </a:cxn>
                    <a:cxn ang="0">
                      <a:pos x="8" y="17"/>
                    </a:cxn>
                    <a:cxn ang="0">
                      <a:pos x="13" y="17"/>
                    </a:cxn>
                    <a:cxn ang="0">
                      <a:pos x="13" y="17"/>
                    </a:cxn>
                    <a:cxn ang="0">
                      <a:pos x="16" y="13"/>
                    </a:cxn>
                    <a:cxn ang="0">
                      <a:pos x="16" y="12"/>
                    </a:cxn>
                    <a:cxn ang="0">
                      <a:pos x="18" y="8"/>
                    </a:cxn>
                    <a:cxn ang="0">
                      <a:pos x="16" y="5"/>
                    </a:cxn>
                    <a:cxn ang="0">
                      <a:pos x="16" y="5"/>
                    </a:cxn>
                    <a:cxn ang="0">
                      <a:pos x="13" y="2"/>
                    </a:cxn>
                    <a:cxn ang="0">
                      <a:pos x="8" y="0"/>
                    </a:cxn>
                  </a:cxnLst>
                  <a:rect l="0" t="0" r="r" b="b"/>
                  <a:pathLst>
                    <a:path w="18" h="17">
                      <a:moveTo>
                        <a:pt x="8" y="0"/>
                      </a:moveTo>
                      <a:lnTo>
                        <a:pt x="8" y="0"/>
                      </a:lnTo>
                      <a:lnTo>
                        <a:pt x="5" y="2"/>
                      </a:lnTo>
                      <a:lnTo>
                        <a:pt x="5" y="2"/>
                      </a:lnTo>
                      <a:lnTo>
                        <a:pt x="1" y="4"/>
                      </a:lnTo>
                      <a:lnTo>
                        <a:pt x="0" y="7"/>
                      </a:lnTo>
                      <a:lnTo>
                        <a:pt x="0" y="10"/>
                      </a:lnTo>
                      <a:lnTo>
                        <a:pt x="1" y="13"/>
                      </a:lnTo>
                      <a:lnTo>
                        <a:pt x="1" y="13"/>
                      </a:lnTo>
                      <a:lnTo>
                        <a:pt x="5" y="17"/>
                      </a:lnTo>
                      <a:lnTo>
                        <a:pt x="8" y="17"/>
                      </a:lnTo>
                      <a:lnTo>
                        <a:pt x="8" y="17"/>
                      </a:lnTo>
                      <a:lnTo>
                        <a:pt x="13" y="17"/>
                      </a:lnTo>
                      <a:lnTo>
                        <a:pt x="13" y="17"/>
                      </a:lnTo>
                      <a:lnTo>
                        <a:pt x="16" y="13"/>
                      </a:lnTo>
                      <a:lnTo>
                        <a:pt x="16" y="12"/>
                      </a:lnTo>
                      <a:lnTo>
                        <a:pt x="18"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7" name="Freeform 3683"/>
                <p:cNvSpPr>
                  <a:spLocks/>
                </p:cNvSpPr>
                <p:nvPr/>
              </p:nvSpPr>
              <p:spPr bwMode="auto">
                <a:xfrm>
                  <a:off x="4854575" y="3797300"/>
                  <a:ext cx="12700" cy="14288"/>
                </a:xfrm>
                <a:custGeom>
                  <a:avLst/>
                  <a:gdLst/>
                  <a:ahLst/>
                  <a:cxnLst>
                    <a:cxn ang="0">
                      <a:pos x="8" y="0"/>
                    </a:cxn>
                    <a:cxn ang="0">
                      <a:pos x="8" y="0"/>
                    </a:cxn>
                    <a:cxn ang="0">
                      <a:pos x="5" y="2"/>
                    </a:cxn>
                    <a:cxn ang="0">
                      <a:pos x="5" y="2"/>
                    </a:cxn>
                    <a:cxn ang="0">
                      <a:pos x="2" y="4"/>
                    </a:cxn>
                    <a:cxn ang="0">
                      <a:pos x="0" y="7"/>
                    </a:cxn>
                    <a:cxn ang="0">
                      <a:pos x="0" y="10"/>
                    </a:cxn>
                    <a:cxn ang="0">
                      <a:pos x="2" y="13"/>
                    </a:cxn>
                    <a:cxn ang="0">
                      <a:pos x="2" y="13"/>
                    </a:cxn>
                    <a:cxn ang="0">
                      <a:pos x="5" y="17"/>
                    </a:cxn>
                    <a:cxn ang="0">
                      <a:pos x="8" y="18"/>
                    </a:cxn>
                    <a:cxn ang="0">
                      <a:pos x="8" y="18"/>
                    </a:cxn>
                    <a:cxn ang="0">
                      <a:pos x="13" y="17"/>
                    </a:cxn>
                    <a:cxn ang="0">
                      <a:pos x="13" y="17"/>
                    </a:cxn>
                    <a:cxn ang="0">
                      <a:pos x="15" y="15"/>
                    </a:cxn>
                    <a:cxn ang="0">
                      <a:pos x="16" y="12"/>
                    </a:cxn>
                    <a:cxn ang="0">
                      <a:pos x="16" y="9"/>
                    </a:cxn>
                    <a:cxn ang="0">
                      <a:pos x="16" y="5"/>
                    </a:cxn>
                    <a:cxn ang="0">
                      <a:pos x="16" y="5"/>
                    </a:cxn>
                    <a:cxn ang="0">
                      <a:pos x="13" y="2"/>
                    </a:cxn>
                    <a:cxn ang="0">
                      <a:pos x="8" y="0"/>
                    </a:cxn>
                  </a:cxnLst>
                  <a:rect l="0" t="0" r="r" b="b"/>
                  <a:pathLst>
                    <a:path w="16" h="18">
                      <a:moveTo>
                        <a:pt x="8" y="0"/>
                      </a:moveTo>
                      <a:lnTo>
                        <a:pt x="8" y="0"/>
                      </a:lnTo>
                      <a:lnTo>
                        <a:pt x="5" y="2"/>
                      </a:lnTo>
                      <a:lnTo>
                        <a:pt x="5" y="2"/>
                      </a:lnTo>
                      <a:lnTo>
                        <a:pt x="2" y="4"/>
                      </a:lnTo>
                      <a:lnTo>
                        <a:pt x="0" y="7"/>
                      </a:lnTo>
                      <a:lnTo>
                        <a:pt x="0" y="10"/>
                      </a:lnTo>
                      <a:lnTo>
                        <a:pt x="2" y="13"/>
                      </a:lnTo>
                      <a:lnTo>
                        <a:pt x="2" y="13"/>
                      </a:lnTo>
                      <a:lnTo>
                        <a:pt x="5" y="17"/>
                      </a:lnTo>
                      <a:lnTo>
                        <a:pt x="8" y="18"/>
                      </a:lnTo>
                      <a:lnTo>
                        <a:pt x="8" y="18"/>
                      </a:lnTo>
                      <a:lnTo>
                        <a:pt x="13" y="17"/>
                      </a:lnTo>
                      <a:lnTo>
                        <a:pt x="13" y="17"/>
                      </a:lnTo>
                      <a:lnTo>
                        <a:pt x="15" y="15"/>
                      </a:lnTo>
                      <a:lnTo>
                        <a:pt x="16" y="12"/>
                      </a:lnTo>
                      <a:lnTo>
                        <a:pt x="16" y="9"/>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8" name="Freeform 3684"/>
                <p:cNvSpPr>
                  <a:spLocks/>
                </p:cNvSpPr>
                <p:nvPr/>
              </p:nvSpPr>
              <p:spPr bwMode="auto">
                <a:xfrm>
                  <a:off x="4854575" y="3797300"/>
                  <a:ext cx="12700" cy="14288"/>
                </a:xfrm>
                <a:custGeom>
                  <a:avLst/>
                  <a:gdLst/>
                  <a:ahLst/>
                  <a:cxnLst>
                    <a:cxn ang="0">
                      <a:pos x="8" y="0"/>
                    </a:cxn>
                    <a:cxn ang="0">
                      <a:pos x="8" y="0"/>
                    </a:cxn>
                    <a:cxn ang="0">
                      <a:pos x="5" y="2"/>
                    </a:cxn>
                    <a:cxn ang="0">
                      <a:pos x="5" y="2"/>
                    </a:cxn>
                    <a:cxn ang="0">
                      <a:pos x="2" y="4"/>
                    </a:cxn>
                    <a:cxn ang="0">
                      <a:pos x="0" y="7"/>
                    </a:cxn>
                    <a:cxn ang="0">
                      <a:pos x="0" y="10"/>
                    </a:cxn>
                    <a:cxn ang="0">
                      <a:pos x="2" y="13"/>
                    </a:cxn>
                    <a:cxn ang="0">
                      <a:pos x="2" y="13"/>
                    </a:cxn>
                    <a:cxn ang="0">
                      <a:pos x="5" y="17"/>
                    </a:cxn>
                    <a:cxn ang="0">
                      <a:pos x="8" y="18"/>
                    </a:cxn>
                    <a:cxn ang="0">
                      <a:pos x="8" y="18"/>
                    </a:cxn>
                    <a:cxn ang="0">
                      <a:pos x="13" y="17"/>
                    </a:cxn>
                    <a:cxn ang="0">
                      <a:pos x="13" y="17"/>
                    </a:cxn>
                    <a:cxn ang="0">
                      <a:pos x="15" y="15"/>
                    </a:cxn>
                    <a:cxn ang="0">
                      <a:pos x="16" y="12"/>
                    </a:cxn>
                    <a:cxn ang="0">
                      <a:pos x="16" y="9"/>
                    </a:cxn>
                    <a:cxn ang="0">
                      <a:pos x="16" y="5"/>
                    </a:cxn>
                    <a:cxn ang="0">
                      <a:pos x="16" y="5"/>
                    </a:cxn>
                    <a:cxn ang="0">
                      <a:pos x="13" y="2"/>
                    </a:cxn>
                    <a:cxn ang="0">
                      <a:pos x="8" y="0"/>
                    </a:cxn>
                  </a:cxnLst>
                  <a:rect l="0" t="0" r="r" b="b"/>
                  <a:pathLst>
                    <a:path w="16" h="18">
                      <a:moveTo>
                        <a:pt x="8" y="0"/>
                      </a:moveTo>
                      <a:lnTo>
                        <a:pt x="8" y="0"/>
                      </a:lnTo>
                      <a:lnTo>
                        <a:pt x="5" y="2"/>
                      </a:lnTo>
                      <a:lnTo>
                        <a:pt x="5" y="2"/>
                      </a:lnTo>
                      <a:lnTo>
                        <a:pt x="2" y="4"/>
                      </a:lnTo>
                      <a:lnTo>
                        <a:pt x="0" y="7"/>
                      </a:lnTo>
                      <a:lnTo>
                        <a:pt x="0" y="10"/>
                      </a:lnTo>
                      <a:lnTo>
                        <a:pt x="2" y="13"/>
                      </a:lnTo>
                      <a:lnTo>
                        <a:pt x="2" y="13"/>
                      </a:lnTo>
                      <a:lnTo>
                        <a:pt x="5" y="17"/>
                      </a:lnTo>
                      <a:lnTo>
                        <a:pt x="8" y="18"/>
                      </a:lnTo>
                      <a:lnTo>
                        <a:pt x="8" y="18"/>
                      </a:lnTo>
                      <a:lnTo>
                        <a:pt x="13" y="17"/>
                      </a:lnTo>
                      <a:lnTo>
                        <a:pt x="13" y="17"/>
                      </a:lnTo>
                      <a:lnTo>
                        <a:pt x="15" y="15"/>
                      </a:lnTo>
                      <a:lnTo>
                        <a:pt x="16" y="12"/>
                      </a:lnTo>
                      <a:lnTo>
                        <a:pt x="16" y="9"/>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9" name="Freeform 3685"/>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3" y="23"/>
                    </a:cxn>
                    <a:cxn ang="0">
                      <a:pos x="13" y="23"/>
                    </a:cxn>
                    <a:cxn ang="0">
                      <a:pos x="17" y="23"/>
                    </a:cxn>
                    <a:cxn ang="0">
                      <a:pos x="20" y="21"/>
                    </a:cxn>
                    <a:cxn ang="0">
                      <a:pos x="23" y="16"/>
                    </a:cxn>
                    <a:cxn ang="0">
                      <a:pos x="25" y="13"/>
                    </a:cxn>
                    <a:cxn ang="0">
                      <a:pos x="25" y="13"/>
                    </a:cxn>
                    <a:cxn ang="0">
                      <a:pos x="25" y="8"/>
                    </a:cxn>
                    <a:cxn ang="0">
                      <a:pos x="21" y="3"/>
                    </a:cxn>
                    <a:cxn ang="0">
                      <a:pos x="18" y="2"/>
                    </a:cxn>
                    <a:cxn ang="0">
                      <a:pos x="13" y="0"/>
                    </a:cxn>
                    <a:cxn ang="0">
                      <a:pos x="13" y="0"/>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3" y="23"/>
                      </a:lnTo>
                      <a:lnTo>
                        <a:pt x="13" y="23"/>
                      </a:lnTo>
                      <a:lnTo>
                        <a:pt x="17" y="23"/>
                      </a:lnTo>
                      <a:lnTo>
                        <a:pt x="20" y="21"/>
                      </a:lnTo>
                      <a:lnTo>
                        <a:pt x="23" y="16"/>
                      </a:lnTo>
                      <a:lnTo>
                        <a:pt x="25" y="13"/>
                      </a:lnTo>
                      <a:lnTo>
                        <a:pt x="25" y="13"/>
                      </a:lnTo>
                      <a:lnTo>
                        <a:pt x="25" y="8"/>
                      </a:lnTo>
                      <a:lnTo>
                        <a:pt x="21" y="3"/>
                      </a:lnTo>
                      <a:lnTo>
                        <a:pt x="18" y="2"/>
                      </a:lnTo>
                      <a:lnTo>
                        <a:pt x="13" y="0"/>
                      </a:lnTo>
                      <a:lnTo>
                        <a:pt x="13" y="0"/>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0" name="Freeform 3686"/>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3" y="23"/>
                    </a:cxn>
                    <a:cxn ang="0">
                      <a:pos x="13" y="23"/>
                    </a:cxn>
                    <a:cxn ang="0">
                      <a:pos x="17" y="23"/>
                    </a:cxn>
                    <a:cxn ang="0">
                      <a:pos x="20" y="21"/>
                    </a:cxn>
                    <a:cxn ang="0">
                      <a:pos x="23" y="16"/>
                    </a:cxn>
                    <a:cxn ang="0">
                      <a:pos x="25" y="13"/>
                    </a:cxn>
                    <a:cxn ang="0">
                      <a:pos x="25" y="13"/>
                    </a:cxn>
                    <a:cxn ang="0">
                      <a:pos x="25" y="8"/>
                    </a:cxn>
                    <a:cxn ang="0">
                      <a:pos x="21" y="3"/>
                    </a:cxn>
                    <a:cxn ang="0">
                      <a:pos x="18" y="2"/>
                    </a:cxn>
                    <a:cxn ang="0">
                      <a:pos x="13" y="0"/>
                    </a:cxn>
                    <a:cxn ang="0">
                      <a:pos x="13" y="0"/>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3" y="23"/>
                      </a:lnTo>
                      <a:lnTo>
                        <a:pt x="13" y="23"/>
                      </a:lnTo>
                      <a:lnTo>
                        <a:pt x="17" y="23"/>
                      </a:lnTo>
                      <a:lnTo>
                        <a:pt x="20" y="21"/>
                      </a:lnTo>
                      <a:lnTo>
                        <a:pt x="23" y="16"/>
                      </a:lnTo>
                      <a:lnTo>
                        <a:pt x="25" y="13"/>
                      </a:lnTo>
                      <a:lnTo>
                        <a:pt x="25" y="13"/>
                      </a:lnTo>
                      <a:lnTo>
                        <a:pt x="25" y="8"/>
                      </a:lnTo>
                      <a:lnTo>
                        <a:pt x="21" y="3"/>
                      </a:lnTo>
                      <a:lnTo>
                        <a:pt x="18" y="2"/>
                      </a:lnTo>
                      <a:lnTo>
                        <a:pt x="13" y="0"/>
                      </a:lnTo>
                      <a:lnTo>
                        <a:pt x="13" y="0"/>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1" name="Freeform 3687"/>
                <p:cNvSpPr>
                  <a:spLocks/>
                </p:cNvSpPr>
                <p:nvPr/>
              </p:nvSpPr>
              <p:spPr bwMode="auto">
                <a:xfrm>
                  <a:off x="4784725" y="3910012"/>
                  <a:ext cx="19050" cy="20638"/>
                </a:xfrm>
                <a:custGeom>
                  <a:avLst/>
                  <a:gdLst/>
                  <a:ahLst/>
                  <a:cxnLst>
                    <a:cxn ang="0">
                      <a:pos x="12" y="0"/>
                    </a:cxn>
                    <a:cxn ang="0">
                      <a:pos x="12" y="0"/>
                    </a:cxn>
                    <a:cxn ang="0">
                      <a:pos x="7" y="0"/>
                    </a:cxn>
                    <a:cxn ang="0">
                      <a:pos x="3" y="3"/>
                    </a:cxn>
                    <a:cxn ang="0">
                      <a:pos x="0" y="6"/>
                    </a:cxn>
                    <a:cxn ang="0">
                      <a:pos x="0" y="11"/>
                    </a:cxn>
                    <a:cxn ang="0">
                      <a:pos x="0" y="11"/>
                    </a:cxn>
                    <a:cxn ang="0">
                      <a:pos x="0" y="14"/>
                    </a:cxn>
                    <a:cxn ang="0">
                      <a:pos x="2" y="19"/>
                    </a:cxn>
                    <a:cxn ang="0">
                      <a:pos x="5" y="23"/>
                    </a:cxn>
                    <a:cxn ang="0">
                      <a:pos x="10" y="24"/>
                    </a:cxn>
                    <a:cxn ang="0">
                      <a:pos x="10" y="24"/>
                    </a:cxn>
                    <a:cxn ang="0">
                      <a:pos x="12" y="24"/>
                    </a:cxn>
                    <a:cxn ang="0">
                      <a:pos x="12" y="24"/>
                    </a:cxn>
                    <a:cxn ang="0">
                      <a:pos x="17" y="23"/>
                    </a:cxn>
                    <a:cxn ang="0">
                      <a:pos x="20" y="21"/>
                    </a:cxn>
                    <a:cxn ang="0">
                      <a:pos x="21" y="18"/>
                    </a:cxn>
                    <a:cxn ang="0">
                      <a:pos x="23" y="13"/>
                    </a:cxn>
                    <a:cxn ang="0">
                      <a:pos x="23" y="13"/>
                    </a:cxn>
                    <a:cxn ang="0">
                      <a:pos x="23" y="8"/>
                    </a:cxn>
                    <a:cxn ang="0">
                      <a:pos x="20" y="5"/>
                    </a:cxn>
                    <a:cxn ang="0">
                      <a:pos x="17" y="1"/>
                    </a:cxn>
                    <a:cxn ang="0">
                      <a:pos x="13" y="0"/>
                    </a:cxn>
                    <a:cxn ang="0">
                      <a:pos x="13" y="0"/>
                    </a:cxn>
                    <a:cxn ang="0">
                      <a:pos x="12" y="0"/>
                    </a:cxn>
                  </a:cxnLst>
                  <a:rect l="0" t="0" r="r" b="b"/>
                  <a:pathLst>
                    <a:path w="23" h="24">
                      <a:moveTo>
                        <a:pt x="12" y="0"/>
                      </a:moveTo>
                      <a:lnTo>
                        <a:pt x="12" y="0"/>
                      </a:lnTo>
                      <a:lnTo>
                        <a:pt x="7" y="0"/>
                      </a:lnTo>
                      <a:lnTo>
                        <a:pt x="3" y="3"/>
                      </a:lnTo>
                      <a:lnTo>
                        <a:pt x="0" y="6"/>
                      </a:lnTo>
                      <a:lnTo>
                        <a:pt x="0" y="11"/>
                      </a:lnTo>
                      <a:lnTo>
                        <a:pt x="0" y="11"/>
                      </a:lnTo>
                      <a:lnTo>
                        <a:pt x="0" y="14"/>
                      </a:lnTo>
                      <a:lnTo>
                        <a:pt x="2" y="19"/>
                      </a:lnTo>
                      <a:lnTo>
                        <a:pt x="5" y="23"/>
                      </a:lnTo>
                      <a:lnTo>
                        <a:pt x="10" y="24"/>
                      </a:lnTo>
                      <a:lnTo>
                        <a:pt x="10" y="24"/>
                      </a:lnTo>
                      <a:lnTo>
                        <a:pt x="12" y="24"/>
                      </a:lnTo>
                      <a:lnTo>
                        <a:pt x="12" y="24"/>
                      </a:lnTo>
                      <a:lnTo>
                        <a:pt x="17" y="23"/>
                      </a:lnTo>
                      <a:lnTo>
                        <a:pt x="20" y="21"/>
                      </a:lnTo>
                      <a:lnTo>
                        <a:pt x="21" y="18"/>
                      </a:lnTo>
                      <a:lnTo>
                        <a:pt x="23" y="13"/>
                      </a:lnTo>
                      <a:lnTo>
                        <a:pt x="23" y="13"/>
                      </a:lnTo>
                      <a:lnTo>
                        <a:pt x="23" y="8"/>
                      </a:lnTo>
                      <a:lnTo>
                        <a:pt x="20" y="5"/>
                      </a:lnTo>
                      <a:lnTo>
                        <a:pt x="17" y="1"/>
                      </a:lnTo>
                      <a:lnTo>
                        <a:pt x="13" y="0"/>
                      </a:lnTo>
                      <a:lnTo>
                        <a:pt x="13" y="0"/>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2" name="Freeform 3688"/>
                <p:cNvSpPr>
                  <a:spLocks/>
                </p:cNvSpPr>
                <p:nvPr/>
              </p:nvSpPr>
              <p:spPr bwMode="auto">
                <a:xfrm>
                  <a:off x="4784725" y="3910012"/>
                  <a:ext cx="19050" cy="20638"/>
                </a:xfrm>
                <a:custGeom>
                  <a:avLst/>
                  <a:gdLst/>
                  <a:ahLst/>
                  <a:cxnLst>
                    <a:cxn ang="0">
                      <a:pos x="12" y="0"/>
                    </a:cxn>
                    <a:cxn ang="0">
                      <a:pos x="12" y="0"/>
                    </a:cxn>
                    <a:cxn ang="0">
                      <a:pos x="7" y="0"/>
                    </a:cxn>
                    <a:cxn ang="0">
                      <a:pos x="3" y="3"/>
                    </a:cxn>
                    <a:cxn ang="0">
                      <a:pos x="0" y="6"/>
                    </a:cxn>
                    <a:cxn ang="0">
                      <a:pos x="0" y="11"/>
                    </a:cxn>
                    <a:cxn ang="0">
                      <a:pos x="0" y="11"/>
                    </a:cxn>
                    <a:cxn ang="0">
                      <a:pos x="0" y="14"/>
                    </a:cxn>
                    <a:cxn ang="0">
                      <a:pos x="2" y="19"/>
                    </a:cxn>
                    <a:cxn ang="0">
                      <a:pos x="5" y="23"/>
                    </a:cxn>
                    <a:cxn ang="0">
                      <a:pos x="10" y="24"/>
                    </a:cxn>
                    <a:cxn ang="0">
                      <a:pos x="10" y="24"/>
                    </a:cxn>
                    <a:cxn ang="0">
                      <a:pos x="12" y="24"/>
                    </a:cxn>
                    <a:cxn ang="0">
                      <a:pos x="12" y="24"/>
                    </a:cxn>
                    <a:cxn ang="0">
                      <a:pos x="17" y="23"/>
                    </a:cxn>
                    <a:cxn ang="0">
                      <a:pos x="20" y="21"/>
                    </a:cxn>
                    <a:cxn ang="0">
                      <a:pos x="21" y="18"/>
                    </a:cxn>
                    <a:cxn ang="0">
                      <a:pos x="23" y="13"/>
                    </a:cxn>
                    <a:cxn ang="0">
                      <a:pos x="23" y="13"/>
                    </a:cxn>
                    <a:cxn ang="0">
                      <a:pos x="23" y="8"/>
                    </a:cxn>
                    <a:cxn ang="0">
                      <a:pos x="20" y="5"/>
                    </a:cxn>
                    <a:cxn ang="0">
                      <a:pos x="17" y="1"/>
                    </a:cxn>
                    <a:cxn ang="0">
                      <a:pos x="13" y="0"/>
                    </a:cxn>
                    <a:cxn ang="0">
                      <a:pos x="13" y="0"/>
                    </a:cxn>
                    <a:cxn ang="0">
                      <a:pos x="12" y="0"/>
                    </a:cxn>
                  </a:cxnLst>
                  <a:rect l="0" t="0" r="r" b="b"/>
                  <a:pathLst>
                    <a:path w="23" h="24">
                      <a:moveTo>
                        <a:pt x="12" y="0"/>
                      </a:moveTo>
                      <a:lnTo>
                        <a:pt x="12" y="0"/>
                      </a:lnTo>
                      <a:lnTo>
                        <a:pt x="7" y="0"/>
                      </a:lnTo>
                      <a:lnTo>
                        <a:pt x="3" y="3"/>
                      </a:lnTo>
                      <a:lnTo>
                        <a:pt x="0" y="6"/>
                      </a:lnTo>
                      <a:lnTo>
                        <a:pt x="0" y="11"/>
                      </a:lnTo>
                      <a:lnTo>
                        <a:pt x="0" y="11"/>
                      </a:lnTo>
                      <a:lnTo>
                        <a:pt x="0" y="14"/>
                      </a:lnTo>
                      <a:lnTo>
                        <a:pt x="2" y="19"/>
                      </a:lnTo>
                      <a:lnTo>
                        <a:pt x="5" y="23"/>
                      </a:lnTo>
                      <a:lnTo>
                        <a:pt x="10" y="24"/>
                      </a:lnTo>
                      <a:lnTo>
                        <a:pt x="10" y="24"/>
                      </a:lnTo>
                      <a:lnTo>
                        <a:pt x="12" y="24"/>
                      </a:lnTo>
                      <a:lnTo>
                        <a:pt x="12" y="24"/>
                      </a:lnTo>
                      <a:lnTo>
                        <a:pt x="17" y="23"/>
                      </a:lnTo>
                      <a:lnTo>
                        <a:pt x="20" y="21"/>
                      </a:lnTo>
                      <a:lnTo>
                        <a:pt x="21" y="18"/>
                      </a:lnTo>
                      <a:lnTo>
                        <a:pt x="23" y="13"/>
                      </a:lnTo>
                      <a:lnTo>
                        <a:pt x="23" y="13"/>
                      </a:lnTo>
                      <a:lnTo>
                        <a:pt x="23" y="8"/>
                      </a:lnTo>
                      <a:lnTo>
                        <a:pt x="20" y="5"/>
                      </a:lnTo>
                      <a:lnTo>
                        <a:pt x="17" y="1"/>
                      </a:lnTo>
                      <a:lnTo>
                        <a:pt x="13" y="0"/>
                      </a:lnTo>
                      <a:lnTo>
                        <a:pt x="13" y="0"/>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3" name="Freeform 3689"/>
                <p:cNvSpPr>
                  <a:spLocks/>
                </p:cNvSpPr>
                <p:nvPr/>
              </p:nvSpPr>
              <p:spPr bwMode="auto">
                <a:xfrm>
                  <a:off x="4841875" y="3848100"/>
                  <a:ext cx="12700" cy="12700"/>
                </a:xfrm>
                <a:custGeom>
                  <a:avLst/>
                  <a:gdLst/>
                  <a:ahLst/>
                  <a:cxnLst>
                    <a:cxn ang="0">
                      <a:pos x="8" y="0"/>
                    </a:cxn>
                    <a:cxn ang="0">
                      <a:pos x="8" y="0"/>
                    </a:cxn>
                    <a:cxn ang="0">
                      <a:pos x="5" y="0"/>
                    </a:cxn>
                    <a:cxn ang="0">
                      <a:pos x="3" y="1"/>
                    </a:cxn>
                    <a:cxn ang="0">
                      <a:pos x="0" y="4"/>
                    </a:cxn>
                    <a:cxn ang="0">
                      <a:pos x="0" y="8"/>
                    </a:cxn>
                    <a:cxn ang="0">
                      <a:pos x="0" y="8"/>
                    </a:cxn>
                    <a:cxn ang="0">
                      <a:pos x="0" y="11"/>
                    </a:cxn>
                    <a:cxn ang="0">
                      <a:pos x="2" y="13"/>
                    </a:cxn>
                    <a:cxn ang="0">
                      <a:pos x="5" y="16"/>
                    </a:cxn>
                    <a:cxn ang="0">
                      <a:pos x="8" y="16"/>
                    </a:cxn>
                    <a:cxn ang="0">
                      <a:pos x="8" y="16"/>
                    </a:cxn>
                    <a:cxn ang="0">
                      <a:pos x="8" y="16"/>
                    </a:cxn>
                    <a:cxn ang="0">
                      <a:pos x="8" y="16"/>
                    </a:cxn>
                    <a:cxn ang="0">
                      <a:pos x="11" y="16"/>
                    </a:cxn>
                    <a:cxn ang="0">
                      <a:pos x="15" y="14"/>
                    </a:cxn>
                    <a:cxn ang="0">
                      <a:pos x="16" y="11"/>
                    </a:cxn>
                    <a:cxn ang="0">
                      <a:pos x="16" y="8"/>
                    </a:cxn>
                    <a:cxn ang="0">
                      <a:pos x="16" y="8"/>
                    </a:cxn>
                    <a:cxn ang="0">
                      <a:pos x="16" y="4"/>
                    </a:cxn>
                    <a:cxn ang="0">
                      <a:pos x="15" y="3"/>
                    </a:cxn>
                    <a:cxn ang="0">
                      <a:pos x="13" y="0"/>
                    </a:cxn>
                    <a:cxn ang="0">
                      <a:pos x="10" y="0"/>
                    </a:cxn>
                    <a:cxn ang="0">
                      <a:pos x="10" y="0"/>
                    </a:cxn>
                    <a:cxn ang="0">
                      <a:pos x="8" y="0"/>
                    </a:cxn>
                  </a:cxnLst>
                  <a:rect l="0" t="0" r="r" b="b"/>
                  <a:pathLst>
                    <a:path w="16" h="16">
                      <a:moveTo>
                        <a:pt x="8" y="0"/>
                      </a:moveTo>
                      <a:lnTo>
                        <a:pt x="8" y="0"/>
                      </a:lnTo>
                      <a:lnTo>
                        <a:pt x="5" y="0"/>
                      </a:lnTo>
                      <a:lnTo>
                        <a:pt x="3" y="1"/>
                      </a:lnTo>
                      <a:lnTo>
                        <a:pt x="0" y="4"/>
                      </a:lnTo>
                      <a:lnTo>
                        <a:pt x="0" y="8"/>
                      </a:lnTo>
                      <a:lnTo>
                        <a:pt x="0" y="8"/>
                      </a:lnTo>
                      <a:lnTo>
                        <a:pt x="0" y="11"/>
                      </a:lnTo>
                      <a:lnTo>
                        <a:pt x="2" y="13"/>
                      </a:lnTo>
                      <a:lnTo>
                        <a:pt x="5" y="16"/>
                      </a:lnTo>
                      <a:lnTo>
                        <a:pt x="8" y="16"/>
                      </a:lnTo>
                      <a:lnTo>
                        <a:pt x="8" y="16"/>
                      </a:lnTo>
                      <a:lnTo>
                        <a:pt x="8" y="16"/>
                      </a:lnTo>
                      <a:lnTo>
                        <a:pt x="8" y="16"/>
                      </a:lnTo>
                      <a:lnTo>
                        <a:pt x="11" y="16"/>
                      </a:lnTo>
                      <a:lnTo>
                        <a:pt x="15" y="14"/>
                      </a:lnTo>
                      <a:lnTo>
                        <a:pt x="16" y="11"/>
                      </a:lnTo>
                      <a:lnTo>
                        <a:pt x="16" y="8"/>
                      </a:lnTo>
                      <a:lnTo>
                        <a:pt x="16" y="8"/>
                      </a:lnTo>
                      <a:lnTo>
                        <a:pt x="16" y="4"/>
                      </a:lnTo>
                      <a:lnTo>
                        <a:pt x="15" y="3"/>
                      </a:lnTo>
                      <a:lnTo>
                        <a:pt x="13" y="0"/>
                      </a:lnTo>
                      <a:lnTo>
                        <a:pt x="10" y="0"/>
                      </a:lnTo>
                      <a:lnTo>
                        <a:pt x="10"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4" name="Freeform 3690"/>
                <p:cNvSpPr>
                  <a:spLocks/>
                </p:cNvSpPr>
                <p:nvPr/>
              </p:nvSpPr>
              <p:spPr bwMode="auto">
                <a:xfrm>
                  <a:off x="4841875" y="3848100"/>
                  <a:ext cx="12700" cy="12700"/>
                </a:xfrm>
                <a:custGeom>
                  <a:avLst/>
                  <a:gdLst/>
                  <a:ahLst/>
                  <a:cxnLst>
                    <a:cxn ang="0">
                      <a:pos x="8" y="0"/>
                    </a:cxn>
                    <a:cxn ang="0">
                      <a:pos x="8" y="0"/>
                    </a:cxn>
                    <a:cxn ang="0">
                      <a:pos x="5" y="0"/>
                    </a:cxn>
                    <a:cxn ang="0">
                      <a:pos x="3" y="1"/>
                    </a:cxn>
                    <a:cxn ang="0">
                      <a:pos x="0" y="4"/>
                    </a:cxn>
                    <a:cxn ang="0">
                      <a:pos x="0" y="8"/>
                    </a:cxn>
                    <a:cxn ang="0">
                      <a:pos x="0" y="8"/>
                    </a:cxn>
                    <a:cxn ang="0">
                      <a:pos x="0" y="11"/>
                    </a:cxn>
                    <a:cxn ang="0">
                      <a:pos x="2" y="13"/>
                    </a:cxn>
                    <a:cxn ang="0">
                      <a:pos x="5" y="16"/>
                    </a:cxn>
                    <a:cxn ang="0">
                      <a:pos x="8" y="16"/>
                    </a:cxn>
                    <a:cxn ang="0">
                      <a:pos x="8" y="16"/>
                    </a:cxn>
                    <a:cxn ang="0">
                      <a:pos x="8" y="16"/>
                    </a:cxn>
                    <a:cxn ang="0">
                      <a:pos x="8" y="16"/>
                    </a:cxn>
                    <a:cxn ang="0">
                      <a:pos x="11" y="16"/>
                    </a:cxn>
                    <a:cxn ang="0">
                      <a:pos x="15" y="14"/>
                    </a:cxn>
                    <a:cxn ang="0">
                      <a:pos x="16" y="11"/>
                    </a:cxn>
                    <a:cxn ang="0">
                      <a:pos x="16" y="8"/>
                    </a:cxn>
                    <a:cxn ang="0">
                      <a:pos x="16" y="8"/>
                    </a:cxn>
                    <a:cxn ang="0">
                      <a:pos x="16" y="4"/>
                    </a:cxn>
                    <a:cxn ang="0">
                      <a:pos x="15" y="3"/>
                    </a:cxn>
                    <a:cxn ang="0">
                      <a:pos x="13" y="0"/>
                    </a:cxn>
                    <a:cxn ang="0">
                      <a:pos x="10" y="0"/>
                    </a:cxn>
                    <a:cxn ang="0">
                      <a:pos x="10" y="0"/>
                    </a:cxn>
                    <a:cxn ang="0">
                      <a:pos x="8" y="0"/>
                    </a:cxn>
                  </a:cxnLst>
                  <a:rect l="0" t="0" r="r" b="b"/>
                  <a:pathLst>
                    <a:path w="16" h="16">
                      <a:moveTo>
                        <a:pt x="8" y="0"/>
                      </a:moveTo>
                      <a:lnTo>
                        <a:pt x="8" y="0"/>
                      </a:lnTo>
                      <a:lnTo>
                        <a:pt x="5" y="0"/>
                      </a:lnTo>
                      <a:lnTo>
                        <a:pt x="3" y="1"/>
                      </a:lnTo>
                      <a:lnTo>
                        <a:pt x="0" y="4"/>
                      </a:lnTo>
                      <a:lnTo>
                        <a:pt x="0" y="8"/>
                      </a:lnTo>
                      <a:lnTo>
                        <a:pt x="0" y="8"/>
                      </a:lnTo>
                      <a:lnTo>
                        <a:pt x="0" y="11"/>
                      </a:lnTo>
                      <a:lnTo>
                        <a:pt x="2" y="13"/>
                      </a:lnTo>
                      <a:lnTo>
                        <a:pt x="5" y="16"/>
                      </a:lnTo>
                      <a:lnTo>
                        <a:pt x="8" y="16"/>
                      </a:lnTo>
                      <a:lnTo>
                        <a:pt x="8" y="16"/>
                      </a:lnTo>
                      <a:lnTo>
                        <a:pt x="8" y="16"/>
                      </a:lnTo>
                      <a:lnTo>
                        <a:pt x="8" y="16"/>
                      </a:lnTo>
                      <a:lnTo>
                        <a:pt x="11" y="16"/>
                      </a:lnTo>
                      <a:lnTo>
                        <a:pt x="15" y="14"/>
                      </a:lnTo>
                      <a:lnTo>
                        <a:pt x="16" y="11"/>
                      </a:lnTo>
                      <a:lnTo>
                        <a:pt x="16" y="8"/>
                      </a:lnTo>
                      <a:lnTo>
                        <a:pt x="16" y="8"/>
                      </a:lnTo>
                      <a:lnTo>
                        <a:pt x="16" y="4"/>
                      </a:lnTo>
                      <a:lnTo>
                        <a:pt x="15" y="3"/>
                      </a:lnTo>
                      <a:lnTo>
                        <a:pt x="13" y="0"/>
                      </a:lnTo>
                      <a:lnTo>
                        <a:pt x="10" y="0"/>
                      </a:lnTo>
                      <a:lnTo>
                        <a:pt x="10"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5" name="Freeform 3691"/>
                <p:cNvSpPr>
                  <a:spLocks/>
                </p:cNvSpPr>
                <p:nvPr/>
              </p:nvSpPr>
              <p:spPr bwMode="auto">
                <a:xfrm>
                  <a:off x="4824412" y="3889375"/>
                  <a:ext cx="14288" cy="12700"/>
                </a:xfrm>
                <a:custGeom>
                  <a:avLst/>
                  <a:gdLst/>
                  <a:ahLst/>
                  <a:cxnLst>
                    <a:cxn ang="0">
                      <a:pos x="8" y="0"/>
                    </a:cxn>
                    <a:cxn ang="0">
                      <a:pos x="8" y="0"/>
                    </a:cxn>
                    <a:cxn ang="0">
                      <a:pos x="5" y="2"/>
                    </a:cxn>
                    <a:cxn ang="0">
                      <a:pos x="3" y="3"/>
                    </a:cxn>
                    <a:cxn ang="0">
                      <a:pos x="2" y="5"/>
                    </a:cxn>
                    <a:cxn ang="0">
                      <a:pos x="0" y="8"/>
                    </a:cxn>
                    <a:cxn ang="0">
                      <a:pos x="0" y="8"/>
                    </a:cxn>
                    <a:cxn ang="0">
                      <a:pos x="0" y="11"/>
                    </a:cxn>
                    <a:cxn ang="0">
                      <a:pos x="2" y="15"/>
                    </a:cxn>
                    <a:cxn ang="0">
                      <a:pos x="5" y="16"/>
                    </a:cxn>
                    <a:cxn ang="0">
                      <a:pos x="8" y="18"/>
                    </a:cxn>
                    <a:cxn ang="0">
                      <a:pos x="8" y="18"/>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 ang="0">
                      <a:pos x="10" y="0"/>
                    </a:cxn>
                    <a:cxn ang="0">
                      <a:pos x="8" y="0"/>
                    </a:cxn>
                  </a:cxnLst>
                  <a:rect l="0" t="0" r="r" b="b"/>
                  <a:pathLst>
                    <a:path w="18" h="18">
                      <a:moveTo>
                        <a:pt x="8" y="0"/>
                      </a:moveTo>
                      <a:lnTo>
                        <a:pt x="8" y="0"/>
                      </a:lnTo>
                      <a:lnTo>
                        <a:pt x="5" y="2"/>
                      </a:lnTo>
                      <a:lnTo>
                        <a:pt x="3" y="3"/>
                      </a:lnTo>
                      <a:lnTo>
                        <a:pt x="2" y="5"/>
                      </a:lnTo>
                      <a:lnTo>
                        <a:pt x="0" y="8"/>
                      </a:lnTo>
                      <a:lnTo>
                        <a:pt x="0" y="8"/>
                      </a:lnTo>
                      <a:lnTo>
                        <a:pt x="0" y="11"/>
                      </a:lnTo>
                      <a:lnTo>
                        <a:pt x="2" y="15"/>
                      </a:lnTo>
                      <a:lnTo>
                        <a:pt x="5" y="16"/>
                      </a:lnTo>
                      <a:lnTo>
                        <a:pt x="8" y="18"/>
                      </a:lnTo>
                      <a:lnTo>
                        <a:pt x="8" y="18"/>
                      </a:lnTo>
                      <a:lnTo>
                        <a:pt x="8" y="18"/>
                      </a:lnTo>
                      <a:lnTo>
                        <a:pt x="8" y="18"/>
                      </a:lnTo>
                      <a:lnTo>
                        <a:pt x="12" y="16"/>
                      </a:lnTo>
                      <a:lnTo>
                        <a:pt x="15" y="15"/>
                      </a:lnTo>
                      <a:lnTo>
                        <a:pt x="16" y="13"/>
                      </a:lnTo>
                      <a:lnTo>
                        <a:pt x="18" y="10"/>
                      </a:lnTo>
                      <a:lnTo>
                        <a:pt x="18" y="10"/>
                      </a:lnTo>
                      <a:lnTo>
                        <a:pt x="16" y="7"/>
                      </a:lnTo>
                      <a:lnTo>
                        <a:pt x="15" y="3"/>
                      </a:lnTo>
                      <a:lnTo>
                        <a:pt x="13" y="2"/>
                      </a:lnTo>
                      <a:lnTo>
                        <a:pt x="10" y="0"/>
                      </a:lnTo>
                      <a:lnTo>
                        <a:pt x="10"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6" name="Freeform 3692"/>
                <p:cNvSpPr>
                  <a:spLocks/>
                </p:cNvSpPr>
                <p:nvPr/>
              </p:nvSpPr>
              <p:spPr bwMode="auto">
                <a:xfrm>
                  <a:off x="4824412" y="3889375"/>
                  <a:ext cx="14288" cy="12700"/>
                </a:xfrm>
                <a:custGeom>
                  <a:avLst/>
                  <a:gdLst/>
                  <a:ahLst/>
                  <a:cxnLst>
                    <a:cxn ang="0">
                      <a:pos x="8" y="0"/>
                    </a:cxn>
                    <a:cxn ang="0">
                      <a:pos x="8" y="0"/>
                    </a:cxn>
                    <a:cxn ang="0">
                      <a:pos x="5" y="2"/>
                    </a:cxn>
                    <a:cxn ang="0">
                      <a:pos x="3" y="3"/>
                    </a:cxn>
                    <a:cxn ang="0">
                      <a:pos x="2" y="5"/>
                    </a:cxn>
                    <a:cxn ang="0">
                      <a:pos x="0" y="8"/>
                    </a:cxn>
                    <a:cxn ang="0">
                      <a:pos x="0" y="8"/>
                    </a:cxn>
                    <a:cxn ang="0">
                      <a:pos x="0" y="11"/>
                    </a:cxn>
                    <a:cxn ang="0">
                      <a:pos x="2" y="15"/>
                    </a:cxn>
                    <a:cxn ang="0">
                      <a:pos x="5" y="16"/>
                    </a:cxn>
                    <a:cxn ang="0">
                      <a:pos x="8" y="18"/>
                    </a:cxn>
                    <a:cxn ang="0">
                      <a:pos x="8" y="18"/>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 ang="0">
                      <a:pos x="10" y="0"/>
                    </a:cxn>
                    <a:cxn ang="0">
                      <a:pos x="8" y="0"/>
                    </a:cxn>
                  </a:cxnLst>
                  <a:rect l="0" t="0" r="r" b="b"/>
                  <a:pathLst>
                    <a:path w="18" h="18">
                      <a:moveTo>
                        <a:pt x="8" y="0"/>
                      </a:moveTo>
                      <a:lnTo>
                        <a:pt x="8" y="0"/>
                      </a:lnTo>
                      <a:lnTo>
                        <a:pt x="5" y="2"/>
                      </a:lnTo>
                      <a:lnTo>
                        <a:pt x="3" y="3"/>
                      </a:lnTo>
                      <a:lnTo>
                        <a:pt x="2" y="5"/>
                      </a:lnTo>
                      <a:lnTo>
                        <a:pt x="0" y="8"/>
                      </a:lnTo>
                      <a:lnTo>
                        <a:pt x="0" y="8"/>
                      </a:lnTo>
                      <a:lnTo>
                        <a:pt x="0" y="11"/>
                      </a:lnTo>
                      <a:lnTo>
                        <a:pt x="2" y="15"/>
                      </a:lnTo>
                      <a:lnTo>
                        <a:pt x="5" y="16"/>
                      </a:lnTo>
                      <a:lnTo>
                        <a:pt x="8" y="18"/>
                      </a:lnTo>
                      <a:lnTo>
                        <a:pt x="8" y="18"/>
                      </a:lnTo>
                      <a:lnTo>
                        <a:pt x="8" y="18"/>
                      </a:lnTo>
                      <a:lnTo>
                        <a:pt x="8" y="18"/>
                      </a:lnTo>
                      <a:lnTo>
                        <a:pt x="12" y="16"/>
                      </a:lnTo>
                      <a:lnTo>
                        <a:pt x="15" y="15"/>
                      </a:lnTo>
                      <a:lnTo>
                        <a:pt x="16" y="13"/>
                      </a:lnTo>
                      <a:lnTo>
                        <a:pt x="18" y="10"/>
                      </a:lnTo>
                      <a:lnTo>
                        <a:pt x="18" y="10"/>
                      </a:lnTo>
                      <a:lnTo>
                        <a:pt x="16" y="7"/>
                      </a:lnTo>
                      <a:lnTo>
                        <a:pt x="15" y="3"/>
                      </a:lnTo>
                      <a:lnTo>
                        <a:pt x="13" y="2"/>
                      </a:lnTo>
                      <a:lnTo>
                        <a:pt x="10" y="0"/>
                      </a:lnTo>
                      <a:lnTo>
                        <a:pt x="10"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7" name="Freeform 3693"/>
                <p:cNvSpPr>
                  <a:spLocks/>
                </p:cNvSpPr>
                <p:nvPr/>
              </p:nvSpPr>
              <p:spPr bwMode="auto">
                <a:xfrm>
                  <a:off x="4803775" y="3895725"/>
                  <a:ext cx="12700" cy="14288"/>
                </a:xfrm>
                <a:custGeom>
                  <a:avLst/>
                  <a:gdLst/>
                  <a:ahLst/>
                  <a:cxnLst>
                    <a:cxn ang="0">
                      <a:pos x="8" y="0"/>
                    </a:cxn>
                    <a:cxn ang="0">
                      <a:pos x="8" y="0"/>
                    </a:cxn>
                    <a:cxn ang="0">
                      <a:pos x="5" y="0"/>
                    </a:cxn>
                    <a:cxn ang="0">
                      <a:pos x="3" y="1"/>
                    </a:cxn>
                    <a:cxn ang="0">
                      <a:pos x="1" y="5"/>
                    </a:cxn>
                    <a:cxn ang="0">
                      <a:pos x="0" y="8"/>
                    </a:cxn>
                    <a:cxn ang="0">
                      <a:pos x="0" y="8"/>
                    </a:cxn>
                    <a:cxn ang="0">
                      <a:pos x="0" y="11"/>
                    </a:cxn>
                    <a:cxn ang="0">
                      <a:pos x="1" y="15"/>
                    </a:cxn>
                    <a:cxn ang="0">
                      <a:pos x="5" y="16"/>
                    </a:cxn>
                    <a:cxn ang="0">
                      <a:pos x="8" y="18"/>
                    </a:cxn>
                    <a:cxn ang="0">
                      <a:pos x="8" y="18"/>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 ang="0">
                      <a:pos x="9" y="0"/>
                    </a:cxn>
                    <a:cxn ang="0">
                      <a:pos x="8" y="0"/>
                    </a:cxn>
                  </a:cxnLst>
                  <a:rect l="0" t="0" r="r" b="b"/>
                  <a:pathLst>
                    <a:path w="16" h="18">
                      <a:moveTo>
                        <a:pt x="8" y="0"/>
                      </a:moveTo>
                      <a:lnTo>
                        <a:pt x="8" y="0"/>
                      </a:lnTo>
                      <a:lnTo>
                        <a:pt x="5" y="0"/>
                      </a:lnTo>
                      <a:lnTo>
                        <a:pt x="3" y="1"/>
                      </a:lnTo>
                      <a:lnTo>
                        <a:pt x="1" y="5"/>
                      </a:lnTo>
                      <a:lnTo>
                        <a:pt x="0" y="8"/>
                      </a:lnTo>
                      <a:lnTo>
                        <a:pt x="0" y="8"/>
                      </a:lnTo>
                      <a:lnTo>
                        <a:pt x="0" y="11"/>
                      </a:lnTo>
                      <a:lnTo>
                        <a:pt x="1" y="15"/>
                      </a:lnTo>
                      <a:lnTo>
                        <a:pt x="5" y="16"/>
                      </a:lnTo>
                      <a:lnTo>
                        <a:pt x="8" y="18"/>
                      </a:lnTo>
                      <a:lnTo>
                        <a:pt x="8" y="18"/>
                      </a:lnTo>
                      <a:lnTo>
                        <a:pt x="8" y="18"/>
                      </a:lnTo>
                      <a:lnTo>
                        <a:pt x="8" y="18"/>
                      </a:lnTo>
                      <a:lnTo>
                        <a:pt x="11" y="16"/>
                      </a:lnTo>
                      <a:lnTo>
                        <a:pt x="14" y="15"/>
                      </a:lnTo>
                      <a:lnTo>
                        <a:pt x="16" y="13"/>
                      </a:lnTo>
                      <a:lnTo>
                        <a:pt x="16" y="10"/>
                      </a:lnTo>
                      <a:lnTo>
                        <a:pt x="16" y="10"/>
                      </a:lnTo>
                      <a:lnTo>
                        <a:pt x="16" y="6"/>
                      </a:lnTo>
                      <a:lnTo>
                        <a:pt x="14" y="3"/>
                      </a:lnTo>
                      <a:lnTo>
                        <a:pt x="13" y="1"/>
                      </a:lnTo>
                      <a:lnTo>
                        <a:pt x="9" y="0"/>
                      </a:lnTo>
                      <a:lnTo>
                        <a:pt x="9"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8" name="Freeform 3694"/>
                <p:cNvSpPr>
                  <a:spLocks/>
                </p:cNvSpPr>
                <p:nvPr/>
              </p:nvSpPr>
              <p:spPr bwMode="auto">
                <a:xfrm>
                  <a:off x="4803775" y="3895725"/>
                  <a:ext cx="12700" cy="14288"/>
                </a:xfrm>
                <a:custGeom>
                  <a:avLst/>
                  <a:gdLst/>
                  <a:ahLst/>
                  <a:cxnLst>
                    <a:cxn ang="0">
                      <a:pos x="8" y="0"/>
                    </a:cxn>
                    <a:cxn ang="0">
                      <a:pos x="8" y="0"/>
                    </a:cxn>
                    <a:cxn ang="0">
                      <a:pos x="5" y="0"/>
                    </a:cxn>
                    <a:cxn ang="0">
                      <a:pos x="3" y="1"/>
                    </a:cxn>
                    <a:cxn ang="0">
                      <a:pos x="1" y="5"/>
                    </a:cxn>
                    <a:cxn ang="0">
                      <a:pos x="0" y="8"/>
                    </a:cxn>
                    <a:cxn ang="0">
                      <a:pos x="0" y="8"/>
                    </a:cxn>
                    <a:cxn ang="0">
                      <a:pos x="0" y="11"/>
                    </a:cxn>
                    <a:cxn ang="0">
                      <a:pos x="1" y="15"/>
                    </a:cxn>
                    <a:cxn ang="0">
                      <a:pos x="5" y="16"/>
                    </a:cxn>
                    <a:cxn ang="0">
                      <a:pos x="8" y="18"/>
                    </a:cxn>
                    <a:cxn ang="0">
                      <a:pos x="8" y="18"/>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 ang="0">
                      <a:pos x="9" y="0"/>
                    </a:cxn>
                    <a:cxn ang="0">
                      <a:pos x="8" y="0"/>
                    </a:cxn>
                  </a:cxnLst>
                  <a:rect l="0" t="0" r="r" b="b"/>
                  <a:pathLst>
                    <a:path w="16" h="18">
                      <a:moveTo>
                        <a:pt x="8" y="0"/>
                      </a:moveTo>
                      <a:lnTo>
                        <a:pt x="8" y="0"/>
                      </a:lnTo>
                      <a:lnTo>
                        <a:pt x="5" y="0"/>
                      </a:lnTo>
                      <a:lnTo>
                        <a:pt x="3" y="1"/>
                      </a:lnTo>
                      <a:lnTo>
                        <a:pt x="1" y="5"/>
                      </a:lnTo>
                      <a:lnTo>
                        <a:pt x="0" y="8"/>
                      </a:lnTo>
                      <a:lnTo>
                        <a:pt x="0" y="8"/>
                      </a:lnTo>
                      <a:lnTo>
                        <a:pt x="0" y="11"/>
                      </a:lnTo>
                      <a:lnTo>
                        <a:pt x="1" y="15"/>
                      </a:lnTo>
                      <a:lnTo>
                        <a:pt x="5" y="16"/>
                      </a:lnTo>
                      <a:lnTo>
                        <a:pt x="8" y="18"/>
                      </a:lnTo>
                      <a:lnTo>
                        <a:pt x="8" y="18"/>
                      </a:lnTo>
                      <a:lnTo>
                        <a:pt x="8" y="18"/>
                      </a:lnTo>
                      <a:lnTo>
                        <a:pt x="8" y="18"/>
                      </a:lnTo>
                      <a:lnTo>
                        <a:pt x="11" y="16"/>
                      </a:lnTo>
                      <a:lnTo>
                        <a:pt x="14" y="15"/>
                      </a:lnTo>
                      <a:lnTo>
                        <a:pt x="16" y="13"/>
                      </a:lnTo>
                      <a:lnTo>
                        <a:pt x="16" y="10"/>
                      </a:lnTo>
                      <a:lnTo>
                        <a:pt x="16" y="10"/>
                      </a:lnTo>
                      <a:lnTo>
                        <a:pt x="16" y="6"/>
                      </a:lnTo>
                      <a:lnTo>
                        <a:pt x="14" y="3"/>
                      </a:lnTo>
                      <a:lnTo>
                        <a:pt x="13" y="1"/>
                      </a:lnTo>
                      <a:lnTo>
                        <a:pt x="9" y="0"/>
                      </a:lnTo>
                      <a:lnTo>
                        <a:pt x="9"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9" name="Freeform 3695"/>
                <p:cNvSpPr>
                  <a:spLocks/>
                </p:cNvSpPr>
                <p:nvPr/>
              </p:nvSpPr>
              <p:spPr bwMode="auto">
                <a:xfrm>
                  <a:off x="4902200" y="3211512"/>
                  <a:ext cx="177800" cy="152400"/>
                </a:xfrm>
                <a:custGeom>
                  <a:avLst/>
                  <a:gdLst/>
                  <a:ahLst/>
                  <a:cxnLst>
                    <a:cxn ang="0">
                      <a:pos x="0" y="0"/>
                    </a:cxn>
                    <a:cxn ang="0">
                      <a:pos x="38" y="86"/>
                    </a:cxn>
                    <a:cxn ang="0">
                      <a:pos x="149" y="161"/>
                    </a:cxn>
                    <a:cxn ang="0">
                      <a:pos x="175" y="180"/>
                    </a:cxn>
                    <a:cxn ang="0">
                      <a:pos x="188" y="189"/>
                    </a:cxn>
                    <a:cxn ang="0">
                      <a:pos x="188" y="189"/>
                    </a:cxn>
                    <a:cxn ang="0">
                      <a:pos x="193" y="192"/>
                    </a:cxn>
                    <a:cxn ang="0">
                      <a:pos x="198" y="192"/>
                    </a:cxn>
                    <a:cxn ang="0">
                      <a:pos x="198" y="192"/>
                    </a:cxn>
                    <a:cxn ang="0">
                      <a:pos x="202" y="192"/>
                    </a:cxn>
                    <a:cxn ang="0">
                      <a:pos x="206" y="189"/>
                    </a:cxn>
                    <a:cxn ang="0">
                      <a:pos x="222" y="164"/>
                    </a:cxn>
                    <a:cxn ang="0">
                      <a:pos x="222" y="164"/>
                    </a:cxn>
                    <a:cxn ang="0">
                      <a:pos x="224" y="159"/>
                    </a:cxn>
                    <a:cxn ang="0">
                      <a:pos x="224" y="156"/>
                    </a:cxn>
                    <a:cxn ang="0">
                      <a:pos x="220" y="151"/>
                    </a:cxn>
                    <a:cxn ang="0">
                      <a:pos x="215" y="146"/>
                    </a:cxn>
                    <a:cxn ang="0">
                      <a:pos x="202" y="138"/>
                    </a:cxn>
                    <a:cxn ang="0">
                      <a:pos x="176" y="119"/>
                    </a:cxn>
                    <a:cxn ang="0">
                      <a:pos x="0" y="0"/>
                    </a:cxn>
                  </a:cxnLst>
                  <a:rect l="0" t="0" r="r" b="b"/>
                  <a:pathLst>
                    <a:path w="224" h="192">
                      <a:moveTo>
                        <a:pt x="0" y="0"/>
                      </a:moveTo>
                      <a:lnTo>
                        <a:pt x="38" y="86"/>
                      </a:lnTo>
                      <a:lnTo>
                        <a:pt x="149" y="161"/>
                      </a:lnTo>
                      <a:lnTo>
                        <a:pt x="175" y="180"/>
                      </a:lnTo>
                      <a:lnTo>
                        <a:pt x="188" y="189"/>
                      </a:lnTo>
                      <a:lnTo>
                        <a:pt x="188" y="189"/>
                      </a:lnTo>
                      <a:lnTo>
                        <a:pt x="193" y="192"/>
                      </a:lnTo>
                      <a:lnTo>
                        <a:pt x="198" y="192"/>
                      </a:lnTo>
                      <a:lnTo>
                        <a:pt x="198" y="192"/>
                      </a:lnTo>
                      <a:lnTo>
                        <a:pt x="202" y="192"/>
                      </a:lnTo>
                      <a:lnTo>
                        <a:pt x="206" y="189"/>
                      </a:lnTo>
                      <a:lnTo>
                        <a:pt x="222" y="164"/>
                      </a:lnTo>
                      <a:lnTo>
                        <a:pt x="222" y="164"/>
                      </a:lnTo>
                      <a:lnTo>
                        <a:pt x="224" y="159"/>
                      </a:lnTo>
                      <a:lnTo>
                        <a:pt x="224" y="156"/>
                      </a:lnTo>
                      <a:lnTo>
                        <a:pt x="220" y="151"/>
                      </a:lnTo>
                      <a:lnTo>
                        <a:pt x="215" y="146"/>
                      </a:lnTo>
                      <a:lnTo>
                        <a:pt x="202" y="138"/>
                      </a:lnTo>
                      <a:lnTo>
                        <a:pt x="176" y="119"/>
                      </a:lnTo>
                      <a:lnTo>
                        <a:pt x="0"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0" name="Freeform 3696"/>
                <p:cNvSpPr>
                  <a:spLocks/>
                </p:cNvSpPr>
                <p:nvPr/>
              </p:nvSpPr>
              <p:spPr bwMode="auto">
                <a:xfrm>
                  <a:off x="4902200" y="3211512"/>
                  <a:ext cx="177800" cy="152400"/>
                </a:xfrm>
                <a:custGeom>
                  <a:avLst/>
                  <a:gdLst/>
                  <a:ahLst/>
                  <a:cxnLst>
                    <a:cxn ang="0">
                      <a:pos x="0" y="0"/>
                    </a:cxn>
                    <a:cxn ang="0">
                      <a:pos x="38" y="86"/>
                    </a:cxn>
                    <a:cxn ang="0">
                      <a:pos x="149" y="161"/>
                    </a:cxn>
                    <a:cxn ang="0">
                      <a:pos x="175" y="180"/>
                    </a:cxn>
                    <a:cxn ang="0">
                      <a:pos x="188" y="189"/>
                    </a:cxn>
                    <a:cxn ang="0">
                      <a:pos x="188" y="189"/>
                    </a:cxn>
                    <a:cxn ang="0">
                      <a:pos x="193" y="192"/>
                    </a:cxn>
                    <a:cxn ang="0">
                      <a:pos x="198" y="192"/>
                    </a:cxn>
                    <a:cxn ang="0">
                      <a:pos x="198" y="192"/>
                    </a:cxn>
                    <a:cxn ang="0">
                      <a:pos x="202" y="192"/>
                    </a:cxn>
                    <a:cxn ang="0">
                      <a:pos x="206" y="189"/>
                    </a:cxn>
                    <a:cxn ang="0">
                      <a:pos x="222" y="164"/>
                    </a:cxn>
                    <a:cxn ang="0">
                      <a:pos x="222" y="164"/>
                    </a:cxn>
                    <a:cxn ang="0">
                      <a:pos x="224" y="159"/>
                    </a:cxn>
                    <a:cxn ang="0">
                      <a:pos x="224" y="156"/>
                    </a:cxn>
                    <a:cxn ang="0">
                      <a:pos x="220" y="151"/>
                    </a:cxn>
                    <a:cxn ang="0">
                      <a:pos x="215" y="146"/>
                    </a:cxn>
                    <a:cxn ang="0">
                      <a:pos x="202" y="138"/>
                    </a:cxn>
                    <a:cxn ang="0">
                      <a:pos x="176" y="119"/>
                    </a:cxn>
                    <a:cxn ang="0">
                      <a:pos x="0" y="0"/>
                    </a:cxn>
                  </a:cxnLst>
                  <a:rect l="0" t="0" r="r" b="b"/>
                  <a:pathLst>
                    <a:path w="224" h="192">
                      <a:moveTo>
                        <a:pt x="0" y="0"/>
                      </a:moveTo>
                      <a:lnTo>
                        <a:pt x="38" y="86"/>
                      </a:lnTo>
                      <a:lnTo>
                        <a:pt x="149" y="161"/>
                      </a:lnTo>
                      <a:lnTo>
                        <a:pt x="175" y="180"/>
                      </a:lnTo>
                      <a:lnTo>
                        <a:pt x="188" y="189"/>
                      </a:lnTo>
                      <a:lnTo>
                        <a:pt x="188" y="189"/>
                      </a:lnTo>
                      <a:lnTo>
                        <a:pt x="193" y="192"/>
                      </a:lnTo>
                      <a:lnTo>
                        <a:pt x="198" y="192"/>
                      </a:lnTo>
                      <a:lnTo>
                        <a:pt x="198" y="192"/>
                      </a:lnTo>
                      <a:lnTo>
                        <a:pt x="202" y="192"/>
                      </a:lnTo>
                      <a:lnTo>
                        <a:pt x="206" y="189"/>
                      </a:lnTo>
                      <a:lnTo>
                        <a:pt x="222" y="164"/>
                      </a:lnTo>
                      <a:lnTo>
                        <a:pt x="222" y="164"/>
                      </a:lnTo>
                      <a:lnTo>
                        <a:pt x="224" y="159"/>
                      </a:lnTo>
                      <a:lnTo>
                        <a:pt x="224" y="156"/>
                      </a:lnTo>
                      <a:lnTo>
                        <a:pt x="220" y="151"/>
                      </a:lnTo>
                      <a:lnTo>
                        <a:pt x="215" y="146"/>
                      </a:lnTo>
                      <a:lnTo>
                        <a:pt x="202" y="138"/>
                      </a:lnTo>
                      <a:lnTo>
                        <a:pt x="176" y="119"/>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1" name="Freeform 3697"/>
                <p:cNvSpPr>
                  <a:spLocks/>
                </p:cNvSpPr>
                <p:nvPr/>
              </p:nvSpPr>
              <p:spPr bwMode="auto">
                <a:xfrm>
                  <a:off x="4795837" y="3136900"/>
                  <a:ext cx="136525" cy="142875"/>
                </a:xfrm>
                <a:custGeom>
                  <a:avLst/>
                  <a:gdLst/>
                  <a:ahLst/>
                  <a:cxnLst>
                    <a:cxn ang="0">
                      <a:pos x="0" y="0"/>
                    </a:cxn>
                    <a:cxn ang="0">
                      <a:pos x="38" y="86"/>
                    </a:cxn>
                    <a:cxn ang="0">
                      <a:pos x="173" y="179"/>
                    </a:cxn>
                    <a:cxn ang="0">
                      <a:pos x="135" y="93"/>
                    </a:cxn>
                    <a:cxn ang="0">
                      <a:pos x="0" y="0"/>
                    </a:cxn>
                  </a:cxnLst>
                  <a:rect l="0" t="0" r="r" b="b"/>
                  <a:pathLst>
                    <a:path w="173" h="179">
                      <a:moveTo>
                        <a:pt x="0" y="0"/>
                      </a:moveTo>
                      <a:lnTo>
                        <a:pt x="38" y="86"/>
                      </a:lnTo>
                      <a:lnTo>
                        <a:pt x="173" y="179"/>
                      </a:lnTo>
                      <a:lnTo>
                        <a:pt x="135" y="93"/>
                      </a:lnTo>
                      <a:lnTo>
                        <a:pt x="0" y="0"/>
                      </a:lnTo>
                      <a:close/>
                    </a:path>
                  </a:pathLst>
                </a:custGeom>
                <a:solidFill>
                  <a:srgbClr val="0F0F0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2" name="Freeform 3698"/>
                <p:cNvSpPr>
                  <a:spLocks/>
                </p:cNvSpPr>
                <p:nvPr/>
              </p:nvSpPr>
              <p:spPr bwMode="auto">
                <a:xfrm>
                  <a:off x="4795837" y="3136900"/>
                  <a:ext cx="136525" cy="142875"/>
                </a:xfrm>
                <a:custGeom>
                  <a:avLst/>
                  <a:gdLst/>
                  <a:ahLst/>
                  <a:cxnLst>
                    <a:cxn ang="0">
                      <a:pos x="0" y="0"/>
                    </a:cxn>
                    <a:cxn ang="0">
                      <a:pos x="38" y="86"/>
                    </a:cxn>
                    <a:cxn ang="0">
                      <a:pos x="173" y="179"/>
                    </a:cxn>
                    <a:cxn ang="0">
                      <a:pos x="135" y="93"/>
                    </a:cxn>
                    <a:cxn ang="0">
                      <a:pos x="0" y="0"/>
                    </a:cxn>
                  </a:cxnLst>
                  <a:rect l="0" t="0" r="r" b="b"/>
                  <a:pathLst>
                    <a:path w="173" h="179">
                      <a:moveTo>
                        <a:pt x="0" y="0"/>
                      </a:moveTo>
                      <a:lnTo>
                        <a:pt x="38" y="86"/>
                      </a:lnTo>
                      <a:lnTo>
                        <a:pt x="173" y="179"/>
                      </a:lnTo>
                      <a:lnTo>
                        <a:pt x="135" y="93"/>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3" name="Freeform 3699"/>
                <p:cNvSpPr>
                  <a:spLocks noEditPoints="1"/>
                </p:cNvSpPr>
                <p:nvPr/>
              </p:nvSpPr>
              <p:spPr bwMode="auto">
                <a:xfrm>
                  <a:off x="4432300" y="2914650"/>
                  <a:ext cx="392113" cy="292100"/>
                </a:xfrm>
                <a:custGeom>
                  <a:avLst/>
                  <a:gdLst/>
                  <a:ahLst/>
                  <a:cxnLst>
                    <a:cxn ang="0">
                      <a:pos x="109" y="84"/>
                    </a:cxn>
                    <a:cxn ang="0">
                      <a:pos x="109" y="84"/>
                    </a:cxn>
                    <a:cxn ang="0">
                      <a:pos x="109" y="84"/>
                    </a:cxn>
                    <a:cxn ang="0">
                      <a:pos x="109" y="84"/>
                    </a:cxn>
                    <a:cxn ang="0">
                      <a:pos x="109" y="84"/>
                    </a:cxn>
                    <a:cxn ang="0">
                      <a:pos x="118" y="71"/>
                    </a:cxn>
                    <a:cxn ang="0">
                      <a:pos x="118" y="71"/>
                    </a:cxn>
                    <a:cxn ang="0">
                      <a:pos x="118" y="71"/>
                    </a:cxn>
                    <a:cxn ang="0">
                      <a:pos x="118" y="71"/>
                    </a:cxn>
                    <a:cxn ang="0">
                      <a:pos x="118" y="71"/>
                    </a:cxn>
                    <a:cxn ang="0">
                      <a:pos x="0" y="0"/>
                    </a:cxn>
                    <a:cxn ang="0">
                      <a:pos x="35" y="36"/>
                    </a:cxn>
                    <a:cxn ang="0">
                      <a:pos x="97" y="96"/>
                    </a:cxn>
                    <a:cxn ang="0">
                      <a:pos x="97" y="96"/>
                    </a:cxn>
                    <a:cxn ang="0">
                      <a:pos x="97" y="96"/>
                    </a:cxn>
                    <a:cxn ang="0">
                      <a:pos x="104" y="99"/>
                    </a:cxn>
                    <a:cxn ang="0">
                      <a:pos x="104" y="99"/>
                    </a:cxn>
                    <a:cxn ang="0">
                      <a:pos x="495" y="366"/>
                    </a:cxn>
                    <a:cxn ang="0">
                      <a:pos x="457" y="280"/>
                    </a:cxn>
                    <a:cxn ang="0">
                      <a:pos x="130" y="57"/>
                    </a:cxn>
                    <a:cxn ang="0">
                      <a:pos x="130" y="57"/>
                    </a:cxn>
                    <a:cxn ang="0">
                      <a:pos x="130" y="57"/>
                    </a:cxn>
                    <a:cxn ang="0">
                      <a:pos x="130" y="55"/>
                    </a:cxn>
                    <a:cxn ang="0">
                      <a:pos x="123" y="55"/>
                    </a:cxn>
                    <a:cxn ang="0">
                      <a:pos x="123" y="55"/>
                    </a:cxn>
                    <a:cxn ang="0">
                      <a:pos x="45" y="21"/>
                    </a:cxn>
                    <a:cxn ang="0">
                      <a:pos x="0" y="0"/>
                    </a:cxn>
                  </a:cxnLst>
                  <a:rect l="0" t="0" r="r" b="b"/>
                  <a:pathLst>
                    <a:path w="495" h="366">
                      <a:moveTo>
                        <a:pt x="109" y="84"/>
                      </a:moveTo>
                      <a:lnTo>
                        <a:pt x="109" y="84"/>
                      </a:lnTo>
                      <a:lnTo>
                        <a:pt x="109" y="84"/>
                      </a:lnTo>
                      <a:lnTo>
                        <a:pt x="109" y="84"/>
                      </a:lnTo>
                      <a:lnTo>
                        <a:pt x="109" y="84"/>
                      </a:lnTo>
                      <a:close/>
                      <a:moveTo>
                        <a:pt x="118" y="71"/>
                      </a:moveTo>
                      <a:lnTo>
                        <a:pt x="118" y="71"/>
                      </a:lnTo>
                      <a:lnTo>
                        <a:pt x="118" y="71"/>
                      </a:lnTo>
                      <a:lnTo>
                        <a:pt x="118" y="71"/>
                      </a:lnTo>
                      <a:lnTo>
                        <a:pt x="118" y="71"/>
                      </a:lnTo>
                      <a:close/>
                      <a:moveTo>
                        <a:pt x="0" y="0"/>
                      </a:moveTo>
                      <a:lnTo>
                        <a:pt x="35" y="36"/>
                      </a:lnTo>
                      <a:lnTo>
                        <a:pt x="97" y="96"/>
                      </a:lnTo>
                      <a:lnTo>
                        <a:pt x="97" y="96"/>
                      </a:lnTo>
                      <a:lnTo>
                        <a:pt x="97" y="96"/>
                      </a:lnTo>
                      <a:lnTo>
                        <a:pt x="104" y="99"/>
                      </a:lnTo>
                      <a:lnTo>
                        <a:pt x="104" y="99"/>
                      </a:lnTo>
                      <a:lnTo>
                        <a:pt x="495" y="366"/>
                      </a:lnTo>
                      <a:lnTo>
                        <a:pt x="457" y="280"/>
                      </a:lnTo>
                      <a:lnTo>
                        <a:pt x="130" y="57"/>
                      </a:lnTo>
                      <a:lnTo>
                        <a:pt x="130" y="57"/>
                      </a:lnTo>
                      <a:lnTo>
                        <a:pt x="130" y="57"/>
                      </a:lnTo>
                      <a:lnTo>
                        <a:pt x="130" y="55"/>
                      </a:lnTo>
                      <a:lnTo>
                        <a:pt x="123" y="55"/>
                      </a:lnTo>
                      <a:lnTo>
                        <a:pt x="123" y="55"/>
                      </a:lnTo>
                      <a:lnTo>
                        <a:pt x="45" y="21"/>
                      </a:lnTo>
                      <a:lnTo>
                        <a:pt x="0" y="0"/>
                      </a:lnTo>
                      <a:close/>
                    </a:path>
                  </a:pathLst>
                </a:custGeom>
                <a:solidFill>
                  <a:srgbClr val="C1C19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4" name="Rectangle 3700"/>
                <p:cNvSpPr>
                  <a:spLocks noChangeArrowheads="1"/>
                </p:cNvSpPr>
                <p:nvPr/>
              </p:nvSpPr>
              <p:spPr bwMode="auto">
                <a:xfrm>
                  <a:off x="4518025" y="2982912"/>
                  <a:ext cx="1588" cy="15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5" name="Rectangle 3701"/>
                <p:cNvSpPr>
                  <a:spLocks noChangeArrowheads="1"/>
                </p:cNvSpPr>
                <p:nvPr/>
              </p:nvSpPr>
              <p:spPr bwMode="auto">
                <a:xfrm>
                  <a:off x="4525962" y="2971800"/>
                  <a:ext cx="1588" cy="15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6" name="Freeform 3702"/>
                <p:cNvSpPr>
                  <a:spLocks/>
                </p:cNvSpPr>
                <p:nvPr/>
              </p:nvSpPr>
              <p:spPr bwMode="auto">
                <a:xfrm>
                  <a:off x="4432300" y="2914650"/>
                  <a:ext cx="392113" cy="292100"/>
                </a:xfrm>
                <a:custGeom>
                  <a:avLst/>
                  <a:gdLst/>
                  <a:ahLst/>
                  <a:cxnLst>
                    <a:cxn ang="0">
                      <a:pos x="0" y="0"/>
                    </a:cxn>
                    <a:cxn ang="0">
                      <a:pos x="35" y="36"/>
                    </a:cxn>
                    <a:cxn ang="0">
                      <a:pos x="97" y="96"/>
                    </a:cxn>
                    <a:cxn ang="0">
                      <a:pos x="97" y="96"/>
                    </a:cxn>
                    <a:cxn ang="0">
                      <a:pos x="97" y="96"/>
                    </a:cxn>
                    <a:cxn ang="0">
                      <a:pos x="104" y="99"/>
                    </a:cxn>
                    <a:cxn ang="0">
                      <a:pos x="104" y="99"/>
                    </a:cxn>
                    <a:cxn ang="0">
                      <a:pos x="495" y="366"/>
                    </a:cxn>
                    <a:cxn ang="0">
                      <a:pos x="457" y="280"/>
                    </a:cxn>
                    <a:cxn ang="0">
                      <a:pos x="130" y="57"/>
                    </a:cxn>
                    <a:cxn ang="0">
                      <a:pos x="130" y="57"/>
                    </a:cxn>
                    <a:cxn ang="0">
                      <a:pos x="130" y="57"/>
                    </a:cxn>
                    <a:cxn ang="0">
                      <a:pos x="130" y="55"/>
                    </a:cxn>
                    <a:cxn ang="0">
                      <a:pos x="123" y="55"/>
                    </a:cxn>
                    <a:cxn ang="0">
                      <a:pos x="123" y="55"/>
                    </a:cxn>
                    <a:cxn ang="0">
                      <a:pos x="45" y="21"/>
                    </a:cxn>
                    <a:cxn ang="0">
                      <a:pos x="0" y="0"/>
                    </a:cxn>
                  </a:cxnLst>
                  <a:rect l="0" t="0" r="r" b="b"/>
                  <a:pathLst>
                    <a:path w="495" h="366">
                      <a:moveTo>
                        <a:pt x="0" y="0"/>
                      </a:moveTo>
                      <a:lnTo>
                        <a:pt x="35" y="36"/>
                      </a:lnTo>
                      <a:lnTo>
                        <a:pt x="97" y="96"/>
                      </a:lnTo>
                      <a:lnTo>
                        <a:pt x="97" y="96"/>
                      </a:lnTo>
                      <a:lnTo>
                        <a:pt x="97" y="96"/>
                      </a:lnTo>
                      <a:lnTo>
                        <a:pt x="104" y="99"/>
                      </a:lnTo>
                      <a:lnTo>
                        <a:pt x="104" y="99"/>
                      </a:lnTo>
                      <a:lnTo>
                        <a:pt x="495" y="366"/>
                      </a:lnTo>
                      <a:lnTo>
                        <a:pt x="457" y="280"/>
                      </a:lnTo>
                      <a:lnTo>
                        <a:pt x="130" y="57"/>
                      </a:lnTo>
                      <a:lnTo>
                        <a:pt x="130" y="57"/>
                      </a:lnTo>
                      <a:lnTo>
                        <a:pt x="130" y="57"/>
                      </a:lnTo>
                      <a:lnTo>
                        <a:pt x="130" y="55"/>
                      </a:lnTo>
                      <a:lnTo>
                        <a:pt x="123" y="55"/>
                      </a:lnTo>
                      <a:lnTo>
                        <a:pt x="123" y="55"/>
                      </a:lnTo>
                      <a:lnTo>
                        <a:pt x="45" y="21"/>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pic>
              <p:nvPicPr>
                <p:cNvPr id="277" name="Picture 3703"/>
                <p:cNvPicPr>
                  <a:picLocks noChangeAspect="1" noChangeArrowheads="1"/>
                </p:cNvPicPr>
                <p:nvPr/>
              </p:nvPicPr>
              <p:blipFill>
                <a:blip r:embed="rId2" cstate="print"/>
                <a:srcRect/>
                <a:stretch>
                  <a:fillRect/>
                </a:stretch>
              </p:blipFill>
              <p:spPr bwMode="auto">
                <a:xfrm>
                  <a:off x="5019675" y="3292475"/>
                  <a:ext cx="69850" cy="66675"/>
                </a:xfrm>
                <a:prstGeom prst="rect">
                  <a:avLst/>
                </a:prstGeom>
                <a:noFill/>
                <a:ln w="9525">
                  <a:noFill/>
                  <a:miter lim="800000"/>
                  <a:headEnd/>
                  <a:tailEnd/>
                </a:ln>
              </p:spPr>
            </p:pic>
            <p:sp>
              <p:nvSpPr>
                <p:cNvPr id="278" name="Freeform 3704"/>
                <p:cNvSpPr>
                  <a:spLocks/>
                </p:cNvSpPr>
                <p:nvPr/>
              </p:nvSpPr>
              <p:spPr bwMode="auto">
                <a:xfrm>
                  <a:off x="4468812" y="2924175"/>
                  <a:ext cx="63500" cy="47625"/>
                </a:xfrm>
                <a:custGeom>
                  <a:avLst/>
                  <a:gdLst/>
                  <a:ahLst/>
                  <a:cxnLst>
                    <a:cxn ang="0">
                      <a:pos x="0" y="5"/>
                    </a:cxn>
                    <a:cxn ang="0">
                      <a:pos x="70" y="60"/>
                    </a:cxn>
                    <a:cxn ang="0">
                      <a:pos x="80" y="46"/>
                    </a:cxn>
                    <a:cxn ang="0">
                      <a:pos x="3" y="0"/>
                    </a:cxn>
                    <a:cxn ang="0">
                      <a:pos x="0" y="5"/>
                    </a:cxn>
                  </a:cxnLst>
                  <a:rect l="0" t="0" r="r" b="b"/>
                  <a:pathLst>
                    <a:path w="80" h="60">
                      <a:moveTo>
                        <a:pt x="0" y="5"/>
                      </a:moveTo>
                      <a:lnTo>
                        <a:pt x="70" y="60"/>
                      </a:lnTo>
                      <a:lnTo>
                        <a:pt x="80" y="46"/>
                      </a:lnTo>
                      <a:lnTo>
                        <a:pt x="3" y="0"/>
                      </a:lnTo>
                      <a:lnTo>
                        <a:pt x="0" y="5"/>
                      </a:lnTo>
                      <a:close/>
                    </a:path>
                  </a:pathLst>
                </a:custGeom>
                <a:solidFill>
                  <a:srgbClr val="F4CEA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9" name="Freeform 3705"/>
                <p:cNvSpPr>
                  <a:spLocks/>
                </p:cNvSpPr>
                <p:nvPr/>
              </p:nvSpPr>
              <p:spPr bwMode="auto">
                <a:xfrm>
                  <a:off x="4465637" y="2928937"/>
                  <a:ext cx="58738" cy="52388"/>
                </a:xfrm>
                <a:custGeom>
                  <a:avLst/>
                  <a:gdLst/>
                  <a:ahLst/>
                  <a:cxnLst>
                    <a:cxn ang="0">
                      <a:pos x="0" y="5"/>
                    </a:cxn>
                    <a:cxn ang="0">
                      <a:pos x="62" y="67"/>
                    </a:cxn>
                    <a:cxn ang="0">
                      <a:pos x="73" y="55"/>
                    </a:cxn>
                    <a:cxn ang="0">
                      <a:pos x="3" y="0"/>
                    </a:cxn>
                    <a:cxn ang="0">
                      <a:pos x="0" y="5"/>
                    </a:cxn>
                  </a:cxnLst>
                  <a:rect l="0" t="0" r="r" b="b"/>
                  <a:pathLst>
                    <a:path w="73" h="67">
                      <a:moveTo>
                        <a:pt x="0" y="5"/>
                      </a:moveTo>
                      <a:lnTo>
                        <a:pt x="62" y="67"/>
                      </a:lnTo>
                      <a:lnTo>
                        <a:pt x="73" y="55"/>
                      </a:lnTo>
                      <a:lnTo>
                        <a:pt x="3" y="0"/>
                      </a:lnTo>
                      <a:lnTo>
                        <a:pt x="0" y="5"/>
                      </a:lnTo>
                      <a:close/>
                    </a:path>
                  </a:pathLst>
                </a:custGeom>
                <a:solidFill>
                  <a:srgbClr val="F2DCC7"/>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0" name="Freeform 3706"/>
                <p:cNvSpPr>
                  <a:spLocks/>
                </p:cNvSpPr>
                <p:nvPr/>
              </p:nvSpPr>
              <p:spPr bwMode="auto">
                <a:xfrm>
                  <a:off x="4470400" y="2921000"/>
                  <a:ext cx="66675" cy="39688"/>
                </a:xfrm>
                <a:custGeom>
                  <a:avLst/>
                  <a:gdLst/>
                  <a:ahLst/>
                  <a:cxnLst>
                    <a:cxn ang="0">
                      <a:pos x="77" y="51"/>
                    </a:cxn>
                    <a:cxn ang="0">
                      <a:pos x="84" y="34"/>
                    </a:cxn>
                    <a:cxn ang="0">
                      <a:pos x="5" y="0"/>
                    </a:cxn>
                    <a:cxn ang="0">
                      <a:pos x="0" y="5"/>
                    </a:cxn>
                    <a:cxn ang="0">
                      <a:pos x="77" y="51"/>
                    </a:cxn>
                  </a:cxnLst>
                  <a:rect l="0" t="0" r="r" b="b"/>
                  <a:pathLst>
                    <a:path w="84" h="51">
                      <a:moveTo>
                        <a:pt x="77" y="51"/>
                      </a:moveTo>
                      <a:lnTo>
                        <a:pt x="84" y="34"/>
                      </a:lnTo>
                      <a:lnTo>
                        <a:pt x="5" y="0"/>
                      </a:lnTo>
                      <a:lnTo>
                        <a:pt x="0" y="5"/>
                      </a:lnTo>
                      <a:lnTo>
                        <a:pt x="77" y="51"/>
                      </a:lnTo>
                      <a:close/>
                    </a:path>
                  </a:pathLst>
                </a:custGeom>
                <a:solidFill>
                  <a:srgbClr val="E8BB8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pic>
              <p:nvPicPr>
                <p:cNvPr id="281" name="Picture 3707"/>
                <p:cNvPicPr>
                  <a:picLocks noChangeAspect="1" noChangeArrowheads="1"/>
                </p:cNvPicPr>
                <p:nvPr/>
              </p:nvPicPr>
              <p:blipFill>
                <a:blip r:embed="rId3"/>
                <a:srcRect/>
                <a:stretch>
                  <a:fillRect/>
                </a:stretch>
              </p:blipFill>
              <p:spPr bwMode="auto">
                <a:xfrm>
                  <a:off x="4430712" y="2898775"/>
                  <a:ext cx="46038" cy="38100"/>
                </a:xfrm>
                <a:prstGeom prst="rect">
                  <a:avLst/>
                </a:prstGeom>
                <a:noFill/>
                <a:ln w="9525">
                  <a:noFill/>
                  <a:miter lim="800000"/>
                  <a:headEnd/>
                  <a:tailEnd/>
                </a:ln>
              </p:spPr>
            </p:pic>
            <p:pic>
              <p:nvPicPr>
                <p:cNvPr id="282" name="Picture 3708"/>
                <p:cNvPicPr>
                  <a:picLocks noChangeAspect="1" noChangeArrowheads="1"/>
                </p:cNvPicPr>
                <p:nvPr/>
              </p:nvPicPr>
              <p:blipFill>
                <a:blip r:embed="rId4" cstate="print"/>
                <a:srcRect/>
                <a:stretch>
                  <a:fillRect/>
                </a:stretch>
              </p:blipFill>
              <p:spPr bwMode="auto">
                <a:xfrm>
                  <a:off x="5018087" y="3289300"/>
                  <a:ext cx="53975" cy="57150"/>
                </a:xfrm>
                <a:prstGeom prst="rect">
                  <a:avLst/>
                </a:prstGeom>
                <a:noFill/>
                <a:ln w="9525">
                  <a:noFill/>
                  <a:miter lim="800000"/>
                  <a:headEnd/>
                  <a:tailEnd/>
                </a:ln>
              </p:spPr>
            </p:pic>
            <p:sp>
              <p:nvSpPr>
                <p:cNvPr id="283" name="Freeform 3709"/>
                <p:cNvSpPr>
                  <a:spLocks/>
                </p:cNvSpPr>
                <p:nvPr/>
              </p:nvSpPr>
              <p:spPr bwMode="auto">
                <a:xfrm>
                  <a:off x="4510087" y="2970212"/>
                  <a:ext cx="522288" cy="358775"/>
                </a:xfrm>
                <a:custGeom>
                  <a:avLst/>
                  <a:gdLst/>
                  <a:ahLst/>
                  <a:cxnLst>
                    <a:cxn ang="0">
                      <a:pos x="16" y="3"/>
                    </a:cxn>
                    <a:cxn ang="0">
                      <a:pos x="16" y="3"/>
                    </a:cxn>
                    <a:cxn ang="0">
                      <a:pos x="13" y="0"/>
                    </a:cxn>
                    <a:cxn ang="0">
                      <a:pos x="8" y="0"/>
                    </a:cxn>
                    <a:cxn ang="0">
                      <a:pos x="5" y="0"/>
                    </a:cxn>
                    <a:cxn ang="0">
                      <a:pos x="2" y="3"/>
                    </a:cxn>
                    <a:cxn ang="0">
                      <a:pos x="2" y="3"/>
                    </a:cxn>
                    <a:cxn ang="0">
                      <a:pos x="0" y="7"/>
                    </a:cxn>
                    <a:cxn ang="0">
                      <a:pos x="2" y="10"/>
                    </a:cxn>
                    <a:cxn ang="0">
                      <a:pos x="3" y="13"/>
                    </a:cxn>
                    <a:cxn ang="0">
                      <a:pos x="6" y="16"/>
                    </a:cxn>
                    <a:cxn ang="0">
                      <a:pos x="6" y="16"/>
                    </a:cxn>
                    <a:cxn ang="0">
                      <a:pos x="647" y="453"/>
                    </a:cxn>
                    <a:cxn ang="0">
                      <a:pos x="656" y="438"/>
                    </a:cxn>
                    <a:cxn ang="0">
                      <a:pos x="16" y="3"/>
                    </a:cxn>
                    <a:cxn ang="0">
                      <a:pos x="16" y="3"/>
                    </a:cxn>
                  </a:cxnLst>
                  <a:rect l="0" t="0" r="r" b="b"/>
                  <a:pathLst>
                    <a:path w="656" h="453">
                      <a:moveTo>
                        <a:pt x="16" y="3"/>
                      </a:moveTo>
                      <a:lnTo>
                        <a:pt x="16" y="3"/>
                      </a:lnTo>
                      <a:lnTo>
                        <a:pt x="13" y="0"/>
                      </a:lnTo>
                      <a:lnTo>
                        <a:pt x="8" y="0"/>
                      </a:lnTo>
                      <a:lnTo>
                        <a:pt x="5" y="0"/>
                      </a:lnTo>
                      <a:lnTo>
                        <a:pt x="2" y="3"/>
                      </a:lnTo>
                      <a:lnTo>
                        <a:pt x="2" y="3"/>
                      </a:lnTo>
                      <a:lnTo>
                        <a:pt x="0" y="7"/>
                      </a:lnTo>
                      <a:lnTo>
                        <a:pt x="2" y="10"/>
                      </a:lnTo>
                      <a:lnTo>
                        <a:pt x="3" y="13"/>
                      </a:lnTo>
                      <a:lnTo>
                        <a:pt x="6" y="16"/>
                      </a:lnTo>
                      <a:lnTo>
                        <a:pt x="6" y="16"/>
                      </a:lnTo>
                      <a:lnTo>
                        <a:pt x="647" y="453"/>
                      </a:lnTo>
                      <a:lnTo>
                        <a:pt x="656" y="438"/>
                      </a:lnTo>
                      <a:lnTo>
                        <a:pt x="16" y="3"/>
                      </a:lnTo>
                      <a:lnTo>
                        <a:pt x="16" y="3"/>
                      </a:lnTo>
                      <a:close/>
                    </a:path>
                  </a:pathLst>
                </a:custGeom>
                <a:solidFill>
                  <a:srgbClr val="66FFF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4" name="Freeform 3710"/>
                <p:cNvSpPr>
                  <a:spLocks/>
                </p:cNvSpPr>
                <p:nvPr/>
              </p:nvSpPr>
              <p:spPr bwMode="auto">
                <a:xfrm>
                  <a:off x="4518025" y="2957512"/>
                  <a:ext cx="522288" cy="360363"/>
                </a:xfrm>
                <a:custGeom>
                  <a:avLst/>
                  <a:gdLst/>
                  <a:ahLst/>
                  <a:cxnLst>
                    <a:cxn ang="0">
                      <a:pos x="16" y="3"/>
                    </a:cxn>
                    <a:cxn ang="0">
                      <a:pos x="16" y="3"/>
                    </a:cxn>
                    <a:cxn ang="0">
                      <a:pos x="11" y="1"/>
                    </a:cxn>
                    <a:cxn ang="0">
                      <a:pos x="8" y="0"/>
                    </a:cxn>
                    <a:cxn ang="0">
                      <a:pos x="5" y="1"/>
                    </a:cxn>
                    <a:cxn ang="0">
                      <a:pos x="1" y="3"/>
                    </a:cxn>
                    <a:cxn ang="0">
                      <a:pos x="1" y="3"/>
                    </a:cxn>
                    <a:cxn ang="0">
                      <a:pos x="0" y="6"/>
                    </a:cxn>
                    <a:cxn ang="0">
                      <a:pos x="1" y="9"/>
                    </a:cxn>
                    <a:cxn ang="0">
                      <a:pos x="3" y="14"/>
                    </a:cxn>
                    <a:cxn ang="0">
                      <a:pos x="6" y="17"/>
                    </a:cxn>
                    <a:cxn ang="0">
                      <a:pos x="6" y="17"/>
                    </a:cxn>
                    <a:cxn ang="0">
                      <a:pos x="646" y="452"/>
                    </a:cxn>
                    <a:cxn ang="0">
                      <a:pos x="656" y="438"/>
                    </a:cxn>
                    <a:cxn ang="0">
                      <a:pos x="16" y="3"/>
                    </a:cxn>
                    <a:cxn ang="0">
                      <a:pos x="16" y="3"/>
                    </a:cxn>
                  </a:cxnLst>
                  <a:rect l="0" t="0" r="r" b="b"/>
                  <a:pathLst>
                    <a:path w="656" h="452">
                      <a:moveTo>
                        <a:pt x="16" y="3"/>
                      </a:moveTo>
                      <a:lnTo>
                        <a:pt x="16" y="3"/>
                      </a:lnTo>
                      <a:lnTo>
                        <a:pt x="11" y="1"/>
                      </a:lnTo>
                      <a:lnTo>
                        <a:pt x="8" y="0"/>
                      </a:lnTo>
                      <a:lnTo>
                        <a:pt x="5" y="1"/>
                      </a:lnTo>
                      <a:lnTo>
                        <a:pt x="1" y="3"/>
                      </a:lnTo>
                      <a:lnTo>
                        <a:pt x="1" y="3"/>
                      </a:lnTo>
                      <a:lnTo>
                        <a:pt x="0" y="6"/>
                      </a:lnTo>
                      <a:lnTo>
                        <a:pt x="1" y="9"/>
                      </a:lnTo>
                      <a:lnTo>
                        <a:pt x="3" y="14"/>
                      </a:lnTo>
                      <a:lnTo>
                        <a:pt x="6" y="17"/>
                      </a:lnTo>
                      <a:lnTo>
                        <a:pt x="6" y="17"/>
                      </a:lnTo>
                      <a:lnTo>
                        <a:pt x="646" y="452"/>
                      </a:lnTo>
                      <a:lnTo>
                        <a:pt x="656" y="438"/>
                      </a:lnTo>
                      <a:lnTo>
                        <a:pt x="16" y="3"/>
                      </a:lnTo>
                      <a:lnTo>
                        <a:pt x="16" y="3"/>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5" name="Freeform 3711"/>
                <p:cNvSpPr>
                  <a:spLocks/>
                </p:cNvSpPr>
                <p:nvPr/>
              </p:nvSpPr>
              <p:spPr bwMode="auto">
                <a:xfrm>
                  <a:off x="4525962" y="2947987"/>
                  <a:ext cx="520700" cy="357188"/>
                </a:xfrm>
                <a:custGeom>
                  <a:avLst/>
                  <a:gdLst/>
                  <a:ahLst/>
                  <a:cxnLst>
                    <a:cxn ang="0">
                      <a:pos x="17" y="2"/>
                    </a:cxn>
                    <a:cxn ang="0">
                      <a:pos x="17" y="2"/>
                    </a:cxn>
                    <a:cxn ang="0">
                      <a:pos x="12" y="0"/>
                    </a:cxn>
                    <a:cxn ang="0">
                      <a:pos x="9" y="0"/>
                    </a:cxn>
                    <a:cxn ang="0">
                      <a:pos x="4" y="0"/>
                    </a:cxn>
                    <a:cxn ang="0">
                      <a:pos x="2" y="2"/>
                    </a:cxn>
                    <a:cxn ang="0">
                      <a:pos x="2" y="2"/>
                    </a:cxn>
                    <a:cxn ang="0">
                      <a:pos x="0" y="5"/>
                    </a:cxn>
                    <a:cxn ang="0">
                      <a:pos x="2" y="10"/>
                    </a:cxn>
                    <a:cxn ang="0">
                      <a:pos x="4" y="14"/>
                    </a:cxn>
                    <a:cxn ang="0">
                      <a:pos x="7" y="17"/>
                    </a:cxn>
                    <a:cxn ang="0">
                      <a:pos x="7" y="17"/>
                    </a:cxn>
                    <a:cxn ang="0">
                      <a:pos x="647" y="452"/>
                    </a:cxn>
                    <a:cxn ang="0">
                      <a:pos x="655" y="439"/>
                    </a:cxn>
                    <a:cxn ang="0">
                      <a:pos x="17" y="2"/>
                    </a:cxn>
                    <a:cxn ang="0">
                      <a:pos x="17" y="2"/>
                    </a:cxn>
                  </a:cxnLst>
                  <a:rect l="0" t="0" r="r" b="b"/>
                  <a:pathLst>
                    <a:path w="655" h="452">
                      <a:moveTo>
                        <a:pt x="17" y="2"/>
                      </a:moveTo>
                      <a:lnTo>
                        <a:pt x="17" y="2"/>
                      </a:lnTo>
                      <a:lnTo>
                        <a:pt x="12" y="0"/>
                      </a:lnTo>
                      <a:lnTo>
                        <a:pt x="9" y="0"/>
                      </a:lnTo>
                      <a:lnTo>
                        <a:pt x="4" y="0"/>
                      </a:lnTo>
                      <a:lnTo>
                        <a:pt x="2" y="2"/>
                      </a:lnTo>
                      <a:lnTo>
                        <a:pt x="2" y="2"/>
                      </a:lnTo>
                      <a:lnTo>
                        <a:pt x="0" y="5"/>
                      </a:lnTo>
                      <a:lnTo>
                        <a:pt x="2" y="10"/>
                      </a:lnTo>
                      <a:lnTo>
                        <a:pt x="4" y="14"/>
                      </a:lnTo>
                      <a:lnTo>
                        <a:pt x="7" y="17"/>
                      </a:lnTo>
                      <a:lnTo>
                        <a:pt x="7" y="17"/>
                      </a:lnTo>
                      <a:lnTo>
                        <a:pt x="647" y="452"/>
                      </a:lnTo>
                      <a:lnTo>
                        <a:pt x="655" y="439"/>
                      </a:lnTo>
                      <a:lnTo>
                        <a:pt x="17" y="2"/>
                      </a:lnTo>
                      <a:lnTo>
                        <a:pt x="17" y="2"/>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grpSp>
        </p:grpSp>
        <p:sp>
          <p:nvSpPr>
            <p:cNvPr id="286" name="Arc 324"/>
            <p:cNvSpPr/>
            <p:nvPr/>
          </p:nvSpPr>
          <p:spPr>
            <a:xfrm>
              <a:off x="3154811" y="1179709"/>
              <a:ext cx="1963506" cy="1498466"/>
            </a:xfrm>
            <a:prstGeom prst="arc">
              <a:avLst>
                <a:gd name="adj1" fmla="val 11784097"/>
                <a:gd name="adj2" fmla="val 18520614"/>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ea typeface="微软雅黑" panose="020B0503020204020204" pitchFamily="34" charset="-122"/>
              </a:endParaRPr>
            </a:p>
          </p:txBody>
        </p:sp>
      </p:grpSp>
      <p:sp>
        <p:nvSpPr>
          <p:cNvPr id="290" name="Rectangle 325"/>
          <p:cNvSpPr/>
          <p:nvPr/>
        </p:nvSpPr>
        <p:spPr>
          <a:xfrm>
            <a:off x="5698278" y="3409352"/>
            <a:ext cx="5841087" cy="2086725"/>
          </a:xfrm>
          <a:prstGeom prst="rect">
            <a:avLst/>
          </a:prstGeom>
        </p:spPr>
        <p:txBody>
          <a:bodyPr wrap="square">
            <a:spAutoFit/>
          </a:bodyPr>
          <a:lstStyle/>
          <a:p>
            <a:pPr algn="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传统的产品和贸易更加集中地针对某一特定的市场，但在互联网整个大趋势无所不在的情况下，跨境电商平台不是仅需要满足一两个市场，而是需要满足全球需求，“地球村”的概念在跨境平台中更加明显。国内的消费者可以更加便利、充分地享受海外的品牌和服务，而国内的品牌也有更多渠道输出到世界各地</a:t>
            </a:r>
            <a:endParaRPr lang="ms-MY"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5" name="文本框 314">
            <a:extLst>
              <a:ext uri="{FF2B5EF4-FFF2-40B4-BE49-F238E27FC236}">
                <a16:creationId xmlns:a16="http://schemas.microsoft.com/office/drawing/2014/main" id="{558A7331-B028-48EC-A661-C52450D90D79}"/>
              </a:ext>
            </a:extLst>
          </p:cNvPr>
          <p:cNvSpPr txBox="1"/>
          <p:nvPr/>
        </p:nvSpPr>
        <p:spPr>
          <a:xfrm>
            <a:off x="2203438" y="1689168"/>
            <a:ext cx="9293801" cy="1421928"/>
          </a:xfrm>
          <a:prstGeom prst="rect">
            <a:avLst/>
          </a:prstGeom>
          <a:noFill/>
        </p:spPr>
        <p:txBody>
          <a:bodyPr wrap="square" rtlCol="0">
            <a:spAutoFit/>
          </a:bodyPr>
          <a:lstStyle/>
          <a:p>
            <a:pPr marL="571500" indent="-571500" algn="r">
              <a:lnSpc>
                <a:spcPct val="120000"/>
              </a:lnSpc>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趋势二：</a:t>
            </a:r>
            <a:endParaRPr lang="en-US" altLang="zh-CN" sz="3600" b="1" dirty="0">
              <a:solidFill>
                <a:srgbClr val="524F6A"/>
              </a:solidFill>
              <a:latin typeface="微软雅黑" panose="020B0503020204020204" pitchFamily="34" charset="-122"/>
              <a:ea typeface="微软雅黑" panose="020B0503020204020204" pitchFamily="34" charset="-122"/>
            </a:endParaRPr>
          </a:p>
          <a:p>
            <a:pPr algn="r">
              <a:lnSpc>
                <a:spcPct val="120000"/>
              </a:lnSpc>
            </a:pPr>
            <a:r>
              <a:rPr lang="zh-CN" altLang="en-US" sz="3600" b="1" dirty="0" smtClean="0">
                <a:solidFill>
                  <a:srgbClr val="524F6A"/>
                </a:solidFill>
                <a:latin typeface="微软雅黑" panose="020B0503020204020204" pitchFamily="34" charset="-122"/>
                <a:ea typeface="微软雅黑" panose="020B0503020204020204" pitchFamily="34" charset="-122"/>
              </a:rPr>
              <a:t>品牌全球化</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949421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2"/>
          <p:cNvGrpSpPr/>
          <p:nvPr/>
        </p:nvGrpSpPr>
        <p:grpSpPr>
          <a:xfrm>
            <a:off x="6412835" y="2411855"/>
            <a:ext cx="5124740" cy="3488528"/>
            <a:chOff x="3286116" y="1643055"/>
            <a:chExt cx="3117213" cy="2232393"/>
          </a:xfrm>
        </p:grpSpPr>
        <p:sp>
          <p:nvSpPr>
            <p:cNvPr id="6" name="Rectangle 12"/>
            <p:cNvSpPr/>
            <p:nvPr/>
          </p:nvSpPr>
          <p:spPr>
            <a:xfrm>
              <a:off x="3286116" y="2114683"/>
              <a:ext cx="3117213" cy="1760765"/>
            </a:xfrm>
            <a:prstGeom prst="rect">
              <a:avLst/>
            </a:prstGeom>
          </p:spPr>
          <p:txBody>
            <a:bodyPr wrap="square">
              <a:spAutoFit/>
            </a:bodyPr>
            <a:lstStyle/>
            <a:p>
              <a:pP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随着</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95</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后逐渐成长、进入社会，他们也成为不容忽视的消费力量。作为从小被电子产品、智能电子、网络渗透影响的</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95</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后，生活就是联网的数字化高度集中，他们有着和过去任何一代都完全不同的生活体验，获取信息的渠道和速度决定了他们拥有创新性思维，因此他们更愿意也能快速地接受新鲜信息。在消费上，年轻一代的消费者，比起性价比，也更加关注商品品质和独特性</a:t>
              </a:r>
              <a:endParaRPr lang="ms-MY"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Freeform 69"/>
            <p:cNvSpPr>
              <a:spLocks noEditPoints="1"/>
            </p:cNvSpPr>
            <p:nvPr/>
          </p:nvSpPr>
          <p:spPr bwMode="auto">
            <a:xfrm>
              <a:off x="3286116" y="1643055"/>
              <a:ext cx="264160" cy="387262"/>
            </a:xfrm>
            <a:custGeom>
              <a:avLst/>
              <a:gdLst/>
              <a:ahLst/>
              <a:cxnLst>
                <a:cxn ang="0">
                  <a:pos x="180" y="76"/>
                </a:cxn>
                <a:cxn ang="0">
                  <a:pos x="167" y="34"/>
                </a:cxn>
                <a:cxn ang="0">
                  <a:pos x="133" y="7"/>
                </a:cxn>
                <a:cxn ang="0">
                  <a:pos x="104" y="0"/>
                </a:cxn>
                <a:cxn ang="0">
                  <a:pos x="62" y="14"/>
                </a:cxn>
                <a:cxn ang="0">
                  <a:pos x="35" y="47"/>
                </a:cxn>
                <a:cxn ang="0">
                  <a:pos x="27" y="132"/>
                </a:cxn>
                <a:cxn ang="0">
                  <a:pos x="17" y="136"/>
                </a:cxn>
                <a:cxn ang="0">
                  <a:pos x="0" y="156"/>
                </a:cxn>
                <a:cxn ang="0">
                  <a:pos x="0" y="276"/>
                </a:cxn>
                <a:cxn ang="0">
                  <a:pos x="8" y="295"/>
                </a:cxn>
                <a:cxn ang="0">
                  <a:pos x="27" y="303"/>
                </a:cxn>
                <a:cxn ang="0">
                  <a:pos x="185" y="303"/>
                </a:cxn>
                <a:cxn ang="0">
                  <a:pos x="205" y="286"/>
                </a:cxn>
                <a:cxn ang="0">
                  <a:pos x="207" y="161"/>
                </a:cxn>
                <a:cxn ang="0">
                  <a:pos x="205" y="150"/>
                </a:cxn>
                <a:cxn ang="0">
                  <a:pos x="185" y="134"/>
                </a:cxn>
                <a:cxn ang="0">
                  <a:pos x="47" y="76"/>
                </a:cxn>
                <a:cxn ang="0">
                  <a:pos x="51" y="54"/>
                </a:cxn>
                <a:cxn ang="0">
                  <a:pos x="71" y="29"/>
                </a:cxn>
                <a:cxn ang="0">
                  <a:pos x="104" y="20"/>
                </a:cxn>
                <a:cxn ang="0">
                  <a:pos x="125" y="24"/>
                </a:cxn>
                <a:cxn ang="0">
                  <a:pos x="151" y="45"/>
                </a:cxn>
                <a:cxn ang="0">
                  <a:pos x="160" y="76"/>
                </a:cxn>
                <a:cxn ang="0">
                  <a:pos x="47" y="76"/>
                </a:cxn>
                <a:cxn ang="0">
                  <a:pos x="187" y="279"/>
                </a:cxn>
                <a:cxn ang="0">
                  <a:pos x="180" y="285"/>
                </a:cxn>
                <a:cxn ang="0">
                  <a:pos x="24" y="283"/>
                </a:cxn>
                <a:cxn ang="0">
                  <a:pos x="18" y="276"/>
                </a:cxn>
                <a:cxn ang="0">
                  <a:pos x="18" y="158"/>
                </a:cxn>
                <a:cxn ang="0">
                  <a:pos x="27" y="152"/>
                </a:cxn>
                <a:cxn ang="0">
                  <a:pos x="183" y="152"/>
                </a:cxn>
                <a:cxn ang="0">
                  <a:pos x="189" y="161"/>
                </a:cxn>
                <a:cxn ang="0">
                  <a:pos x="113" y="190"/>
                </a:cxn>
                <a:cxn ang="0">
                  <a:pos x="111" y="183"/>
                </a:cxn>
                <a:cxn ang="0">
                  <a:pos x="104" y="179"/>
                </a:cxn>
                <a:cxn ang="0">
                  <a:pos x="95" y="187"/>
                </a:cxn>
                <a:cxn ang="0">
                  <a:pos x="95" y="212"/>
                </a:cxn>
                <a:cxn ang="0">
                  <a:pos x="85" y="223"/>
                </a:cxn>
                <a:cxn ang="0">
                  <a:pos x="85" y="236"/>
                </a:cxn>
                <a:cxn ang="0">
                  <a:pos x="104" y="246"/>
                </a:cxn>
                <a:cxn ang="0">
                  <a:pos x="116" y="241"/>
                </a:cxn>
                <a:cxn ang="0">
                  <a:pos x="122" y="228"/>
                </a:cxn>
                <a:cxn ang="0">
                  <a:pos x="116" y="214"/>
                </a:cxn>
              </a:cxnLst>
              <a:rect l="0" t="0" r="r" b="b"/>
              <a:pathLst>
                <a:path w="207" h="303">
                  <a:moveTo>
                    <a:pt x="180" y="132"/>
                  </a:moveTo>
                  <a:lnTo>
                    <a:pt x="180" y="76"/>
                  </a:lnTo>
                  <a:lnTo>
                    <a:pt x="180" y="76"/>
                  </a:lnTo>
                  <a:lnTo>
                    <a:pt x="178" y="62"/>
                  </a:lnTo>
                  <a:lnTo>
                    <a:pt x="172" y="47"/>
                  </a:lnTo>
                  <a:lnTo>
                    <a:pt x="167" y="34"/>
                  </a:lnTo>
                  <a:lnTo>
                    <a:pt x="156" y="24"/>
                  </a:lnTo>
                  <a:lnTo>
                    <a:pt x="145" y="14"/>
                  </a:lnTo>
                  <a:lnTo>
                    <a:pt x="133" y="7"/>
                  </a:lnTo>
                  <a:lnTo>
                    <a:pt x="118" y="2"/>
                  </a:lnTo>
                  <a:lnTo>
                    <a:pt x="104" y="0"/>
                  </a:lnTo>
                  <a:lnTo>
                    <a:pt x="104" y="0"/>
                  </a:lnTo>
                  <a:lnTo>
                    <a:pt x="89" y="2"/>
                  </a:lnTo>
                  <a:lnTo>
                    <a:pt x="75" y="7"/>
                  </a:lnTo>
                  <a:lnTo>
                    <a:pt x="62" y="14"/>
                  </a:lnTo>
                  <a:lnTo>
                    <a:pt x="49" y="24"/>
                  </a:lnTo>
                  <a:lnTo>
                    <a:pt x="40" y="34"/>
                  </a:lnTo>
                  <a:lnTo>
                    <a:pt x="35" y="47"/>
                  </a:lnTo>
                  <a:lnTo>
                    <a:pt x="29" y="62"/>
                  </a:lnTo>
                  <a:lnTo>
                    <a:pt x="27" y="76"/>
                  </a:lnTo>
                  <a:lnTo>
                    <a:pt x="27" y="132"/>
                  </a:lnTo>
                  <a:lnTo>
                    <a:pt x="27" y="132"/>
                  </a:lnTo>
                  <a:lnTo>
                    <a:pt x="22" y="134"/>
                  </a:lnTo>
                  <a:lnTo>
                    <a:pt x="17" y="136"/>
                  </a:lnTo>
                  <a:lnTo>
                    <a:pt x="8" y="141"/>
                  </a:lnTo>
                  <a:lnTo>
                    <a:pt x="2" y="150"/>
                  </a:lnTo>
                  <a:lnTo>
                    <a:pt x="0" y="156"/>
                  </a:lnTo>
                  <a:lnTo>
                    <a:pt x="0" y="161"/>
                  </a:lnTo>
                  <a:lnTo>
                    <a:pt x="0" y="276"/>
                  </a:lnTo>
                  <a:lnTo>
                    <a:pt x="0" y="276"/>
                  </a:lnTo>
                  <a:lnTo>
                    <a:pt x="0" y="281"/>
                  </a:lnTo>
                  <a:lnTo>
                    <a:pt x="2" y="286"/>
                  </a:lnTo>
                  <a:lnTo>
                    <a:pt x="8" y="295"/>
                  </a:lnTo>
                  <a:lnTo>
                    <a:pt x="17" y="301"/>
                  </a:lnTo>
                  <a:lnTo>
                    <a:pt x="22" y="303"/>
                  </a:lnTo>
                  <a:lnTo>
                    <a:pt x="27" y="303"/>
                  </a:lnTo>
                  <a:lnTo>
                    <a:pt x="180" y="303"/>
                  </a:lnTo>
                  <a:lnTo>
                    <a:pt x="180" y="303"/>
                  </a:lnTo>
                  <a:lnTo>
                    <a:pt x="185" y="303"/>
                  </a:lnTo>
                  <a:lnTo>
                    <a:pt x="191" y="301"/>
                  </a:lnTo>
                  <a:lnTo>
                    <a:pt x="200" y="295"/>
                  </a:lnTo>
                  <a:lnTo>
                    <a:pt x="205" y="286"/>
                  </a:lnTo>
                  <a:lnTo>
                    <a:pt x="207" y="281"/>
                  </a:lnTo>
                  <a:lnTo>
                    <a:pt x="207" y="276"/>
                  </a:lnTo>
                  <a:lnTo>
                    <a:pt x="207" y="161"/>
                  </a:lnTo>
                  <a:lnTo>
                    <a:pt x="207" y="161"/>
                  </a:lnTo>
                  <a:lnTo>
                    <a:pt x="207" y="156"/>
                  </a:lnTo>
                  <a:lnTo>
                    <a:pt x="205" y="150"/>
                  </a:lnTo>
                  <a:lnTo>
                    <a:pt x="200" y="141"/>
                  </a:lnTo>
                  <a:lnTo>
                    <a:pt x="191" y="136"/>
                  </a:lnTo>
                  <a:lnTo>
                    <a:pt x="185" y="134"/>
                  </a:lnTo>
                  <a:lnTo>
                    <a:pt x="180" y="132"/>
                  </a:lnTo>
                  <a:lnTo>
                    <a:pt x="180" y="132"/>
                  </a:lnTo>
                  <a:close/>
                  <a:moveTo>
                    <a:pt x="47" y="76"/>
                  </a:moveTo>
                  <a:lnTo>
                    <a:pt x="47" y="76"/>
                  </a:lnTo>
                  <a:lnTo>
                    <a:pt x="47" y="65"/>
                  </a:lnTo>
                  <a:lnTo>
                    <a:pt x="51" y="54"/>
                  </a:lnTo>
                  <a:lnTo>
                    <a:pt x="56" y="45"/>
                  </a:lnTo>
                  <a:lnTo>
                    <a:pt x="64" y="36"/>
                  </a:lnTo>
                  <a:lnTo>
                    <a:pt x="71" y="29"/>
                  </a:lnTo>
                  <a:lnTo>
                    <a:pt x="82" y="24"/>
                  </a:lnTo>
                  <a:lnTo>
                    <a:pt x="93" y="20"/>
                  </a:lnTo>
                  <a:lnTo>
                    <a:pt x="104" y="20"/>
                  </a:lnTo>
                  <a:lnTo>
                    <a:pt x="104" y="20"/>
                  </a:lnTo>
                  <a:lnTo>
                    <a:pt x="114" y="20"/>
                  </a:lnTo>
                  <a:lnTo>
                    <a:pt x="125" y="24"/>
                  </a:lnTo>
                  <a:lnTo>
                    <a:pt x="134" y="29"/>
                  </a:lnTo>
                  <a:lnTo>
                    <a:pt x="143" y="36"/>
                  </a:lnTo>
                  <a:lnTo>
                    <a:pt x="151" y="45"/>
                  </a:lnTo>
                  <a:lnTo>
                    <a:pt x="156" y="54"/>
                  </a:lnTo>
                  <a:lnTo>
                    <a:pt x="160" y="65"/>
                  </a:lnTo>
                  <a:lnTo>
                    <a:pt x="160" y="76"/>
                  </a:lnTo>
                  <a:lnTo>
                    <a:pt x="160" y="132"/>
                  </a:lnTo>
                  <a:lnTo>
                    <a:pt x="47" y="132"/>
                  </a:lnTo>
                  <a:lnTo>
                    <a:pt x="47" y="76"/>
                  </a:lnTo>
                  <a:close/>
                  <a:moveTo>
                    <a:pt x="189" y="276"/>
                  </a:moveTo>
                  <a:lnTo>
                    <a:pt x="189" y="276"/>
                  </a:lnTo>
                  <a:lnTo>
                    <a:pt x="187" y="279"/>
                  </a:lnTo>
                  <a:lnTo>
                    <a:pt x="185" y="281"/>
                  </a:lnTo>
                  <a:lnTo>
                    <a:pt x="183" y="283"/>
                  </a:lnTo>
                  <a:lnTo>
                    <a:pt x="180" y="285"/>
                  </a:lnTo>
                  <a:lnTo>
                    <a:pt x="27" y="285"/>
                  </a:lnTo>
                  <a:lnTo>
                    <a:pt x="27" y="285"/>
                  </a:lnTo>
                  <a:lnTo>
                    <a:pt x="24" y="283"/>
                  </a:lnTo>
                  <a:lnTo>
                    <a:pt x="22" y="281"/>
                  </a:lnTo>
                  <a:lnTo>
                    <a:pt x="18" y="279"/>
                  </a:lnTo>
                  <a:lnTo>
                    <a:pt x="18" y="276"/>
                  </a:lnTo>
                  <a:lnTo>
                    <a:pt x="18" y="161"/>
                  </a:lnTo>
                  <a:lnTo>
                    <a:pt x="18" y="161"/>
                  </a:lnTo>
                  <a:lnTo>
                    <a:pt x="18" y="158"/>
                  </a:lnTo>
                  <a:lnTo>
                    <a:pt x="22" y="154"/>
                  </a:lnTo>
                  <a:lnTo>
                    <a:pt x="24" y="152"/>
                  </a:lnTo>
                  <a:lnTo>
                    <a:pt x="27" y="152"/>
                  </a:lnTo>
                  <a:lnTo>
                    <a:pt x="180" y="152"/>
                  </a:lnTo>
                  <a:lnTo>
                    <a:pt x="180" y="152"/>
                  </a:lnTo>
                  <a:lnTo>
                    <a:pt x="183" y="152"/>
                  </a:lnTo>
                  <a:lnTo>
                    <a:pt x="185" y="154"/>
                  </a:lnTo>
                  <a:lnTo>
                    <a:pt x="187" y="158"/>
                  </a:lnTo>
                  <a:lnTo>
                    <a:pt x="189" y="161"/>
                  </a:lnTo>
                  <a:lnTo>
                    <a:pt x="189" y="276"/>
                  </a:lnTo>
                  <a:close/>
                  <a:moveTo>
                    <a:pt x="113" y="212"/>
                  </a:moveTo>
                  <a:lnTo>
                    <a:pt x="113" y="190"/>
                  </a:lnTo>
                  <a:lnTo>
                    <a:pt x="113" y="190"/>
                  </a:lnTo>
                  <a:lnTo>
                    <a:pt x="113" y="187"/>
                  </a:lnTo>
                  <a:lnTo>
                    <a:pt x="111" y="183"/>
                  </a:lnTo>
                  <a:lnTo>
                    <a:pt x="107" y="181"/>
                  </a:lnTo>
                  <a:lnTo>
                    <a:pt x="104" y="179"/>
                  </a:lnTo>
                  <a:lnTo>
                    <a:pt x="104" y="179"/>
                  </a:lnTo>
                  <a:lnTo>
                    <a:pt x="100" y="181"/>
                  </a:lnTo>
                  <a:lnTo>
                    <a:pt x="96" y="183"/>
                  </a:lnTo>
                  <a:lnTo>
                    <a:pt x="95" y="187"/>
                  </a:lnTo>
                  <a:lnTo>
                    <a:pt x="95" y="190"/>
                  </a:lnTo>
                  <a:lnTo>
                    <a:pt x="95" y="212"/>
                  </a:lnTo>
                  <a:lnTo>
                    <a:pt x="95" y="212"/>
                  </a:lnTo>
                  <a:lnTo>
                    <a:pt x="91" y="214"/>
                  </a:lnTo>
                  <a:lnTo>
                    <a:pt x="87" y="217"/>
                  </a:lnTo>
                  <a:lnTo>
                    <a:pt x="85" y="223"/>
                  </a:lnTo>
                  <a:lnTo>
                    <a:pt x="85" y="228"/>
                  </a:lnTo>
                  <a:lnTo>
                    <a:pt x="85" y="228"/>
                  </a:lnTo>
                  <a:lnTo>
                    <a:pt x="85" y="236"/>
                  </a:lnTo>
                  <a:lnTo>
                    <a:pt x="91" y="241"/>
                  </a:lnTo>
                  <a:lnTo>
                    <a:pt x="96" y="245"/>
                  </a:lnTo>
                  <a:lnTo>
                    <a:pt x="104" y="246"/>
                  </a:lnTo>
                  <a:lnTo>
                    <a:pt x="104" y="246"/>
                  </a:lnTo>
                  <a:lnTo>
                    <a:pt x="111" y="245"/>
                  </a:lnTo>
                  <a:lnTo>
                    <a:pt x="116" y="241"/>
                  </a:lnTo>
                  <a:lnTo>
                    <a:pt x="122" y="236"/>
                  </a:lnTo>
                  <a:lnTo>
                    <a:pt x="122" y="228"/>
                  </a:lnTo>
                  <a:lnTo>
                    <a:pt x="122" y="228"/>
                  </a:lnTo>
                  <a:lnTo>
                    <a:pt x="122" y="223"/>
                  </a:lnTo>
                  <a:lnTo>
                    <a:pt x="120" y="217"/>
                  </a:lnTo>
                  <a:lnTo>
                    <a:pt x="116" y="214"/>
                  </a:lnTo>
                  <a:lnTo>
                    <a:pt x="113" y="212"/>
                  </a:lnTo>
                  <a:lnTo>
                    <a:pt x="113" y="212"/>
                  </a:lnTo>
                  <a:close/>
                </a:path>
              </a:pathLst>
            </a:custGeom>
            <a:solidFill>
              <a:srgbClr val="FF6E55"/>
            </a:solidFill>
            <a:ln w="9525">
              <a:noFill/>
              <a:round/>
              <a:headEnd/>
              <a:tailEnd/>
            </a:ln>
          </p:spPr>
          <p:txBody>
            <a:bodyPr vert="horz" wrap="square" lIns="91440" tIns="45720" rIns="91440" bIns="45720" numCol="1" anchor="t" anchorCtr="0" compatLnSpc="1">
              <a:prstTxWarp prst="textNoShape">
                <a:avLst/>
              </a:prstTxWarp>
            </a:bodyPr>
            <a:lstStyle/>
            <a:p>
              <a:pPr>
                <a:lnSpc>
                  <a:spcPct val="120000"/>
                </a:lnSpc>
              </a:pP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 name="Group 43"/>
          <p:cNvGrpSpPr/>
          <p:nvPr/>
        </p:nvGrpSpPr>
        <p:grpSpPr>
          <a:xfrm>
            <a:off x="1480143" y="2411855"/>
            <a:ext cx="4299023" cy="2780324"/>
            <a:chOff x="285720" y="1670833"/>
            <a:chExt cx="2614956" cy="1779198"/>
          </a:xfrm>
        </p:grpSpPr>
        <p:sp>
          <p:nvSpPr>
            <p:cNvPr id="10" name="Rectangle 8"/>
            <p:cNvSpPr/>
            <p:nvPr/>
          </p:nvSpPr>
          <p:spPr>
            <a:xfrm>
              <a:off x="285720" y="2114684"/>
              <a:ext cx="2614956" cy="1335347"/>
            </a:xfrm>
            <a:prstGeom prst="rect">
              <a:avLst/>
            </a:prstGeom>
          </p:spPr>
          <p:txBody>
            <a:bodyPr wrap="square">
              <a:spAutoFit/>
            </a:bodyPr>
            <a:lstStyle/>
            <a:p>
              <a:pP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根据京东发布的《</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2017</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年跨境电商消费趋势报告》，在跨境海淘用户中，</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80</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后、</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90</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后成为消费主力军。在职业上，公司白领和在校人群占</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3/5</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以上比例。“高学历、女性、年轻”这是跨境电商平台用户画像最典型的三个特征</a:t>
              </a:r>
              <a:endParaRPr lang="ms-MY"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Freeform 95"/>
            <p:cNvSpPr>
              <a:spLocks noEditPoints="1"/>
            </p:cNvSpPr>
            <p:nvPr/>
          </p:nvSpPr>
          <p:spPr bwMode="auto">
            <a:xfrm>
              <a:off x="285720" y="1670833"/>
              <a:ext cx="406589" cy="359485"/>
            </a:xfrm>
            <a:custGeom>
              <a:avLst/>
              <a:gdLst/>
              <a:ahLst/>
              <a:cxnLst>
                <a:cxn ang="0">
                  <a:pos x="296" y="7"/>
                </a:cxn>
                <a:cxn ang="0">
                  <a:pos x="285" y="5"/>
                </a:cxn>
                <a:cxn ang="0">
                  <a:pos x="279" y="11"/>
                </a:cxn>
                <a:cxn ang="0">
                  <a:pos x="276" y="16"/>
                </a:cxn>
                <a:cxn ang="0">
                  <a:pos x="196" y="94"/>
                </a:cxn>
                <a:cxn ang="0">
                  <a:pos x="192" y="112"/>
                </a:cxn>
                <a:cxn ang="0">
                  <a:pos x="200" y="121"/>
                </a:cxn>
                <a:cxn ang="0">
                  <a:pos x="129" y="83"/>
                </a:cxn>
                <a:cxn ang="0">
                  <a:pos x="131" y="58"/>
                </a:cxn>
                <a:cxn ang="0">
                  <a:pos x="124" y="33"/>
                </a:cxn>
                <a:cxn ang="0">
                  <a:pos x="113" y="18"/>
                </a:cxn>
                <a:cxn ang="0">
                  <a:pos x="91" y="4"/>
                </a:cxn>
                <a:cxn ang="0">
                  <a:pos x="66" y="0"/>
                </a:cxn>
                <a:cxn ang="0">
                  <a:pos x="86" y="40"/>
                </a:cxn>
                <a:cxn ang="0">
                  <a:pos x="2" y="49"/>
                </a:cxn>
                <a:cxn ang="0">
                  <a:pos x="0" y="65"/>
                </a:cxn>
                <a:cxn ang="0">
                  <a:pos x="4" y="91"/>
                </a:cxn>
                <a:cxn ang="0">
                  <a:pos x="18" y="112"/>
                </a:cxn>
                <a:cxn ang="0">
                  <a:pos x="35" y="123"/>
                </a:cxn>
                <a:cxn ang="0">
                  <a:pos x="60" y="131"/>
                </a:cxn>
                <a:cxn ang="0">
                  <a:pos x="86" y="129"/>
                </a:cxn>
                <a:cxn ang="0">
                  <a:pos x="89" y="234"/>
                </a:cxn>
                <a:cxn ang="0">
                  <a:pos x="47" y="281"/>
                </a:cxn>
                <a:cxn ang="0">
                  <a:pos x="104" y="248"/>
                </a:cxn>
                <a:cxn ang="0">
                  <a:pos x="240" y="281"/>
                </a:cxn>
                <a:cxn ang="0">
                  <a:pos x="250" y="288"/>
                </a:cxn>
                <a:cxn ang="0">
                  <a:pos x="261" y="290"/>
                </a:cxn>
                <a:cxn ang="0">
                  <a:pos x="278" y="285"/>
                </a:cxn>
                <a:cxn ang="0">
                  <a:pos x="287" y="277"/>
                </a:cxn>
                <a:cxn ang="0">
                  <a:pos x="292" y="259"/>
                </a:cxn>
                <a:cxn ang="0">
                  <a:pos x="287" y="243"/>
                </a:cxn>
                <a:cxn ang="0">
                  <a:pos x="212" y="134"/>
                </a:cxn>
                <a:cxn ang="0">
                  <a:pos x="229" y="136"/>
                </a:cxn>
                <a:cxn ang="0">
                  <a:pos x="314" y="60"/>
                </a:cxn>
                <a:cxn ang="0">
                  <a:pos x="316" y="56"/>
                </a:cxn>
                <a:cxn ang="0">
                  <a:pos x="321" y="53"/>
                </a:cxn>
                <a:cxn ang="0">
                  <a:pos x="328" y="47"/>
                </a:cxn>
                <a:cxn ang="0">
                  <a:pos x="325" y="36"/>
                </a:cxn>
                <a:cxn ang="0">
                  <a:pos x="263" y="252"/>
                </a:cxn>
                <a:cxn ang="0">
                  <a:pos x="276" y="259"/>
                </a:cxn>
                <a:cxn ang="0">
                  <a:pos x="276" y="268"/>
                </a:cxn>
                <a:cxn ang="0">
                  <a:pos x="263" y="276"/>
                </a:cxn>
                <a:cxn ang="0">
                  <a:pos x="256" y="272"/>
                </a:cxn>
                <a:cxn ang="0">
                  <a:pos x="252" y="265"/>
                </a:cxn>
                <a:cxn ang="0">
                  <a:pos x="260" y="254"/>
                </a:cxn>
                <a:cxn ang="0">
                  <a:pos x="221" y="98"/>
                </a:cxn>
                <a:cxn ang="0">
                  <a:pos x="278" y="42"/>
                </a:cxn>
                <a:cxn ang="0">
                  <a:pos x="234" y="111"/>
                </a:cxn>
                <a:cxn ang="0">
                  <a:pos x="240" y="116"/>
                </a:cxn>
              </a:cxnLst>
              <a:rect l="0" t="0" r="r" b="b"/>
              <a:pathLst>
                <a:path w="328" h="290">
                  <a:moveTo>
                    <a:pt x="325" y="36"/>
                  </a:moveTo>
                  <a:lnTo>
                    <a:pt x="296" y="7"/>
                  </a:lnTo>
                  <a:lnTo>
                    <a:pt x="296" y="7"/>
                  </a:lnTo>
                  <a:lnTo>
                    <a:pt x="292" y="5"/>
                  </a:lnTo>
                  <a:lnTo>
                    <a:pt x="289" y="4"/>
                  </a:lnTo>
                  <a:lnTo>
                    <a:pt x="285" y="5"/>
                  </a:lnTo>
                  <a:lnTo>
                    <a:pt x="281" y="7"/>
                  </a:lnTo>
                  <a:lnTo>
                    <a:pt x="281" y="7"/>
                  </a:lnTo>
                  <a:lnTo>
                    <a:pt x="279" y="11"/>
                  </a:lnTo>
                  <a:lnTo>
                    <a:pt x="279" y="16"/>
                  </a:lnTo>
                  <a:lnTo>
                    <a:pt x="279" y="16"/>
                  </a:lnTo>
                  <a:lnTo>
                    <a:pt x="276" y="16"/>
                  </a:lnTo>
                  <a:lnTo>
                    <a:pt x="272" y="18"/>
                  </a:lnTo>
                  <a:lnTo>
                    <a:pt x="272" y="18"/>
                  </a:lnTo>
                  <a:lnTo>
                    <a:pt x="196" y="94"/>
                  </a:lnTo>
                  <a:lnTo>
                    <a:pt x="196" y="94"/>
                  </a:lnTo>
                  <a:lnTo>
                    <a:pt x="196" y="103"/>
                  </a:lnTo>
                  <a:lnTo>
                    <a:pt x="192" y="112"/>
                  </a:lnTo>
                  <a:lnTo>
                    <a:pt x="200" y="121"/>
                  </a:lnTo>
                  <a:lnTo>
                    <a:pt x="200" y="121"/>
                  </a:lnTo>
                  <a:lnTo>
                    <a:pt x="200" y="121"/>
                  </a:lnTo>
                  <a:lnTo>
                    <a:pt x="183" y="138"/>
                  </a:lnTo>
                  <a:lnTo>
                    <a:pt x="129" y="83"/>
                  </a:lnTo>
                  <a:lnTo>
                    <a:pt x="129" y="83"/>
                  </a:lnTo>
                  <a:lnTo>
                    <a:pt x="131" y="74"/>
                  </a:lnTo>
                  <a:lnTo>
                    <a:pt x="131" y="67"/>
                  </a:lnTo>
                  <a:lnTo>
                    <a:pt x="131" y="58"/>
                  </a:lnTo>
                  <a:lnTo>
                    <a:pt x="129" y="49"/>
                  </a:lnTo>
                  <a:lnTo>
                    <a:pt x="127" y="42"/>
                  </a:lnTo>
                  <a:lnTo>
                    <a:pt x="124" y="33"/>
                  </a:lnTo>
                  <a:lnTo>
                    <a:pt x="118" y="25"/>
                  </a:lnTo>
                  <a:lnTo>
                    <a:pt x="113" y="18"/>
                  </a:lnTo>
                  <a:lnTo>
                    <a:pt x="113" y="18"/>
                  </a:lnTo>
                  <a:lnTo>
                    <a:pt x="105" y="13"/>
                  </a:lnTo>
                  <a:lnTo>
                    <a:pt x="98" y="9"/>
                  </a:lnTo>
                  <a:lnTo>
                    <a:pt x="91" y="4"/>
                  </a:lnTo>
                  <a:lnTo>
                    <a:pt x="82" y="2"/>
                  </a:lnTo>
                  <a:lnTo>
                    <a:pt x="73" y="0"/>
                  </a:lnTo>
                  <a:lnTo>
                    <a:pt x="66" y="0"/>
                  </a:lnTo>
                  <a:lnTo>
                    <a:pt x="57" y="0"/>
                  </a:lnTo>
                  <a:lnTo>
                    <a:pt x="47" y="2"/>
                  </a:lnTo>
                  <a:lnTo>
                    <a:pt x="86" y="40"/>
                  </a:lnTo>
                  <a:lnTo>
                    <a:pt x="76" y="76"/>
                  </a:lnTo>
                  <a:lnTo>
                    <a:pt x="38" y="85"/>
                  </a:lnTo>
                  <a:lnTo>
                    <a:pt x="2" y="49"/>
                  </a:lnTo>
                  <a:lnTo>
                    <a:pt x="2" y="49"/>
                  </a:lnTo>
                  <a:lnTo>
                    <a:pt x="0" y="56"/>
                  </a:lnTo>
                  <a:lnTo>
                    <a:pt x="0" y="65"/>
                  </a:lnTo>
                  <a:lnTo>
                    <a:pt x="0" y="74"/>
                  </a:lnTo>
                  <a:lnTo>
                    <a:pt x="2" y="82"/>
                  </a:lnTo>
                  <a:lnTo>
                    <a:pt x="4" y="91"/>
                  </a:lnTo>
                  <a:lnTo>
                    <a:pt x="8" y="98"/>
                  </a:lnTo>
                  <a:lnTo>
                    <a:pt x="13" y="105"/>
                  </a:lnTo>
                  <a:lnTo>
                    <a:pt x="18" y="112"/>
                  </a:lnTo>
                  <a:lnTo>
                    <a:pt x="18" y="112"/>
                  </a:lnTo>
                  <a:lnTo>
                    <a:pt x="26" y="118"/>
                  </a:lnTo>
                  <a:lnTo>
                    <a:pt x="35" y="123"/>
                  </a:lnTo>
                  <a:lnTo>
                    <a:pt x="42" y="127"/>
                  </a:lnTo>
                  <a:lnTo>
                    <a:pt x="51" y="129"/>
                  </a:lnTo>
                  <a:lnTo>
                    <a:pt x="60" y="131"/>
                  </a:lnTo>
                  <a:lnTo>
                    <a:pt x="69" y="131"/>
                  </a:lnTo>
                  <a:lnTo>
                    <a:pt x="76" y="131"/>
                  </a:lnTo>
                  <a:lnTo>
                    <a:pt x="86" y="129"/>
                  </a:lnTo>
                  <a:lnTo>
                    <a:pt x="86" y="129"/>
                  </a:lnTo>
                  <a:lnTo>
                    <a:pt x="140" y="181"/>
                  </a:lnTo>
                  <a:lnTo>
                    <a:pt x="89" y="234"/>
                  </a:lnTo>
                  <a:lnTo>
                    <a:pt x="86" y="230"/>
                  </a:lnTo>
                  <a:lnTo>
                    <a:pt x="71" y="243"/>
                  </a:lnTo>
                  <a:lnTo>
                    <a:pt x="47" y="281"/>
                  </a:lnTo>
                  <a:lnTo>
                    <a:pt x="53" y="286"/>
                  </a:lnTo>
                  <a:lnTo>
                    <a:pt x="91" y="263"/>
                  </a:lnTo>
                  <a:lnTo>
                    <a:pt x="104" y="248"/>
                  </a:lnTo>
                  <a:lnTo>
                    <a:pt x="100" y="245"/>
                  </a:lnTo>
                  <a:lnTo>
                    <a:pt x="153" y="194"/>
                  </a:lnTo>
                  <a:lnTo>
                    <a:pt x="240" y="281"/>
                  </a:lnTo>
                  <a:lnTo>
                    <a:pt x="240" y="281"/>
                  </a:lnTo>
                  <a:lnTo>
                    <a:pt x="245" y="285"/>
                  </a:lnTo>
                  <a:lnTo>
                    <a:pt x="250" y="288"/>
                  </a:lnTo>
                  <a:lnTo>
                    <a:pt x="256" y="290"/>
                  </a:lnTo>
                  <a:lnTo>
                    <a:pt x="261" y="290"/>
                  </a:lnTo>
                  <a:lnTo>
                    <a:pt x="261" y="290"/>
                  </a:lnTo>
                  <a:lnTo>
                    <a:pt x="267" y="290"/>
                  </a:lnTo>
                  <a:lnTo>
                    <a:pt x="272" y="288"/>
                  </a:lnTo>
                  <a:lnTo>
                    <a:pt x="278" y="285"/>
                  </a:lnTo>
                  <a:lnTo>
                    <a:pt x="283" y="281"/>
                  </a:lnTo>
                  <a:lnTo>
                    <a:pt x="283" y="281"/>
                  </a:lnTo>
                  <a:lnTo>
                    <a:pt x="287" y="277"/>
                  </a:lnTo>
                  <a:lnTo>
                    <a:pt x="290" y="272"/>
                  </a:lnTo>
                  <a:lnTo>
                    <a:pt x="292" y="265"/>
                  </a:lnTo>
                  <a:lnTo>
                    <a:pt x="292" y="259"/>
                  </a:lnTo>
                  <a:lnTo>
                    <a:pt x="292" y="254"/>
                  </a:lnTo>
                  <a:lnTo>
                    <a:pt x="290" y="248"/>
                  </a:lnTo>
                  <a:lnTo>
                    <a:pt x="287" y="243"/>
                  </a:lnTo>
                  <a:lnTo>
                    <a:pt x="283" y="237"/>
                  </a:lnTo>
                  <a:lnTo>
                    <a:pt x="196" y="150"/>
                  </a:lnTo>
                  <a:lnTo>
                    <a:pt x="212" y="134"/>
                  </a:lnTo>
                  <a:lnTo>
                    <a:pt x="220" y="141"/>
                  </a:lnTo>
                  <a:lnTo>
                    <a:pt x="220" y="141"/>
                  </a:lnTo>
                  <a:lnTo>
                    <a:pt x="229" y="136"/>
                  </a:lnTo>
                  <a:lnTo>
                    <a:pt x="240" y="136"/>
                  </a:lnTo>
                  <a:lnTo>
                    <a:pt x="314" y="62"/>
                  </a:lnTo>
                  <a:lnTo>
                    <a:pt x="314" y="60"/>
                  </a:lnTo>
                  <a:lnTo>
                    <a:pt x="314" y="60"/>
                  </a:lnTo>
                  <a:lnTo>
                    <a:pt x="314" y="60"/>
                  </a:lnTo>
                  <a:lnTo>
                    <a:pt x="316" y="56"/>
                  </a:lnTo>
                  <a:lnTo>
                    <a:pt x="318" y="54"/>
                  </a:lnTo>
                  <a:lnTo>
                    <a:pt x="318" y="54"/>
                  </a:lnTo>
                  <a:lnTo>
                    <a:pt x="321" y="53"/>
                  </a:lnTo>
                  <a:lnTo>
                    <a:pt x="325" y="51"/>
                  </a:lnTo>
                  <a:lnTo>
                    <a:pt x="325" y="51"/>
                  </a:lnTo>
                  <a:lnTo>
                    <a:pt x="328" y="47"/>
                  </a:lnTo>
                  <a:lnTo>
                    <a:pt x="328" y="44"/>
                  </a:lnTo>
                  <a:lnTo>
                    <a:pt x="328" y="40"/>
                  </a:lnTo>
                  <a:lnTo>
                    <a:pt x="325" y="36"/>
                  </a:lnTo>
                  <a:lnTo>
                    <a:pt x="325" y="36"/>
                  </a:lnTo>
                  <a:close/>
                  <a:moveTo>
                    <a:pt x="263" y="252"/>
                  </a:moveTo>
                  <a:lnTo>
                    <a:pt x="263" y="252"/>
                  </a:lnTo>
                  <a:lnTo>
                    <a:pt x="269" y="254"/>
                  </a:lnTo>
                  <a:lnTo>
                    <a:pt x="272" y="256"/>
                  </a:lnTo>
                  <a:lnTo>
                    <a:pt x="276" y="259"/>
                  </a:lnTo>
                  <a:lnTo>
                    <a:pt x="276" y="265"/>
                  </a:lnTo>
                  <a:lnTo>
                    <a:pt x="276" y="265"/>
                  </a:lnTo>
                  <a:lnTo>
                    <a:pt x="276" y="268"/>
                  </a:lnTo>
                  <a:lnTo>
                    <a:pt x="272" y="272"/>
                  </a:lnTo>
                  <a:lnTo>
                    <a:pt x="269" y="276"/>
                  </a:lnTo>
                  <a:lnTo>
                    <a:pt x="263" y="276"/>
                  </a:lnTo>
                  <a:lnTo>
                    <a:pt x="263" y="276"/>
                  </a:lnTo>
                  <a:lnTo>
                    <a:pt x="260" y="276"/>
                  </a:lnTo>
                  <a:lnTo>
                    <a:pt x="256" y="272"/>
                  </a:lnTo>
                  <a:lnTo>
                    <a:pt x="252" y="268"/>
                  </a:lnTo>
                  <a:lnTo>
                    <a:pt x="252" y="265"/>
                  </a:lnTo>
                  <a:lnTo>
                    <a:pt x="252" y="265"/>
                  </a:lnTo>
                  <a:lnTo>
                    <a:pt x="252" y="259"/>
                  </a:lnTo>
                  <a:lnTo>
                    <a:pt x="256" y="256"/>
                  </a:lnTo>
                  <a:lnTo>
                    <a:pt x="260" y="254"/>
                  </a:lnTo>
                  <a:lnTo>
                    <a:pt x="263" y="252"/>
                  </a:lnTo>
                  <a:lnTo>
                    <a:pt x="263" y="252"/>
                  </a:lnTo>
                  <a:close/>
                  <a:moveTo>
                    <a:pt x="221" y="98"/>
                  </a:moveTo>
                  <a:lnTo>
                    <a:pt x="216" y="92"/>
                  </a:lnTo>
                  <a:lnTo>
                    <a:pt x="272" y="36"/>
                  </a:lnTo>
                  <a:lnTo>
                    <a:pt x="278" y="42"/>
                  </a:lnTo>
                  <a:lnTo>
                    <a:pt x="221" y="98"/>
                  </a:lnTo>
                  <a:close/>
                  <a:moveTo>
                    <a:pt x="240" y="116"/>
                  </a:moveTo>
                  <a:lnTo>
                    <a:pt x="234" y="111"/>
                  </a:lnTo>
                  <a:lnTo>
                    <a:pt x="290" y="54"/>
                  </a:lnTo>
                  <a:lnTo>
                    <a:pt x="296" y="60"/>
                  </a:lnTo>
                  <a:lnTo>
                    <a:pt x="240" y="116"/>
                  </a:lnTo>
                  <a:close/>
                </a:path>
              </a:pathLst>
            </a:custGeom>
            <a:solidFill>
              <a:srgbClr val="FF6E55"/>
            </a:solidFill>
            <a:ln w="9525">
              <a:noFill/>
              <a:round/>
              <a:headEnd/>
              <a:tailEnd/>
            </a:ln>
          </p:spPr>
          <p:txBody>
            <a:bodyPr vert="horz" wrap="square" lIns="91440" tIns="45720" rIns="91440" bIns="45720" numCol="1" anchor="t" anchorCtr="0" compatLnSpc="1">
              <a:prstTxWarp prst="textNoShape">
                <a:avLst/>
              </a:prstTxWarp>
            </a:bodyPr>
            <a:lstStyle/>
            <a:p>
              <a:pPr>
                <a:lnSpc>
                  <a:spcPct val="120000"/>
                </a:lnSpc>
              </a:pP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5" name="文本框 34">
            <a:extLst>
              <a:ext uri="{FF2B5EF4-FFF2-40B4-BE49-F238E27FC236}">
                <a16:creationId xmlns:a16="http://schemas.microsoft.com/office/drawing/2014/main" id="{9FF02870-32E8-48A0-8E44-14BF7B13C067}"/>
              </a:ext>
            </a:extLst>
          </p:cNvPr>
          <p:cNvSpPr txBox="1"/>
          <p:nvPr/>
        </p:nvSpPr>
        <p:spPr>
          <a:xfrm>
            <a:off x="1132265" y="469702"/>
            <a:ext cx="9293801" cy="1421928"/>
          </a:xfrm>
          <a:prstGeom prst="rect">
            <a:avLst/>
          </a:prstGeom>
          <a:noFill/>
        </p:spPr>
        <p:txBody>
          <a:bodyPr wrap="square" rtlCol="0">
            <a:spAutoFit/>
          </a:bodyPr>
          <a:lstStyle/>
          <a:p>
            <a:pPr marL="571500" indent="-571500" algn="ctr">
              <a:lnSpc>
                <a:spcPct val="120000"/>
              </a:lnSpc>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趋势三：</a:t>
            </a:r>
            <a:endParaRPr lang="en-US" altLang="zh-CN" sz="3600" b="1" dirty="0">
              <a:solidFill>
                <a:srgbClr val="524F6A"/>
              </a:solidFill>
              <a:latin typeface="微软雅黑" panose="020B0503020204020204" pitchFamily="34" charset="-122"/>
              <a:ea typeface="微软雅黑" panose="020B0503020204020204" pitchFamily="34" charset="-122"/>
            </a:endParaRPr>
          </a:p>
          <a:p>
            <a:pPr algn="ctr">
              <a:lnSpc>
                <a:spcPct val="120000"/>
              </a:lnSpc>
            </a:pPr>
            <a:r>
              <a:rPr lang="zh-CN" altLang="en-US" sz="3600" b="1" dirty="0" smtClean="0">
                <a:solidFill>
                  <a:srgbClr val="524F6A"/>
                </a:solidFill>
                <a:latin typeface="微软雅黑" panose="020B0503020204020204" pitchFamily="34" charset="-122"/>
                <a:ea typeface="微软雅黑" panose="020B0503020204020204" pitchFamily="34" charset="-122"/>
              </a:rPr>
              <a:t>用户年轻化</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065730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MH_Other_1"/>
          <p:cNvSpPr/>
          <p:nvPr>
            <p:custDataLst>
              <p:tags r:id="rId2"/>
            </p:custDataLst>
          </p:nvPr>
        </p:nvSpPr>
        <p:spPr>
          <a:xfrm>
            <a:off x="2641601" y="1684338"/>
            <a:ext cx="7038975" cy="304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MH_Picture_1"/>
          <p:cNvSpPr/>
          <p:nvPr>
            <p:custDataLst>
              <p:tags r:id="rId3"/>
            </p:custDataLst>
          </p:nvPr>
        </p:nvSpPr>
        <p:spPr>
          <a:xfrm>
            <a:off x="2840831" y="1920767"/>
            <a:ext cx="6640513" cy="2624138"/>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10" name="Straight Connector 49"/>
          <p:cNvCxnSpPr>
            <a:cxnSpLocks/>
          </p:cNvCxnSpPr>
          <p:nvPr/>
        </p:nvCxnSpPr>
        <p:spPr>
          <a:xfrm>
            <a:off x="1687052" y="4968886"/>
            <a:ext cx="194" cy="171451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60"/>
          <p:cNvCxnSpPr>
            <a:cxnSpLocks/>
          </p:cNvCxnSpPr>
          <p:nvPr/>
        </p:nvCxnSpPr>
        <p:spPr>
          <a:xfrm>
            <a:off x="10862898" y="4968886"/>
            <a:ext cx="194" cy="171451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454373" y="823562"/>
            <a:ext cx="7237344"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smtClean="0">
                <a:solidFill>
                  <a:srgbClr val="524F6A"/>
                </a:solidFill>
                <a:latin typeface="微软雅黑" panose="020B0503020204020204" pitchFamily="34" charset="-122"/>
                <a:ea typeface="微软雅黑" panose="020B0503020204020204" pitchFamily="34" charset="-122"/>
              </a:rPr>
              <a:t>趋势四：</a:t>
            </a:r>
            <a:r>
              <a:rPr lang="zh-CN" altLang="en-US" sz="3600" b="1" dirty="0" smtClean="0">
                <a:solidFill>
                  <a:srgbClr val="524F6A"/>
                </a:solidFill>
                <a:latin typeface="微软雅黑" panose="020B0503020204020204" pitchFamily="34" charset="-122"/>
                <a:ea typeface="微软雅黑" panose="020B0503020204020204" pitchFamily="34" charset="-122"/>
              </a:rPr>
              <a:t>贸易多变化</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
        <p:nvSpPr>
          <p:cNvPr id="13" name="矩形 12"/>
          <p:cNvSpPr/>
          <p:nvPr/>
        </p:nvSpPr>
        <p:spPr>
          <a:xfrm>
            <a:off x="1922664" y="5264159"/>
            <a:ext cx="8704815" cy="1089529"/>
          </a:xfrm>
          <a:prstGeom prst="rect">
            <a:avLst/>
          </a:prstGeom>
        </p:spPr>
        <p:txBody>
          <a:bodyPr wrap="square">
            <a:spAutoFit/>
          </a:bodyPr>
          <a:lstStyle/>
          <a:p>
            <a:pP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多边化是指跨境电商贸易过程相关的信息流、商流、物流、资金流已由传统的双边逐步向多边的方向演进，呈网状结构。跨境电商可以通过</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A</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国的交易平台、</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B</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国的支付结算平台、</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C</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国的物流平台，实现其他国家间的直接贸易</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35467372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 name="Straight Connector 49"/>
          <p:cNvCxnSpPr>
            <a:cxnSpLocks/>
          </p:cNvCxnSpPr>
          <p:nvPr/>
        </p:nvCxnSpPr>
        <p:spPr>
          <a:xfrm>
            <a:off x="1687052" y="4968886"/>
            <a:ext cx="194" cy="171451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60"/>
          <p:cNvCxnSpPr>
            <a:cxnSpLocks/>
          </p:cNvCxnSpPr>
          <p:nvPr/>
        </p:nvCxnSpPr>
        <p:spPr>
          <a:xfrm>
            <a:off x="10862898" y="4968886"/>
            <a:ext cx="194" cy="171451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5" name="文本框 94"/>
          <p:cNvSpPr txBox="1"/>
          <p:nvPr/>
        </p:nvSpPr>
        <p:spPr>
          <a:xfrm>
            <a:off x="750206" y="1077786"/>
            <a:ext cx="4816873" cy="1200329"/>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smtClean="0">
                <a:solidFill>
                  <a:srgbClr val="524F6A"/>
                </a:solidFill>
                <a:latin typeface="微软雅黑" panose="020B0503020204020204" pitchFamily="34" charset="-122"/>
                <a:ea typeface="微软雅黑" panose="020B0503020204020204" pitchFamily="34" charset="-122"/>
              </a:rPr>
              <a:t>趋势五：</a:t>
            </a:r>
            <a:endParaRPr lang="en-US" altLang="zh-CN" sz="3600" b="1" dirty="0" smtClean="0">
              <a:solidFill>
                <a:srgbClr val="524F6A"/>
              </a:solidFill>
              <a:latin typeface="微软雅黑" panose="020B0503020204020204" pitchFamily="34" charset="-122"/>
              <a:ea typeface="微软雅黑" panose="020B0503020204020204" pitchFamily="34" charset="-122"/>
            </a:endParaRPr>
          </a:p>
          <a:p>
            <a:pPr algn="ctr"/>
            <a:r>
              <a:rPr lang="zh-CN" altLang="zh-CN" sz="3600" b="1" dirty="0" smtClean="0">
                <a:solidFill>
                  <a:srgbClr val="524F6A"/>
                </a:solidFill>
                <a:latin typeface="微软雅黑" panose="020B0503020204020204" pitchFamily="34" charset="-122"/>
                <a:ea typeface="微软雅黑" panose="020B0503020204020204" pitchFamily="34" charset="-122"/>
              </a:rPr>
              <a:t>交易</a:t>
            </a:r>
            <a:r>
              <a:rPr lang="zh-CN" altLang="zh-CN" sz="3600" b="1" dirty="0">
                <a:solidFill>
                  <a:srgbClr val="524F6A"/>
                </a:solidFill>
                <a:latin typeface="微软雅黑" panose="020B0503020204020204" pitchFamily="34" charset="-122"/>
                <a:ea typeface="微软雅黑" panose="020B0503020204020204" pitchFamily="34" charset="-122"/>
              </a:rPr>
              <a:t>渠道趋于移动</a:t>
            </a:r>
            <a:r>
              <a:rPr lang="zh-CN" altLang="zh-CN" sz="3600" b="1" dirty="0">
                <a:solidFill>
                  <a:srgbClr val="524F6A"/>
                </a:solidFill>
                <a:latin typeface="微软雅黑" panose="020B0503020204020204" pitchFamily="34" charset="-122"/>
                <a:ea typeface="微软雅黑" panose="020B0503020204020204" pitchFamily="34" charset="-122"/>
              </a:rPr>
              <a:t>端</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
        <p:nvSpPr>
          <p:cNvPr id="2" name="矩形 1"/>
          <p:cNvSpPr/>
          <p:nvPr/>
        </p:nvSpPr>
        <p:spPr>
          <a:xfrm>
            <a:off x="1084072" y="2941264"/>
            <a:ext cx="5451199" cy="2751522"/>
          </a:xfrm>
          <a:prstGeom prst="rect">
            <a:avLst/>
          </a:prstGeom>
        </p:spPr>
        <p:txBody>
          <a:bodyPr wrap="square">
            <a:spAutoFit/>
          </a:bodyPr>
          <a:lstStyle/>
          <a:p>
            <a:pP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随着智能手机使用率和销量持续上升，消费者的移动端网购消费额将继续增长。来自移动设备的电商销售额目前占美国整体电商市场的</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19%</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，根据</a:t>
            </a:r>
            <a:r>
              <a:rPr lang="en-US" altLang="zh-CN" dirty="0" err="1">
                <a:solidFill>
                  <a:schemeClr val="tx1">
                    <a:lumMod val="75000"/>
                    <a:lumOff val="25000"/>
                  </a:schemeClr>
                </a:solidFill>
                <a:latin typeface="微软雅黑" panose="020B0503020204020204" pitchFamily="34" charset="-122"/>
                <a:ea typeface="微软雅黑" panose="020B0503020204020204" pitchFamily="34" charset="-122"/>
              </a:rPr>
              <a:t>Invesp</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的报告显示，到</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2018</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年底，该比例将增长到</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27%</a:t>
            </a:r>
          </a:p>
          <a:p>
            <a:pP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移动设备网购消费者的涌入，将给电商卖家带来新的挑战。移动技术的进步使线上与线下商务之间的界限逐渐模糊，以互联、无缝、多屏为核心的“全渠道”购物方式将快速发展</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矩形 3"/>
          <p:cNvSpPr>
            <a:spLocks noChangeAspect="1"/>
          </p:cNvSpPr>
          <p:nvPr/>
        </p:nvSpPr>
        <p:spPr>
          <a:xfrm>
            <a:off x="7138251" y="2674552"/>
            <a:ext cx="4545106" cy="3018234"/>
          </a:xfrm>
          <a:prstGeom prst="rect">
            <a:avLst/>
          </a:prstGeom>
          <a:blipFill dpi="0" rotWithShape="1">
            <a:blip r:embed="rId2"/>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370352754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23213A5A-E2C7-47F5-90FB-3D56C67281C8}"/>
              </a:ext>
            </a:extLst>
          </p:cNvPr>
          <p:cNvSpPr/>
          <p:nvPr/>
        </p:nvSpPr>
        <p:spPr>
          <a:xfrm>
            <a:off x="0" y="1359668"/>
            <a:ext cx="12192000" cy="1323014"/>
          </a:xfrm>
          <a:prstGeom prst="rect">
            <a:avLst/>
          </a:prstGeom>
          <a:solidFill>
            <a:srgbClr val="1B6A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Rectangle 14"/>
          <p:cNvSpPr/>
          <p:nvPr/>
        </p:nvSpPr>
        <p:spPr>
          <a:xfrm>
            <a:off x="1962676" y="1568248"/>
            <a:ext cx="8266648" cy="757130"/>
          </a:xfrm>
          <a:prstGeom prst="rect">
            <a:avLst/>
          </a:prstGeom>
        </p:spPr>
        <p:txBody>
          <a:bodyPr wrap="square">
            <a:spAutoFit/>
          </a:bodyPr>
          <a:lstStyle/>
          <a:p>
            <a:pPr>
              <a:lnSpc>
                <a:spcPct val="120000"/>
              </a:lnSpc>
            </a:pPr>
            <a:r>
              <a:rPr lang="zh-CN" altLang="zh-CN" dirty="0">
                <a:solidFill>
                  <a:schemeClr val="bg1"/>
                </a:solidFill>
                <a:latin typeface="微软雅黑" panose="020B0503020204020204" pitchFamily="34" charset="-122"/>
                <a:ea typeface="微软雅黑" panose="020B0503020204020204" pitchFamily="34" charset="-122"/>
              </a:rPr>
              <a:t>在互联网时代，当传播结合社交互动、让用户自发性地在社群环境下进行二次传播，营销就会产生意想不到的巨大效果</a:t>
            </a:r>
            <a:endParaRPr lang="en-US" noProof="1">
              <a:solidFill>
                <a:schemeClr val="bg1"/>
              </a:solidFill>
              <a:latin typeface="微软雅黑" panose="020B0503020204020204" pitchFamily="34" charset="-122"/>
              <a:ea typeface="微软雅黑" panose="020B0503020204020204" pitchFamily="34" charset="-122"/>
            </a:endParaRPr>
          </a:p>
        </p:txBody>
      </p:sp>
      <p:grpSp>
        <p:nvGrpSpPr>
          <p:cNvPr id="13" name="Group 7"/>
          <p:cNvGrpSpPr/>
          <p:nvPr/>
        </p:nvGrpSpPr>
        <p:grpSpPr>
          <a:xfrm>
            <a:off x="3101788" y="318822"/>
            <a:ext cx="6232542" cy="1200329"/>
            <a:chOff x="3428991" y="2714626"/>
            <a:chExt cx="4198433" cy="1200329"/>
          </a:xfrm>
        </p:grpSpPr>
        <p:sp>
          <p:nvSpPr>
            <p:cNvPr id="14" name="Rectangle 20"/>
            <p:cNvSpPr/>
            <p:nvPr/>
          </p:nvSpPr>
          <p:spPr>
            <a:xfrm>
              <a:off x="3428991" y="2714626"/>
              <a:ext cx="4198433" cy="1200329"/>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趋势六：营销社交化</a:t>
              </a:r>
              <a:endParaRPr lang="id-ID" sz="3600" b="1" dirty="0">
                <a:solidFill>
                  <a:srgbClr val="524F6A"/>
                </a:solidFill>
                <a:latin typeface="微软雅黑" panose="020B0503020204020204" pitchFamily="34" charset="-122"/>
                <a:ea typeface="微软雅黑" panose="020B0503020204020204" pitchFamily="34" charset="-122"/>
              </a:endParaRPr>
            </a:p>
          </p:txBody>
        </p:sp>
        <p:cxnSp>
          <p:nvCxnSpPr>
            <p:cNvPr id="15" name="Straight Connector 25"/>
            <p:cNvCxnSpPr>
              <a:cxnSpLocks/>
            </p:cNvCxnSpPr>
            <p:nvPr/>
          </p:nvCxnSpPr>
          <p:spPr>
            <a:xfrm rot="5400000">
              <a:off x="7250423" y="2975442"/>
              <a:ext cx="213520" cy="158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31"/>
            <p:cNvCxnSpPr/>
            <p:nvPr/>
          </p:nvCxnSpPr>
          <p:spPr>
            <a:xfrm rot="5400000">
              <a:off x="3537340" y="2975442"/>
              <a:ext cx="213520" cy="158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 name="矩形 2"/>
          <p:cNvSpPr/>
          <p:nvPr/>
        </p:nvSpPr>
        <p:spPr>
          <a:xfrm>
            <a:off x="6059488" y="3916740"/>
            <a:ext cx="4831977" cy="1754326"/>
          </a:xfrm>
          <a:prstGeom prst="rect">
            <a:avLst/>
          </a:prstGeom>
        </p:spPr>
        <p:txBody>
          <a:bodyPr wrap="square">
            <a:spAutoFit/>
          </a:bodyPr>
          <a:lstStyle/>
          <a:p>
            <a:pP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目前国内已有多家跨境电商平台开启并运用社交化营销策略，可以预见，随着越来越多喜欢发声和乐于分享的年轻消费者进入消费大军，社交化营销将继续成为跨境电商平台营销策略的重点</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矩形 3"/>
          <p:cNvSpPr>
            <a:spLocks noChangeAspect="1"/>
          </p:cNvSpPr>
          <p:nvPr/>
        </p:nvSpPr>
        <p:spPr>
          <a:xfrm>
            <a:off x="1576654" y="3723528"/>
            <a:ext cx="3686565" cy="2456750"/>
          </a:xfrm>
          <a:prstGeom prst="rect">
            <a:avLst/>
          </a:prstGeom>
          <a:blipFill dpi="0" rotWithShape="1">
            <a:blip r:embed="rId2"/>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19193728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1960878"/>
            <a:ext cx="12192001" cy="4173222"/>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 name="矩形 7"/>
          <p:cNvSpPr/>
          <p:nvPr/>
        </p:nvSpPr>
        <p:spPr>
          <a:xfrm>
            <a:off x="1382593" y="2608712"/>
            <a:ext cx="2810972" cy="277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 name="矩形 10"/>
          <p:cNvSpPr/>
          <p:nvPr/>
        </p:nvSpPr>
        <p:spPr>
          <a:xfrm>
            <a:off x="4680684" y="2608712"/>
            <a:ext cx="2810972" cy="277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a:t>跨境电商在面对不同国家政策、法律、环境上的差异时，要保证商品质量和物流速率，将会是很大的考验。也因此，在全球主要的国家，中国是第一个推出跨境电商保税区这种特殊政策的，在一定程度上，这种政策很大地缓解了物流速度的难题</a:t>
            </a:r>
            <a:endParaRPr lang="zh-CN" altLang="en-US">
              <a:ea typeface="微软雅黑" panose="020B0503020204020204" pitchFamily="34" charset="-122"/>
            </a:endParaRPr>
          </a:p>
        </p:txBody>
      </p:sp>
      <p:sp>
        <p:nvSpPr>
          <p:cNvPr id="14" name="矩形 13"/>
          <p:cNvSpPr/>
          <p:nvPr/>
        </p:nvSpPr>
        <p:spPr>
          <a:xfrm>
            <a:off x="7998435" y="2608712"/>
            <a:ext cx="2810972" cy="277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a:ea typeface="宋体" panose="02010600030101010101" pitchFamily="2" charset="-122"/>
                <a:cs typeface="Times New Roman" panose="02020603050405020304" pitchFamily="18" charset="0"/>
              </a:rPr>
              <a:t>。也因此，在全球主要的国家，中国是第一个推出跨境电商保税区这种特殊政策的，在一定程度上，这种政策很大地缓解了物流速度的难题</a:t>
            </a:r>
            <a:endParaRPr lang="zh-CN" altLang="en-US" dirty="0"/>
          </a:p>
        </p:txBody>
      </p:sp>
      <p:sp>
        <p:nvSpPr>
          <p:cNvPr id="21" name="文本框 20"/>
          <p:cNvSpPr txBox="1"/>
          <p:nvPr/>
        </p:nvSpPr>
        <p:spPr>
          <a:xfrm>
            <a:off x="153487" y="722154"/>
            <a:ext cx="7275123"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smtClean="0">
                <a:solidFill>
                  <a:srgbClr val="524F6A"/>
                </a:solidFill>
                <a:latin typeface="微软雅黑" panose="020B0503020204020204" pitchFamily="34" charset="-122"/>
                <a:ea typeface="微软雅黑" panose="020B0503020204020204" pitchFamily="34" charset="-122"/>
              </a:rPr>
              <a:t>趋势七：物流极速化</a:t>
            </a:r>
            <a:endParaRPr lang="en-US" altLang="zh-CN" sz="3600" b="1" dirty="0" smtClean="0">
              <a:solidFill>
                <a:srgbClr val="524F6A"/>
              </a:solidFill>
              <a:latin typeface="微软雅黑" panose="020B0503020204020204" pitchFamily="34" charset="-122"/>
              <a:ea typeface="微软雅黑" panose="020B0503020204020204" pitchFamily="34" charset="-122"/>
            </a:endParaRPr>
          </a:p>
        </p:txBody>
      </p:sp>
      <p:sp>
        <p:nvSpPr>
          <p:cNvPr id="16" name="矩形 15"/>
          <p:cNvSpPr>
            <a:spLocks noChangeAspect="1"/>
          </p:cNvSpPr>
          <p:nvPr/>
        </p:nvSpPr>
        <p:spPr>
          <a:xfrm>
            <a:off x="4688936" y="2852366"/>
            <a:ext cx="2794468" cy="2291117"/>
          </a:xfrm>
          <a:prstGeom prst="rect">
            <a:avLst/>
          </a:prstGeom>
          <a:blipFill dpi="0" rotWithShape="1">
            <a:blip r:embed="rId2"/>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8" name="矩形 17"/>
          <p:cNvSpPr/>
          <p:nvPr/>
        </p:nvSpPr>
        <p:spPr>
          <a:xfrm>
            <a:off x="1679688" y="3140251"/>
            <a:ext cx="2494217" cy="1754326"/>
          </a:xfrm>
          <a:prstGeom prst="rect">
            <a:avLst/>
          </a:prstGeom>
        </p:spPr>
        <p:txBody>
          <a:bodyPr wrap="square">
            <a:spAutoFit/>
          </a:bodyPr>
          <a:lstStyle/>
          <a:p>
            <a:pP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跨境电商在面对不同国家政策、法律、环境上的差异时，要保证商品质量和物流速率，将会是很大的考验</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8152089" y="3056758"/>
            <a:ext cx="2503663" cy="2086725"/>
          </a:xfrm>
          <a:prstGeom prst="rect">
            <a:avLst/>
          </a:prstGeom>
        </p:spPr>
        <p:txBody>
          <a:bodyPr wrap="square">
            <a:spAutoFit/>
          </a:bodyPr>
          <a:lstStyle/>
          <a:p>
            <a:pP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在全球主要的国家，中国是第一个推出跨境电商保税区这种特殊政策的，在一定程度上，这种政策很大地缓解了物流速度的难题</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958789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594950"/>
            <a:ext cx="6918653" cy="646331"/>
          </a:xfrm>
          <a:prstGeom prst="rect">
            <a:avLst/>
          </a:prstGeom>
          <a:noFill/>
        </p:spPr>
        <p:txBody>
          <a:bodyPr wrap="square" rtlCol="0">
            <a:spAutoFit/>
          </a:bodyPr>
          <a:lstStyle/>
          <a:p>
            <a:r>
              <a:rPr lang="zh-CN" altLang="en-US" sz="3600" b="1" dirty="0">
                <a:solidFill>
                  <a:srgbClr val="524F6A"/>
                </a:solidFill>
                <a:latin typeface="微软雅黑" panose="020B0503020204020204" pitchFamily="34" charset="-122"/>
                <a:ea typeface="微软雅黑" panose="020B0503020204020204" pitchFamily="34" charset="-122"/>
              </a:rPr>
              <a:t>第三节  </a:t>
            </a:r>
            <a:r>
              <a:rPr lang="zh-CN" altLang="en-US" sz="3600" b="1" dirty="0" smtClean="0">
                <a:solidFill>
                  <a:srgbClr val="524F6A"/>
                </a:solidFill>
                <a:latin typeface="微软雅黑" panose="020B0503020204020204" pitchFamily="34" charset="-122"/>
                <a:ea typeface="微软雅黑" panose="020B0503020204020204" pitchFamily="34" charset="-122"/>
              </a:rPr>
              <a:t>跨境电子商务平台分析</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
        <p:nvSpPr>
          <p:cNvPr id="28" name="Rectangle 14"/>
          <p:cNvSpPr/>
          <p:nvPr/>
        </p:nvSpPr>
        <p:spPr>
          <a:xfrm>
            <a:off x="742950" y="5282600"/>
            <a:ext cx="10767732" cy="683264"/>
          </a:xfrm>
          <a:prstGeom prst="rect">
            <a:avLst/>
          </a:prstGeom>
        </p:spPr>
        <p:txBody>
          <a:bodyPr wrap="square">
            <a:sp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跨境电子商务活动中利用跨境平台销售商品、获取利益，前期销售市场调研必不可少。不同的跨境电商平台，其销售市场也不同，目前主流跨境电商平台主要有阿里巴巴国际站、速卖通、敦煌网、</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eBay</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Amazon</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Wish</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等</a:t>
            </a:r>
            <a:endParaRPr lang="en-US" sz="1600"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2664896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098085" y="3030122"/>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a:t>
            </a:r>
            <a:r>
              <a:rPr lang="en-US" altLang="zh-CN" sz="2400" dirty="0" smtClean="0">
                <a:solidFill>
                  <a:srgbClr val="FFFFFF"/>
                </a:solidFill>
                <a:latin typeface="微软雅黑" panose="020B0503020204020204" pitchFamily="34" charset="-122"/>
                <a:ea typeface="微软雅黑" panose="020B0503020204020204" pitchFamily="34" charset="-122"/>
              </a:rPr>
              <a:t>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3463021" y="3038912"/>
            <a:ext cx="7234368" cy="780176"/>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跨境电子商务平台销售市场分析</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2574407" y="3136613"/>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165764209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61"/>
          <p:cNvGrpSpPr/>
          <p:nvPr/>
        </p:nvGrpSpPr>
        <p:grpSpPr>
          <a:xfrm>
            <a:off x="1495124" y="4417413"/>
            <a:ext cx="8411964" cy="1102946"/>
            <a:chOff x="1773777" y="3489583"/>
            <a:chExt cx="5078470" cy="736475"/>
          </a:xfrm>
        </p:grpSpPr>
        <p:sp>
          <p:nvSpPr>
            <p:cNvPr id="53" name="Rectangle 46"/>
            <p:cNvSpPr/>
            <p:nvPr/>
          </p:nvSpPr>
          <p:spPr>
            <a:xfrm>
              <a:off x="1773777" y="3967112"/>
              <a:ext cx="5078470" cy="258946"/>
            </a:xfrm>
            <a:prstGeom prst="rect">
              <a:avLst/>
            </a:prstGeom>
          </p:spPr>
          <p:txBody>
            <a:bodyPr wrap="square">
              <a:sp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亚太、中东、欧洲、南美和北美</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Rectangle 47"/>
            <p:cNvSpPr/>
            <p:nvPr/>
          </p:nvSpPr>
          <p:spPr>
            <a:xfrm>
              <a:off x="1773777" y="3489583"/>
              <a:ext cx="1412162" cy="349372"/>
            </a:xfrm>
            <a:prstGeom prst="rect">
              <a:avLst/>
            </a:prstGeom>
          </p:spPr>
          <p:txBody>
            <a:bodyPr wrap="none">
              <a:spAutoFit/>
            </a:bodyPr>
            <a:lstStyle/>
            <a:p>
              <a:r>
                <a:rPr lang="zh-CN" altLang="en-US" sz="2800" b="1" dirty="0" smtClean="0">
                  <a:solidFill>
                    <a:srgbClr val="FF6E55"/>
                  </a:solidFill>
                  <a:latin typeface="微软雅黑" panose="020B0503020204020204" pitchFamily="34" charset="-122"/>
                  <a:ea typeface="微软雅黑" panose="020B0503020204020204" pitchFamily="34" charset="-122"/>
                  <a:cs typeface="Open Sans" pitchFamily="34" charset="0"/>
                </a:rPr>
                <a:t>主要销售市场</a:t>
              </a:r>
              <a:endParaRPr lang="zh-CN" altLang="en-US" sz="2800" b="1" dirty="0">
                <a:solidFill>
                  <a:srgbClr val="FF6E55"/>
                </a:solidFill>
                <a:latin typeface="微软雅黑" panose="020B0503020204020204" pitchFamily="34" charset="-122"/>
                <a:ea typeface="微软雅黑" panose="020B0503020204020204" pitchFamily="34" charset="-122"/>
                <a:cs typeface="Open Sans" pitchFamily="34" charset="0"/>
              </a:endParaRPr>
            </a:p>
          </p:txBody>
        </p:sp>
      </p:grpSp>
      <p:cxnSp>
        <p:nvCxnSpPr>
          <p:cNvPr id="55" name="Straight Connector 49"/>
          <p:cNvCxnSpPr>
            <a:cxnSpLocks/>
          </p:cNvCxnSpPr>
          <p:nvPr/>
        </p:nvCxnSpPr>
        <p:spPr>
          <a:xfrm>
            <a:off x="1687052" y="4968886"/>
            <a:ext cx="194" cy="171451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60"/>
          <p:cNvCxnSpPr>
            <a:cxnSpLocks/>
          </p:cNvCxnSpPr>
          <p:nvPr/>
        </p:nvCxnSpPr>
        <p:spPr>
          <a:xfrm>
            <a:off x="6059488" y="5011434"/>
            <a:ext cx="194" cy="171451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1098919" y="554923"/>
            <a:ext cx="6801862"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zh-CN" sz="3200" b="1" dirty="0">
                <a:solidFill>
                  <a:srgbClr val="524F6A"/>
                </a:solidFill>
                <a:latin typeface="微软雅黑" panose="020B0503020204020204" pitchFamily="34" charset="-122"/>
                <a:ea typeface="微软雅黑" panose="020B0503020204020204" pitchFamily="34" charset="-122"/>
              </a:rPr>
              <a:t>跨境电商平台介绍和主要销售市场</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pic>
        <p:nvPicPr>
          <p:cNvPr id="10" name="图片 9"/>
          <p:cNvPicPr/>
          <p:nvPr/>
        </p:nvPicPr>
        <p:blipFill rotWithShape="1">
          <a:blip r:embed="rId2" cstate="print">
            <a:extLst>
              <a:ext uri="{28A0092B-C50C-407E-A947-70E740481C1C}">
                <a14:useLocalDpi xmlns:a14="http://schemas.microsoft.com/office/drawing/2010/main" val="0"/>
              </a:ext>
            </a:extLst>
          </a:blip>
          <a:srcRect t="9772" b="17860"/>
          <a:stretch/>
        </p:blipFill>
        <p:spPr bwMode="auto">
          <a:xfrm>
            <a:off x="7112010" y="4289711"/>
            <a:ext cx="2778237" cy="1301844"/>
          </a:xfrm>
          <a:prstGeom prst="rect">
            <a:avLst/>
          </a:prstGeom>
          <a:ln>
            <a:noFill/>
          </a:ln>
          <a:extLst>
            <a:ext uri="{53640926-AAD7-44D8-BBD7-CCE9431645EC}">
              <a14:shadowObscured xmlns:a14="http://schemas.microsoft.com/office/drawing/2010/main"/>
            </a:ext>
          </a:extLst>
        </p:spPr>
      </p:pic>
      <p:sp>
        <p:nvSpPr>
          <p:cNvPr id="3" name="文本框 2"/>
          <p:cNvSpPr txBox="1"/>
          <p:nvPr/>
        </p:nvSpPr>
        <p:spPr>
          <a:xfrm>
            <a:off x="1495124" y="1536653"/>
            <a:ext cx="2698175" cy="523220"/>
          </a:xfrm>
          <a:prstGeom prst="rect">
            <a:avLst/>
          </a:prstGeom>
        </p:spPr>
        <p:txBody>
          <a:bodyPr wrap="none">
            <a:spAutoFit/>
          </a:bodyPr>
          <a:lstStyle>
            <a:defPPr>
              <a:defRPr lang="zh-CN"/>
            </a:defPPr>
            <a:lvl1pPr>
              <a:defRPr sz="2800" b="1">
                <a:solidFill>
                  <a:srgbClr val="FF6E55"/>
                </a:solidFill>
                <a:latin typeface="微软雅黑" panose="020B0503020204020204" pitchFamily="34" charset="-122"/>
                <a:ea typeface="微软雅黑" panose="020B0503020204020204" pitchFamily="34" charset="-122"/>
                <a:cs typeface="Open Sans" pitchFamily="34" charset="0"/>
              </a:defRPr>
            </a:lvl1pPr>
          </a:lstStyle>
          <a:p>
            <a:r>
              <a:rPr lang="zh-CN" altLang="en-US" dirty="0"/>
              <a:t>阿里巴巴国际站</a:t>
            </a:r>
          </a:p>
        </p:txBody>
      </p:sp>
      <p:sp>
        <p:nvSpPr>
          <p:cNvPr id="5" name="矩形 4"/>
          <p:cNvSpPr/>
          <p:nvPr/>
        </p:nvSpPr>
        <p:spPr>
          <a:xfrm>
            <a:off x="1495124" y="2403320"/>
            <a:ext cx="9208735" cy="978729"/>
          </a:xfrm>
          <a:prstGeom prst="rect">
            <a:avLst/>
          </a:prstGeom>
        </p:spPr>
        <p:txBody>
          <a:bodyPr wrap="square">
            <a:sp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阿里巴巴国际站是目前全球领先的跨境</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B2B</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电子商务平台，服务全世界数以千万计的采购商和供应商。阿里巴巴外贸综合服务平台提供的一站式通关、退税、物流等服务，让外贸企业在出口流通环节也更加便利和顺畅</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7830273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48"/>
          <p:cNvGrpSpPr/>
          <p:nvPr/>
        </p:nvGrpSpPr>
        <p:grpSpPr>
          <a:xfrm>
            <a:off x="7083561" y="3351021"/>
            <a:ext cx="3487646" cy="1905267"/>
            <a:chOff x="4448695" y="3205789"/>
            <a:chExt cx="2615734" cy="1428950"/>
          </a:xfrm>
          <a:noFill/>
        </p:grpSpPr>
        <p:sp>
          <p:nvSpPr>
            <p:cNvPr id="28" name="Rectangle 20"/>
            <p:cNvSpPr/>
            <p:nvPr/>
          </p:nvSpPr>
          <p:spPr>
            <a:xfrm>
              <a:off x="4448695" y="4141046"/>
              <a:ext cx="2615734" cy="493693"/>
            </a:xfrm>
            <a:prstGeom prst="rect">
              <a:avLst/>
            </a:prstGeom>
            <a:grpFill/>
          </p:spPr>
          <p:txBody>
            <a:bodyPr wrap="square">
              <a:spAutoFit/>
            </a:bodyPr>
            <a:lstStyle/>
            <a:p>
              <a:pPr algn="ct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美国、英国、澳大利亚、巴西、俄罗斯</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Rectangle 21"/>
            <p:cNvSpPr/>
            <p:nvPr/>
          </p:nvSpPr>
          <p:spPr>
            <a:xfrm>
              <a:off x="4811790" y="3205789"/>
              <a:ext cx="1523494" cy="346249"/>
            </a:xfrm>
            <a:prstGeom prst="rect">
              <a:avLst/>
            </a:prstGeom>
            <a:grpFill/>
          </p:spPr>
          <p:txBody>
            <a:bodyPr wrap="none">
              <a:spAutoFit/>
            </a:bodyPr>
            <a:lstStyle/>
            <a:p>
              <a:pPr algn="ctr"/>
              <a:r>
                <a:rPr lang="zh-CN" altLang="en-US" sz="2400" b="1" dirty="0" smtClean="0">
                  <a:solidFill>
                    <a:srgbClr val="A5779E"/>
                  </a:solidFill>
                  <a:latin typeface="微软雅黑" panose="020B0503020204020204" pitchFamily="34" charset="-122"/>
                  <a:ea typeface="微软雅黑" panose="020B0503020204020204" pitchFamily="34" charset="-122"/>
                  <a:cs typeface="Open Sans" pitchFamily="34" charset="0"/>
                </a:rPr>
                <a:t>主要销售市场</a:t>
              </a:r>
              <a:endParaRPr lang="en-US" sz="2400" b="1" dirty="0">
                <a:solidFill>
                  <a:srgbClr val="A5779E"/>
                </a:solidFill>
                <a:latin typeface="微软雅黑" panose="020B0503020204020204" pitchFamily="34" charset="-122"/>
                <a:ea typeface="微软雅黑" panose="020B0503020204020204" pitchFamily="34" charset="-122"/>
                <a:cs typeface="Open Sans" pitchFamily="34" charset="0"/>
              </a:endParaRPr>
            </a:p>
          </p:txBody>
        </p:sp>
      </p:grpSp>
      <p:grpSp>
        <p:nvGrpSpPr>
          <p:cNvPr id="17" name="Group 38"/>
          <p:cNvGrpSpPr/>
          <p:nvPr/>
        </p:nvGrpSpPr>
        <p:grpSpPr>
          <a:xfrm>
            <a:off x="8339316" y="2334559"/>
            <a:ext cx="488067" cy="488901"/>
            <a:chOff x="5519041" y="1071552"/>
            <a:chExt cx="366050" cy="366676"/>
          </a:xfrm>
          <a:solidFill>
            <a:srgbClr val="48B49C"/>
          </a:solidFill>
        </p:grpSpPr>
        <p:sp>
          <p:nvSpPr>
            <p:cNvPr id="18" name="AutoShape 18"/>
            <p:cNvSpPr>
              <a:spLocks/>
            </p:cNvSpPr>
            <p:nvPr/>
          </p:nvSpPr>
          <p:spPr bwMode="auto">
            <a:xfrm>
              <a:off x="5519041" y="1071552"/>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19" name="AutoShape 19"/>
            <p:cNvSpPr>
              <a:spLocks/>
            </p:cNvSpPr>
            <p:nvPr/>
          </p:nvSpPr>
          <p:spPr bwMode="auto">
            <a:xfrm>
              <a:off x="5599134"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0" name="AutoShape 20"/>
            <p:cNvSpPr>
              <a:spLocks/>
            </p:cNvSpPr>
            <p:nvPr/>
          </p:nvSpPr>
          <p:spPr bwMode="auto">
            <a:xfrm>
              <a:off x="5599134"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1" name="AutoShape 21"/>
            <p:cNvSpPr>
              <a:spLocks/>
            </p:cNvSpPr>
            <p:nvPr/>
          </p:nvSpPr>
          <p:spPr bwMode="auto">
            <a:xfrm>
              <a:off x="5599134"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2" name="AutoShape 22"/>
            <p:cNvSpPr>
              <a:spLocks/>
            </p:cNvSpPr>
            <p:nvPr/>
          </p:nvSpPr>
          <p:spPr bwMode="auto">
            <a:xfrm>
              <a:off x="5679227"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3" name="AutoShape 23"/>
            <p:cNvSpPr>
              <a:spLocks/>
            </p:cNvSpPr>
            <p:nvPr/>
          </p:nvSpPr>
          <p:spPr bwMode="auto">
            <a:xfrm>
              <a:off x="5679227"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4" name="AutoShape 24"/>
            <p:cNvSpPr>
              <a:spLocks/>
            </p:cNvSpPr>
            <p:nvPr/>
          </p:nvSpPr>
          <p:spPr bwMode="auto">
            <a:xfrm>
              <a:off x="5679227"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5" name="AutoShape 25"/>
            <p:cNvSpPr>
              <a:spLocks/>
            </p:cNvSpPr>
            <p:nvPr/>
          </p:nvSpPr>
          <p:spPr bwMode="auto">
            <a:xfrm>
              <a:off x="5759321"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6" name="AutoShape 26"/>
            <p:cNvSpPr>
              <a:spLocks/>
            </p:cNvSpPr>
            <p:nvPr/>
          </p:nvSpPr>
          <p:spPr bwMode="auto">
            <a:xfrm>
              <a:off x="5759321"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7" name="AutoShape 27"/>
            <p:cNvSpPr>
              <a:spLocks/>
            </p:cNvSpPr>
            <p:nvPr/>
          </p:nvSpPr>
          <p:spPr bwMode="auto">
            <a:xfrm>
              <a:off x="5759321"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30" name="Group 56"/>
          <p:cNvGrpSpPr/>
          <p:nvPr/>
        </p:nvGrpSpPr>
        <p:grpSpPr>
          <a:xfrm>
            <a:off x="1495124" y="2334559"/>
            <a:ext cx="4798100" cy="3279888"/>
            <a:chOff x="-180376" y="2000246"/>
            <a:chExt cx="3598575" cy="2459915"/>
          </a:xfrm>
        </p:grpSpPr>
        <p:grpSp>
          <p:nvGrpSpPr>
            <p:cNvPr id="31" name="Group 46"/>
            <p:cNvGrpSpPr/>
            <p:nvPr/>
          </p:nvGrpSpPr>
          <p:grpSpPr>
            <a:xfrm>
              <a:off x="-180376" y="2762594"/>
              <a:ext cx="3598575" cy="1697567"/>
              <a:chOff x="-180376" y="2762594"/>
              <a:chExt cx="3598575" cy="1697567"/>
            </a:xfrm>
          </p:grpSpPr>
          <p:sp>
            <p:nvSpPr>
              <p:cNvPr id="35" name="Rectangle 16"/>
              <p:cNvSpPr/>
              <p:nvPr/>
            </p:nvSpPr>
            <p:spPr>
              <a:xfrm>
                <a:off x="-180376" y="3504515"/>
                <a:ext cx="3598575" cy="955646"/>
              </a:xfrm>
              <a:prstGeom prst="rect">
                <a:avLst/>
              </a:prstGeom>
              <a:grpFill/>
            </p:spPr>
            <p:txBody>
              <a:bodyPr wrap="square">
                <a:spAutoFit/>
              </a:bodyPr>
              <a:lstStyle/>
              <a:p>
                <a:pPr algn="ct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速卖通于</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2010</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月上线，是阿里巴巴帮助中小企业接触终端批发零售商，小批量多批次快速销售，拓展利润空间而全力打造的融合订单、支付、物流于一体的外贸在线交易平台</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Rectangle 17"/>
              <p:cNvSpPr/>
              <p:nvPr/>
            </p:nvSpPr>
            <p:spPr>
              <a:xfrm>
                <a:off x="938275" y="2762594"/>
                <a:ext cx="1061829" cy="346249"/>
              </a:xfrm>
              <a:prstGeom prst="rect">
                <a:avLst/>
              </a:prstGeom>
            </p:spPr>
            <p:txBody>
              <a:bodyPr wrap="none">
                <a:spAutoFit/>
              </a:bodyPr>
              <a:lstStyle/>
              <a:p>
                <a:pPr algn="ctr"/>
                <a:r>
                  <a:rPr lang="zh-CN" altLang="en-US" sz="2400" b="1" dirty="0" smtClean="0">
                    <a:solidFill>
                      <a:srgbClr val="A5779E"/>
                    </a:solidFill>
                    <a:latin typeface="微软雅黑" panose="020B0503020204020204" pitchFamily="34" charset="-122"/>
                    <a:ea typeface="微软雅黑" panose="020B0503020204020204" pitchFamily="34" charset="-122"/>
                    <a:cs typeface="Open Sans" pitchFamily="34" charset="0"/>
                  </a:rPr>
                  <a:t>平台介绍</a:t>
                </a:r>
                <a:endParaRPr lang="en-US" sz="2400" b="1" dirty="0">
                  <a:solidFill>
                    <a:srgbClr val="A5779E"/>
                  </a:solidFill>
                  <a:latin typeface="微软雅黑" panose="020B0503020204020204" pitchFamily="34" charset="-122"/>
                  <a:ea typeface="微软雅黑" panose="020B0503020204020204" pitchFamily="34" charset="-122"/>
                  <a:cs typeface="Open Sans" pitchFamily="34" charset="0"/>
                </a:endParaRPr>
              </a:p>
            </p:txBody>
          </p:sp>
        </p:grpSp>
        <p:sp>
          <p:nvSpPr>
            <p:cNvPr id="34" name="AutoShape 28"/>
            <p:cNvSpPr>
              <a:spLocks/>
            </p:cNvSpPr>
            <p:nvPr/>
          </p:nvSpPr>
          <p:spPr bwMode="auto">
            <a:xfrm>
              <a:off x="1285852" y="2000246"/>
              <a:ext cx="366676"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rgbClr val="FF6E5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39" name="文本框 38"/>
          <p:cNvSpPr txBox="1"/>
          <p:nvPr/>
        </p:nvSpPr>
        <p:spPr>
          <a:xfrm>
            <a:off x="1495124" y="1070783"/>
            <a:ext cx="1261884" cy="523220"/>
          </a:xfrm>
          <a:prstGeom prst="rect">
            <a:avLst/>
          </a:prstGeom>
        </p:spPr>
        <p:txBody>
          <a:bodyPr wrap="none">
            <a:spAutoFit/>
          </a:bodyPr>
          <a:lstStyle>
            <a:defPPr>
              <a:defRPr lang="zh-CN"/>
            </a:defPPr>
            <a:lvl1pPr>
              <a:defRPr sz="2800" b="1">
                <a:solidFill>
                  <a:srgbClr val="FF6E55"/>
                </a:solidFill>
                <a:latin typeface="微软雅黑" panose="020B0503020204020204" pitchFamily="34" charset="-122"/>
                <a:ea typeface="微软雅黑" panose="020B0503020204020204" pitchFamily="34" charset="-122"/>
                <a:cs typeface="Open Sans" pitchFamily="34" charset="0"/>
              </a:defRPr>
            </a:lvl1pPr>
          </a:lstStyle>
          <a:p>
            <a:r>
              <a:rPr lang="zh-CN" altLang="en-US" dirty="0" smtClean="0"/>
              <a:t>速卖通</a:t>
            </a:r>
            <a:endParaRPr lang="zh-CN" altLang="en-US" dirty="0"/>
          </a:p>
        </p:txBody>
      </p:sp>
      <p:pic>
        <p:nvPicPr>
          <p:cNvPr id="40" name="图片 39"/>
          <p:cNvPicPr/>
          <p:nvPr/>
        </p:nvPicPr>
        <p:blipFill>
          <a:blip r:embed="rId2"/>
          <a:stretch>
            <a:fillRect/>
          </a:stretch>
        </p:blipFill>
        <p:spPr>
          <a:xfrm>
            <a:off x="2986659" y="905590"/>
            <a:ext cx="1824431" cy="776792"/>
          </a:xfrm>
          <a:prstGeom prst="rect">
            <a:avLst/>
          </a:prstGeom>
        </p:spPr>
      </p:pic>
    </p:spTree>
    <p:extLst>
      <p:ext uri="{BB962C8B-B14F-4D97-AF65-F5344CB8AC3E}">
        <p14:creationId xmlns:p14="http://schemas.microsoft.com/office/powerpoint/2010/main" val="333781921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2179271" y="5775060"/>
            <a:ext cx="1261884" cy="523220"/>
          </a:xfrm>
          <a:prstGeom prst="rect">
            <a:avLst/>
          </a:prstGeom>
        </p:spPr>
        <p:txBody>
          <a:bodyPr wrap="none">
            <a:spAutoFit/>
          </a:bodyPr>
          <a:lstStyle>
            <a:defPPr>
              <a:defRPr lang="zh-CN"/>
            </a:defPPr>
            <a:lvl1pPr>
              <a:defRPr sz="2800" b="1">
                <a:solidFill>
                  <a:srgbClr val="FF6E55"/>
                </a:solidFill>
                <a:latin typeface="微软雅黑" panose="020B0503020204020204" pitchFamily="34" charset="-122"/>
                <a:ea typeface="微软雅黑" panose="020B0503020204020204" pitchFamily="34" charset="-122"/>
                <a:cs typeface="Open Sans" pitchFamily="34" charset="0"/>
              </a:defRPr>
            </a:lvl1pPr>
          </a:lstStyle>
          <a:p>
            <a:r>
              <a:rPr lang="zh-CN" altLang="en-US" dirty="0" smtClean="0"/>
              <a:t>敦煌网</a:t>
            </a:r>
            <a:endParaRPr lang="zh-CN" altLang="en-US" dirty="0"/>
          </a:p>
        </p:txBody>
      </p:sp>
      <p:sp>
        <p:nvSpPr>
          <p:cNvPr id="7" name="矩形 6"/>
          <p:cNvSpPr/>
          <p:nvPr/>
        </p:nvSpPr>
        <p:spPr>
          <a:xfrm>
            <a:off x="4068589" y="5615016"/>
            <a:ext cx="5969647" cy="683264"/>
          </a:xfrm>
          <a:prstGeom prst="rect">
            <a:avLst/>
          </a:prstGeom>
          <a:grpFill/>
        </p:spPr>
        <p:txBody>
          <a:bodyPr wrap="square">
            <a:sp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敦煌网是国内首个为中小企业提供</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B2B</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网上交易的网站。它采取佣金制，免注册费，只在买卖双方交易成功后收取费用</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2"/>
          <a:stretch>
            <a:fillRect/>
          </a:stretch>
        </p:blipFill>
        <p:spPr>
          <a:xfrm>
            <a:off x="2179271" y="669978"/>
            <a:ext cx="7858965" cy="4064982"/>
          </a:xfrm>
          <a:prstGeom prst="rect">
            <a:avLst/>
          </a:prstGeom>
        </p:spPr>
      </p:pic>
    </p:spTree>
    <p:extLst>
      <p:ext uri="{BB962C8B-B14F-4D97-AF65-F5344CB8AC3E}">
        <p14:creationId xmlns:p14="http://schemas.microsoft.com/office/powerpoint/2010/main" val="16542351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2" name="图片 291" descr="https://ss0.bdstatic.com/70cFuHSh_Q1YnxGkpoWK1HF6hhy/it/u=2454589956,1037390470&amp;fm=27&amp;gp=0.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85449" y="2554138"/>
            <a:ext cx="1824088" cy="950253"/>
          </a:xfrm>
          <a:prstGeom prst="rect">
            <a:avLst/>
          </a:prstGeom>
          <a:noFill/>
          <a:ln>
            <a:noFill/>
          </a:ln>
        </p:spPr>
      </p:pic>
      <p:grpSp>
        <p:nvGrpSpPr>
          <p:cNvPr id="146" name="组合 14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E0346430-A274-4189-BD0B-398C23F14471}"/>
              </a:ext>
            </a:extLst>
          </p:cNvPr>
          <p:cNvGrpSpPr>
            <a:grpSpLocks/>
          </p:cNvGrpSpPr>
          <p:nvPr/>
        </p:nvGrpSpPr>
        <p:grpSpPr bwMode="auto">
          <a:xfrm>
            <a:off x="2233076" y="2111943"/>
            <a:ext cx="1997256" cy="1686184"/>
            <a:chOff x="13576300" y="4368800"/>
            <a:chExt cx="8724902" cy="7366001"/>
          </a:xfrm>
        </p:grpSpPr>
        <p:grpSp>
          <p:nvGrpSpPr>
            <p:cNvPr id="147" name="ïşḻîḑé">
              <a:extLst>
                <a:ext uri="{FF2B5EF4-FFF2-40B4-BE49-F238E27FC236}">
                  <a16:creationId xmlns:a16="http://schemas.microsoft.com/office/drawing/2014/main" id="{322C9DC0-2E0D-49FE-A10A-6C700CC65213}"/>
                </a:ext>
              </a:extLst>
            </p:cNvPr>
            <p:cNvGrpSpPr>
              <a:grpSpLocks/>
            </p:cNvGrpSpPr>
            <p:nvPr/>
          </p:nvGrpSpPr>
          <p:grpSpPr bwMode="auto">
            <a:xfrm>
              <a:off x="13576300" y="4368800"/>
              <a:ext cx="8724902" cy="7366001"/>
              <a:chOff x="0" y="0"/>
              <a:chExt cx="5496" cy="4640"/>
            </a:xfrm>
          </p:grpSpPr>
          <p:sp>
            <p:nvSpPr>
              <p:cNvPr id="151" name="ïŝ1iḍé">
                <a:extLst>
                  <a:ext uri="{FF2B5EF4-FFF2-40B4-BE49-F238E27FC236}">
                    <a16:creationId xmlns:a16="http://schemas.microsoft.com/office/drawing/2014/main" id="{2BE5FC33-02E4-471C-8B87-4FB7D75D80ED}"/>
                  </a:ext>
                </a:extLst>
              </p:cNvPr>
              <p:cNvSpPr/>
              <p:nvPr/>
            </p:nvSpPr>
            <p:spPr bwMode="auto">
              <a:xfrm>
                <a:off x="891" y="2440"/>
                <a:ext cx="4189" cy="1940"/>
              </a:xfrm>
              <a:custGeom>
                <a:avLst/>
                <a:gdLst>
                  <a:gd name="T0" fmla="*/ 0 w 21600"/>
                  <a:gd name="T1" fmla="*/ 0 h 21600"/>
                  <a:gd name="T2" fmla="*/ 79 w 21600"/>
                  <a:gd name="T3" fmla="*/ 16 h 21600"/>
                  <a:gd name="T4" fmla="*/ 157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cubicBezTo>
                      <a:pt x="3" y="11868"/>
                      <a:pt x="6977" y="21600"/>
                      <a:pt x="10800" y="21600"/>
                    </a:cubicBezTo>
                    <a:cubicBezTo>
                      <a:pt x="14893" y="21600"/>
                      <a:pt x="21597" y="11868"/>
                      <a:pt x="21600" y="0"/>
                    </a:cubicBezTo>
                    <a:cubicBezTo>
                      <a:pt x="21600" y="0"/>
                      <a:pt x="0" y="0"/>
                      <a:pt x="0" y="0"/>
                    </a:cubicBezTo>
                    <a:close/>
                    <a:moveTo>
                      <a:pt x="0" y="0"/>
                    </a:moveTo>
                  </a:path>
                </a:pathLst>
              </a:custGeom>
              <a:solidFill>
                <a:srgbClr val="24A088"/>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52" name="íŝļiḋé">
                <a:extLst>
                  <a:ext uri="{FF2B5EF4-FFF2-40B4-BE49-F238E27FC236}">
                    <a16:creationId xmlns:a16="http://schemas.microsoft.com/office/drawing/2014/main" id="{B6BC20E0-EB20-4652-A8AE-AB5EC539A106}"/>
                  </a:ext>
                </a:extLst>
              </p:cNvPr>
              <p:cNvSpPr/>
              <p:nvPr/>
            </p:nvSpPr>
            <p:spPr bwMode="auto">
              <a:xfrm>
                <a:off x="891" y="2447"/>
                <a:ext cx="4189" cy="1925"/>
              </a:xfrm>
              <a:custGeom>
                <a:avLst/>
                <a:gdLst>
                  <a:gd name="T0" fmla="*/ 0 w 21600"/>
                  <a:gd name="T1" fmla="*/ 0 h 21600"/>
                  <a:gd name="T2" fmla="*/ 14 w 21600"/>
                  <a:gd name="T3" fmla="*/ 0 h 21600"/>
                  <a:gd name="T4" fmla="*/ 140 w 21600"/>
                  <a:gd name="T5" fmla="*/ 1 h 21600"/>
                  <a:gd name="T6" fmla="*/ 85 w 21600"/>
                  <a:gd name="T7" fmla="*/ 15 h 21600"/>
                  <a:gd name="T8" fmla="*/ 157 w 21600"/>
                  <a:gd name="T9" fmla="*/ 0 h 21600"/>
                  <a:gd name="T10" fmla="*/ 0 w 21600"/>
                  <a:gd name="T11" fmla="*/ 0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cubicBezTo>
                      <a:pt x="0" y="301"/>
                      <a:pt x="1898" y="105"/>
                      <a:pt x="1920" y="580"/>
                    </a:cubicBezTo>
                    <a:lnTo>
                      <a:pt x="19154" y="1319"/>
                    </a:lnTo>
                    <a:cubicBezTo>
                      <a:pt x="19152" y="10527"/>
                      <a:pt x="15259" y="18401"/>
                      <a:pt x="11594" y="21600"/>
                    </a:cubicBezTo>
                    <a:cubicBezTo>
                      <a:pt x="15704" y="20493"/>
                      <a:pt x="21598" y="11134"/>
                      <a:pt x="21600" y="0"/>
                    </a:cubicBezTo>
                    <a:cubicBezTo>
                      <a:pt x="21600" y="0"/>
                      <a:pt x="0" y="0"/>
                      <a:pt x="0" y="0"/>
                    </a:cubicBezTo>
                    <a:close/>
                    <a:moveTo>
                      <a:pt x="0" y="0"/>
                    </a:moveTo>
                  </a:path>
                </a:pathLst>
              </a:custGeom>
              <a:solidFill>
                <a:srgbClr val="000000">
                  <a:alpha val="20000"/>
                </a:srgbClr>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53" name="îṣḷïḓê">
                <a:extLst>
                  <a:ext uri="{FF2B5EF4-FFF2-40B4-BE49-F238E27FC236}">
                    <a16:creationId xmlns:a16="http://schemas.microsoft.com/office/drawing/2014/main" id="{11E9A9BB-96FF-4885-BF07-D50BCC15687A}"/>
                  </a:ext>
                </a:extLst>
              </p:cNvPr>
              <p:cNvSpPr/>
              <p:nvPr/>
            </p:nvSpPr>
            <p:spPr bwMode="auto">
              <a:xfrm>
                <a:off x="891" y="1984"/>
                <a:ext cx="4189" cy="893"/>
              </a:xfrm>
              <a:custGeom>
                <a:avLst/>
                <a:gdLst>
                  <a:gd name="T0" fmla="*/ 157 w 21600"/>
                  <a:gd name="T1" fmla="*/ 1 h 21600"/>
                  <a:gd name="T2" fmla="*/ 79 w 21600"/>
                  <a:gd name="T3" fmla="*/ 2 h 21600"/>
                  <a:gd name="T4" fmla="*/ 0 w 21600"/>
                  <a:gd name="T5" fmla="*/ 1 h 21600"/>
                  <a:gd name="T6" fmla="*/ 79 w 21600"/>
                  <a:gd name="T7" fmla="*/ 0 h 21600"/>
                  <a:gd name="T8" fmla="*/ 157 w 21600"/>
                  <a:gd name="T9" fmla="*/ 1 h 21600"/>
                  <a:gd name="T10" fmla="*/ 157 w 21600"/>
                  <a:gd name="T11" fmla="*/ 1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moveTo>
                      <a:pt x="21600" y="10800"/>
                    </a:moveTo>
                  </a:path>
                </a:pathLst>
              </a:custGeom>
              <a:solidFill>
                <a:srgbClr val="186A53"/>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54" name="ïŝ1idé">
                <a:extLst>
                  <a:ext uri="{FF2B5EF4-FFF2-40B4-BE49-F238E27FC236}">
                    <a16:creationId xmlns:a16="http://schemas.microsoft.com/office/drawing/2014/main" id="{3A01E4CB-68BF-4339-A4CE-08156E5FDA56}"/>
                  </a:ext>
                </a:extLst>
              </p:cNvPr>
              <p:cNvSpPr/>
              <p:nvPr/>
            </p:nvSpPr>
            <p:spPr bwMode="auto">
              <a:xfrm>
                <a:off x="0" y="3533"/>
                <a:ext cx="1777" cy="823"/>
              </a:xfrm>
              <a:custGeom>
                <a:avLst/>
                <a:gdLst>
                  <a:gd name="T0" fmla="*/ 0 w 21600"/>
                  <a:gd name="T1" fmla="*/ 0 h 21600"/>
                  <a:gd name="T2" fmla="*/ 6 w 21600"/>
                  <a:gd name="T3" fmla="*/ 1 h 21600"/>
                  <a:gd name="T4" fmla="*/ 12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cubicBezTo>
                      <a:pt x="3" y="11787"/>
                      <a:pt x="6978" y="21600"/>
                      <a:pt x="10800" y="21600"/>
                    </a:cubicBezTo>
                    <a:cubicBezTo>
                      <a:pt x="14893" y="21600"/>
                      <a:pt x="21597" y="11787"/>
                      <a:pt x="21600" y="0"/>
                    </a:cubicBezTo>
                    <a:cubicBezTo>
                      <a:pt x="21600" y="0"/>
                      <a:pt x="0" y="0"/>
                      <a:pt x="0" y="0"/>
                    </a:cubicBezTo>
                    <a:close/>
                    <a:moveTo>
                      <a:pt x="0" y="0"/>
                    </a:moveTo>
                  </a:path>
                </a:pathLst>
              </a:custGeom>
              <a:solidFill>
                <a:srgbClr val="7DBD94"/>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55" name="ïSlïḋé">
                <a:extLst>
                  <a:ext uri="{FF2B5EF4-FFF2-40B4-BE49-F238E27FC236}">
                    <a16:creationId xmlns:a16="http://schemas.microsoft.com/office/drawing/2014/main" id="{27B97A20-CDA3-431E-B68A-2661CF7FACEA}"/>
                  </a:ext>
                </a:extLst>
              </p:cNvPr>
              <p:cNvSpPr/>
              <p:nvPr/>
            </p:nvSpPr>
            <p:spPr bwMode="auto">
              <a:xfrm>
                <a:off x="0" y="3533"/>
                <a:ext cx="1777" cy="817"/>
              </a:xfrm>
              <a:custGeom>
                <a:avLst/>
                <a:gdLst>
                  <a:gd name="T0" fmla="*/ 0 w 21600"/>
                  <a:gd name="T1" fmla="*/ 0 h 21600"/>
                  <a:gd name="T2" fmla="*/ 1 w 21600"/>
                  <a:gd name="T3" fmla="*/ 0 h 21600"/>
                  <a:gd name="T4" fmla="*/ 11 w 21600"/>
                  <a:gd name="T5" fmla="*/ 0 h 21600"/>
                  <a:gd name="T6" fmla="*/ 6 w 21600"/>
                  <a:gd name="T7" fmla="*/ 1 h 21600"/>
                  <a:gd name="T8" fmla="*/ 12 w 21600"/>
                  <a:gd name="T9" fmla="*/ 0 h 21600"/>
                  <a:gd name="T10" fmla="*/ 0 w 21600"/>
                  <a:gd name="T11" fmla="*/ 0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cubicBezTo>
                      <a:pt x="0" y="355"/>
                      <a:pt x="1898" y="106"/>
                      <a:pt x="1920" y="581"/>
                    </a:cubicBezTo>
                    <a:lnTo>
                      <a:pt x="19154" y="1321"/>
                    </a:lnTo>
                    <a:cubicBezTo>
                      <a:pt x="19152" y="10529"/>
                      <a:pt x="15259" y="18401"/>
                      <a:pt x="11594" y="21600"/>
                    </a:cubicBezTo>
                    <a:cubicBezTo>
                      <a:pt x="15704" y="20493"/>
                      <a:pt x="21598" y="11170"/>
                      <a:pt x="21600" y="0"/>
                    </a:cubicBezTo>
                    <a:cubicBezTo>
                      <a:pt x="21600" y="0"/>
                      <a:pt x="0" y="0"/>
                      <a:pt x="0" y="0"/>
                    </a:cubicBezTo>
                    <a:close/>
                    <a:moveTo>
                      <a:pt x="0" y="0"/>
                    </a:moveTo>
                  </a:path>
                </a:pathLst>
              </a:custGeom>
              <a:solidFill>
                <a:srgbClr val="000000">
                  <a:alpha val="20000"/>
                </a:srgbClr>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56" name="iṡļïdè">
                <a:extLst>
                  <a:ext uri="{FF2B5EF4-FFF2-40B4-BE49-F238E27FC236}">
                    <a16:creationId xmlns:a16="http://schemas.microsoft.com/office/drawing/2014/main" id="{596244EA-F5C7-4BE5-AE02-B2BCCD95C41F}"/>
                  </a:ext>
                </a:extLst>
              </p:cNvPr>
              <p:cNvSpPr/>
              <p:nvPr/>
            </p:nvSpPr>
            <p:spPr bwMode="auto">
              <a:xfrm>
                <a:off x="0" y="3339"/>
                <a:ext cx="1777" cy="378"/>
              </a:xfrm>
              <a:custGeom>
                <a:avLst/>
                <a:gdLst>
                  <a:gd name="T0" fmla="*/ 12 w 21600"/>
                  <a:gd name="T1" fmla="*/ 0 h 21600"/>
                  <a:gd name="T2" fmla="*/ 6 w 21600"/>
                  <a:gd name="T3" fmla="*/ 0 h 21600"/>
                  <a:gd name="T4" fmla="*/ 0 w 21600"/>
                  <a:gd name="T5" fmla="*/ 0 h 21600"/>
                  <a:gd name="T6" fmla="*/ 6 w 21600"/>
                  <a:gd name="T7" fmla="*/ 0 h 21600"/>
                  <a:gd name="T8" fmla="*/ 12 w 21600"/>
                  <a:gd name="T9" fmla="*/ 0 h 21600"/>
                  <a:gd name="T10" fmla="*/ 12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moveTo>
                      <a:pt x="21600" y="10800"/>
                    </a:moveTo>
                  </a:path>
                </a:pathLst>
              </a:custGeom>
              <a:solidFill>
                <a:srgbClr val="5C8B6C"/>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57" name="íş1iḓe">
                <a:extLst>
                  <a:ext uri="{FF2B5EF4-FFF2-40B4-BE49-F238E27FC236}">
                    <a16:creationId xmlns:a16="http://schemas.microsoft.com/office/drawing/2014/main" id="{C02DC625-3AD8-409E-A9CB-D0B8BE807F44}"/>
                  </a:ext>
                </a:extLst>
              </p:cNvPr>
              <p:cNvSpPr/>
              <p:nvPr/>
            </p:nvSpPr>
            <p:spPr bwMode="auto">
              <a:xfrm>
                <a:off x="4482" y="4170"/>
                <a:ext cx="1013" cy="470"/>
              </a:xfrm>
              <a:custGeom>
                <a:avLst/>
                <a:gdLst>
                  <a:gd name="T0" fmla="*/ 0 w 21600"/>
                  <a:gd name="T1" fmla="*/ 0 h 21600"/>
                  <a:gd name="T2" fmla="*/ 1 w 21600"/>
                  <a:gd name="T3" fmla="*/ 0 h 21600"/>
                  <a:gd name="T4" fmla="*/ 2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cubicBezTo>
                      <a:pt x="3" y="11722"/>
                      <a:pt x="6978" y="21600"/>
                      <a:pt x="10800" y="21600"/>
                    </a:cubicBezTo>
                    <a:cubicBezTo>
                      <a:pt x="14893" y="21600"/>
                      <a:pt x="21597" y="11722"/>
                      <a:pt x="21600" y="0"/>
                    </a:cubicBezTo>
                    <a:cubicBezTo>
                      <a:pt x="21600" y="0"/>
                      <a:pt x="0" y="0"/>
                      <a:pt x="0" y="0"/>
                    </a:cubicBezTo>
                    <a:close/>
                    <a:moveTo>
                      <a:pt x="0" y="0"/>
                    </a:moveTo>
                  </a:path>
                </a:pathLst>
              </a:custGeom>
              <a:solidFill>
                <a:srgbClr val="7DBD94"/>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58" name="íşľíḍe">
                <a:extLst>
                  <a:ext uri="{FF2B5EF4-FFF2-40B4-BE49-F238E27FC236}">
                    <a16:creationId xmlns:a16="http://schemas.microsoft.com/office/drawing/2014/main" id="{C3B1C178-08A8-4844-BC22-CDB21D3FF4D3}"/>
                  </a:ext>
                </a:extLst>
              </p:cNvPr>
              <p:cNvSpPr/>
              <p:nvPr/>
            </p:nvSpPr>
            <p:spPr bwMode="auto">
              <a:xfrm>
                <a:off x="4482" y="4170"/>
                <a:ext cx="1013" cy="465"/>
              </a:xfrm>
              <a:custGeom>
                <a:avLst/>
                <a:gdLst>
                  <a:gd name="T0" fmla="*/ 0 w 21600"/>
                  <a:gd name="T1" fmla="*/ 0 h 21600"/>
                  <a:gd name="T2" fmla="*/ 0 w 21600"/>
                  <a:gd name="T3" fmla="*/ 0 h 21600"/>
                  <a:gd name="T4" fmla="*/ 2 w 21600"/>
                  <a:gd name="T5" fmla="*/ 0 h 21600"/>
                  <a:gd name="T6" fmla="*/ 1 w 21600"/>
                  <a:gd name="T7" fmla="*/ 0 h 21600"/>
                  <a:gd name="T8" fmla="*/ 2 w 21600"/>
                  <a:gd name="T9" fmla="*/ 0 h 21600"/>
                  <a:gd name="T10" fmla="*/ 0 w 21600"/>
                  <a:gd name="T11" fmla="*/ 0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cubicBezTo>
                      <a:pt x="0" y="311"/>
                      <a:pt x="1899" y="68"/>
                      <a:pt x="1920" y="544"/>
                    </a:cubicBezTo>
                    <a:lnTo>
                      <a:pt x="19154" y="1266"/>
                    </a:lnTo>
                    <a:cubicBezTo>
                      <a:pt x="19152" y="10485"/>
                      <a:pt x="15259" y="18397"/>
                      <a:pt x="11594" y="21600"/>
                    </a:cubicBezTo>
                    <a:cubicBezTo>
                      <a:pt x="15704" y="20492"/>
                      <a:pt x="21597" y="11206"/>
                      <a:pt x="21600" y="0"/>
                    </a:cubicBezTo>
                    <a:cubicBezTo>
                      <a:pt x="21600" y="0"/>
                      <a:pt x="0" y="0"/>
                      <a:pt x="0" y="0"/>
                    </a:cubicBezTo>
                    <a:close/>
                    <a:moveTo>
                      <a:pt x="0" y="0"/>
                    </a:moveTo>
                  </a:path>
                </a:pathLst>
              </a:custGeom>
              <a:solidFill>
                <a:srgbClr val="000000">
                  <a:alpha val="20000"/>
                </a:srgbClr>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59" name="íṣļiḑè">
                <a:extLst>
                  <a:ext uri="{FF2B5EF4-FFF2-40B4-BE49-F238E27FC236}">
                    <a16:creationId xmlns:a16="http://schemas.microsoft.com/office/drawing/2014/main" id="{A7B15400-ED4C-493A-B226-F5B84721785E}"/>
                  </a:ext>
                </a:extLst>
              </p:cNvPr>
              <p:cNvSpPr/>
              <p:nvPr/>
            </p:nvSpPr>
            <p:spPr bwMode="auto">
              <a:xfrm>
                <a:off x="4482" y="4056"/>
                <a:ext cx="1014" cy="216"/>
              </a:xfrm>
              <a:custGeom>
                <a:avLst/>
                <a:gdLst>
                  <a:gd name="T0" fmla="*/ 2 w 21600"/>
                  <a:gd name="T1" fmla="*/ 0 h 21600"/>
                  <a:gd name="T2" fmla="*/ 1 w 21600"/>
                  <a:gd name="T3" fmla="*/ 0 h 21600"/>
                  <a:gd name="T4" fmla="*/ 0 w 21600"/>
                  <a:gd name="T5" fmla="*/ 0 h 21600"/>
                  <a:gd name="T6" fmla="*/ 1 w 21600"/>
                  <a:gd name="T7" fmla="*/ 0 h 21600"/>
                  <a:gd name="T8" fmla="*/ 2 w 21600"/>
                  <a:gd name="T9" fmla="*/ 0 h 21600"/>
                  <a:gd name="T10" fmla="*/ 2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10801"/>
                    </a:moveTo>
                    <a:cubicBezTo>
                      <a:pt x="21600" y="16765"/>
                      <a:pt x="16765" y="21600"/>
                      <a:pt x="10800" y="21600"/>
                    </a:cubicBezTo>
                    <a:cubicBezTo>
                      <a:pt x="4835" y="21600"/>
                      <a:pt x="0" y="16765"/>
                      <a:pt x="0" y="10801"/>
                    </a:cubicBezTo>
                    <a:cubicBezTo>
                      <a:pt x="0" y="4835"/>
                      <a:pt x="4835" y="0"/>
                      <a:pt x="10800" y="0"/>
                    </a:cubicBezTo>
                    <a:cubicBezTo>
                      <a:pt x="16765" y="0"/>
                      <a:pt x="21600" y="4835"/>
                      <a:pt x="21600" y="10801"/>
                    </a:cubicBezTo>
                    <a:close/>
                    <a:moveTo>
                      <a:pt x="21600" y="10801"/>
                    </a:moveTo>
                  </a:path>
                </a:pathLst>
              </a:custGeom>
              <a:solidFill>
                <a:srgbClr val="5C8B6C"/>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60" name="ïšļídè">
                <a:extLst>
                  <a:ext uri="{FF2B5EF4-FFF2-40B4-BE49-F238E27FC236}">
                    <a16:creationId xmlns:a16="http://schemas.microsoft.com/office/drawing/2014/main" id="{1C25E10F-D723-499C-97E1-0D8EBE773B1A}"/>
                  </a:ext>
                </a:extLst>
              </p:cNvPr>
              <p:cNvSpPr/>
              <p:nvPr/>
            </p:nvSpPr>
            <p:spPr bwMode="auto">
              <a:xfrm>
                <a:off x="1607" y="1153"/>
                <a:ext cx="168" cy="1234"/>
              </a:xfrm>
              <a:custGeom>
                <a:avLst/>
                <a:gdLst>
                  <a:gd name="T0" fmla="*/ 0 w 21600"/>
                  <a:gd name="T1" fmla="*/ 0 h 21600"/>
                  <a:gd name="T2" fmla="*/ 0 w 21600"/>
                  <a:gd name="T3" fmla="*/ 4 h 21600"/>
                  <a:gd name="T4" fmla="*/ 0 w 21600"/>
                  <a:gd name="T5" fmla="*/ 4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0" y="20416"/>
                    </a:lnTo>
                    <a:lnTo>
                      <a:pt x="21600" y="21600"/>
                    </a:lnTo>
                    <a:lnTo>
                      <a:pt x="21600" y="0"/>
                    </a:lnTo>
                    <a:cubicBezTo>
                      <a:pt x="21600" y="0"/>
                      <a:pt x="0" y="0"/>
                      <a:pt x="0" y="0"/>
                    </a:cubicBezTo>
                    <a:close/>
                    <a:moveTo>
                      <a:pt x="0" y="0"/>
                    </a:moveTo>
                  </a:path>
                </a:pathLst>
              </a:custGeom>
              <a:solidFill>
                <a:srgbClr val="A3997E"/>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61" name="íṩļïdê">
                <a:extLst>
                  <a:ext uri="{FF2B5EF4-FFF2-40B4-BE49-F238E27FC236}">
                    <a16:creationId xmlns:a16="http://schemas.microsoft.com/office/drawing/2014/main" id="{B4827134-6AA2-4871-A7DE-00C584385E70}"/>
                  </a:ext>
                </a:extLst>
              </p:cNvPr>
              <p:cNvSpPr/>
              <p:nvPr/>
            </p:nvSpPr>
            <p:spPr bwMode="auto">
              <a:xfrm>
                <a:off x="1775" y="1153"/>
                <a:ext cx="121" cy="1233"/>
              </a:xfrm>
              <a:custGeom>
                <a:avLst/>
                <a:gdLst>
                  <a:gd name="T0" fmla="*/ 0 w 21600"/>
                  <a:gd name="T1" fmla="*/ 4 h 21600"/>
                  <a:gd name="T2" fmla="*/ 0 w 21600"/>
                  <a:gd name="T3" fmla="*/ 4 h 21600"/>
                  <a:gd name="T4" fmla="*/ 0 w 21600"/>
                  <a:gd name="T5" fmla="*/ 0 h 21600"/>
                  <a:gd name="T6" fmla="*/ 0 w 21600"/>
                  <a:gd name="T7" fmla="*/ 0 h 21600"/>
                  <a:gd name="T8" fmla="*/ 0 w 21600"/>
                  <a:gd name="T9" fmla="*/ 4 h 21600"/>
                  <a:gd name="T10" fmla="*/ 0 w 21600"/>
                  <a:gd name="T11" fmla="*/ 4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21130"/>
                    </a:moveTo>
                    <a:lnTo>
                      <a:pt x="0" y="21600"/>
                    </a:lnTo>
                    <a:lnTo>
                      <a:pt x="0" y="0"/>
                    </a:lnTo>
                    <a:lnTo>
                      <a:pt x="21600" y="0"/>
                    </a:lnTo>
                    <a:cubicBezTo>
                      <a:pt x="21600" y="0"/>
                      <a:pt x="21600" y="21130"/>
                      <a:pt x="21600" y="21130"/>
                    </a:cubicBezTo>
                    <a:close/>
                    <a:moveTo>
                      <a:pt x="21600" y="21130"/>
                    </a:moveTo>
                  </a:path>
                </a:pathLst>
              </a:custGeom>
              <a:solidFill>
                <a:srgbClr val="837960"/>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62" name="iŝľíḑê">
                <a:extLst>
                  <a:ext uri="{FF2B5EF4-FFF2-40B4-BE49-F238E27FC236}">
                    <a16:creationId xmlns:a16="http://schemas.microsoft.com/office/drawing/2014/main" id="{E2BAD4A0-CAF3-453A-A0B8-EB4AA7644576}"/>
                  </a:ext>
                </a:extLst>
              </p:cNvPr>
              <p:cNvSpPr/>
              <p:nvPr/>
            </p:nvSpPr>
            <p:spPr bwMode="auto">
              <a:xfrm>
                <a:off x="937" y="187"/>
                <a:ext cx="1582" cy="1147"/>
              </a:xfrm>
              <a:custGeom>
                <a:avLst/>
                <a:gdLst>
                  <a:gd name="T0" fmla="*/ 0 w 21600"/>
                  <a:gd name="T1" fmla="*/ 1 h 21600"/>
                  <a:gd name="T2" fmla="*/ 0 w 21600"/>
                  <a:gd name="T3" fmla="*/ 3 h 21600"/>
                  <a:gd name="T4" fmla="*/ 8 w 21600"/>
                  <a:gd name="T5" fmla="*/ 3 h 21600"/>
                  <a:gd name="T6" fmla="*/ 8 w 21600"/>
                  <a:gd name="T7" fmla="*/ 0 h 21600"/>
                  <a:gd name="T8" fmla="*/ 0 w 21600"/>
                  <a:gd name="T9" fmla="*/ 1 h 21600"/>
                  <a:gd name="T10" fmla="*/ 0 w 21600"/>
                  <a:gd name="T11" fmla="*/ 1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4926"/>
                    </a:moveTo>
                    <a:lnTo>
                      <a:pt x="0" y="20084"/>
                    </a:lnTo>
                    <a:lnTo>
                      <a:pt x="21600" y="21600"/>
                    </a:lnTo>
                    <a:lnTo>
                      <a:pt x="21600" y="0"/>
                    </a:lnTo>
                    <a:cubicBezTo>
                      <a:pt x="21600" y="0"/>
                      <a:pt x="0" y="4926"/>
                      <a:pt x="0" y="4926"/>
                    </a:cubicBezTo>
                    <a:close/>
                    <a:moveTo>
                      <a:pt x="0" y="4926"/>
                    </a:moveTo>
                  </a:path>
                </a:pathLst>
              </a:custGeom>
              <a:solidFill>
                <a:srgbClr val="E4DBBD"/>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63" name="ïṧḻïďe">
                <a:extLst>
                  <a:ext uri="{FF2B5EF4-FFF2-40B4-BE49-F238E27FC236}">
                    <a16:creationId xmlns:a16="http://schemas.microsoft.com/office/drawing/2014/main" id="{1B070247-7411-4E64-9183-224C6107AF88}"/>
                  </a:ext>
                </a:extLst>
              </p:cNvPr>
              <p:cNvSpPr/>
              <p:nvPr/>
            </p:nvSpPr>
            <p:spPr bwMode="auto">
              <a:xfrm>
                <a:off x="2519" y="187"/>
                <a:ext cx="67" cy="1147"/>
              </a:xfrm>
              <a:custGeom>
                <a:avLst/>
                <a:gdLst>
                  <a:gd name="T0" fmla="*/ 0 w 21600"/>
                  <a:gd name="T1" fmla="*/ 3 h 21600"/>
                  <a:gd name="T2" fmla="*/ 0 w 21600"/>
                  <a:gd name="T3" fmla="*/ 3 h 21600"/>
                  <a:gd name="T4" fmla="*/ 0 w 21600"/>
                  <a:gd name="T5" fmla="*/ 0 h 21600"/>
                  <a:gd name="T6" fmla="*/ 0 w 21600"/>
                  <a:gd name="T7" fmla="*/ 0 h 21600"/>
                  <a:gd name="T8" fmla="*/ 0 w 21600"/>
                  <a:gd name="T9" fmla="*/ 3 h 21600"/>
                  <a:gd name="T10" fmla="*/ 0 w 21600"/>
                  <a:gd name="T11" fmla="*/ 3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21137"/>
                    </a:moveTo>
                    <a:lnTo>
                      <a:pt x="0" y="21600"/>
                    </a:lnTo>
                    <a:lnTo>
                      <a:pt x="0" y="0"/>
                    </a:lnTo>
                    <a:lnTo>
                      <a:pt x="21600" y="674"/>
                    </a:lnTo>
                    <a:cubicBezTo>
                      <a:pt x="21600" y="674"/>
                      <a:pt x="21600" y="21137"/>
                      <a:pt x="21600" y="21137"/>
                    </a:cubicBezTo>
                    <a:close/>
                    <a:moveTo>
                      <a:pt x="21600" y="21137"/>
                    </a:moveTo>
                  </a:path>
                </a:pathLst>
              </a:custGeom>
              <a:solidFill>
                <a:srgbClr val="A3997E"/>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64" name="íṩļiḋé">
                <a:extLst>
                  <a:ext uri="{FF2B5EF4-FFF2-40B4-BE49-F238E27FC236}">
                    <a16:creationId xmlns:a16="http://schemas.microsoft.com/office/drawing/2014/main" id="{3DEF57B2-16A3-485D-B2F4-EC3667E96B1C}"/>
                  </a:ext>
                </a:extLst>
              </p:cNvPr>
              <p:cNvSpPr/>
              <p:nvPr/>
            </p:nvSpPr>
            <p:spPr bwMode="auto">
              <a:xfrm>
                <a:off x="3765" y="1066"/>
                <a:ext cx="181" cy="1361"/>
              </a:xfrm>
              <a:custGeom>
                <a:avLst/>
                <a:gdLst>
                  <a:gd name="T0" fmla="*/ 0 w 21600"/>
                  <a:gd name="T1" fmla="*/ 0 h 21600"/>
                  <a:gd name="T2" fmla="*/ 0 w 21600"/>
                  <a:gd name="T3" fmla="*/ 5 h 21600"/>
                  <a:gd name="T4" fmla="*/ 0 w 21600"/>
                  <a:gd name="T5" fmla="*/ 5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0"/>
                    </a:moveTo>
                    <a:lnTo>
                      <a:pt x="21600" y="20416"/>
                    </a:lnTo>
                    <a:lnTo>
                      <a:pt x="0" y="21600"/>
                    </a:lnTo>
                    <a:lnTo>
                      <a:pt x="0" y="0"/>
                    </a:lnTo>
                    <a:cubicBezTo>
                      <a:pt x="0" y="0"/>
                      <a:pt x="21600" y="0"/>
                      <a:pt x="21600" y="0"/>
                    </a:cubicBezTo>
                    <a:close/>
                    <a:moveTo>
                      <a:pt x="21600" y="0"/>
                    </a:moveTo>
                  </a:path>
                </a:pathLst>
              </a:custGeom>
              <a:solidFill>
                <a:srgbClr val="A3997E"/>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65" name="işḷidè">
                <a:extLst>
                  <a:ext uri="{FF2B5EF4-FFF2-40B4-BE49-F238E27FC236}">
                    <a16:creationId xmlns:a16="http://schemas.microsoft.com/office/drawing/2014/main" id="{5C113F34-F3CB-4D41-8223-6EAA8D95EB23}"/>
                  </a:ext>
                </a:extLst>
              </p:cNvPr>
              <p:cNvSpPr/>
              <p:nvPr/>
            </p:nvSpPr>
            <p:spPr bwMode="auto">
              <a:xfrm>
                <a:off x="3644" y="1066"/>
                <a:ext cx="121" cy="1361"/>
              </a:xfrm>
              <a:custGeom>
                <a:avLst/>
                <a:gdLst>
                  <a:gd name="T0" fmla="*/ 0 w 21600"/>
                  <a:gd name="T1" fmla="*/ 5 h 21600"/>
                  <a:gd name="T2" fmla="*/ 0 w 21600"/>
                  <a:gd name="T3" fmla="*/ 5 h 21600"/>
                  <a:gd name="T4" fmla="*/ 0 w 21600"/>
                  <a:gd name="T5" fmla="*/ 0 h 21600"/>
                  <a:gd name="T6" fmla="*/ 0 w 21600"/>
                  <a:gd name="T7" fmla="*/ 0 h 21600"/>
                  <a:gd name="T8" fmla="*/ 0 w 21600"/>
                  <a:gd name="T9" fmla="*/ 5 h 21600"/>
                  <a:gd name="T10" fmla="*/ 0 w 21600"/>
                  <a:gd name="T11" fmla="*/ 5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130"/>
                    </a:moveTo>
                    <a:lnTo>
                      <a:pt x="21600" y="21600"/>
                    </a:lnTo>
                    <a:lnTo>
                      <a:pt x="21600" y="0"/>
                    </a:lnTo>
                    <a:lnTo>
                      <a:pt x="0" y="0"/>
                    </a:lnTo>
                    <a:cubicBezTo>
                      <a:pt x="0" y="0"/>
                      <a:pt x="0" y="21130"/>
                      <a:pt x="0" y="21130"/>
                    </a:cubicBezTo>
                    <a:close/>
                    <a:moveTo>
                      <a:pt x="0" y="21130"/>
                    </a:moveTo>
                  </a:path>
                </a:pathLst>
              </a:custGeom>
              <a:solidFill>
                <a:srgbClr val="837960"/>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66" name="îšḷîḓè">
                <a:extLst>
                  <a:ext uri="{FF2B5EF4-FFF2-40B4-BE49-F238E27FC236}">
                    <a16:creationId xmlns:a16="http://schemas.microsoft.com/office/drawing/2014/main" id="{4F7E8036-C4F8-4329-8AB1-F661AC8E07E8}"/>
                  </a:ext>
                </a:extLst>
              </p:cNvPr>
              <p:cNvSpPr/>
              <p:nvPr/>
            </p:nvSpPr>
            <p:spPr bwMode="auto">
              <a:xfrm>
                <a:off x="2981" y="0"/>
                <a:ext cx="1655" cy="1265"/>
              </a:xfrm>
              <a:custGeom>
                <a:avLst/>
                <a:gdLst>
                  <a:gd name="T0" fmla="*/ 10 w 21600"/>
                  <a:gd name="T1" fmla="*/ 1 h 21600"/>
                  <a:gd name="T2" fmla="*/ 10 w 21600"/>
                  <a:gd name="T3" fmla="*/ 4 h 21600"/>
                  <a:gd name="T4" fmla="*/ 0 w 21600"/>
                  <a:gd name="T5" fmla="*/ 4 h 21600"/>
                  <a:gd name="T6" fmla="*/ 0 w 21600"/>
                  <a:gd name="T7" fmla="*/ 0 h 21600"/>
                  <a:gd name="T8" fmla="*/ 10 w 21600"/>
                  <a:gd name="T9" fmla="*/ 1 h 21600"/>
                  <a:gd name="T10" fmla="*/ 10 w 21600"/>
                  <a:gd name="T11" fmla="*/ 1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4926"/>
                    </a:moveTo>
                    <a:lnTo>
                      <a:pt x="21600" y="20084"/>
                    </a:lnTo>
                    <a:lnTo>
                      <a:pt x="0" y="21600"/>
                    </a:lnTo>
                    <a:lnTo>
                      <a:pt x="0" y="0"/>
                    </a:lnTo>
                    <a:cubicBezTo>
                      <a:pt x="0" y="0"/>
                      <a:pt x="21600" y="4926"/>
                      <a:pt x="21600" y="4926"/>
                    </a:cubicBezTo>
                    <a:close/>
                    <a:moveTo>
                      <a:pt x="21600" y="4926"/>
                    </a:moveTo>
                  </a:path>
                </a:pathLst>
              </a:custGeom>
              <a:solidFill>
                <a:srgbClr val="D1C6AC"/>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67" name="îṡḻîḋé">
                <a:extLst>
                  <a:ext uri="{FF2B5EF4-FFF2-40B4-BE49-F238E27FC236}">
                    <a16:creationId xmlns:a16="http://schemas.microsoft.com/office/drawing/2014/main" id="{E9283728-624F-4B25-A7C0-6948DE65B044}"/>
                  </a:ext>
                </a:extLst>
              </p:cNvPr>
              <p:cNvSpPr/>
              <p:nvPr/>
            </p:nvSpPr>
            <p:spPr bwMode="auto">
              <a:xfrm>
                <a:off x="2921" y="0"/>
                <a:ext cx="60" cy="1265"/>
              </a:xfrm>
              <a:custGeom>
                <a:avLst/>
                <a:gdLst>
                  <a:gd name="T0" fmla="*/ 0 w 21600"/>
                  <a:gd name="T1" fmla="*/ 4 h 21600"/>
                  <a:gd name="T2" fmla="*/ 0 w 21600"/>
                  <a:gd name="T3" fmla="*/ 4 h 21600"/>
                  <a:gd name="T4" fmla="*/ 0 w 21600"/>
                  <a:gd name="T5" fmla="*/ 0 h 21600"/>
                  <a:gd name="T6" fmla="*/ 0 w 21600"/>
                  <a:gd name="T7" fmla="*/ 0 h 21600"/>
                  <a:gd name="T8" fmla="*/ 0 w 21600"/>
                  <a:gd name="T9" fmla="*/ 4 h 21600"/>
                  <a:gd name="T10" fmla="*/ 0 w 21600"/>
                  <a:gd name="T11" fmla="*/ 4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137"/>
                    </a:moveTo>
                    <a:lnTo>
                      <a:pt x="21600" y="21600"/>
                    </a:lnTo>
                    <a:lnTo>
                      <a:pt x="21600" y="0"/>
                    </a:lnTo>
                    <a:lnTo>
                      <a:pt x="0" y="674"/>
                    </a:lnTo>
                    <a:cubicBezTo>
                      <a:pt x="0" y="674"/>
                      <a:pt x="0" y="21137"/>
                      <a:pt x="0" y="21137"/>
                    </a:cubicBezTo>
                    <a:close/>
                    <a:moveTo>
                      <a:pt x="0" y="21137"/>
                    </a:moveTo>
                  </a:path>
                </a:pathLst>
              </a:custGeom>
              <a:solidFill>
                <a:srgbClr val="A3997E"/>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68" name="îş1ïdê">
                <a:extLst>
                  <a:ext uri="{FF2B5EF4-FFF2-40B4-BE49-F238E27FC236}">
                    <a16:creationId xmlns:a16="http://schemas.microsoft.com/office/drawing/2014/main" id="{0EE60C7F-B7D2-4DFE-A8DA-14F56A791EF8}"/>
                  </a:ext>
                </a:extLst>
              </p:cNvPr>
              <p:cNvSpPr/>
              <p:nvPr/>
            </p:nvSpPr>
            <p:spPr bwMode="auto">
              <a:xfrm>
                <a:off x="2827" y="1649"/>
                <a:ext cx="114" cy="872"/>
              </a:xfrm>
              <a:custGeom>
                <a:avLst/>
                <a:gdLst>
                  <a:gd name="T0" fmla="*/ 0 w 21600"/>
                  <a:gd name="T1" fmla="*/ 0 h 21600"/>
                  <a:gd name="T2" fmla="*/ 0 w 21600"/>
                  <a:gd name="T3" fmla="*/ 1 h 21600"/>
                  <a:gd name="T4" fmla="*/ 0 w 21600"/>
                  <a:gd name="T5" fmla="*/ 1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0"/>
                    </a:moveTo>
                    <a:lnTo>
                      <a:pt x="21600" y="20415"/>
                    </a:lnTo>
                    <a:lnTo>
                      <a:pt x="0" y="21600"/>
                    </a:lnTo>
                    <a:lnTo>
                      <a:pt x="0" y="0"/>
                    </a:lnTo>
                    <a:cubicBezTo>
                      <a:pt x="0" y="0"/>
                      <a:pt x="21600" y="0"/>
                      <a:pt x="21600" y="0"/>
                    </a:cubicBezTo>
                    <a:close/>
                    <a:moveTo>
                      <a:pt x="21600" y="0"/>
                    </a:moveTo>
                  </a:path>
                </a:pathLst>
              </a:custGeom>
              <a:solidFill>
                <a:srgbClr val="A3997E"/>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69" name="îşḻíḋé">
                <a:extLst>
                  <a:ext uri="{FF2B5EF4-FFF2-40B4-BE49-F238E27FC236}">
                    <a16:creationId xmlns:a16="http://schemas.microsoft.com/office/drawing/2014/main" id="{BD2D681D-1CB0-47F6-81B1-1B692644268E}"/>
                  </a:ext>
                </a:extLst>
              </p:cNvPr>
              <p:cNvSpPr/>
              <p:nvPr/>
            </p:nvSpPr>
            <p:spPr bwMode="auto">
              <a:xfrm>
                <a:off x="2746" y="1649"/>
                <a:ext cx="81" cy="872"/>
              </a:xfrm>
              <a:custGeom>
                <a:avLst/>
                <a:gdLst>
                  <a:gd name="T0" fmla="*/ 0 w 21600"/>
                  <a:gd name="T1" fmla="*/ 1 h 21600"/>
                  <a:gd name="T2" fmla="*/ 0 w 21600"/>
                  <a:gd name="T3" fmla="*/ 1 h 21600"/>
                  <a:gd name="T4" fmla="*/ 0 w 21600"/>
                  <a:gd name="T5" fmla="*/ 0 h 21600"/>
                  <a:gd name="T6" fmla="*/ 0 w 21600"/>
                  <a:gd name="T7" fmla="*/ 0 h 21600"/>
                  <a:gd name="T8" fmla="*/ 0 w 21600"/>
                  <a:gd name="T9" fmla="*/ 1 h 21600"/>
                  <a:gd name="T10" fmla="*/ 0 w 21600"/>
                  <a:gd name="T11" fmla="*/ 1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130"/>
                    </a:moveTo>
                    <a:lnTo>
                      <a:pt x="21600" y="21600"/>
                    </a:lnTo>
                    <a:lnTo>
                      <a:pt x="21600" y="0"/>
                    </a:lnTo>
                    <a:lnTo>
                      <a:pt x="0" y="0"/>
                    </a:lnTo>
                    <a:cubicBezTo>
                      <a:pt x="0" y="0"/>
                      <a:pt x="0" y="21130"/>
                      <a:pt x="0" y="21130"/>
                    </a:cubicBezTo>
                    <a:close/>
                    <a:moveTo>
                      <a:pt x="0" y="21130"/>
                    </a:moveTo>
                  </a:path>
                </a:pathLst>
              </a:custGeom>
              <a:solidFill>
                <a:srgbClr val="837960"/>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70" name="î$1iḓe">
                <a:extLst>
                  <a:ext uri="{FF2B5EF4-FFF2-40B4-BE49-F238E27FC236}">
                    <a16:creationId xmlns:a16="http://schemas.microsoft.com/office/drawing/2014/main" id="{2BABAD5F-4B07-4D26-8734-B6AF7BC5C014}"/>
                  </a:ext>
                </a:extLst>
              </p:cNvPr>
              <p:cNvSpPr/>
              <p:nvPr/>
            </p:nvSpPr>
            <p:spPr bwMode="auto">
              <a:xfrm>
                <a:off x="2324" y="965"/>
                <a:ext cx="1059" cy="811"/>
              </a:xfrm>
              <a:custGeom>
                <a:avLst/>
                <a:gdLst>
                  <a:gd name="T0" fmla="*/ 3 w 21600"/>
                  <a:gd name="T1" fmla="*/ 0 h 21600"/>
                  <a:gd name="T2" fmla="*/ 3 w 21600"/>
                  <a:gd name="T3" fmla="*/ 1 h 21600"/>
                  <a:gd name="T4" fmla="*/ 0 w 21600"/>
                  <a:gd name="T5" fmla="*/ 1 h 21600"/>
                  <a:gd name="T6" fmla="*/ 0 w 21600"/>
                  <a:gd name="T7" fmla="*/ 0 h 21600"/>
                  <a:gd name="T8" fmla="*/ 3 w 21600"/>
                  <a:gd name="T9" fmla="*/ 0 h 21600"/>
                  <a:gd name="T10" fmla="*/ 3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4926"/>
                    </a:moveTo>
                    <a:lnTo>
                      <a:pt x="21600" y="20084"/>
                    </a:lnTo>
                    <a:lnTo>
                      <a:pt x="0" y="21600"/>
                    </a:lnTo>
                    <a:lnTo>
                      <a:pt x="0" y="0"/>
                    </a:lnTo>
                    <a:cubicBezTo>
                      <a:pt x="0" y="0"/>
                      <a:pt x="21600" y="4926"/>
                      <a:pt x="21600" y="4926"/>
                    </a:cubicBezTo>
                    <a:close/>
                    <a:moveTo>
                      <a:pt x="21600" y="4926"/>
                    </a:moveTo>
                  </a:path>
                </a:pathLst>
              </a:custGeom>
              <a:solidFill>
                <a:srgbClr val="F2EBDD"/>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71" name="isḷiďé">
                <a:extLst>
                  <a:ext uri="{FF2B5EF4-FFF2-40B4-BE49-F238E27FC236}">
                    <a16:creationId xmlns:a16="http://schemas.microsoft.com/office/drawing/2014/main" id="{EB5977C5-B95A-4476-AABF-29F47FF1898A}"/>
                  </a:ext>
                </a:extLst>
              </p:cNvPr>
              <p:cNvSpPr/>
              <p:nvPr/>
            </p:nvSpPr>
            <p:spPr bwMode="auto">
              <a:xfrm>
                <a:off x="2284" y="965"/>
                <a:ext cx="40" cy="811"/>
              </a:xfrm>
              <a:custGeom>
                <a:avLst/>
                <a:gdLst>
                  <a:gd name="T0" fmla="*/ 0 w 21600"/>
                  <a:gd name="T1" fmla="*/ 1 h 21600"/>
                  <a:gd name="T2" fmla="*/ 0 w 21600"/>
                  <a:gd name="T3" fmla="*/ 1 h 21600"/>
                  <a:gd name="T4" fmla="*/ 0 w 21600"/>
                  <a:gd name="T5" fmla="*/ 0 h 21600"/>
                  <a:gd name="T6" fmla="*/ 0 w 21600"/>
                  <a:gd name="T7" fmla="*/ 0 h 21600"/>
                  <a:gd name="T8" fmla="*/ 0 w 21600"/>
                  <a:gd name="T9" fmla="*/ 1 h 21600"/>
                  <a:gd name="T10" fmla="*/ 0 w 21600"/>
                  <a:gd name="T11" fmla="*/ 1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137"/>
                    </a:moveTo>
                    <a:lnTo>
                      <a:pt x="21600" y="21600"/>
                    </a:lnTo>
                    <a:lnTo>
                      <a:pt x="21600" y="0"/>
                    </a:lnTo>
                    <a:lnTo>
                      <a:pt x="0" y="674"/>
                    </a:lnTo>
                    <a:cubicBezTo>
                      <a:pt x="0" y="674"/>
                      <a:pt x="0" y="21137"/>
                      <a:pt x="0" y="21137"/>
                    </a:cubicBezTo>
                    <a:close/>
                    <a:moveTo>
                      <a:pt x="0" y="21137"/>
                    </a:moveTo>
                  </a:path>
                </a:pathLst>
              </a:custGeom>
              <a:solidFill>
                <a:srgbClr val="A3997E"/>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72" name="ïṡ1îḋé">
                <a:extLst>
                  <a:ext uri="{FF2B5EF4-FFF2-40B4-BE49-F238E27FC236}">
                    <a16:creationId xmlns:a16="http://schemas.microsoft.com/office/drawing/2014/main" id="{C9D8E312-3A24-430A-B616-4B4D5FE9095B}"/>
                  </a:ext>
                </a:extLst>
              </p:cNvPr>
              <p:cNvSpPr/>
              <p:nvPr/>
            </p:nvSpPr>
            <p:spPr bwMode="auto">
              <a:xfrm>
                <a:off x="2880" y="1676"/>
                <a:ext cx="928" cy="349"/>
              </a:xfrm>
              <a:custGeom>
                <a:avLst/>
                <a:gdLst>
                  <a:gd name="T0" fmla="*/ 2 w 21600"/>
                  <a:gd name="T1" fmla="*/ 0 h 21210"/>
                  <a:gd name="T2" fmla="*/ 2 w 21600"/>
                  <a:gd name="T3" fmla="*/ 0 h 21210"/>
                  <a:gd name="T4" fmla="*/ 2 w 21600"/>
                  <a:gd name="T5" fmla="*/ 0 h 21210"/>
                  <a:gd name="T6" fmla="*/ 1 w 21600"/>
                  <a:gd name="T7" fmla="*/ 0 h 21210"/>
                  <a:gd name="T8" fmla="*/ 0 w 21600"/>
                  <a:gd name="T9" fmla="*/ 0 h 21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210">
                    <a:moveTo>
                      <a:pt x="21600" y="0"/>
                    </a:moveTo>
                    <a:lnTo>
                      <a:pt x="21600" y="0"/>
                    </a:lnTo>
                    <a:cubicBezTo>
                      <a:pt x="21600" y="0"/>
                      <a:pt x="21514" y="2053"/>
                      <a:pt x="20059" y="7610"/>
                    </a:cubicBezTo>
                    <a:cubicBezTo>
                      <a:pt x="18188" y="14756"/>
                      <a:pt x="12788" y="21600"/>
                      <a:pt x="7642" y="21192"/>
                    </a:cubicBezTo>
                    <a:cubicBezTo>
                      <a:pt x="2495" y="20785"/>
                      <a:pt x="0" y="18779"/>
                      <a:pt x="0" y="18779"/>
                    </a:cubicBezTo>
                  </a:path>
                </a:pathLst>
              </a:custGeom>
              <a:noFill/>
              <a:ln w="38100" cap="flat">
                <a:solidFill>
                  <a:srgbClr val="E9AC13"/>
                </a:solidFill>
                <a:prstDash val="solid"/>
                <a:miter lim="800000"/>
                <a:headEnd type="none" w="med" len="med"/>
                <a:tailEnd type="none" w="med" len="med"/>
              </a:ln>
              <a:extLst>
                <a:ext uri="{909E8E84-426E-40dd-AFC4-6F175D3DCCD1}">
                  <a14:hiddenFill xmlns:a16="http://schemas.microsoft.com/office/drawing/2014/main" xmlns:p14="http://schemas.microsoft.com/office/powerpoint/2010/main" xmlns:a14="http://schemas.microsoft.com/office/drawing/2010/main" xmlns:lc="http://schemas.openxmlformats.org/drawingml/2006/lockedCanvas" xmlns="">
                    <a:solidFill>
                      <a:srgbClr val="FFFFFF"/>
                    </a:solidFill>
                  </a14:hiddenFill>
                </a:ext>
              </a:extLst>
            </p:spPr>
            <p:txBody>
              <a:bodyPr anchor="ctr"/>
              <a:lstStyle/>
              <a:p>
                <a:pPr algn="ctr"/>
                <a:endParaRPr/>
              </a:p>
            </p:txBody>
          </p:sp>
          <p:sp>
            <p:nvSpPr>
              <p:cNvPr id="173" name="íŝlïḍè">
                <a:extLst>
                  <a:ext uri="{FF2B5EF4-FFF2-40B4-BE49-F238E27FC236}">
                    <a16:creationId xmlns:a16="http://schemas.microsoft.com/office/drawing/2014/main" id="{8A8C1390-6835-497D-B76F-2D141C046838}"/>
                  </a:ext>
                </a:extLst>
              </p:cNvPr>
              <p:cNvSpPr/>
              <p:nvPr/>
            </p:nvSpPr>
            <p:spPr bwMode="auto">
              <a:xfrm>
                <a:off x="2874" y="1991"/>
                <a:ext cx="145" cy="20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7310" y="21600"/>
                    </a:lnTo>
                    <a:lnTo>
                      <a:pt x="21600" y="3631"/>
                    </a:lnTo>
                    <a:cubicBezTo>
                      <a:pt x="21600" y="3631"/>
                      <a:pt x="8639" y="6480"/>
                      <a:pt x="0" y="0"/>
                    </a:cubicBezTo>
                    <a:close/>
                    <a:moveTo>
                      <a:pt x="0" y="0"/>
                    </a:moveTo>
                  </a:path>
                </a:pathLst>
              </a:custGeom>
              <a:solidFill>
                <a:srgbClr val="97BB5B"/>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74" name="í$ḻiḍe">
                <a:extLst>
                  <a:ext uri="{FF2B5EF4-FFF2-40B4-BE49-F238E27FC236}">
                    <a16:creationId xmlns:a16="http://schemas.microsoft.com/office/drawing/2014/main" id="{F839197F-0252-4877-8FCF-F6D2374FE4C0}"/>
                  </a:ext>
                </a:extLst>
              </p:cNvPr>
              <p:cNvSpPr/>
              <p:nvPr/>
            </p:nvSpPr>
            <p:spPr bwMode="auto">
              <a:xfrm>
                <a:off x="3034" y="2018"/>
                <a:ext cx="149" cy="19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21600" y="1714"/>
                    </a:moveTo>
                    <a:cubicBezTo>
                      <a:pt x="21600" y="1714"/>
                      <a:pt x="9493" y="5873"/>
                      <a:pt x="0" y="0"/>
                    </a:cubicBezTo>
                    <a:lnTo>
                      <a:pt x="10769" y="21600"/>
                    </a:lnTo>
                  </a:path>
                </a:pathLst>
              </a:custGeom>
              <a:solidFill>
                <a:srgbClr val="97BB5B"/>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75" name="í$ḷiďè">
                <a:extLst>
                  <a:ext uri="{FF2B5EF4-FFF2-40B4-BE49-F238E27FC236}">
                    <a16:creationId xmlns:a16="http://schemas.microsoft.com/office/drawing/2014/main" id="{59C1065C-C3E2-4290-9B63-DB70ABDACCE5}"/>
                  </a:ext>
                </a:extLst>
              </p:cNvPr>
              <p:cNvSpPr/>
              <p:nvPr/>
            </p:nvSpPr>
            <p:spPr bwMode="auto">
              <a:xfrm>
                <a:off x="3202" y="2024"/>
                <a:ext cx="149" cy="18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21600" y="476"/>
                    </a:moveTo>
                    <a:cubicBezTo>
                      <a:pt x="21600" y="476"/>
                      <a:pt x="9994" y="5482"/>
                      <a:pt x="0" y="0"/>
                    </a:cubicBezTo>
                    <a:lnTo>
                      <a:pt x="12798" y="21600"/>
                    </a:lnTo>
                  </a:path>
                </a:pathLst>
              </a:custGeom>
              <a:solidFill>
                <a:srgbClr val="97BB5B"/>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76" name="iṥļïḑe">
                <a:extLst>
                  <a:ext uri="{FF2B5EF4-FFF2-40B4-BE49-F238E27FC236}">
                    <a16:creationId xmlns:a16="http://schemas.microsoft.com/office/drawing/2014/main" id="{787645F2-B6ED-4D7B-9C94-8CBAE40906DA}"/>
                  </a:ext>
                </a:extLst>
              </p:cNvPr>
              <p:cNvSpPr/>
              <p:nvPr/>
            </p:nvSpPr>
            <p:spPr bwMode="auto">
              <a:xfrm>
                <a:off x="3349" y="1991"/>
                <a:ext cx="146" cy="19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21600" y="0"/>
                    </a:moveTo>
                    <a:cubicBezTo>
                      <a:pt x="21600" y="0"/>
                      <a:pt x="11592" y="6865"/>
                      <a:pt x="0" y="3512"/>
                    </a:cubicBezTo>
                    <a:lnTo>
                      <a:pt x="19275" y="21600"/>
                    </a:lnTo>
                  </a:path>
                </a:pathLst>
              </a:custGeom>
              <a:solidFill>
                <a:srgbClr val="97BB5B"/>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77" name="ïṥ1íḓé">
                <a:extLst>
                  <a:ext uri="{FF2B5EF4-FFF2-40B4-BE49-F238E27FC236}">
                    <a16:creationId xmlns:a16="http://schemas.microsoft.com/office/drawing/2014/main" id="{B14EE86A-B5F3-4120-9D16-73742D033B8E}"/>
                  </a:ext>
                </a:extLst>
              </p:cNvPr>
              <p:cNvSpPr/>
              <p:nvPr/>
            </p:nvSpPr>
            <p:spPr bwMode="auto">
              <a:xfrm>
                <a:off x="3497" y="1931"/>
                <a:ext cx="157" cy="19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18962" y="0"/>
                    </a:moveTo>
                    <a:cubicBezTo>
                      <a:pt x="18962" y="0"/>
                      <a:pt x="11331" y="8132"/>
                      <a:pt x="0" y="6413"/>
                    </a:cubicBezTo>
                    <a:lnTo>
                      <a:pt x="21600" y="21600"/>
                    </a:lnTo>
                  </a:path>
                </a:pathLst>
              </a:custGeom>
              <a:solidFill>
                <a:srgbClr val="97BB5B"/>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78" name="îşḷídè">
                <a:extLst>
                  <a:ext uri="{FF2B5EF4-FFF2-40B4-BE49-F238E27FC236}">
                    <a16:creationId xmlns:a16="http://schemas.microsoft.com/office/drawing/2014/main" id="{476D65FF-64DF-4D41-9D7B-E661800C7ED0}"/>
                  </a:ext>
                </a:extLst>
              </p:cNvPr>
              <p:cNvSpPr/>
              <p:nvPr/>
            </p:nvSpPr>
            <p:spPr bwMode="auto">
              <a:xfrm>
                <a:off x="3631" y="1817"/>
                <a:ext cx="191" cy="17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12681" y="0"/>
                    </a:moveTo>
                    <a:cubicBezTo>
                      <a:pt x="12681" y="0"/>
                      <a:pt x="9343" y="10577"/>
                      <a:pt x="0" y="12012"/>
                    </a:cubicBezTo>
                    <a:lnTo>
                      <a:pt x="21600" y="21600"/>
                    </a:lnTo>
                  </a:path>
                </a:pathLst>
              </a:custGeom>
              <a:solidFill>
                <a:srgbClr val="97BB5B"/>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79" name="íṧḷïḑé">
                <a:extLst>
                  <a:ext uri="{FF2B5EF4-FFF2-40B4-BE49-F238E27FC236}">
                    <a16:creationId xmlns:a16="http://schemas.microsoft.com/office/drawing/2014/main" id="{11D26E42-F318-4D90-B0A8-ED7E842FA554}"/>
                  </a:ext>
                </a:extLst>
              </p:cNvPr>
              <p:cNvSpPr/>
              <p:nvPr/>
            </p:nvSpPr>
            <p:spPr bwMode="auto">
              <a:xfrm>
                <a:off x="3738" y="1703"/>
                <a:ext cx="206" cy="14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8084" y="0"/>
                    </a:moveTo>
                    <a:cubicBezTo>
                      <a:pt x="8084" y="0"/>
                      <a:pt x="7889" y="13728"/>
                      <a:pt x="0" y="19226"/>
                    </a:cubicBezTo>
                    <a:lnTo>
                      <a:pt x="21600" y="21600"/>
                    </a:lnTo>
                  </a:path>
                </a:pathLst>
              </a:custGeom>
              <a:solidFill>
                <a:srgbClr val="97BB5B"/>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80" name="iSļîďé">
                <a:extLst>
                  <a:ext uri="{FF2B5EF4-FFF2-40B4-BE49-F238E27FC236}">
                    <a16:creationId xmlns:a16="http://schemas.microsoft.com/office/drawing/2014/main" id="{0FE15CFA-6284-4539-BF67-0A90A22AD200}"/>
                  </a:ext>
                </a:extLst>
              </p:cNvPr>
              <p:cNvSpPr/>
              <p:nvPr/>
            </p:nvSpPr>
            <p:spPr bwMode="auto">
              <a:xfrm>
                <a:off x="1788" y="1843"/>
                <a:ext cx="975" cy="232"/>
              </a:xfrm>
              <a:custGeom>
                <a:avLst/>
                <a:gdLst>
                  <a:gd name="T0" fmla="*/ 2 w 21600"/>
                  <a:gd name="T1" fmla="*/ 0 h 19317"/>
                  <a:gd name="T2" fmla="*/ 2 w 21600"/>
                  <a:gd name="T3" fmla="*/ 0 h 19317"/>
                  <a:gd name="T4" fmla="*/ 2 w 21600"/>
                  <a:gd name="T5" fmla="*/ 0 h 19317"/>
                  <a:gd name="T6" fmla="*/ 1 w 21600"/>
                  <a:gd name="T7" fmla="*/ 0 h 19317"/>
                  <a:gd name="T8" fmla="*/ 0 w 21600"/>
                  <a:gd name="T9" fmla="*/ 0 h 19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19317">
                    <a:moveTo>
                      <a:pt x="21600" y="6739"/>
                    </a:moveTo>
                    <a:lnTo>
                      <a:pt x="21600" y="6739"/>
                    </a:lnTo>
                    <a:cubicBezTo>
                      <a:pt x="21600" y="6739"/>
                      <a:pt x="21231" y="9212"/>
                      <a:pt x="19162" y="14179"/>
                    </a:cubicBezTo>
                    <a:cubicBezTo>
                      <a:pt x="16500" y="20568"/>
                      <a:pt x="10793" y="21600"/>
                      <a:pt x="6345" y="13827"/>
                    </a:cubicBezTo>
                    <a:cubicBezTo>
                      <a:pt x="1898" y="6054"/>
                      <a:pt x="0" y="0"/>
                      <a:pt x="0" y="0"/>
                    </a:cubicBezTo>
                  </a:path>
                </a:pathLst>
              </a:custGeom>
              <a:noFill/>
              <a:ln w="38100" cap="flat">
                <a:solidFill>
                  <a:srgbClr val="E9AC13"/>
                </a:solidFill>
                <a:prstDash val="solid"/>
                <a:miter lim="800000"/>
                <a:headEnd type="none" w="med" len="med"/>
                <a:tailEnd type="none" w="med" len="med"/>
              </a:ln>
              <a:extLst>
                <a:ext uri="{909E8E84-426E-40dd-AFC4-6F175D3DCCD1}">
                  <a14:hiddenFill xmlns:a16="http://schemas.microsoft.com/office/drawing/2014/main" xmlns:p14="http://schemas.microsoft.com/office/powerpoint/2010/main" xmlns:a14="http://schemas.microsoft.com/office/drawing/2010/main" xmlns:lc="http://schemas.openxmlformats.org/drawingml/2006/lockedCanvas" xmlns="">
                    <a:solidFill>
                      <a:srgbClr val="FFFFFF"/>
                    </a:solidFill>
                  </a14:hiddenFill>
                </a:ext>
              </a:extLst>
            </p:spPr>
            <p:txBody>
              <a:bodyPr anchor="ctr"/>
              <a:lstStyle/>
              <a:p>
                <a:pPr algn="ctr"/>
                <a:endParaRPr/>
              </a:p>
            </p:txBody>
          </p:sp>
          <p:sp>
            <p:nvSpPr>
              <p:cNvPr id="181" name="ïṧľîḍê">
                <a:extLst>
                  <a:ext uri="{FF2B5EF4-FFF2-40B4-BE49-F238E27FC236}">
                    <a16:creationId xmlns:a16="http://schemas.microsoft.com/office/drawing/2014/main" id="{F1E5141A-2E1D-481D-921D-591D106FFB0E}"/>
                  </a:ext>
                </a:extLst>
              </p:cNvPr>
              <p:cNvSpPr/>
              <p:nvPr/>
            </p:nvSpPr>
            <p:spPr bwMode="auto">
              <a:xfrm>
                <a:off x="1741" y="1843"/>
                <a:ext cx="154" cy="20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4737" y="0"/>
                    </a:moveTo>
                    <a:lnTo>
                      <a:pt x="0" y="21600"/>
                    </a:lnTo>
                    <a:lnTo>
                      <a:pt x="21600" y="9321"/>
                    </a:lnTo>
                    <a:cubicBezTo>
                      <a:pt x="21600" y="9321"/>
                      <a:pt x="8904" y="8281"/>
                      <a:pt x="4737" y="0"/>
                    </a:cubicBezTo>
                    <a:close/>
                    <a:moveTo>
                      <a:pt x="4737" y="0"/>
                    </a:moveTo>
                  </a:path>
                </a:pathLst>
              </a:custGeom>
              <a:solidFill>
                <a:srgbClr val="97BB5B"/>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82" name="ïṥlidê">
                <a:extLst>
                  <a:ext uri="{FF2B5EF4-FFF2-40B4-BE49-F238E27FC236}">
                    <a16:creationId xmlns:a16="http://schemas.microsoft.com/office/drawing/2014/main" id="{C1F4205B-87DF-48D5-8BF8-6CBD9FA72AA0}"/>
                  </a:ext>
                </a:extLst>
              </p:cNvPr>
              <p:cNvSpPr/>
              <p:nvPr/>
            </p:nvSpPr>
            <p:spPr bwMode="auto">
              <a:xfrm>
                <a:off x="1909" y="1937"/>
                <a:ext cx="138" cy="20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21600" y="7558"/>
                    </a:moveTo>
                    <a:cubicBezTo>
                      <a:pt x="21600" y="7558"/>
                      <a:pt x="7378" y="7723"/>
                      <a:pt x="1241" y="0"/>
                    </a:cubicBezTo>
                    <a:lnTo>
                      <a:pt x="0" y="21600"/>
                    </a:lnTo>
                  </a:path>
                </a:pathLst>
              </a:custGeom>
              <a:solidFill>
                <a:srgbClr val="97BB5B"/>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83" name="işľiḋè">
                <a:extLst>
                  <a:ext uri="{FF2B5EF4-FFF2-40B4-BE49-F238E27FC236}">
                    <a16:creationId xmlns:a16="http://schemas.microsoft.com/office/drawing/2014/main" id="{167A72EA-84EA-4F48-9E76-63508F64B637}"/>
                  </a:ext>
                </a:extLst>
              </p:cNvPr>
              <p:cNvSpPr/>
              <p:nvPr/>
            </p:nvSpPr>
            <p:spPr bwMode="auto">
              <a:xfrm>
                <a:off x="2070" y="2004"/>
                <a:ext cx="135" cy="20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21600" y="6511"/>
                    </a:moveTo>
                    <a:cubicBezTo>
                      <a:pt x="21600" y="6511"/>
                      <a:pt x="7136" y="7392"/>
                      <a:pt x="0" y="0"/>
                    </a:cubicBezTo>
                    <a:lnTo>
                      <a:pt x="1222" y="21600"/>
                    </a:lnTo>
                  </a:path>
                </a:pathLst>
              </a:custGeom>
              <a:solidFill>
                <a:srgbClr val="97BB5B"/>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84" name="íš1íḓe">
                <a:extLst>
                  <a:ext uri="{FF2B5EF4-FFF2-40B4-BE49-F238E27FC236}">
                    <a16:creationId xmlns:a16="http://schemas.microsoft.com/office/drawing/2014/main" id="{23C5EE9A-322A-4158-B3E1-FA738CA8422D}"/>
                  </a:ext>
                </a:extLst>
              </p:cNvPr>
              <p:cNvSpPr/>
              <p:nvPr/>
            </p:nvSpPr>
            <p:spPr bwMode="auto">
              <a:xfrm>
                <a:off x="2204" y="2065"/>
                <a:ext cx="146" cy="19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21600" y="3094"/>
                    </a:moveTo>
                    <a:cubicBezTo>
                      <a:pt x="21600" y="3094"/>
                      <a:pt x="8890" y="6310"/>
                      <a:pt x="0" y="0"/>
                    </a:cubicBezTo>
                    <a:lnTo>
                      <a:pt x="8322" y="21600"/>
                    </a:lnTo>
                  </a:path>
                </a:pathLst>
              </a:custGeom>
              <a:solidFill>
                <a:srgbClr val="97BB5B"/>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85" name="îṡḻïḑè">
                <a:extLst>
                  <a:ext uri="{FF2B5EF4-FFF2-40B4-BE49-F238E27FC236}">
                    <a16:creationId xmlns:a16="http://schemas.microsoft.com/office/drawing/2014/main" id="{D5D61D2C-3055-44B3-B5AE-ED3046F64B34}"/>
                  </a:ext>
                </a:extLst>
              </p:cNvPr>
              <p:cNvSpPr/>
              <p:nvPr/>
            </p:nvSpPr>
            <p:spPr bwMode="auto">
              <a:xfrm>
                <a:off x="2358" y="2085"/>
                <a:ext cx="149" cy="18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21600" y="199"/>
                    </a:moveTo>
                    <a:cubicBezTo>
                      <a:pt x="21600" y="199"/>
                      <a:pt x="10099" y="5394"/>
                      <a:pt x="0" y="0"/>
                    </a:cubicBezTo>
                    <a:lnTo>
                      <a:pt x="13229" y="21600"/>
                    </a:lnTo>
                  </a:path>
                </a:pathLst>
              </a:custGeom>
              <a:solidFill>
                <a:srgbClr val="97BB5B"/>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86" name="íśḷîḑê">
                <a:extLst>
                  <a:ext uri="{FF2B5EF4-FFF2-40B4-BE49-F238E27FC236}">
                    <a16:creationId xmlns:a16="http://schemas.microsoft.com/office/drawing/2014/main" id="{765ABA6D-2F9F-48A0-A07E-A738C836B21A}"/>
                  </a:ext>
                </a:extLst>
              </p:cNvPr>
              <p:cNvSpPr/>
              <p:nvPr/>
            </p:nvSpPr>
            <p:spPr bwMode="auto">
              <a:xfrm>
                <a:off x="2505" y="2031"/>
                <a:ext cx="146" cy="19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21053" y="0"/>
                    </a:moveTo>
                    <a:cubicBezTo>
                      <a:pt x="21053" y="0"/>
                      <a:pt x="11993" y="7568"/>
                      <a:pt x="0" y="5124"/>
                    </a:cubicBezTo>
                    <a:lnTo>
                      <a:pt x="21600" y="21600"/>
                    </a:lnTo>
                  </a:path>
                </a:pathLst>
              </a:custGeom>
              <a:solidFill>
                <a:srgbClr val="97BB5B"/>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sp>
            <p:nvSpPr>
              <p:cNvPr id="187" name="ísļïḍé">
                <a:extLst>
                  <a:ext uri="{FF2B5EF4-FFF2-40B4-BE49-F238E27FC236}">
                    <a16:creationId xmlns:a16="http://schemas.microsoft.com/office/drawing/2014/main" id="{8984CA55-0A3A-4DDE-B5AA-FBB7045E14FC}"/>
                  </a:ext>
                </a:extLst>
              </p:cNvPr>
              <p:cNvSpPr/>
              <p:nvPr/>
            </p:nvSpPr>
            <p:spPr bwMode="auto">
              <a:xfrm>
                <a:off x="2639" y="1944"/>
                <a:ext cx="184" cy="18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14251" y="0"/>
                    </a:moveTo>
                    <a:cubicBezTo>
                      <a:pt x="14251" y="0"/>
                      <a:pt x="9841" y="9826"/>
                      <a:pt x="0" y="10291"/>
                    </a:cubicBezTo>
                    <a:lnTo>
                      <a:pt x="21600" y="21600"/>
                    </a:lnTo>
                  </a:path>
                </a:pathLst>
              </a:custGeom>
              <a:solidFill>
                <a:srgbClr val="97BB5B"/>
              </a:solid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anchor="ctr"/>
              <a:lstStyle/>
              <a:p>
                <a:pPr algn="ctr"/>
                <a:endParaRPr/>
              </a:p>
            </p:txBody>
          </p:sp>
        </p:grpSp>
        <p:sp>
          <p:nvSpPr>
            <p:cNvPr id="148" name="íṡḷïḑé">
              <a:extLst>
                <a:ext uri="{FF2B5EF4-FFF2-40B4-BE49-F238E27FC236}">
                  <a16:creationId xmlns:a16="http://schemas.microsoft.com/office/drawing/2014/main" id="{39B2BFB3-3193-48FF-997B-044B3F8D21BB}"/>
                </a:ext>
              </a:extLst>
            </p:cNvPr>
            <p:cNvSpPr/>
            <p:nvPr/>
          </p:nvSpPr>
          <p:spPr bwMode="auto">
            <a:xfrm>
              <a:off x="15316201" y="5360817"/>
              <a:ext cx="1488953" cy="784574"/>
            </a:xfrm>
            <a:prstGeom prst="rect">
              <a:avLst/>
            </a:prstGeom>
            <a:noFill/>
            <a:ln>
              <a:noFill/>
            </a:ln>
            <a:extLst>
              <a:ext uri="{909E8E84-426E-40dd-AFC4-6F175D3DCCD1}">
                <a14:hiddenFill xmlns:a16="http://schemas.microsoft.com/office/drawing/2014/main" xmlns:p14="http://schemas.microsoft.com/office/powerpoint/2010/main" xmlns:a14="http://schemas.microsoft.com/office/drawing/2010/main" xmlns:lc="http://schemas.openxmlformats.org/drawingml/2006/lockedCanvas" xmlns="">
                  <a:solidFill>
                    <a:srgbClr val="FFFFFF"/>
                  </a:solidFill>
                </a14:hiddenFill>
              </a:ex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a:solidFill>
                    <a:schemeClr val="tx1">
                      <a:alpha val="29803"/>
                    </a:schemeClr>
                  </a:solidFill>
                  <a:miter lim="800000"/>
                  <a:headEnd/>
                  <a:tailEnd/>
                </a14:hiddenLine>
              </a:ext>
            </a:extLst>
          </p:spPr>
          <p:txBody>
            <a:bodyPr wrap="none" lIns="0" tIns="0" rIns="0" bIns="0" anchor="ctr">
              <a:spAutoFit/>
            </a:bodyPr>
            <a:lstStyle/>
            <a:p>
              <a:pPr fontAlgn="base">
                <a:spcBef>
                  <a:spcPct val="0"/>
                </a:spcBef>
                <a:spcAft>
                  <a:spcPct val="0"/>
                </a:spcAft>
              </a:pPr>
              <a:r>
                <a:rPr lang="en-US" sz="3200">
                  <a:solidFill>
                    <a:srgbClr val="000000"/>
                  </a:solidFill>
                </a:rPr>
                <a:t>Sale!</a:t>
              </a:r>
            </a:p>
          </p:txBody>
        </p:sp>
        <p:sp>
          <p:nvSpPr>
            <p:cNvPr id="149" name="iSḷiḋê">
              <a:extLst>
                <a:ext uri="{FF2B5EF4-FFF2-40B4-BE49-F238E27FC236}">
                  <a16:creationId xmlns:a16="http://schemas.microsoft.com/office/drawing/2014/main" id="{56530BEC-7CB3-42FA-A54E-173CF7247625}"/>
                </a:ext>
              </a:extLst>
            </p:cNvPr>
            <p:cNvSpPr/>
            <p:nvPr/>
          </p:nvSpPr>
          <p:spPr bwMode="auto">
            <a:xfrm>
              <a:off x="18618200" y="5106817"/>
              <a:ext cx="1488953" cy="784574"/>
            </a:xfrm>
            <a:prstGeom prst="rect">
              <a:avLst/>
            </a:prstGeom>
            <a:noFill/>
            <a:ln>
              <a:noFill/>
            </a:ln>
            <a:extLst>
              <a:ext uri="{909E8E84-426E-40dd-AFC4-6F175D3DCCD1}">
                <a14:hiddenFill xmlns:a16="http://schemas.microsoft.com/office/drawing/2014/main" xmlns:p14="http://schemas.microsoft.com/office/powerpoint/2010/main" xmlns:a14="http://schemas.microsoft.com/office/drawing/2010/main" xmlns:lc="http://schemas.openxmlformats.org/drawingml/2006/lockedCanvas" xmlns="">
                  <a:solidFill>
                    <a:srgbClr val="FFFFFF"/>
                  </a:solidFill>
                </a14:hiddenFill>
              </a:ex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a:solidFill>
                    <a:schemeClr val="tx1">
                      <a:alpha val="29803"/>
                    </a:schemeClr>
                  </a:solidFill>
                  <a:miter lim="800000"/>
                  <a:headEnd/>
                  <a:tailEnd/>
                </a14:hiddenLine>
              </a:ext>
            </a:extLst>
          </p:spPr>
          <p:txBody>
            <a:bodyPr wrap="none" lIns="0" tIns="0" rIns="0" bIns="0" anchor="ctr">
              <a:spAutoFit/>
            </a:bodyPr>
            <a:lstStyle/>
            <a:p>
              <a:pPr fontAlgn="base">
                <a:spcBef>
                  <a:spcPct val="0"/>
                </a:spcBef>
                <a:spcAft>
                  <a:spcPct val="0"/>
                </a:spcAft>
              </a:pPr>
              <a:r>
                <a:rPr lang="en-US" sz="3200" dirty="0">
                  <a:solidFill>
                    <a:srgbClr val="000000"/>
                  </a:solidFill>
                </a:rPr>
                <a:t>Sale!</a:t>
              </a:r>
            </a:p>
          </p:txBody>
        </p:sp>
        <p:sp>
          <p:nvSpPr>
            <p:cNvPr id="150" name="íṣ1íďe">
              <a:extLst>
                <a:ext uri="{FF2B5EF4-FFF2-40B4-BE49-F238E27FC236}">
                  <a16:creationId xmlns:a16="http://schemas.microsoft.com/office/drawing/2014/main" id="{0BFE4659-8330-4294-BE94-204B8FEDAEC3}"/>
                </a:ext>
              </a:extLst>
            </p:cNvPr>
            <p:cNvSpPr/>
            <p:nvPr/>
          </p:nvSpPr>
          <p:spPr bwMode="auto">
            <a:xfrm>
              <a:off x="17564101" y="6357940"/>
              <a:ext cx="837695" cy="441322"/>
            </a:xfrm>
            <a:prstGeom prst="rect">
              <a:avLst/>
            </a:prstGeom>
            <a:noFill/>
            <a:ln>
              <a:noFill/>
            </a:ln>
            <a:extLst>
              <a:ext uri="{909E8E84-426E-40dd-AFC4-6F175D3DCCD1}">
                <a14:hiddenFill xmlns:a16="http://schemas.microsoft.com/office/drawing/2014/main" xmlns:p14="http://schemas.microsoft.com/office/powerpoint/2010/main" xmlns:a14="http://schemas.microsoft.com/office/drawing/2010/main" xmlns:lc="http://schemas.openxmlformats.org/drawingml/2006/lockedCanvas" xmlns="">
                  <a:solidFill>
                    <a:srgbClr val="FFFFFF"/>
                  </a:solidFill>
                </a14:hiddenFill>
              </a:ex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12700">
                  <a:solidFill>
                    <a:schemeClr val="tx1">
                      <a:alpha val="29803"/>
                    </a:schemeClr>
                  </a:solidFill>
                  <a:miter lim="800000"/>
                  <a:headEnd/>
                  <a:tailEnd/>
                </a14:hiddenLine>
              </a:ext>
            </a:extLst>
          </p:spPr>
          <p:txBody>
            <a:bodyPr wrap="none" lIns="0" tIns="0" rIns="0" bIns="0" anchor="ctr">
              <a:spAutoFit/>
            </a:bodyPr>
            <a:lstStyle/>
            <a:p>
              <a:pPr fontAlgn="base">
                <a:spcBef>
                  <a:spcPct val="0"/>
                </a:spcBef>
                <a:spcAft>
                  <a:spcPct val="0"/>
                </a:spcAft>
              </a:pPr>
              <a:r>
                <a:rPr lang="en-US">
                  <a:solidFill>
                    <a:srgbClr val="000000"/>
                  </a:solidFill>
                </a:rPr>
                <a:t>Sale!</a:t>
              </a:r>
            </a:p>
          </p:txBody>
        </p:sp>
      </p:grpSp>
      <p:sp>
        <p:nvSpPr>
          <p:cNvPr id="4" name="ïšľiḑê">
            <a:extLst>
              <a:ext uri="{FF2B5EF4-FFF2-40B4-BE49-F238E27FC236}">
                <a16:creationId xmlns:a16="http://schemas.microsoft.com/office/drawing/2014/main" id="{19AF8DD5-58E5-4F23-A866-F8EC196D3AF9}"/>
              </a:ext>
            </a:extLst>
          </p:cNvPr>
          <p:cNvSpPr/>
          <p:nvPr/>
        </p:nvSpPr>
        <p:spPr>
          <a:xfrm rot="16200000">
            <a:off x="5159563" y="-157912"/>
            <a:ext cx="1870524" cy="121943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anchor="ctr"/>
          <a:lstStyle/>
          <a:p>
            <a:pPr algn="ctr"/>
            <a:endParaRPr dirty="0">
              <a:ea typeface="微软雅黑" panose="020B0503020204020204" pitchFamily="34" charset="-122"/>
            </a:endParaRPr>
          </a:p>
        </p:txBody>
      </p:sp>
      <p:sp>
        <p:nvSpPr>
          <p:cNvPr id="6" name="ïṥ1íďe">
            <a:extLst>
              <a:ext uri="{FF2B5EF4-FFF2-40B4-BE49-F238E27FC236}">
                <a16:creationId xmlns:a16="http://schemas.microsoft.com/office/drawing/2014/main" id="{6F56683E-90DA-4AE0-A688-80219BFD0D22}"/>
              </a:ext>
            </a:extLst>
          </p:cNvPr>
          <p:cNvSpPr/>
          <p:nvPr/>
        </p:nvSpPr>
        <p:spPr bwMode="auto">
          <a:xfrm flipV="1">
            <a:off x="6933679" y="2955036"/>
            <a:ext cx="3021183" cy="1506036"/>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2">
              <a:lumMod val="20000"/>
              <a:lumOff val="80000"/>
            </a:schemeClr>
          </a:solidFill>
          <a:ln>
            <a:noFill/>
          </a:ln>
        </p:spPr>
        <p:txBody>
          <a:bodyPr lIns="90000" tIns="46800" rIns="90000" bIns="46800" anchor="ctr"/>
          <a:lstStyle/>
          <a:p>
            <a:pPr algn="ctr"/>
            <a:endParaRPr>
              <a:ea typeface="微软雅黑" panose="020B0503020204020204" pitchFamily="34" charset="-122"/>
            </a:endParaRPr>
          </a:p>
        </p:txBody>
      </p:sp>
      <p:sp>
        <p:nvSpPr>
          <p:cNvPr id="7" name="îṩľîḑe">
            <a:extLst>
              <a:ext uri="{FF2B5EF4-FFF2-40B4-BE49-F238E27FC236}">
                <a16:creationId xmlns:a16="http://schemas.microsoft.com/office/drawing/2014/main" id="{0461CAC8-2AAF-42AE-8640-145BD72C7F44}"/>
              </a:ext>
            </a:extLst>
          </p:cNvPr>
          <p:cNvSpPr/>
          <p:nvPr/>
        </p:nvSpPr>
        <p:spPr bwMode="auto">
          <a:xfrm>
            <a:off x="4318614" y="1449000"/>
            <a:ext cx="3021183" cy="1506036"/>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2">
              <a:lumMod val="20000"/>
              <a:lumOff val="80000"/>
            </a:schemeClr>
          </a:solidFill>
          <a:ln>
            <a:noFill/>
          </a:ln>
        </p:spPr>
        <p:txBody>
          <a:bodyPr lIns="90000" tIns="46800" rIns="90000" bIns="46800" anchor="ctr"/>
          <a:lstStyle/>
          <a:p>
            <a:pPr algn="ctr"/>
            <a:endParaRPr>
              <a:ea typeface="微软雅黑" panose="020B0503020204020204" pitchFamily="34" charset="-122"/>
            </a:endParaRPr>
          </a:p>
        </p:txBody>
      </p:sp>
      <p:sp>
        <p:nvSpPr>
          <p:cNvPr id="8" name="îṩ1iḍe">
            <a:extLst>
              <a:ext uri="{FF2B5EF4-FFF2-40B4-BE49-F238E27FC236}">
                <a16:creationId xmlns:a16="http://schemas.microsoft.com/office/drawing/2014/main" id="{8E33852F-58FD-460F-8C6E-58BC314FA2D7}"/>
              </a:ext>
            </a:extLst>
          </p:cNvPr>
          <p:cNvSpPr/>
          <p:nvPr/>
        </p:nvSpPr>
        <p:spPr bwMode="auto">
          <a:xfrm>
            <a:off x="1705090" y="1449000"/>
            <a:ext cx="3021183" cy="1506036"/>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rgbClr val="1B6AA2"/>
          </a:solidFill>
          <a:ln>
            <a:noFill/>
          </a:ln>
        </p:spPr>
        <p:txBody>
          <a:bodyPr lIns="90000" tIns="46800" rIns="90000" bIns="46800" anchor="ctr"/>
          <a:lstStyle/>
          <a:p>
            <a:pPr algn="ctr"/>
            <a:endParaRPr>
              <a:ea typeface="微软雅黑" panose="020B0503020204020204" pitchFamily="34" charset="-122"/>
            </a:endParaRPr>
          </a:p>
        </p:txBody>
      </p:sp>
      <p:sp>
        <p:nvSpPr>
          <p:cNvPr id="9" name="ïṥḷîḋé">
            <a:extLst>
              <a:ext uri="{FF2B5EF4-FFF2-40B4-BE49-F238E27FC236}">
                <a16:creationId xmlns:a16="http://schemas.microsoft.com/office/drawing/2014/main" id="{EDED94BC-3343-44A8-BB7A-18072D8600EE}"/>
              </a:ext>
            </a:extLst>
          </p:cNvPr>
          <p:cNvSpPr/>
          <p:nvPr/>
        </p:nvSpPr>
        <p:spPr bwMode="auto">
          <a:xfrm flipV="1">
            <a:off x="1705090" y="2955036"/>
            <a:ext cx="3021183" cy="1506036"/>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2">
              <a:lumMod val="20000"/>
              <a:lumOff val="80000"/>
            </a:schemeClr>
          </a:solidFill>
          <a:ln>
            <a:noFill/>
          </a:ln>
        </p:spPr>
        <p:txBody>
          <a:bodyPr lIns="90000" tIns="46800" rIns="90000" bIns="46800" anchor="ctr"/>
          <a:lstStyle/>
          <a:p>
            <a:pPr algn="ctr"/>
            <a:endParaRPr>
              <a:ea typeface="微软雅黑" panose="020B0503020204020204" pitchFamily="34" charset="-122"/>
            </a:endParaRPr>
          </a:p>
        </p:txBody>
      </p:sp>
      <p:sp>
        <p:nvSpPr>
          <p:cNvPr id="10" name="ïšļiḑé">
            <a:extLst>
              <a:ext uri="{FF2B5EF4-FFF2-40B4-BE49-F238E27FC236}">
                <a16:creationId xmlns:a16="http://schemas.microsoft.com/office/drawing/2014/main" id="{69474F14-EEC7-48EB-A128-7E4B8CE89A08}"/>
              </a:ext>
            </a:extLst>
          </p:cNvPr>
          <p:cNvSpPr/>
          <p:nvPr/>
        </p:nvSpPr>
        <p:spPr bwMode="auto">
          <a:xfrm flipV="1">
            <a:off x="4318614" y="2955036"/>
            <a:ext cx="3021183" cy="1506036"/>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2"/>
          </a:solidFill>
          <a:ln>
            <a:noFill/>
          </a:ln>
        </p:spPr>
        <p:txBody>
          <a:bodyPr lIns="90000" tIns="46800" rIns="90000" bIns="46800" anchor="ctr"/>
          <a:lstStyle/>
          <a:p>
            <a:pPr algn="ctr"/>
            <a:endParaRPr>
              <a:ea typeface="微软雅黑" panose="020B0503020204020204" pitchFamily="34" charset="-122"/>
            </a:endParaRPr>
          </a:p>
        </p:txBody>
      </p:sp>
      <p:sp>
        <p:nvSpPr>
          <p:cNvPr id="11" name="íślïḋè">
            <a:extLst>
              <a:ext uri="{FF2B5EF4-FFF2-40B4-BE49-F238E27FC236}">
                <a16:creationId xmlns:a16="http://schemas.microsoft.com/office/drawing/2014/main" id="{B86192B4-C417-4FF7-AEC4-76A77A320462}"/>
              </a:ext>
            </a:extLst>
          </p:cNvPr>
          <p:cNvSpPr/>
          <p:nvPr/>
        </p:nvSpPr>
        <p:spPr bwMode="auto">
          <a:xfrm>
            <a:off x="6933679" y="1449000"/>
            <a:ext cx="3021183" cy="1506036"/>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rgbClr val="48B49C"/>
          </a:solidFill>
          <a:ln>
            <a:noFill/>
          </a:ln>
        </p:spPr>
        <p:txBody>
          <a:bodyPr lIns="90000" tIns="46800" rIns="90000" bIns="46800" anchor="ctr"/>
          <a:lstStyle/>
          <a:p>
            <a:pPr algn="ctr"/>
            <a:endParaRPr>
              <a:ea typeface="微软雅黑" panose="020B0503020204020204" pitchFamily="34" charset="-122"/>
            </a:endParaRPr>
          </a:p>
        </p:txBody>
      </p:sp>
      <p:grpSp>
        <p:nvGrpSpPr>
          <p:cNvPr id="188" name="组合 18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7604443" y="2163934"/>
            <a:ext cx="1737992" cy="1630778"/>
            <a:chOff x="3519984" y="1222217"/>
            <a:chExt cx="5189098" cy="4868991"/>
          </a:xfrm>
        </p:grpSpPr>
        <p:sp>
          <p:nvSpPr>
            <p:cNvPr id="189" name="iṣľíďe">
              <a:extLst>
                <a:ext uri="{FF2B5EF4-FFF2-40B4-BE49-F238E27FC236}">
                  <a16:creationId xmlns:a16="http://schemas.microsoft.com/office/drawing/2014/main" id="{F106A1A5-B7A6-4F39-A48C-ABE46D5FB81D}"/>
                </a:ext>
              </a:extLst>
            </p:cNvPr>
            <p:cNvSpPr/>
            <p:nvPr/>
          </p:nvSpPr>
          <p:spPr bwMode="auto">
            <a:xfrm>
              <a:off x="7243329" y="1677106"/>
              <a:ext cx="57283" cy="23588"/>
            </a:xfrm>
            <a:custGeom>
              <a:avLst/>
              <a:gdLst>
                <a:gd name="T0" fmla="*/ 2 w 8"/>
                <a:gd name="T1" fmla="*/ 2 h 3"/>
                <a:gd name="T2" fmla="*/ 0 w 8"/>
                <a:gd name="T3" fmla="*/ 3 h 3"/>
                <a:gd name="T4" fmla="*/ 4 w 8"/>
                <a:gd name="T5" fmla="*/ 1 h 3"/>
                <a:gd name="T6" fmla="*/ 4 w 8"/>
                <a:gd name="T7" fmla="*/ 1 h 3"/>
                <a:gd name="T8" fmla="*/ 5 w 8"/>
                <a:gd name="T9" fmla="*/ 0 h 3"/>
                <a:gd name="T10" fmla="*/ 5 w 8"/>
                <a:gd name="T11" fmla="*/ 0 h 3"/>
                <a:gd name="T12" fmla="*/ 6 w 8"/>
                <a:gd name="T13" fmla="*/ 0 h 3"/>
                <a:gd name="T14" fmla="*/ 6 w 8"/>
                <a:gd name="T15" fmla="*/ 0 h 3"/>
                <a:gd name="T16" fmla="*/ 6 w 8"/>
                <a:gd name="T17" fmla="*/ 0 h 3"/>
                <a:gd name="T18" fmla="*/ 6 w 8"/>
                <a:gd name="T19" fmla="*/ 0 h 3"/>
                <a:gd name="T20" fmla="*/ 7 w 8"/>
                <a:gd name="T21" fmla="*/ 0 h 3"/>
                <a:gd name="T22" fmla="*/ 8 w 8"/>
                <a:gd name="T23" fmla="*/ 0 h 3"/>
                <a:gd name="T24" fmla="*/ 4 w 8"/>
                <a:gd name="T25" fmla="*/ 2 h 3"/>
                <a:gd name="T26" fmla="*/ 2 w 8"/>
                <a:gd name="T2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3">
                  <a:moveTo>
                    <a:pt x="2" y="2"/>
                  </a:moveTo>
                  <a:cubicBezTo>
                    <a:pt x="1" y="2"/>
                    <a:pt x="1" y="3"/>
                    <a:pt x="0" y="3"/>
                  </a:cubicBezTo>
                  <a:cubicBezTo>
                    <a:pt x="4" y="1"/>
                    <a:pt x="4" y="1"/>
                    <a:pt x="4" y="1"/>
                  </a:cubicBezTo>
                  <a:cubicBezTo>
                    <a:pt x="4" y="1"/>
                    <a:pt x="4" y="1"/>
                    <a:pt x="4" y="1"/>
                  </a:cubicBezTo>
                  <a:cubicBezTo>
                    <a:pt x="5" y="0"/>
                    <a:pt x="5" y="0"/>
                    <a:pt x="5" y="0"/>
                  </a:cubicBezTo>
                  <a:cubicBezTo>
                    <a:pt x="5" y="0"/>
                    <a:pt x="5" y="0"/>
                    <a:pt x="5" y="0"/>
                  </a:cubicBezTo>
                  <a:cubicBezTo>
                    <a:pt x="6" y="0"/>
                    <a:pt x="6" y="0"/>
                    <a:pt x="6" y="0"/>
                  </a:cubicBezTo>
                  <a:cubicBezTo>
                    <a:pt x="6" y="0"/>
                    <a:pt x="6" y="0"/>
                    <a:pt x="6" y="0"/>
                  </a:cubicBezTo>
                  <a:cubicBezTo>
                    <a:pt x="6" y="0"/>
                    <a:pt x="6" y="0"/>
                    <a:pt x="6" y="0"/>
                  </a:cubicBezTo>
                  <a:cubicBezTo>
                    <a:pt x="6" y="0"/>
                    <a:pt x="6" y="0"/>
                    <a:pt x="6" y="0"/>
                  </a:cubicBezTo>
                  <a:cubicBezTo>
                    <a:pt x="7" y="0"/>
                    <a:pt x="7" y="0"/>
                    <a:pt x="7" y="0"/>
                  </a:cubicBezTo>
                  <a:cubicBezTo>
                    <a:pt x="8" y="0"/>
                    <a:pt x="8" y="0"/>
                    <a:pt x="8" y="0"/>
                  </a:cubicBezTo>
                  <a:cubicBezTo>
                    <a:pt x="4" y="2"/>
                    <a:pt x="4" y="2"/>
                    <a:pt x="4" y="2"/>
                  </a:cubicBezTo>
                  <a:cubicBezTo>
                    <a:pt x="3" y="2"/>
                    <a:pt x="3" y="2"/>
                    <a:pt x="2" y="2"/>
                  </a:cubicBezTo>
                  <a:close/>
                </a:path>
              </a:pathLst>
            </a:custGeom>
            <a:solidFill>
              <a:srgbClr val="16131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0" name="ïṡľîdè">
              <a:extLst>
                <a:ext uri="{FF2B5EF4-FFF2-40B4-BE49-F238E27FC236}">
                  <a16:creationId xmlns:a16="http://schemas.microsoft.com/office/drawing/2014/main" id="{70972911-C1D6-4239-8056-E15E78C8E709}"/>
                </a:ext>
              </a:extLst>
            </p:cNvPr>
            <p:cNvSpPr/>
            <p:nvPr/>
          </p:nvSpPr>
          <p:spPr bwMode="auto">
            <a:xfrm>
              <a:off x="7327569" y="1714170"/>
              <a:ext cx="77501" cy="175216"/>
            </a:xfrm>
            <a:custGeom>
              <a:avLst/>
              <a:gdLst>
                <a:gd name="T0" fmla="*/ 6 w 11"/>
                <a:gd name="T1" fmla="*/ 13 h 25"/>
                <a:gd name="T2" fmla="*/ 5 w 11"/>
                <a:gd name="T3" fmla="*/ 9 h 25"/>
                <a:gd name="T4" fmla="*/ 5 w 11"/>
                <a:gd name="T5" fmla="*/ 9 h 25"/>
                <a:gd name="T6" fmla="*/ 3 w 11"/>
                <a:gd name="T7" fmla="*/ 5 h 25"/>
                <a:gd name="T8" fmla="*/ 3 w 11"/>
                <a:gd name="T9" fmla="*/ 5 h 25"/>
                <a:gd name="T10" fmla="*/ 0 w 11"/>
                <a:gd name="T11" fmla="*/ 2 h 25"/>
                <a:gd name="T12" fmla="*/ 4 w 11"/>
                <a:gd name="T13" fmla="*/ 0 h 25"/>
                <a:gd name="T14" fmla="*/ 5 w 11"/>
                <a:gd name="T15" fmla="*/ 1 h 25"/>
                <a:gd name="T16" fmla="*/ 6 w 11"/>
                <a:gd name="T17" fmla="*/ 2 h 25"/>
                <a:gd name="T18" fmla="*/ 6 w 11"/>
                <a:gd name="T19" fmla="*/ 3 h 25"/>
                <a:gd name="T20" fmla="*/ 7 w 11"/>
                <a:gd name="T21" fmla="*/ 3 h 25"/>
                <a:gd name="T22" fmla="*/ 7 w 11"/>
                <a:gd name="T23" fmla="*/ 3 h 25"/>
                <a:gd name="T24" fmla="*/ 7 w 11"/>
                <a:gd name="T25" fmla="*/ 4 h 25"/>
                <a:gd name="T26" fmla="*/ 8 w 11"/>
                <a:gd name="T27" fmla="*/ 5 h 25"/>
                <a:gd name="T28" fmla="*/ 8 w 11"/>
                <a:gd name="T29" fmla="*/ 6 h 25"/>
                <a:gd name="T30" fmla="*/ 9 w 11"/>
                <a:gd name="T31" fmla="*/ 6 h 25"/>
                <a:gd name="T32" fmla="*/ 9 w 11"/>
                <a:gd name="T33" fmla="*/ 7 h 25"/>
                <a:gd name="T34" fmla="*/ 9 w 11"/>
                <a:gd name="T35" fmla="*/ 7 h 25"/>
                <a:gd name="T36" fmla="*/ 9 w 11"/>
                <a:gd name="T37" fmla="*/ 7 h 25"/>
                <a:gd name="T38" fmla="*/ 9 w 11"/>
                <a:gd name="T39" fmla="*/ 8 h 25"/>
                <a:gd name="T40" fmla="*/ 10 w 11"/>
                <a:gd name="T41" fmla="*/ 9 h 25"/>
                <a:gd name="T42" fmla="*/ 10 w 11"/>
                <a:gd name="T43" fmla="*/ 11 h 25"/>
                <a:gd name="T44" fmla="*/ 10 w 11"/>
                <a:gd name="T45" fmla="*/ 11 h 25"/>
                <a:gd name="T46" fmla="*/ 10 w 11"/>
                <a:gd name="T47" fmla="*/ 11 h 25"/>
                <a:gd name="T48" fmla="*/ 10 w 11"/>
                <a:gd name="T49" fmla="*/ 12 h 25"/>
                <a:gd name="T50" fmla="*/ 11 w 11"/>
                <a:gd name="T51" fmla="*/ 13 h 25"/>
                <a:gd name="T52" fmla="*/ 11 w 11"/>
                <a:gd name="T53" fmla="*/ 16 h 25"/>
                <a:gd name="T54" fmla="*/ 8 w 11"/>
                <a:gd name="T55" fmla="*/ 23 h 25"/>
                <a:gd name="T56" fmla="*/ 4 w 11"/>
                <a:gd name="T57" fmla="*/ 25 h 25"/>
                <a:gd name="T58" fmla="*/ 7 w 11"/>
                <a:gd name="T59" fmla="*/ 18 h 25"/>
                <a:gd name="T60" fmla="*/ 6 w 11"/>
                <a:gd name="T61" fmla="*/ 14 h 25"/>
                <a:gd name="T62" fmla="*/ 6 w 11"/>
                <a:gd name="T63"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 h="25">
                  <a:moveTo>
                    <a:pt x="6" y="13"/>
                  </a:moveTo>
                  <a:cubicBezTo>
                    <a:pt x="6" y="12"/>
                    <a:pt x="6" y="11"/>
                    <a:pt x="5" y="9"/>
                  </a:cubicBezTo>
                  <a:cubicBezTo>
                    <a:pt x="5" y="9"/>
                    <a:pt x="5" y="9"/>
                    <a:pt x="5" y="9"/>
                  </a:cubicBezTo>
                  <a:cubicBezTo>
                    <a:pt x="4" y="8"/>
                    <a:pt x="4" y="7"/>
                    <a:pt x="3" y="5"/>
                  </a:cubicBezTo>
                  <a:cubicBezTo>
                    <a:pt x="3" y="5"/>
                    <a:pt x="3" y="5"/>
                    <a:pt x="3" y="5"/>
                  </a:cubicBezTo>
                  <a:cubicBezTo>
                    <a:pt x="2" y="4"/>
                    <a:pt x="1" y="3"/>
                    <a:pt x="0" y="2"/>
                  </a:cubicBezTo>
                  <a:cubicBezTo>
                    <a:pt x="4" y="0"/>
                    <a:pt x="4" y="0"/>
                    <a:pt x="4" y="0"/>
                  </a:cubicBezTo>
                  <a:cubicBezTo>
                    <a:pt x="4" y="0"/>
                    <a:pt x="4" y="0"/>
                    <a:pt x="5" y="1"/>
                  </a:cubicBezTo>
                  <a:cubicBezTo>
                    <a:pt x="5" y="1"/>
                    <a:pt x="5" y="1"/>
                    <a:pt x="6" y="2"/>
                  </a:cubicBezTo>
                  <a:cubicBezTo>
                    <a:pt x="6" y="3"/>
                    <a:pt x="6" y="3"/>
                    <a:pt x="6" y="3"/>
                  </a:cubicBezTo>
                  <a:cubicBezTo>
                    <a:pt x="7" y="3"/>
                    <a:pt x="7" y="3"/>
                    <a:pt x="7" y="3"/>
                  </a:cubicBezTo>
                  <a:cubicBezTo>
                    <a:pt x="7" y="3"/>
                    <a:pt x="7" y="3"/>
                    <a:pt x="7" y="3"/>
                  </a:cubicBezTo>
                  <a:cubicBezTo>
                    <a:pt x="7" y="4"/>
                    <a:pt x="7" y="4"/>
                    <a:pt x="7" y="4"/>
                  </a:cubicBezTo>
                  <a:cubicBezTo>
                    <a:pt x="8" y="5"/>
                    <a:pt x="8" y="5"/>
                    <a:pt x="8" y="5"/>
                  </a:cubicBezTo>
                  <a:cubicBezTo>
                    <a:pt x="8" y="6"/>
                    <a:pt x="8" y="6"/>
                    <a:pt x="8" y="6"/>
                  </a:cubicBezTo>
                  <a:cubicBezTo>
                    <a:pt x="9" y="6"/>
                    <a:pt x="9" y="6"/>
                    <a:pt x="9" y="6"/>
                  </a:cubicBezTo>
                  <a:cubicBezTo>
                    <a:pt x="9" y="7"/>
                    <a:pt x="9" y="7"/>
                    <a:pt x="9" y="7"/>
                  </a:cubicBezTo>
                  <a:cubicBezTo>
                    <a:pt x="9" y="7"/>
                    <a:pt x="9" y="7"/>
                    <a:pt x="9" y="7"/>
                  </a:cubicBezTo>
                  <a:cubicBezTo>
                    <a:pt x="9" y="7"/>
                    <a:pt x="9" y="7"/>
                    <a:pt x="9" y="7"/>
                  </a:cubicBezTo>
                  <a:cubicBezTo>
                    <a:pt x="9" y="8"/>
                    <a:pt x="9" y="8"/>
                    <a:pt x="9" y="8"/>
                  </a:cubicBezTo>
                  <a:cubicBezTo>
                    <a:pt x="10" y="9"/>
                    <a:pt x="10" y="9"/>
                    <a:pt x="10" y="9"/>
                  </a:cubicBezTo>
                  <a:cubicBezTo>
                    <a:pt x="10" y="10"/>
                    <a:pt x="10" y="10"/>
                    <a:pt x="10" y="11"/>
                  </a:cubicBezTo>
                  <a:cubicBezTo>
                    <a:pt x="10" y="11"/>
                    <a:pt x="10" y="11"/>
                    <a:pt x="10" y="11"/>
                  </a:cubicBezTo>
                  <a:cubicBezTo>
                    <a:pt x="10" y="11"/>
                    <a:pt x="10" y="11"/>
                    <a:pt x="10" y="11"/>
                  </a:cubicBezTo>
                  <a:cubicBezTo>
                    <a:pt x="10" y="12"/>
                    <a:pt x="10" y="12"/>
                    <a:pt x="10" y="12"/>
                  </a:cubicBezTo>
                  <a:cubicBezTo>
                    <a:pt x="10" y="12"/>
                    <a:pt x="11" y="13"/>
                    <a:pt x="11" y="13"/>
                  </a:cubicBezTo>
                  <a:cubicBezTo>
                    <a:pt x="11" y="14"/>
                    <a:pt x="11" y="15"/>
                    <a:pt x="11" y="16"/>
                  </a:cubicBezTo>
                  <a:cubicBezTo>
                    <a:pt x="11" y="19"/>
                    <a:pt x="10" y="21"/>
                    <a:pt x="8" y="23"/>
                  </a:cubicBezTo>
                  <a:cubicBezTo>
                    <a:pt x="4" y="25"/>
                    <a:pt x="4" y="25"/>
                    <a:pt x="4" y="25"/>
                  </a:cubicBezTo>
                  <a:cubicBezTo>
                    <a:pt x="6" y="24"/>
                    <a:pt x="7" y="21"/>
                    <a:pt x="7" y="18"/>
                  </a:cubicBezTo>
                  <a:cubicBezTo>
                    <a:pt x="7" y="16"/>
                    <a:pt x="7" y="15"/>
                    <a:pt x="6" y="14"/>
                  </a:cubicBezTo>
                  <a:lnTo>
                    <a:pt x="6" y="13"/>
                  </a:lnTo>
                  <a:close/>
                </a:path>
              </a:pathLst>
            </a:custGeom>
            <a:solidFill>
              <a:srgbClr val="1B181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1" name="íšḷíḓé">
              <a:extLst>
                <a:ext uri="{FF2B5EF4-FFF2-40B4-BE49-F238E27FC236}">
                  <a16:creationId xmlns:a16="http://schemas.microsoft.com/office/drawing/2014/main" id="{9FEF7AF0-CEE5-42C3-80AA-58EF55DC6CF9}"/>
                </a:ext>
              </a:extLst>
            </p:cNvPr>
            <p:cNvSpPr/>
            <p:nvPr/>
          </p:nvSpPr>
          <p:spPr bwMode="auto">
            <a:xfrm>
              <a:off x="7327569" y="1350260"/>
              <a:ext cx="97718" cy="377389"/>
            </a:xfrm>
            <a:custGeom>
              <a:avLst/>
              <a:gdLst>
                <a:gd name="T0" fmla="*/ 0 w 14"/>
                <a:gd name="T1" fmla="*/ 24 h 54"/>
                <a:gd name="T2" fmla="*/ 10 w 14"/>
                <a:gd name="T3" fmla="*/ 2 h 54"/>
                <a:gd name="T4" fmla="*/ 14 w 14"/>
                <a:gd name="T5" fmla="*/ 0 h 54"/>
                <a:gd name="T6" fmla="*/ 4 w 14"/>
                <a:gd name="T7" fmla="*/ 22 h 54"/>
                <a:gd name="T8" fmla="*/ 4 w 14"/>
                <a:gd name="T9" fmla="*/ 52 h 54"/>
                <a:gd name="T10" fmla="*/ 0 w 14"/>
                <a:gd name="T11" fmla="*/ 54 h 54"/>
                <a:gd name="T12" fmla="*/ 0 w 14"/>
                <a:gd name="T13" fmla="*/ 24 h 54"/>
              </a:gdLst>
              <a:ahLst/>
              <a:cxnLst>
                <a:cxn ang="0">
                  <a:pos x="T0" y="T1"/>
                </a:cxn>
                <a:cxn ang="0">
                  <a:pos x="T2" y="T3"/>
                </a:cxn>
                <a:cxn ang="0">
                  <a:pos x="T4" y="T5"/>
                </a:cxn>
                <a:cxn ang="0">
                  <a:pos x="T6" y="T7"/>
                </a:cxn>
                <a:cxn ang="0">
                  <a:pos x="T8" y="T9"/>
                </a:cxn>
                <a:cxn ang="0">
                  <a:pos x="T10" y="T11"/>
                </a:cxn>
                <a:cxn ang="0">
                  <a:pos x="T12" y="T13"/>
                </a:cxn>
              </a:cxnLst>
              <a:rect l="0" t="0" r="r" b="b"/>
              <a:pathLst>
                <a:path w="14" h="54">
                  <a:moveTo>
                    <a:pt x="0" y="24"/>
                  </a:moveTo>
                  <a:cubicBezTo>
                    <a:pt x="0" y="13"/>
                    <a:pt x="4" y="6"/>
                    <a:pt x="10" y="2"/>
                  </a:cubicBezTo>
                  <a:cubicBezTo>
                    <a:pt x="14" y="0"/>
                    <a:pt x="14" y="0"/>
                    <a:pt x="14" y="0"/>
                  </a:cubicBezTo>
                  <a:cubicBezTo>
                    <a:pt x="8" y="3"/>
                    <a:pt x="4" y="11"/>
                    <a:pt x="4" y="22"/>
                  </a:cubicBezTo>
                  <a:cubicBezTo>
                    <a:pt x="4" y="52"/>
                    <a:pt x="4" y="52"/>
                    <a:pt x="4" y="52"/>
                  </a:cubicBezTo>
                  <a:cubicBezTo>
                    <a:pt x="0" y="54"/>
                    <a:pt x="0" y="54"/>
                    <a:pt x="0" y="54"/>
                  </a:cubicBezTo>
                  <a:lnTo>
                    <a:pt x="0" y="24"/>
                  </a:lnTo>
                  <a:close/>
                </a:path>
              </a:pathLst>
            </a:custGeom>
            <a:solidFill>
              <a:srgbClr val="363F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2" name="ïṡḻîdê">
              <a:extLst>
                <a:ext uri="{FF2B5EF4-FFF2-40B4-BE49-F238E27FC236}">
                  <a16:creationId xmlns:a16="http://schemas.microsoft.com/office/drawing/2014/main" id="{29DFE3C2-BEC9-4EED-B411-A9D4D9966B78}"/>
                </a:ext>
              </a:extLst>
            </p:cNvPr>
            <p:cNvSpPr/>
            <p:nvPr/>
          </p:nvSpPr>
          <p:spPr bwMode="auto">
            <a:xfrm>
              <a:off x="7775717" y="1987104"/>
              <a:ext cx="57283" cy="20217"/>
            </a:xfrm>
            <a:custGeom>
              <a:avLst/>
              <a:gdLst>
                <a:gd name="T0" fmla="*/ 0 w 8"/>
                <a:gd name="T1" fmla="*/ 3 h 3"/>
                <a:gd name="T2" fmla="*/ 0 w 8"/>
                <a:gd name="T3" fmla="*/ 3 h 3"/>
                <a:gd name="T4" fmla="*/ 0 w 8"/>
                <a:gd name="T5" fmla="*/ 3 h 3"/>
                <a:gd name="T6" fmla="*/ 4 w 8"/>
                <a:gd name="T7" fmla="*/ 1 h 3"/>
                <a:gd name="T8" fmla="*/ 4 w 8"/>
                <a:gd name="T9" fmla="*/ 1 h 3"/>
                <a:gd name="T10" fmla="*/ 5 w 8"/>
                <a:gd name="T11" fmla="*/ 0 h 3"/>
                <a:gd name="T12" fmla="*/ 5 w 8"/>
                <a:gd name="T13" fmla="*/ 0 h 3"/>
                <a:gd name="T14" fmla="*/ 6 w 8"/>
                <a:gd name="T15" fmla="*/ 0 h 3"/>
                <a:gd name="T16" fmla="*/ 6 w 8"/>
                <a:gd name="T17" fmla="*/ 0 h 3"/>
                <a:gd name="T18" fmla="*/ 6 w 8"/>
                <a:gd name="T19" fmla="*/ 0 h 3"/>
                <a:gd name="T20" fmla="*/ 6 w 8"/>
                <a:gd name="T21" fmla="*/ 0 h 3"/>
                <a:gd name="T22" fmla="*/ 7 w 8"/>
                <a:gd name="T23" fmla="*/ 0 h 3"/>
                <a:gd name="T24" fmla="*/ 8 w 8"/>
                <a:gd name="T25" fmla="*/ 0 h 3"/>
                <a:gd name="T26" fmla="*/ 4 w 8"/>
                <a:gd name="T27" fmla="*/ 2 h 3"/>
                <a:gd name="T28" fmla="*/ 2 w 8"/>
                <a:gd name="T29" fmla="*/ 2 h 3"/>
                <a:gd name="T30" fmla="*/ 2 w 8"/>
                <a:gd name="T31" fmla="*/ 2 h 3"/>
                <a:gd name="T32" fmla="*/ 0 w 8"/>
                <a:gd name="T33"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3">
                  <a:moveTo>
                    <a:pt x="0" y="3"/>
                  </a:moveTo>
                  <a:cubicBezTo>
                    <a:pt x="0" y="3"/>
                    <a:pt x="0" y="3"/>
                    <a:pt x="0" y="3"/>
                  </a:cubicBezTo>
                  <a:cubicBezTo>
                    <a:pt x="0" y="3"/>
                    <a:pt x="0" y="3"/>
                    <a:pt x="0" y="3"/>
                  </a:cubicBezTo>
                  <a:cubicBezTo>
                    <a:pt x="4" y="1"/>
                    <a:pt x="4" y="1"/>
                    <a:pt x="4" y="1"/>
                  </a:cubicBezTo>
                  <a:cubicBezTo>
                    <a:pt x="4" y="1"/>
                    <a:pt x="4" y="1"/>
                    <a:pt x="4" y="1"/>
                  </a:cubicBezTo>
                  <a:cubicBezTo>
                    <a:pt x="5" y="0"/>
                    <a:pt x="5" y="0"/>
                    <a:pt x="5" y="0"/>
                  </a:cubicBezTo>
                  <a:cubicBezTo>
                    <a:pt x="5" y="0"/>
                    <a:pt x="5" y="0"/>
                    <a:pt x="5" y="0"/>
                  </a:cubicBezTo>
                  <a:cubicBezTo>
                    <a:pt x="6" y="0"/>
                    <a:pt x="6" y="0"/>
                    <a:pt x="6" y="0"/>
                  </a:cubicBezTo>
                  <a:cubicBezTo>
                    <a:pt x="6" y="0"/>
                    <a:pt x="6" y="0"/>
                    <a:pt x="6" y="0"/>
                  </a:cubicBezTo>
                  <a:cubicBezTo>
                    <a:pt x="6" y="0"/>
                    <a:pt x="6" y="0"/>
                    <a:pt x="6" y="0"/>
                  </a:cubicBezTo>
                  <a:cubicBezTo>
                    <a:pt x="6" y="0"/>
                    <a:pt x="6" y="0"/>
                    <a:pt x="6" y="0"/>
                  </a:cubicBezTo>
                  <a:cubicBezTo>
                    <a:pt x="7" y="0"/>
                    <a:pt x="7" y="0"/>
                    <a:pt x="7" y="0"/>
                  </a:cubicBezTo>
                  <a:cubicBezTo>
                    <a:pt x="8" y="0"/>
                    <a:pt x="8" y="0"/>
                    <a:pt x="8" y="0"/>
                  </a:cubicBezTo>
                  <a:cubicBezTo>
                    <a:pt x="4" y="2"/>
                    <a:pt x="4" y="2"/>
                    <a:pt x="4" y="2"/>
                  </a:cubicBezTo>
                  <a:cubicBezTo>
                    <a:pt x="3" y="2"/>
                    <a:pt x="3" y="2"/>
                    <a:pt x="2" y="2"/>
                  </a:cubicBezTo>
                  <a:cubicBezTo>
                    <a:pt x="2" y="2"/>
                    <a:pt x="2" y="2"/>
                    <a:pt x="2" y="2"/>
                  </a:cubicBezTo>
                  <a:cubicBezTo>
                    <a:pt x="1" y="2"/>
                    <a:pt x="1" y="3"/>
                    <a:pt x="0" y="3"/>
                  </a:cubicBezTo>
                  <a:close/>
                </a:path>
              </a:pathLst>
            </a:custGeom>
            <a:solidFill>
              <a:srgbClr val="16131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3" name="ïšlîdè">
              <a:extLst>
                <a:ext uri="{FF2B5EF4-FFF2-40B4-BE49-F238E27FC236}">
                  <a16:creationId xmlns:a16="http://schemas.microsoft.com/office/drawing/2014/main" id="{1BD035E4-3BC3-4699-930F-6251371843FE}"/>
                </a:ext>
              </a:extLst>
            </p:cNvPr>
            <p:cNvSpPr/>
            <p:nvPr/>
          </p:nvSpPr>
          <p:spPr bwMode="auto">
            <a:xfrm>
              <a:off x="7859957" y="2014061"/>
              <a:ext cx="77501" cy="181955"/>
            </a:xfrm>
            <a:custGeom>
              <a:avLst/>
              <a:gdLst>
                <a:gd name="T0" fmla="*/ 7 w 11"/>
                <a:gd name="T1" fmla="*/ 19 h 26"/>
                <a:gd name="T2" fmla="*/ 6 w 11"/>
                <a:gd name="T3" fmla="*/ 15 h 26"/>
                <a:gd name="T4" fmla="*/ 6 w 11"/>
                <a:gd name="T5" fmla="*/ 14 h 26"/>
                <a:gd name="T6" fmla="*/ 5 w 11"/>
                <a:gd name="T7" fmla="*/ 10 h 26"/>
                <a:gd name="T8" fmla="*/ 5 w 11"/>
                <a:gd name="T9" fmla="*/ 10 h 26"/>
                <a:gd name="T10" fmla="*/ 3 w 11"/>
                <a:gd name="T11" fmla="*/ 6 h 26"/>
                <a:gd name="T12" fmla="*/ 3 w 11"/>
                <a:gd name="T13" fmla="*/ 6 h 26"/>
                <a:gd name="T14" fmla="*/ 0 w 11"/>
                <a:gd name="T15" fmla="*/ 3 h 26"/>
                <a:gd name="T16" fmla="*/ 4 w 11"/>
                <a:gd name="T17" fmla="*/ 0 h 26"/>
                <a:gd name="T18" fmla="*/ 5 w 11"/>
                <a:gd name="T19" fmla="*/ 2 h 26"/>
                <a:gd name="T20" fmla="*/ 6 w 11"/>
                <a:gd name="T21" fmla="*/ 3 h 26"/>
                <a:gd name="T22" fmla="*/ 6 w 11"/>
                <a:gd name="T23" fmla="*/ 4 h 26"/>
                <a:gd name="T24" fmla="*/ 7 w 11"/>
                <a:gd name="T25" fmla="*/ 4 h 26"/>
                <a:gd name="T26" fmla="*/ 7 w 11"/>
                <a:gd name="T27" fmla="*/ 4 h 26"/>
                <a:gd name="T28" fmla="*/ 7 w 11"/>
                <a:gd name="T29" fmla="*/ 5 h 26"/>
                <a:gd name="T30" fmla="*/ 8 w 11"/>
                <a:gd name="T31" fmla="*/ 6 h 26"/>
                <a:gd name="T32" fmla="*/ 8 w 11"/>
                <a:gd name="T33" fmla="*/ 6 h 26"/>
                <a:gd name="T34" fmla="*/ 9 w 11"/>
                <a:gd name="T35" fmla="*/ 7 h 26"/>
                <a:gd name="T36" fmla="*/ 9 w 11"/>
                <a:gd name="T37" fmla="*/ 8 h 26"/>
                <a:gd name="T38" fmla="*/ 9 w 11"/>
                <a:gd name="T39" fmla="*/ 8 h 26"/>
                <a:gd name="T40" fmla="*/ 9 w 11"/>
                <a:gd name="T41" fmla="*/ 8 h 26"/>
                <a:gd name="T42" fmla="*/ 9 w 11"/>
                <a:gd name="T43" fmla="*/ 9 h 26"/>
                <a:gd name="T44" fmla="*/ 10 w 11"/>
                <a:gd name="T45" fmla="*/ 10 h 26"/>
                <a:gd name="T46" fmla="*/ 10 w 11"/>
                <a:gd name="T47" fmla="*/ 11 h 26"/>
                <a:gd name="T48" fmla="*/ 10 w 11"/>
                <a:gd name="T49" fmla="*/ 12 h 26"/>
                <a:gd name="T50" fmla="*/ 10 w 11"/>
                <a:gd name="T51" fmla="*/ 12 h 26"/>
                <a:gd name="T52" fmla="*/ 10 w 11"/>
                <a:gd name="T53" fmla="*/ 13 h 26"/>
                <a:gd name="T54" fmla="*/ 11 w 11"/>
                <a:gd name="T55" fmla="*/ 14 h 26"/>
                <a:gd name="T56" fmla="*/ 11 w 11"/>
                <a:gd name="T57" fmla="*/ 16 h 26"/>
                <a:gd name="T58" fmla="*/ 8 w 11"/>
                <a:gd name="T59" fmla="*/ 23 h 26"/>
                <a:gd name="T60" fmla="*/ 4 w 11"/>
                <a:gd name="T61" fmla="*/ 26 h 26"/>
                <a:gd name="T62" fmla="*/ 7 w 11"/>
                <a:gd name="T63" fmla="*/ 1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 h="26">
                  <a:moveTo>
                    <a:pt x="7" y="19"/>
                  </a:moveTo>
                  <a:cubicBezTo>
                    <a:pt x="7" y="17"/>
                    <a:pt x="7" y="16"/>
                    <a:pt x="6" y="15"/>
                  </a:cubicBezTo>
                  <a:cubicBezTo>
                    <a:pt x="6" y="14"/>
                    <a:pt x="6" y="14"/>
                    <a:pt x="6" y="14"/>
                  </a:cubicBezTo>
                  <a:cubicBezTo>
                    <a:pt x="6" y="13"/>
                    <a:pt x="6" y="12"/>
                    <a:pt x="5" y="10"/>
                  </a:cubicBezTo>
                  <a:cubicBezTo>
                    <a:pt x="5" y="10"/>
                    <a:pt x="5" y="10"/>
                    <a:pt x="5" y="10"/>
                  </a:cubicBezTo>
                  <a:cubicBezTo>
                    <a:pt x="4" y="9"/>
                    <a:pt x="4" y="7"/>
                    <a:pt x="3" y="6"/>
                  </a:cubicBezTo>
                  <a:cubicBezTo>
                    <a:pt x="3" y="6"/>
                    <a:pt x="3" y="6"/>
                    <a:pt x="3" y="6"/>
                  </a:cubicBezTo>
                  <a:cubicBezTo>
                    <a:pt x="2" y="5"/>
                    <a:pt x="1" y="4"/>
                    <a:pt x="0" y="3"/>
                  </a:cubicBezTo>
                  <a:cubicBezTo>
                    <a:pt x="4" y="0"/>
                    <a:pt x="4" y="0"/>
                    <a:pt x="4" y="0"/>
                  </a:cubicBezTo>
                  <a:cubicBezTo>
                    <a:pt x="4" y="1"/>
                    <a:pt x="4" y="1"/>
                    <a:pt x="5" y="2"/>
                  </a:cubicBezTo>
                  <a:cubicBezTo>
                    <a:pt x="5" y="2"/>
                    <a:pt x="5" y="2"/>
                    <a:pt x="6" y="3"/>
                  </a:cubicBezTo>
                  <a:cubicBezTo>
                    <a:pt x="6" y="4"/>
                    <a:pt x="6" y="4"/>
                    <a:pt x="6" y="4"/>
                  </a:cubicBezTo>
                  <a:cubicBezTo>
                    <a:pt x="7" y="4"/>
                    <a:pt x="7" y="4"/>
                    <a:pt x="7" y="4"/>
                  </a:cubicBezTo>
                  <a:cubicBezTo>
                    <a:pt x="7" y="4"/>
                    <a:pt x="7" y="4"/>
                    <a:pt x="7" y="4"/>
                  </a:cubicBezTo>
                  <a:cubicBezTo>
                    <a:pt x="7" y="5"/>
                    <a:pt x="7" y="5"/>
                    <a:pt x="7" y="5"/>
                  </a:cubicBezTo>
                  <a:cubicBezTo>
                    <a:pt x="8" y="6"/>
                    <a:pt x="8" y="6"/>
                    <a:pt x="8" y="6"/>
                  </a:cubicBezTo>
                  <a:cubicBezTo>
                    <a:pt x="8" y="6"/>
                    <a:pt x="8" y="6"/>
                    <a:pt x="8" y="6"/>
                  </a:cubicBezTo>
                  <a:cubicBezTo>
                    <a:pt x="9" y="7"/>
                    <a:pt x="9" y="7"/>
                    <a:pt x="9" y="7"/>
                  </a:cubicBezTo>
                  <a:cubicBezTo>
                    <a:pt x="9" y="8"/>
                    <a:pt x="9" y="8"/>
                    <a:pt x="9" y="8"/>
                  </a:cubicBezTo>
                  <a:cubicBezTo>
                    <a:pt x="9" y="8"/>
                    <a:pt x="9" y="8"/>
                    <a:pt x="9" y="8"/>
                  </a:cubicBezTo>
                  <a:cubicBezTo>
                    <a:pt x="9" y="8"/>
                    <a:pt x="9" y="8"/>
                    <a:pt x="9" y="8"/>
                  </a:cubicBezTo>
                  <a:cubicBezTo>
                    <a:pt x="9" y="9"/>
                    <a:pt x="9" y="9"/>
                    <a:pt x="9" y="9"/>
                  </a:cubicBezTo>
                  <a:cubicBezTo>
                    <a:pt x="10" y="10"/>
                    <a:pt x="10" y="10"/>
                    <a:pt x="10" y="10"/>
                  </a:cubicBezTo>
                  <a:cubicBezTo>
                    <a:pt x="10" y="11"/>
                    <a:pt x="10" y="11"/>
                    <a:pt x="10" y="11"/>
                  </a:cubicBezTo>
                  <a:cubicBezTo>
                    <a:pt x="10" y="12"/>
                    <a:pt x="10" y="12"/>
                    <a:pt x="10" y="12"/>
                  </a:cubicBezTo>
                  <a:cubicBezTo>
                    <a:pt x="10" y="12"/>
                    <a:pt x="10" y="12"/>
                    <a:pt x="10" y="12"/>
                  </a:cubicBezTo>
                  <a:cubicBezTo>
                    <a:pt x="10" y="13"/>
                    <a:pt x="10" y="13"/>
                    <a:pt x="10" y="13"/>
                  </a:cubicBezTo>
                  <a:cubicBezTo>
                    <a:pt x="11" y="13"/>
                    <a:pt x="11" y="14"/>
                    <a:pt x="11" y="14"/>
                  </a:cubicBezTo>
                  <a:cubicBezTo>
                    <a:pt x="11" y="15"/>
                    <a:pt x="11" y="16"/>
                    <a:pt x="11" y="16"/>
                  </a:cubicBezTo>
                  <a:cubicBezTo>
                    <a:pt x="11" y="20"/>
                    <a:pt x="10" y="22"/>
                    <a:pt x="8" y="23"/>
                  </a:cubicBezTo>
                  <a:cubicBezTo>
                    <a:pt x="4" y="26"/>
                    <a:pt x="4" y="26"/>
                    <a:pt x="4" y="26"/>
                  </a:cubicBezTo>
                  <a:cubicBezTo>
                    <a:pt x="6" y="25"/>
                    <a:pt x="7" y="22"/>
                    <a:pt x="7" y="19"/>
                  </a:cubicBezTo>
                  <a:close/>
                </a:path>
              </a:pathLst>
            </a:custGeom>
            <a:solidFill>
              <a:srgbClr val="1B181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4" name="îṥḷïḑe">
              <a:extLst>
                <a:ext uri="{FF2B5EF4-FFF2-40B4-BE49-F238E27FC236}">
                  <a16:creationId xmlns:a16="http://schemas.microsoft.com/office/drawing/2014/main" id="{497C0F05-1905-4A52-B593-60ED499C9328}"/>
                </a:ext>
              </a:extLst>
            </p:cNvPr>
            <p:cNvSpPr/>
            <p:nvPr/>
          </p:nvSpPr>
          <p:spPr bwMode="auto">
            <a:xfrm>
              <a:off x="7354525" y="1259283"/>
              <a:ext cx="532388" cy="774995"/>
            </a:xfrm>
            <a:custGeom>
              <a:avLst/>
              <a:gdLst>
                <a:gd name="T0" fmla="*/ 71 w 76"/>
                <a:gd name="T1" fmla="*/ 68 h 111"/>
                <a:gd name="T2" fmla="*/ 70 w 76"/>
                <a:gd name="T3" fmla="*/ 64 h 111"/>
                <a:gd name="T4" fmla="*/ 68 w 76"/>
                <a:gd name="T5" fmla="*/ 59 h 111"/>
                <a:gd name="T6" fmla="*/ 67 w 76"/>
                <a:gd name="T7" fmla="*/ 54 h 111"/>
                <a:gd name="T8" fmla="*/ 65 w 76"/>
                <a:gd name="T9" fmla="*/ 49 h 111"/>
                <a:gd name="T10" fmla="*/ 62 w 76"/>
                <a:gd name="T11" fmla="*/ 44 h 111"/>
                <a:gd name="T12" fmla="*/ 60 w 76"/>
                <a:gd name="T13" fmla="*/ 39 h 111"/>
                <a:gd name="T14" fmla="*/ 56 w 76"/>
                <a:gd name="T15" fmla="*/ 34 h 111"/>
                <a:gd name="T16" fmla="*/ 53 w 76"/>
                <a:gd name="T17" fmla="*/ 29 h 111"/>
                <a:gd name="T18" fmla="*/ 49 w 76"/>
                <a:gd name="T19" fmla="*/ 25 h 111"/>
                <a:gd name="T20" fmla="*/ 45 w 76"/>
                <a:gd name="T21" fmla="*/ 20 h 111"/>
                <a:gd name="T22" fmla="*/ 42 w 76"/>
                <a:gd name="T23" fmla="*/ 17 h 111"/>
                <a:gd name="T24" fmla="*/ 38 w 76"/>
                <a:gd name="T25" fmla="*/ 14 h 111"/>
                <a:gd name="T26" fmla="*/ 34 w 76"/>
                <a:gd name="T27" fmla="*/ 11 h 111"/>
                <a:gd name="T28" fmla="*/ 25 w 76"/>
                <a:gd name="T29" fmla="*/ 6 h 111"/>
                <a:gd name="T30" fmla="*/ 20 w 76"/>
                <a:gd name="T31" fmla="*/ 4 h 111"/>
                <a:gd name="T32" fmla="*/ 17 w 76"/>
                <a:gd name="T33" fmla="*/ 3 h 111"/>
                <a:gd name="T34" fmla="*/ 13 w 76"/>
                <a:gd name="T35" fmla="*/ 3 h 111"/>
                <a:gd name="T36" fmla="*/ 10 w 76"/>
                <a:gd name="T37" fmla="*/ 3 h 111"/>
                <a:gd name="T38" fmla="*/ 6 w 76"/>
                <a:gd name="T39" fmla="*/ 3 h 111"/>
                <a:gd name="T40" fmla="*/ 3 w 76"/>
                <a:gd name="T41" fmla="*/ 4 h 111"/>
                <a:gd name="T42" fmla="*/ 4 w 76"/>
                <a:gd name="T43" fmla="*/ 3 h 111"/>
                <a:gd name="T44" fmla="*/ 7 w 76"/>
                <a:gd name="T45" fmla="*/ 2 h 111"/>
                <a:gd name="T46" fmla="*/ 8 w 76"/>
                <a:gd name="T47" fmla="*/ 2 h 111"/>
                <a:gd name="T48" fmla="*/ 10 w 76"/>
                <a:gd name="T49" fmla="*/ 1 h 111"/>
                <a:gd name="T50" fmla="*/ 11 w 76"/>
                <a:gd name="T51" fmla="*/ 1 h 111"/>
                <a:gd name="T52" fmla="*/ 14 w 76"/>
                <a:gd name="T53" fmla="*/ 0 h 111"/>
                <a:gd name="T54" fmla="*/ 16 w 76"/>
                <a:gd name="T55" fmla="*/ 0 h 111"/>
                <a:gd name="T56" fmla="*/ 18 w 76"/>
                <a:gd name="T57" fmla="*/ 1 h 111"/>
                <a:gd name="T58" fmla="*/ 21 w 76"/>
                <a:gd name="T59" fmla="*/ 1 h 111"/>
                <a:gd name="T60" fmla="*/ 23 w 76"/>
                <a:gd name="T61" fmla="*/ 2 h 111"/>
                <a:gd name="T62" fmla="*/ 27 w 76"/>
                <a:gd name="T63" fmla="*/ 3 h 111"/>
                <a:gd name="T64" fmla="*/ 29 w 76"/>
                <a:gd name="T65" fmla="*/ 3 h 111"/>
                <a:gd name="T66" fmla="*/ 38 w 76"/>
                <a:gd name="T67" fmla="*/ 9 h 111"/>
                <a:gd name="T68" fmla="*/ 42 w 76"/>
                <a:gd name="T69" fmla="*/ 12 h 111"/>
                <a:gd name="T70" fmla="*/ 46 w 76"/>
                <a:gd name="T71" fmla="*/ 15 h 111"/>
                <a:gd name="T72" fmla="*/ 48 w 76"/>
                <a:gd name="T73" fmla="*/ 17 h 111"/>
                <a:gd name="T74" fmla="*/ 52 w 76"/>
                <a:gd name="T75" fmla="*/ 21 h 111"/>
                <a:gd name="T76" fmla="*/ 53 w 76"/>
                <a:gd name="T77" fmla="*/ 23 h 111"/>
                <a:gd name="T78" fmla="*/ 56 w 76"/>
                <a:gd name="T79" fmla="*/ 26 h 111"/>
                <a:gd name="T80" fmla="*/ 58 w 76"/>
                <a:gd name="T81" fmla="*/ 29 h 111"/>
                <a:gd name="T82" fmla="*/ 60 w 76"/>
                <a:gd name="T83" fmla="*/ 32 h 111"/>
                <a:gd name="T84" fmla="*/ 61 w 76"/>
                <a:gd name="T85" fmla="*/ 33 h 111"/>
                <a:gd name="T86" fmla="*/ 63 w 76"/>
                <a:gd name="T87" fmla="*/ 37 h 111"/>
                <a:gd name="T88" fmla="*/ 65 w 76"/>
                <a:gd name="T89" fmla="*/ 40 h 111"/>
                <a:gd name="T90" fmla="*/ 67 w 76"/>
                <a:gd name="T91" fmla="*/ 43 h 111"/>
                <a:gd name="T92" fmla="*/ 68 w 76"/>
                <a:gd name="T93" fmla="*/ 47 h 111"/>
                <a:gd name="T94" fmla="*/ 69 w 76"/>
                <a:gd name="T95" fmla="*/ 48 h 111"/>
                <a:gd name="T96" fmla="*/ 71 w 76"/>
                <a:gd name="T97" fmla="*/ 52 h 111"/>
                <a:gd name="T98" fmla="*/ 72 w 76"/>
                <a:gd name="T99" fmla="*/ 55 h 111"/>
                <a:gd name="T100" fmla="*/ 73 w 76"/>
                <a:gd name="T101" fmla="*/ 59 h 111"/>
                <a:gd name="T102" fmla="*/ 74 w 76"/>
                <a:gd name="T103" fmla="*/ 62 h 111"/>
                <a:gd name="T104" fmla="*/ 74 w 76"/>
                <a:gd name="T105" fmla="*/ 64 h 111"/>
                <a:gd name="T106" fmla="*/ 75 w 76"/>
                <a:gd name="T107" fmla="*/ 69 h 111"/>
                <a:gd name="T108" fmla="*/ 75 w 76"/>
                <a:gd name="T109" fmla="*/ 71 h 111"/>
                <a:gd name="T110" fmla="*/ 76 w 76"/>
                <a:gd name="T111" fmla="*/ 108 h 111"/>
                <a:gd name="T112" fmla="*/ 72 w 76"/>
                <a:gd name="T113" fmla="*/ 81 h 111"/>
                <a:gd name="T114" fmla="*/ 71 w 76"/>
                <a:gd name="T115" fmla="*/ 7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6" h="111">
                  <a:moveTo>
                    <a:pt x="71" y="72"/>
                  </a:moveTo>
                  <a:cubicBezTo>
                    <a:pt x="71" y="71"/>
                    <a:pt x="71" y="69"/>
                    <a:pt x="71" y="68"/>
                  </a:cubicBezTo>
                  <a:cubicBezTo>
                    <a:pt x="70" y="68"/>
                    <a:pt x="70" y="67"/>
                    <a:pt x="70" y="66"/>
                  </a:cubicBezTo>
                  <a:cubicBezTo>
                    <a:pt x="70" y="65"/>
                    <a:pt x="70" y="65"/>
                    <a:pt x="70" y="64"/>
                  </a:cubicBezTo>
                  <a:cubicBezTo>
                    <a:pt x="69" y="63"/>
                    <a:pt x="69" y="62"/>
                    <a:pt x="69" y="61"/>
                  </a:cubicBezTo>
                  <a:cubicBezTo>
                    <a:pt x="69" y="60"/>
                    <a:pt x="69" y="60"/>
                    <a:pt x="68" y="59"/>
                  </a:cubicBezTo>
                  <a:cubicBezTo>
                    <a:pt x="68" y="58"/>
                    <a:pt x="68" y="57"/>
                    <a:pt x="67" y="56"/>
                  </a:cubicBezTo>
                  <a:cubicBezTo>
                    <a:pt x="67" y="55"/>
                    <a:pt x="67" y="55"/>
                    <a:pt x="67" y="54"/>
                  </a:cubicBezTo>
                  <a:cubicBezTo>
                    <a:pt x="66" y="53"/>
                    <a:pt x="66" y="51"/>
                    <a:pt x="65" y="50"/>
                  </a:cubicBezTo>
                  <a:cubicBezTo>
                    <a:pt x="65" y="49"/>
                    <a:pt x="65" y="49"/>
                    <a:pt x="65" y="49"/>
                  </a:cubicBezTo>
                  <a:cubicBezTo>
                    <a:pt x="64" y="48"/>
                    <a:pt x="63" y="47"/>
                    <a:pt x="63" y="45"/>
                  </a:cubicBezTo>
                  <a:cubicBezTo>
                    <a:pt x="62" y="45"/>
                    <a:pt x="62" y="44"/>
                    <a:pt x="62" y="44"/>
                  </a:cubicBezTo>
                  <a:cubicBezTo>
                    <a:pt x="61" y="43"/>
                    <a:pt x="61" y="41"/>
                    <a:pt x="60" y="40"/>
                  </a:cubicBezTo>
                  <a:cubicBezTo>
                    <a:pt x="60" y="39"/>
                    <a:pt x="60" y="39"/>
                    <a:pt x="60" y="39"/>
                  </a:cubicBezTo>
                  <a:cubicBezTo>
                    <a:pt x="59" y="38"/>
                    <a:pt x="58" y="37"/>
                    <a:pt x="57" y="35"/>
                  </a:cubicBezTo>
                  <a:cubicBezTo>
                    <a:pt x="57" y="35"/>
                    <a:pt x="56" y="34"/>
                    <a:pt x="56" y="34"/>
                  </a:cubicBezTo>
                  <a:cubicBezTo>
                    <a:pt x="55" y="33"/>
                    <a:pt x="55" y="32"/>
                    <a:pt x="54" y="31"/>
                  </a:cubicBezTo>
                  <a:cubicBezTo>
                    <a:pt x="54" y="30"/>
                    <a:pt x="53" y="30"/>
                    <a:pt x="53" y="29"/>
                  </a:cubicBezTo>
                  <a:cubicBezTo>
                    <a:pt x="52" y="28"/>
                    <a:pt x="52" y="28"/>
                    <a:pt x="51" y="27"/>
                  </a:cubicBezTo>
                  <a:cubicBezTo>
                    <a:pt x="50" y="26"/>
                    <a:pt x="50" y="26"/>
                    <a:pt x="49" y="25"/>
                  </a:cubicBezTo>
                  <a:cubicBezTo>
                    <a:pt x="49" y="24"/>
                    <a:pt x="48" y="24"/>
                    <a:pt x="48" y="23"/>
                  </a:cubicBezTo>
                  <a:cubicBezTo>
                    <a:pt x="47" y="22"/>
                    <a:pt x="46" y="21"/>
                    <a:pt x="45" y="20"/>
                  </a:cubicBezTo>
                  <a:cubicBezTo>
                    <a:pt x="44" y="20"/>
                    <a:pt x="44" y="19"/>
                    <a:pt x="43" y="18"/>
                  </a:cubicBezTo>
                  <a:cubicBezTo>
                    <a:pt x="43" y="18"/>
                    <a:pt x="42" y="17"/>
                    <a:pt x="42" y="17"/>
                  </a:cubicBezTo>
                  <a:cubicBezTo>
                    <a:pt x="41" y="16"/>
                    <a:pt x="40" y="16"/>
                    <a:pt x="39" y="15"/>
                  </a:cubicBezTo>
                  <a:cubicBezTo>
                    <a:pt x="39" y="15"/>
                    <a:pt x="39" y="14"/>
                    <a:pt x="38" y="14"/>
                  </a:cubicBezTo>
                  <a:cubicBezTo>
                    <a:pt x="37" y="13"/>
                    <a:pt x="36" y="12"/>
                    <a:pt x="35" y="12"/>
                  </a:cubicBezTo>
                  <a:cubicBezTo>
                    <a:pt x="35" y="12"/>
                    <a:pt x="35" y="11"/>
                    <a:pt x="34" y="11"/>
                  </a:cubicBezTo>
                  <a:cubicBezTo>
                    <a:pt x="33" y="10"/>
                    <a:pt x="31" y="9"/>
                    <a:pt x="30" y="8"/>
                  </a:cubicBezTo>
                  <a:cubicBezTo>
                    <a:pt x="28" y="7"/>
                    <a:pt x="27" y="6"/>
                    <a:pt x="25" y="6"/>
                  </a:cubicBezTo>
                  <a:cubicBezTo>
                    <a:pt x="24" y="6"/>
                    <a:pt x="24" y="5"/>
                    <a:pt x="23" y="5"/>
                  </a:cubicBezTo>
                  <a:cubicBezTo>
                    <a:pt x="22" y="5"/>
                    <a:pt x="21" y="4"/>
                    <a:pt x="20" y="4"/>
                  </a:cubicBezTo>
                  <a:cubicBezTo>
                    <a:pt x="20" y="4"/>
                    <a:pt x="19" y="4"/>
                    <a:pt x="18" y="4"/>
                  </a:cubicBezTo>
                  <a:cubicBezTo>
                    <a:pt x="18" y="3"/>
                    <a:pt x="17" y="3"/>
                    <a:pt x="17" y="3"/>
                  </a:cubicBezTo>
                  <a:cubicBezTo>
                    <a:pt x="16" y="3"/>
                    <a:pt x="15" y="3"/>
                    <a:pt x="15" y="3"/>
                  </a:cubicBezTo>
                  <a:cubicBezTo>
                    <a:pt x="14" y="3"/>
                    <a:pt x="14" y="3"/>
                    <a:pt x="13" y="3"/>
                  </a:cubicBezTo>
                  <a:cubicBezTo>
                    <a:pt x="12" y="3"/>
                    <a:pt x="11" y="3"/>
                    <a:pt x="11" y="3"/>
                  </a:cubicBezTo>
                  <a:cubicBezTo>
                    <a:pt x="10" y="3"/>
                    <a:pt x="10" y="3"/>
                    <a:pt x="10" y="3"/>
                  </a:cubicBezTo>
                  <a:cubicBezTo>
                    <a:pt x="9" y="3"/>
                    <a:pt x="8" y="3"/>
                    <a:pt x="7" y="3"/>
                  </a:cubicBezTo>
                  <a:cubicBezTo>
                    <a:pt x="6" y="3"/>
                    <a:pt x="6" y="3"/>
                    <a:pt x="6" y="3"/>
                  </a:cubicBezTo>
                  <a:cubicBezTo>
                    <a:pt x="5" y="3"/>
                    <a:pt x="5" y="4"/>
                    <a:pt x="4" y="4"/>
                  </a:cubicBezTo>
                  <a:cubicBezTo>
                    <a:pt x="3" y="4"/>
                    <a:pt x="3" y="4"/>
                    <a:pt x="3" y="4"/>
                  </a:cubicBezTo>
                  <a:cubicBezTo>
                    <a:pt x="2" y="5"/>
                    <a:pt x="1" y="5"/>
                    <a:pt x="0" y="5"/>
                  </a:cubicBezTo>
                  <a:cubicBezTo>
                    <a:pt x="4" y="3"/>
                    <a:pt x="4" y="3"/>
                    <a:pt x="4" y="3"/>
                  </a:cubicBezTo>
                  <a:cubicBezTo>
                    <a:pt x="4" y="3"/>
                    <a:pt x="4" y="3"/>
                    <a:pt x="4" y="3"/>
                  </a:cubicBezTo>
                  <a:cubicBezTo>
                    <a:pt x="5" y="3"/>
                    <a:pt x="6" y="2"/>
                    <a:pt x="7" y="2"/>
                  </a:cubicBezTo>
                  <a:cubicBezTo>
                    <a:pt x="7" y="2"/>
                    <a:pt x="7" y="2"/>
                    <a:pt x="7" y="2"/>
                  </a:cubicBezTo>
                  <a:cubicBezTo>
                    <a:pt x="8" y="2"/>
                    <a:pt x="8" y="2"/>
                    <a:pt x="8" y="2"/>
                  </a:cubicBezTo>
                  <a:cubicBezTo>
                    <a:pt x="8" y="2"/>
                    <a:pt x="8" y="1"/>
                    <a:pt x="9" y="1"/>
                  </a:cubicBezTo>
                  <a:cubicBezTo>
                    <a:pt x="9" y="1"/>
                    <a:pt x="10" y="1"/>
                    <a:pt x="10" y="1"/>
                  </a:cubicBezTo>
                  <a:cubicBezTo>
                    <a:pt x="11" y="1"/>
                    <a:pt x="11" y="1"/>
                    <a:pt x="11" y="1"/>
                  </a:cubicBezTo>
                  <a:cubicBezTo>
                    <a:pt x="11" y="1"/>
                    <a:pt x="11" y="1"/>
                    <a:pt x="11" y="1"/>
                  </a:cubicBezTo>
                  <a:cubicBezTo>
                    <a:pt x="12" y="1"/>
                    <a:pt x="13" y="0"/>
                    <a:pt x="14" y="0"/>
                  </a:cubicBezTo>
                  <a:cubicBezTo>
                    <a:pt x="14" y="0"/>
                    <a:pt x="14" y="0"/>
                    <a:pt x="14" y="0"/>
                  </a:cubicBezTo>
                  <a:cubicBezTo>
                    <a:pt x="14" y="0"/>
                    <a:pt x="14" y="0"/>
                    <a:pt x="14" y="0"/>
                  </a:cubicBezTo>
                  <a:cubicBezTo>
                    <a:pt x="15" y="0"/>
                    <a:pt x="16" y="0"/>
                    <a:pt x="16" y="0"/>
                  </a:cubicBezTo>
                  <a:cubicBezTo>
                    <a:pt x="17" y="0"/>
                    <a:pt x="17" y="0"/>
                    <a:pt x="17" y="0"/>
                  </a:cubicBezTo>
                  <a:cubicBezTo>
                    <a:pt x="18" y="0"/>
                    <a:pt x="18" y="1"/>
                    <a:pt x="18" y="1"/>
                  </a:cubicBezTo>
                  <a:cubicBezTo>
                    <a:pt x="19" y="1"/>
                    <a:pt x="19" y="1"/>
                    <a:pt x="20" y="1"/>
                  </a:cubicBezTo>
                  <a:cubicBezTo>
                    <a:pt x="21" y="1"/>
                    <a:pt x="21" y="1"/>
                    <a:pt x="21" y="1"/>
                  </a:cubicBezTo>
                  <a:cubicBezTo>
                    <a:pt x="21" y="1"/>
                    <a:pt x="22" y="1"/>
                    <a:pt x="22" y="1"/>
                  </a:cubicBezTo>
                  <a:cubicBezTo>
                    <a:pt x="23" y="2"/>
                    <a:pt x="23" y="2"/>
                    <a:pt x="23" y="2"/>
                  </a:cubicBezTo>
                  <a:cubicBezTo>
                    <a:pt x="24" y="2"/>
                    <a:pt x="24" y="2"/>
                    <a:pt x="24" y="2"/>
                  </a:cubicBezTo>
                  <a:cubicBezTo>
                    <a:pt x="25" y="2"/>
                    <a:pt x="26" y="2"/>
                    <a:pt x="27" y="3"/>
                  </a:cubicBezTo>
                  <a:cubicBezTo>
                    <a:pt x="28" y="3"/>
                    <a:pt x="28" y="3"/>
                    <a:pt x="28" y="3"/>
                  </a:cubicBezTo>
                  <a:cubicBezTo>
                    <a:pt x="29" y="3"/>
                    <a:pt x="29" y="3"/>
                    <a:pt x="29" y="3"/>
                  </a:cubicBezTo>
                  <a:cubicBezTo>
                    <a:pt x="30" y="4"/>
                    <a:pt x="32" y="5"/>
                    <a:pt x="34" y="6"/>
                  </a:cubicBezTo>
                  <a:cubicBezTo>
                    <a:pt x="35" y="7"/>
                    <a:pt x="37" y="8"/>
                    <a:pt x="38" y="9"/>
                  </a:cubicBezTo>
                  <a:cubicBezTo>
                    <a:pt x="38" y="9"/>
                    <a:pt x="39" y="9"/>
                    <a:pt x="39" y="10"/>
                  </a:cubicBezTo>
                  <a:cubicBezTo>
                    <a:pt x="40" y="10"/>
                    <a:pt x="41" y="11"/>
                    <a:pt x="42" y="12"/>
                  </a:cubicBezTo>
                  <a:cubicBezTo>
                    <a:pt x="42" y="12"/>
                    <a:pt x="43" y="12"/>
                    <a:pt x="43" y="13"/>
                  </a:cubicBezTo>
                  <a:cubicBezTo>
                    <a:pt x="44" y="13"/>
                    <a:pt x="45" y="14"/>
                    <a:pt x="46" y="15"/>
                  </a:cubicBezTo>
                  <a:cubicBezTo>
                    <a:pt x="46" y="15"/>
                    <a:pt x="47" y="16"/>
                    <a:pt x="47" y="16"/>
                  </a:cubicBezTo>
                  <a:cubicBezTo>
                    <a:pt x="48" y="17"/>
                    <a:pt x="48" y="17"/>
                    <a:pt x="48" y="17"/>
                  </a:cubicBezTo>
                  <a:cubicBezTo>
                    <a:pt x="49" y="18"/>
                    <a:pt x="49" y="18"/>
                    <a:pt x="49" y="18"/>
                  </a:cubicBezTo>
                  <a:cubicBezTo>
                    <a:pt x="50" y="19"/>
                    <a:pt x="51" y="20"/>
                    <a:pt x="52" y="21"/>
                  </a:cubicBezTo>
                  <a:cubicBezTo>
                    <a:pt x="53" y="22"/>
                    <a:pt x="53" y="22"/>
                    <a:pt x="53" y="22"/>
                  </a:cubicBezTo>
                  <a:cubicBezTo>
                    <a:pt x="53" y="23"/>
                    <a:pt x="53" y="23"/>
                    <a:pt x="53" y="23"/>
                  </a:cubicBezTo>
                  <a:cubicBezTo>
                    <a:pt x="54" y="23"/>
                    <a:pt x="54" y="24"/>
                    <a:pt x="55" y="25"/>
                  </a:cubicBezTo>
                  <a:cubicBezTo>
                    <a:pt x="55" y="25"/>
                    <a:pt x="56" y="25"/>
                    <a:pt x="56" y="26"/>
                  </a:cubicBezTo>
                  <a:cubicBezTo>
                    <a:pt x="56" y="26"/>
                    <a:pt x="57" y="27"/>
                    <a:pt x="57" y="27"/>
                  </a:cubicBezTo>
                  <a:cubicBezTo>
                    <a:pt x="57" y="28"/>
                    <a:pt x="58" y="28"/>
                    <a:pt x="58" y="29"/>
                  </a:cubicBezTo>
                  <a:cubicBezTo>
                    <a:pt x="58" y="29"/>
                    <a:pt x="58" y="29"/>
                    <a:pt x="59" y="30"/>
                  </a:cubicBezTo>
                  <a:cubicBezTo>
                    <a:pt x="59" y="30"/>
                    <a:pt x="60" y="31"/>
                    <a:pt x="60" y="32"/>
                  </a:cubicBezTo>
                  <a:cubicBezTo>
                    <a:pt x="60" y="32"/>
                    <a:pt x="61" y="32"/>
                    <a:pt x="61" y="33"/>
                  </a:cubicBezTo>
                  <a:cubicBezTo>
                    <a:pt x="61" y="33"/>
                    <a:pt x="61" y="33"/>
                    <a:pt x="61" y="33"/>
                  </a:cubicBezTo>
                  <a:cubicBezTo>
                    <a:pt x="62" y="35"/>
                    <a:pt x="63" y="36"/>
                    <a:pt x="63" y="37"/>
                  </a:cubicBezTo>
                  <a:cubicBezTo>
                    <a:pt x="63" y="37"/>
                    <a:pt x="63" y="37"/>
                    <a:pt x="63" y="37"/>
                  </a:cubicBezTo>
                  <a:cubicBezTo>
                    <a:pt x="64" y="38"/>
                    <a:pt x="64" y="38"/>
                    <a:pt x="64" y="38"/>
                  </a:cubicBezTo>
                  <a:cubicBezTo>
                    <a:pt x="64" y="39"/>
                    <a:pt x="65" y="40"/>
                    <a:pt x="65" y="40"/>
                  </a:cubicBezTo>
                  <a:cubicBezTo>
                    <a:pt x="66" y="41"/>
                    <a:pt x="66" y="41"/>
                    <a:pt x="66" y="42"/>
                  </a:cubicBezTo>
                  <a:cubicBezTo>
                    <a:pt x="66" y="42"/>
                    <a:pt x="66" y="43"/>
                    <a:pt x="67" y="43"/>
                  </a:cubicBezTo>
                  <a:cubicBezTo>
                    <a:pt x="67" y="43"/>
                    <a:pt x="67" y="44"/>
                    <a:pt x="67" y="44"/>
                  </a:cubicBezTo>
                  <a:cubicBezTo>
                    <a:pt x="68" y="45"/>
                    <a:pt x="68" y="46"/>
                    <a:pt x="68" y="47"/>
                  </a:cubicBezTo>
                  <a:cubicBezTo>
                    <a:pt x="69" y="48"/>
                    <a:pt x="69" y="48"/>
                    <a:pt x="69" y="48"/>
                  </a:cubicBezTo>
                  <a:cubicBezTo>
                    <a:pt x="69" y="48"/>
                    <a:pt x="69" y="48"/>
                    <a:pt x="69" y="48"/>
                  </a:cubicBezTo>
                  <a:cubicBezTo>
                    <a:pt x="69" y="49"/>
                    <a:pt x="70" y="50"/>
                    <a:pt x="70" y="51"/>
                  </a:cubicBezTo>
                  <a:cubicBezTo>
                    <a:pt x="71" y="52"/>
                    <a:pt x="71" y="52"/>
                    <a:pt x="71" y="52"/>
                  </a:cubicBezTo>
                  <a:cubicBezTo>
                    <a:pt x="71" y="53"/>
                    <a:pt x="71" y="53"/>
                    <a:pt x="71" y="54"/>
                  </a:cubicBezTo>
                  <a:cubicBezTo>
                    <a:pt x="71" y="54"/>
                    <a:pt x="72" y="55"/>
                    <a:pt x="72" y="55"/>
                  </a:cubicBezTo>
                  <a:cubicBezTo>
                    <a:pt x="72" y="56"/>
                    <a:pt x="72" y="56"/>
                    <a:pt x="72" y="57"/>
                  </a:cubicBezTo>
                  <a:cubicBezTo>
                    <a:pt x="72" y="57"/>
                    <a:pt x="73" y="58"/>
                    <a:pt x="73" y="59"/>
                  </a:cubicBezTo>
                  <a:cubicBezTo>
                    <a:pt x="73" y="60"/>
                    <a:pt x="73" y="60"/>
                    <a:pt x="73" y="60"/>
                  </a:cubicBezTo>
                  <a:cubicBezTo>
                    <a:pt x="73" y="60"/>
                    <a:pt x="73" y="61"/>
                    <a:pt x="74" y="62"/>
                  </a:cubicBezTo>
                  <a:cubicBezTo>
                    <a:pt x="74" y="62"/>
                    <a:pt x="74" y="63"/>
                    <a:pt x="74" y="64"/>
                  </a:cubicBezTo>
                  <a:cubicBezTo>
                    <a:pt x="74" y="64"/>
                    <a:pt x="74" y="64"/>
                    <a:pt x="74" y="64"/>
                  </a:cubicBezTo>
                  <a:cubicBezTo>
                    <a:pt x="74" y="65"/>
                    <a:pt x="74" y="66"/>
                    <a:pt x="75" y="66"/>
                  </a:cubicBezTo>
                  <a:cubicBezTo>
                    <a:pt x="75" y="67"/>
                    <a:pt x="75" y="68"/>
                    <a:pt x="75" y="69"/>
                  </a:cubicBezTo>
                  <a:cubicBezTo>
                    <a:pt x="75" y="70"/>
                    <a:pt x="75" y="70"/>
                    <a:pt x="75" y="70"/>
                  </a:cubicBezTo>
                  <a:cubicBezTo>
                    <a:pt x="75" y="71"/>
                    <a:pt x="75" y="71"/>
                    <a:pt x="75" y="71"/>
                  </a:cubicBezTo>
                  <a:cubicBezTo>
                    <a:pt x="76" y="74"/>
                    <a:pt x="76" y="76"/>
                    <a:pt x="76" y="78"/>
                  </a:cubicBezTo>
                  <a:cubicBezTo>
                    <a:pt x="76" y="108"/>
                    <a:pt x="76" y="108"/>
                    <a:pt x="76" y="108"/>
                  </a:cubicBezTo>
                  <a:cubicBezTo>
                    <a:pt x="72" y="111"/>
                    <a:pt x="72" y="111"/>
                    <a:pt x="72" y="111"/>
                  </a:cubicBezTo>
                  <a:cubicBezTo>
                    <a:pt x="72" y="81"/>
                    <a:pt x="72" y="81"/>
                    <a:pt x="72" y="81"/>
                  </a:cubicBezTo>
                  <a:cubicBezTo>
                    <a:pt x="72" y="78"/>
                    <a:pt x="72" y="76"/>
                    <a:pt x="71" y="73"/>
                  </a:cubicBezTo>
                  <a:cubicBezTo>
                    <a:pt x="71" y="73"/>
                    <a:pt x="71" y="72"/>
                    <a:pt x="71" y="72"/>
                  </a:cubicBezTo>
                  <a:close/>
                </a:path>
              </a:pathLst>
            </a:custGeom>
            <a:solidFill>
              <a:srgbClr val="64798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5" name="íŝ1îḋê">
              <a:extLst>
                <a:ext uri="{FF2B5EF4-FFF2-40B4-BE49-F238E27FC236}">
                  <a16:creationId xmlns:a16="http://schemas.microsoft.com/office/drawing/2014/main" id="{550EB56B-D84F-400C-8FE8-9CC25547E26D}"/>
                </a:ext>
              </a:extLst>
            </p:cNvPr>
            <p:cNvSpPr/>
            <p:nvPr/>
          </p:nvSpPr>
          <p:spPr bwMode="auto">
            <a:xfrm>
              <a:off x="7223112" y="1222217"/>
              <a:ext cx="687387" cy="987277"/>
            </a:xfrm>
            <a:custGeom>
              <a:avLst/>
              <a:gdLst>
                <a:gd name="T0" fmla="*/ 49 w 98"/>
                <a:gd name="T1" fmla="*/ 13 h 141"/>
                <a:gd name="T2" fmla="*/ 7 w 98"/>
                <a:gd name="T3" fmla="*/ 37 h 141"/>
                <a:gd name="T4" fmla="*/ 7 w 98"/>
                <a:gd name="T5" fmla="*/ 67 h 141"/>
                <a:gd name="T6" fmla="*/ 0 w 98"/>
                <a:gd name="T7" fmla="*/ 75 h 141"/>
                <a:gd name="T8" fmla="*/ 11 w 98"/>
                <a:gd name="T9" fmla="*/ 94 h 141"/>
                <a:gd name="T10" fmla="*/ 22 w 98"/>
                <a:gd name="T11" fmla="*/ 88 h 141"/>
                <a:gd name="T12" fmla="*/ 15 w 98"/>
                <a:gd name="T13" fmla="*/ 72 h 141"/>
                <a:gd name="T14" fmla="*/ 15 w 98"/>
                <a:gd name="T15" fmla="*/ 42 h 141"/>
                <a:gd name="T16" fmla="*/ 49 w 98"/>
                <a:gd name="T17" fmla="*/ 22 h 141"/>
                <a:gd name="T18" fmla="*/ 83 w 98"/>
                <a:gd name="T19" fmla="*/ 81 h 141"/>
                <a:gd name="T20" fmla="*/ 83 w 98"/>
                <a:gd name="T21" fmla="*/ 111 h 141"/>
                <a:gd name="T22" fmla="*/ 76 w 98"/>
                <a:gd name="T23" fmla="*/ 119 h 141"/>
                <a:gd name="T24" fmla="*/ 87 w 98"/>
                <a:gd name="T25" fmla="*/ 138 h 141"/>
                <a:gd name="T26" fmla="*/ 98 w 98"/>
                <a:gd name="T27" fmla="*/ 132 h 141"/>
                <a:gd name="T28" fmla="*/ 91 w 98"/>
                <a:gd name="T29" fmla="*/ 116 h 141"/>
                <a:gd name="T30" fmla="*/ 91 w 98"/>
                <a:gd name="T31" fmla="*/ 86 h 141"/>
                <a:gd name="T32" fmla="*/ 49 w 98"/>
                <a:gd name="T33" fmla="*/ 1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 h="141">
                  <a:moveTo>
                    <a:pt x="49" y="13"/>
                  </a:moveTo>
                  <a:cubicBezTo>
                    <a:pt x="26" y="0"/>
                    <a:pt x="7" y="11"/>
                    <a:pt x="7" y="37"/>
                  </a:cubicBezTo>
                  <a:cubicBezTo>
                    <a:pt x="7" y="67"/>
                    <a:pt x="7" y="67"/>
                    <a:pt x="7" y="67"/>
                  </a:cubicBezTo>
                  <a:cubicBezTo>
                    <a:pt x="3" y="67"/>
                    <a:pt x="0" y="70"/>
                    <a:pt x="0" y="75"/>
                  </a:cubicBezTo>
                  <a:cubicBezTo>
                    <a:pt x="0" y="82"/>
                    <a:pt x="5" y="91"/>
                    <a:pt x="11" y="94"/>
                  </a:cubicBezTo>
                  <a:cubicBezTo>
                    <a:pt x="17" y="98"/>
                    <a:pt x="22" y="95"/>
                    <a:pt x="22" y="88"/>
                  </a:cubicBezTo>
                  <a:cubicBezTo>
                    <a:pt x="22" y="82"/>
                    <a:pt x="19" y="76"/>
                    <a:pt x="15" y="72"/>
                  </a:cubicBezTo>
                  <a:cubicBezTo>
                    <a:pt x="15" y="42"/>
                    <a:pt x="15" y="42"/>
                    <a:pt x="15" y="42"/>
                  </a:cubicBezTo>
                  <a:cubicBezTo>
                    <a:pt x="15" y="20"/>
                    <a:pt x="30" y="11"/>
                    <a:pt x="49" y="22"/>
                  </a:cubicBezTo>
                  <a:cubicBezTo>
                    <a:pt x="68" y="33"/>
                    <a:pt x="83" y="60"/>
                    <a:pt x="83" y="81"/>
                  </a:cubicBezTo>
                  <a:cubicBezTo>
                    <a:pt x="83" y="111"/>
                    <a:pt x="83" y="111"/>
                    <a:pt x="83" y="111"/>
                  </a:cubicBezTo>
                  <a:cubicBezTo>
                    <a:pt x="79" y="111"/>
                    <a:pt x="76" y="113"/>
                    <a:pt x="76" y="119"/>
                  </a:cubicBezTo>
                  <a:cubicBezTo>
                    <a:pt x="76" y="126"/>
                    <a:pt x="81" y="134"/>
                    <a:pt x="87" y="138"/>
                  </a:cubicBezTo>
                  <a:cubicBezTo>
                    <a:pt x="93" y="141"/>
                    <a:pt x="98" y="139"/>
                    <a:pt x="98" y="132"/>
                  </a:cubicBezTo>
                  <a:cubicBezTo>
                    <a:pt x="98" y="126"/>
                    <a:pt x="95" y="120"/>
                    <a:pt x="91" y="116"/>
                  </a:cubicBezTo>
                  <a:cubicBezTo>
                    <a:pt x="91" y="86"/>
                    <a:pt x="91" y="86"/>
                    <a:pt x="91" y="86"/>
                  </a:cubicBezTo>
                  <a:cubicBezTo>
                    <a:pt x="91" y="59"/>
                    <a:pt x="72" y="27"/>
                    <a:pt x="49" y="13"/>
                  </a:cubicBezTo>
                  <a:close/>
                </a:path>
              </a:pathLst>
            </a:custGeom>
            <a:solidFill>
              <a:srgbClr val="4B58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6" name="îšļïďe">
              <a:extLst>
                <a:ext uri="{FF2B5EF4-FFF2-40B4-BE49-F238E27FC236}">
                  <a16:creationId xmlns:a16="http://schemas.microsoft.com/office/drawing/2014/main" id="{D228D985-F42C-4185-B7AB-7C29F6934C68}"/>
                </a:ext>
              </a:extLst>
            </p:cNvPr>
            <p:cNvSpPr/>
            <p:nvPr/>
          </p:nvSpPr>
          <p:spPr bwMode="auto">
            <a:xfrm>
              <a:off x="6677246" y="1518737"/>
              <a:ext cx="377389" cy="1944227"/>
            </a:xfrm>
            <a:custGeom>
              <a:avLst/>
              <a:gdLst>
                <a:gd name="T0" fmla="*/ 0 w 112"/>
                <a:gd name="T1" fmla="*/ 577 h 577"/>
                <a:gd name="T2" fmla="*/ 110 w 112"/>
                <a:gd name="T3" fmla="*/ 512 h 577"/>
                <a:gd name="T4" fmla="*/ 112 w 112"/>
                <a:gd name="T5" fmla="*/ 0 h 577"/>
                <a:gd name="T6" fmla="*/ 0 w 112"/>
                <a:gd name="T7" fmla="*/ 62 h 577"/>
                <a:gd name="T8" fmla="*/ 0 w 112"/>
                <a:gd name="T9" fmla="*/ 577 h 577"/>
              </a:gdLst>
              <a:ahLst/>
              <a:cxnLst>
                <a:cxn ang="0">
                  <a:pos x="T0" y="T1"/>
                </a:cxn>
                <a:cxn ang="0">
                  <a:pos x="T2" y="T3"/>
                </a:cxn>
                <a:cxn ang="0">
                  <a:pos x="T4" y="T5"/>
                </a:cxn>
                <a:cxn ang="0">
                  <a:pos x="T6" y="T7"/>
                </a:cxn>
                <a:cxn ang="0">
                  <a:pos x="T8" y="T9"/>
                </a:cxn>
              </a:cxnLst>
              <a:rect l="0" t="0" r="r" b="b"/>
              <a:pathLst>
                <a:path w="112" h="577">
                  <a:moveTo>
                    <a:pt x="0" y="577"/>
                  </a:moveTo>
                  <a:lnTo>
                    <a:pt x="110" y="512"/>
                  </a:lnTo>
                  <a:lnTo>
                    <a:pt x="112" y="0"/>
                  </a:lnTo>
                  <a:lnTo>
                    <a:pt x="0" y="62"/>
                  </a:lnTo>
                  <a:lnTo>
                    <a:pt x="0" y="577"/>
                  </a:lnTo>
                  <a:close/>
                </a:path>
              </a:pathLst>
            </a:custGeom>
            <a:solidFill>
              <a:srgbClr val="FA5D5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7" name="íṥlíďè">
              <a:extLst>
                <a:ext uri="{FF2B5EF4-FFF2-40B4-BE49-F238E27FC236}">
                  <a16:creationId xmlns:a16="http://schemas.microsoft.com/office/drawing/2014/main" id="{F80A0814-FC68-44AB-8649-DEF4A27DA155}"/>
                </a:ext>
              </a:extLst>
            </p:cNvPr>
            <p:cNvSpPr/>
            <p:nvPr/>
          </p:nvSpPr>
          <p:spPr bwMode="auto">
            <a:xfrm>
              <a:off x="7047896" y="1518737"/>
              <a:ext cx="1162494" cy="2399115"/>
            </a:xfrm>
            <a:custGeom>
              <a:avLst/>
              <a:gdLst>
                <a:gd name="T0" fmla="*/ 2 w 345"/>
                <a:gd name="T1" fmla="*/ 0 h 712"/>
                <a:gd name="T2" fmla="*/ 0 w 345"/>
                <a:gd name="T3" fmla="*/ 512 h 712"/>
                <a:gd name="T4" fmla="*/ 345 w 345"/>
                <a:gd name="T5" fmla="*/ 712 h 712"/>
                <a:gd name="T6" fmla="*/ 345 w 345"/>
                <a:gd name="T7" fmla="*/ 197 h 712"/>
                <a:gd name="T8" fmla="*/ 2 w 345"/>
                <a:gd name="T9" fmla="*/ 0 h 712"/>
              </a:gdLst>
              <a:ahLst/>
              <a:cxnLst>
                <a:cxn ang="0">
                  <a:pos x="T0" y="T1"/>
                </a:cxn>
                <a:cxn ang="0">
                  <a:pos x="T2" y="T3"/>
                </a:cxn>
                <a:cxn ang="0">
                  <a:pos x="T4" y="T5"/>
                </a:cxn>
                <a:cxn ang="0">
                  <a:pos x="T6" y="T7"/>
                </a:cxn>
                <a:cxn ang="0">
                  <a:pos x="T8" y="T9"/>
                </a:cxn>
              </a:cxnLst>
              <a:rect l="0" t="0" r="r" b="b"/>
              <a:pathLst>
                <a:path w="345" h="712">
                  <a:moveTo>
                    <a:pt x="2" y="0"/>
                  </a:moveTo>
                  <a:lnTo>
                    <a:pt x="0" y="512"/>
                  </a:lnTo>
                  <a:lnTo>
                    <a:pt x="345" y="712"/>
                  </a:lnTo>
                  <a:lnTo>
                    <a:pt x="345" y="197"/>
                  </a:lnTo>
                  <a:lnTo>
                    <a:pt x="2" y="0"/>
                  </a:lnTo>
                  <a:close/>
                </a:path>
              </a:pathLst>
            </a:custGeom>
            <a:solidFill>
              <a:srgbClr val="D3544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8" name="ïṩļíḑe">
              <a:extLst>
                <a:ext uri="{FF2B5EF4-FFF2-40B4-BE49-F238E27FC236}">
                  <a16:creationId xmlns:a16="http://schemas.microsoft.com/office/drawing/2014/main" id="{81BFA210-E534-4061-A2ED-7DF7F7F4FFE3}"/>
                </a:ext>
              </a:extLst>
            </p:cNvPr>
            <p:cNvSpPr/>
            <p:nvPr/>
          </p:nvSpPr>
          <p:spPr bwMode="auto">
            <a:xfrm>
              <a:off x="6677246" y="1727648"/>
              <a:ext cx="1162494" cy="2399115"/>
            </a:xfrm>
            <a:custGeom>
              <a:avLst/>
              <a:gdLst>
                <a:gd name="T0" fmla="*/ 0 w 345"/>
                <a:gd name="T1" fmla="*/ 0 h 712"/>
                <a:gd name="T2" fmla="*/ 0 w 345"/>
                <a:gd name="T3" fmla="*/ 515 h 712"/>
                <a:gd name="T4" fmla="*/ 343 w 345"/>
                <a:gd name="T5" fmla="*/ 712 h 712"/>
                <a:gd name="T6" fmla="*/ 345 w 345"/>
                <a:gd name="T7" fmla="*/ 199 h 712"/>
                <a:gd name="T8" fmla="*/ 0 w 345"/>
                <a:gd name="T9" fmla="*/ 0 h 712"/>
              </a:gdLst>
              <a:ahLst/>
              <a:cxnLst>
                <a:cxn ang="0">
                  <a:pos x="T0" y="T1"/>
                </a:cxn>
                <a:cxn ang="0">
                  <a:pos x="T2" y="T3"/>
                </a:cxn>
                <a:cxn ang="0">
                  <a:pos x="T4" y="T5"/>
                </a:cxn>
                <a:cxn ang="0">
                  <a:pos x="T6" y="T7"/>
                </a:cxn>
                <a:cxn ang="0">
                  <a:pos x="T8" y="T9"/>
                </a:cxn>
              </a:cxnLst>
              <a:rect l="0" t="0" r="r" b="b"/>
              <a:pathLst>
                <a:path w="345" h="712">
                  <a:moveTo>
                    <a:pt x="0" y="0"/>
                  </a:moveTo>
                  <a:lnTo>
                    <a:pt x="0" y="515"/>
                  </a:lnTo>
                  <a:lnTo>
                    <a:pt x="343" y="712"/>
                  </a:lnTo>
                  <a:lnTo>
                    <a:pt x="345" y="199"/>
                  </a:lnTo>
                  <a:lnTo>
                    <a:pt x="0" y="0"/>
                  </a:lnTo>
                  <a:close/>
                </a:path>
              </a:pathLst>
            </a:custGeom>
            <a:solidFill>
              <a:srgbClr val="FF85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9" name="ïślïdè">
              <a:extLst>
                <a:ext uri="{FF2B5EF4-FFF2-40B4-BE49-F238E27FC236}">
                  <a16:creationId xmlns:a16="http://schemas.microsoft.com/office/drawing/2014/main" id="{3308C700-34BF-4806-A3E4-0CC006D3B96E}"/>
                </a:ext>
              </a:extLst>
            </p:cNvPr>
            <p:cNvSpPr/>
            <p:nvPr/>
          </p:nvSpPr>
          <p:spPr bwMode="auto">
            <a:xfrm>
              <a:off x="7833001" y="2182538"/>
              <a:ext cx="377389" cy="1944227"/>
            </a:xfrm>
            <a:custGeom>
              <a:avLst/>
              <a:gdLst>
                <a:gd name="T0" fmla="*/ 0 w 112"/>
                <a:gd name="T1" fmla="*/ 577 h 577"/>
                <a:gd name="T2" fmla="*/ 112 w 112"/>
                <a:gd name="T3" fmla="*/ 515 h 577"/>
                <a:gd name="T4" fmla="*/ 112 w 112"/>
                <a:gd name="T5" fmla="*/ 0 h 577"/>
                <a:gd name="T6" fmla="*/ 2 w 112"/>
                <a:gd name="T7" fmla="*/ 64 h 577"/>
                <a:gd name="T8" fmla="*/ 0 w 112"/>
                <a:gd name="T9" fmla="*/ 577 h 577"/>
              </a:gdLst>
              <a:ahLst/>
              <a:cxnLst>
                <a:cxn ang="0">
                  <a:pos x="T0" y="T1"/>
                </a:cxn>
                <a:cxn ang="0">
                  <a:pos x="T2" y="T3"/>
                </a:cxn>
                <a:cxn ang="0">
                  <a:pos x="T4" y="T5"/>
                </a:cxn>
                <a:cxn ang="0">
                  <a:pos x="T6" y="T7"/>
                </a:cxn>
                <a:cxn ang="0">
                  <a:pos x="T8" y="T9"/>
                </a:cxn>
              </a:cxnLst>
              <a:rect l="0" t="0" r="r" b="b"/>
              <a:pathLst>
                <a:path w="112" h="577">
                  <a:moveTo>
                    <a:pt x="0" y="577"/>
                  </a:moveTo>
                  <a:lnTo>
                    <a:pt x="112" y="515"/>
                  </a:lnTo>
                  <a:lnTo>
                    <a:pt x="112" y="0"/>
                  </a:lnTo>
                  <a:lnTo>
                    <a:pt x="2" y="64"/>
                  </a:lnTo>
                  <a:lnTo>
                    <a:pt x="0" y="577"/>
                  </a:lnTo>
                  <a:close/>
                </a:path>
              </a:pathLst>
            </a:custGeom>
            <a:solidFill>
              <a:srgbClr val="FA5D5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0" name="îṡlîďe">
              <a:extLst>
                <a:ext uri="{FF2B5EF4-FFF2-40B4-BE49-F238E27FC236}">
                  <a16:creationId xmlns:a16="http://schemas.microsoft.com/office/drawing/2014/main" id="{C6B9F622-79CD-4ABF-B326-BEBD0DBFB3FD}"/>
                </a:ext>
              </a:extLst>
            </p:cNvPr>
            <p:cNvSpPr/>
            <p:nvPr/>
          </p:nvSpPr>
          <p:spPr bwMode="auto">
            <a:xfrm>
              <a:off x="6886158" y="1936560"/>
              <a:ext cx="57283" cy="20217"/>
            </a:xfrm>
            <a:custGeom>
              <a:avLst/>
              <a:gdLst>
                <a:gd name="T0" fmla="*/ 2 w 8"/>
                <a:gd name="T1" fmla="*/ 2 h 3"/>
                <a:gd name="T2" fmla="*/ 0 w 8"/>
                <a:gd name="T3" fmla="*/ 3 h 3"/>
                <a:gd name="T4" fmla="*/ 4 w 8"/>
                <a:gd name="T5" fmla="*/ 1 h 3"/>
                <a:gd name="T6" fmla="*/ 4 w 8"/>
                <a:gd name="T7" fmla="*/ 0 h 3"/>
                <a:gd name="T8" fmla="*/ 5 w 8"/>
                <a:gd name="T9" fmla="*/ 0 h 3"/>
                <a:gd name="T10" fmla="*/ 5 w 8"/>
                <a:gd name="T11" fmla="*/ 0 h 3"/>
                <a:gd name="T12" fmla="*/ 6 w 8"/>
                <a:gd name="T13" fmla="*/ 0 h 3"/>
                <a:gd name="T14" fmla="*/ 6 w 8"/>
                <a:gd name="T15" fmla="*/ 0 h 3"/>
                <a:gd name="T16" fmla="*/ 6 w 8"/>
                <a:gd name="T17" fmla="*/ 0 h 3"/>
                <a:gd name="T18" fmla="*/ 6 w 8"/>
                <a:gd name="T19" fmla="*/ 0 h 3"/>
                <a:gd name="T20" fmla="*/ 7 w 8"/>
                <a:gd name="T21" fmla="*/ 0 h 3"/>
                <a:gd name="T22" fmla="*/ 8 w 8"/>
                <a:gd name="T23" fmla="*/ 0 h 3"/>
                <a:gd name="T24" fmla="*/ 4 w 8"/>
                <a:gd name="T25" fmla="*/ 2 h 3"/>
                <a:gd name="T26" fmla="*/ 2 w 8"/>
                <a:gd name="T2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3">
                  <a:moveTo>
                    <a:pt x="2" y="2"/>
                  </a:moveTo>
                  <a:cubicBezTo>
                    <a:pt x="1" y="2"/>
                    <a:pt x="1" y="2"/>
                    <a:pt x="0" y="3"/>
                  </a:cubicBezTo>
                  <a:cubicBezTo>
                    <a:pt x="4" y="1"/>
                    <a:pt x="4" y="1"/>
                    <a:pt x="4" y="1"/>
                  </a:cubicBezTo>
                  <a:cubicBezTo>
                    <a:pt x="4" y="0"/>
                    <a:pt x="4" y="0"/>
                    <a:pt x="4" y="0"/>
                  </a:cubicBezTo>
                  <a:cubicBezTo>
                    <a:pt x="5" y="0"/>
                    <a:pt x="5" y="0"/>
                    <a:pt x="5" y="0"/>
                  </a:cubicBezTo>
                  <a:cubicBezTo>
                    <a:pt x="5" y="0"/>
                    <a:pt x="5" y="0"/>
                    <a:pt x="5" y="0"/>
                  </a:cubicBezTo>
                  <a:cubicBezTo>
                    <a:pt x="6" y="0"/>
                    <a:pt x="6" y="0"/>
                    <a:pt x="6" y="0"/>
                  </a:cubicBezTo>
                  <a:cubicBezTo>
                    <a:pt x="6" y="0"/>
                    <a:pt x="6" y="0"/>
                    <a:pt x="6" y="0"/>
                  </a:cubicBezTo>
                  <a:cubicBezTo>
                    <a:pt x="6" y="0"/>
                    <a:pt x="6" y="0"/>
                    <a:pt x="6" y="0"/>
                  </a:cubicBezTo>
                  <a:cubicBezTo>
                    <a:pt x="6" y="0"/>
                    <a:pt x="6" y="0"/>
                    <a:pt x="6" y="0"/>
                  </a:cubicBezTo>
                  <a:cubicBezTo>
                    <a:pt x="7" y="0"/>
                    <a:pt x="7" y="0"/>
                    <a:pt x="7" y="0"/>
                  </a:cubicBezTo>
                  <a:cubicBezTo>
                    <a:pt x="8" y="0"/>
                    <a:pt x="8" y="0"/>
                    <a:pt x="8" y="0"/>
                  </a:cubicBezTo>
                  <a:cubicBezTo>
                    <a:pt x="4" y="2"/>
                    <a:pt x="4" y="2"/>
                    <a:pt x="4" y="2"/>
                  </a:cubicBezTo>
                  <a:cubicBezTo>
                    <a:pt x="3" y="2"/>
                    <a:pt x="3" y="2"/>
                    <a:pt x="2" y="2"/>
                  </a:cubicBezTo>
                  <a:close/>
                </a:path>
              </a:pathLst>
            </a:custGeom>
            <a:solidFill>
              <a:srgbClr val="EEAE5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1" name="í$1iḋè">
              <a:extLst>
                <a:ext uri="{FF2B5EF4-FFF2-40B4-BE49-F238E27FC236}">
                  <a16:creationId xmlns:a16="http://schemas.microsoft.com/office/drawing/2014/main" id="{A658F667-8CF5-44F9-ABEE-5ADFDB5CBD24}"/>
                </a:ext>
              </a:extLst>
            </p:cNvPr>
            <p:cNvSpPr/>
            <p:nvPr/>
          </p:nvSpPr>
          <p:spPr bwMode="auto">
            <a:xfrm>
              <a:off x="6970397" y="1963517"/>
              <a:ext cx="77501" cy="181955"/>
            </a:xfrm>
            <a:custGeom>
              <a:avLst/>
              <a:gdLst>
                <a:gd name="T0" fmla="*/ 6 w 11"/>
                <a:gd name="T1" fmla="*/ 14 h 26"/>
                <a:gd name="T2" fmla="*/ 5 w 11"/>
                <a:gd name="T3" fmla="*/ 10 h 26"/>
                <a:gd name="T4" fmla="*/ 5 w 11"/>
                <a:gd name="T5" fmla="*/ 10 h 26"/>
                <a:gd name="T6" fmla="*/ 3 w 11"/>
                <a:gd name="T7" fmla="*/ 6 h 26"/>
                <a:gd name="T8" fmla="*/ 3 w 11"/>
                <a:gd name="T9" fmla="*/ 6 h 26"/>
                <a:gd name="T10" fmla="*/ 0 w 11"/>
                <a:gd name="T11" fmla="*/ 3 h 26"/>
                <a:gd name="T12" fmla="*/ 0 w 11"/>
                <a:gd name="T13" fmla="*/ 3 h 26"/>
                <a:gd name="T14" fmla="*/ 4 w 11"/>
                <a:gd name="T15" fmla="*/ 0 h 26"/>
                <a:gd name="T16" fmla="*/ 5 w 11"/>
                <a:gd name="T17" fmla="*/ 1 h 26"/>
                <a:gd name="T18" fmla="*/ 6 w 11"/>
                <a:gd name="T19" fmla="*/ 3 h 26"/>
                <a:gd name="T20" fmla="*/ 6 w 11"/>
                <a:gd name="T21" fmla="*/ 4 h 26"/>
                <a:gd name="T22" fmla="*/ 7 w 11"/>
                <a:gd name="T23" fmla="*/ 4 h 26"/>
                <a:gd name="T24" fmla="*/ 7 w 11"/>
                <a:gd name="T25" fmla="*/ 4 h 26"/>
                <a:gd name="T26" fmla="*/ 7 w 11"/>
                <a:gd name="T27" fmla="*/ 5 h 26"/>
                <a:gd name="T28" fmla="*/ 8 w 11"/>
                <a:gd name="T29" fmla="*/ 5 h 26"/>
                <a:gd name="T30" fmla="*/ 8 w 11"/>
                <a:gd name="T31" fmla="*/ 6 h 26"/>
                <a:gd name="T32" fmla="*/ 9 w 11"/>
                <a:gd name="T33" fmla="*/ 7 h 26"/>
                <a:gd name="T34" fmla="*/ 9 w 11"/>
                <a:gd name="T35" fmla="*/ 8 h 26"/>
                <a:gd name="T36" fmla="*/ 9 w 11"/>
                <a:gd name="T37" fmla="*/ 8 h 26"/>
                <a:gd name="T38" fmla="*/ 9 w 11"/>
                <a:gd name="T39" fmla="*/ 8 h 26"/>
                <a:gd name="T40" fmla="*/ 9 w 11"/>
                <a:gd name="T41" fmla="*/ 9 h 26"/>
                <a:gd name="T42" fmla="*/ 10 w 11"/>
                <a:gd name="T43" fmla="*/ 10 h 26"/>
                <a:gd name="T44" fmla="*/ 10 w 11"/>
                <a:gd name="T45" fmla="*/ 11 h 26"/>
                <a:gd name="T46" fmla="*/ 10 w 11"/>
                <a:gd name="T47" fmla="*/ 12 h 26"/>
                <a:gd name="T48" fmla="*/ 10 w 11"/>
                <a:gd name="T49" fmla="*/ 12 h 26"/>
                <a:gd name="T50" fmla="*/ 10 w 11"/>
                <a:gd name="T51" fmla="*/ 13 h 26"/>
                <a:gd name="T52" fmla="*/ 11 w 11"/>
                <a:gd name="T53" fmla="*/ 14 h 26"/>
                <a:gd name="T54" fmla="*/ 11 w 11"/>
                <a:gd name="T55" fmla="*/ 16 h 26"/>
                <a:gd name="T56" fmla="*/ 8 w 11"/>
                <a:gd name="T57" fmla="*/ 23 h 26"/>
                <a:gd name="T58" fmla="*/ 4 w 11"/>
                <a:gd name="T59" fmla="*/ 26 h 26"/>
                <a:gd name="T60" fmla="*/ 7 w 11"/>
                <a:gd name="T61" fmla="*/ 19 h 26"/>
                <a:gd name="T62" fmla="*/ 6 w 11"/>
                <a:gd name="T63"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 h="26">
                  <a:moveTo>
                    <a:pt x="6" y="14"/>
                  </a:moveTo>
                  <a:cubicBezTo>
                    <a:pt x="6" y="13"/>
                    <a:pt x="6" y="12"/>
                    <a:pt x="5" y="10"/>
                  </a:cubicBezTo>
                  <a:cubicBezTo>
                    <a:pt x="5" y="10"/>
                    <a:pt x="5" y="10"/>
                    <a:pt x="5" y="10"/>
                  </a:cubicBezTo>
                  <a:cubicBezTo>
                    <a:pt x="4" y="9"/>
                    <a:pt x="4" y="7"/>
                    <a:pt x="3" y="6"/>
                  </a:cubicBezTo>
                  <a:cubicBezTo>
                    <a:pt x="3" y="6"/>
                    <a:pt x="3" y="6"/>
                    <a:pt x="3" y="6"/>
                  </a:cubicBezTo>
                  <a:cubicBezTo>
                    <a:pt x="2" y="5"/>
                    <a:pt x="1" y="4"/>
                    <a:pt x="0" y="3"/>
                  </a:cubicBezTo>
                  <a:cubicBezTo>
                    <a:pt x="0" y="3"/>
                    <a:pt x="0" y="3"/>
                    <a:pt x="0" y="3"/>
                  </a:cubicBezTo>
                  <a:cubicBezTo>
                    <a:pt x="4" y="0"/>
                    <a:pt x="4" y="0"/>
                    <a:pt x="4" y="0"/>
                  </a:cubicBezTo>
                  <a:cubicBezTo>
                    <a:pt x="4" y="1"/>
                    <a:pt x="4" y="1"/>
                    <a:pt x="5" y="1"/>
                  </a:cubicBezTo>
                  <a:cubicBezTo>
                    <a:pt x="5" y="2"/>
                    <a:pt x="5" y="2"/>
                    <a:pt x="6" y="3"/>
                  </a:cubicBezTo>
                  <a:cubicBezTo>
                    <a:pt x="6" y="4"/>
                    <a:pt x="6" y="4"/>
                    <a:pt x="6" y="4"/>
                  </a:cubicBezTo>
                  <a:cubicBezTo>
                    <a:pt x="7" y="4"/>
                    <a:pt x="7" y="4"/>
                    <a:pt x="7" y="4"/>
                  </a:cubicBezTo>
                  <a:cubicBezTo>
                    <a:pt x="7" y="4"/>
                    <a:pt x="7" y="4"/>
                    <a:pt x="7" y="4"/>
                  </a:cubicBezTo>
                  <a:cubicBezTo>
                    <a:pt x="7" y="5"/>
                    <a:pt x="7" y="5"/>
                    <a:pt x="7" y="5"/>
                  </a:cubicBezTo>
                  <a:cubicBezTo>
                    <a:pt x="8" y="5"/>
                    <a:pt x="8" y="5"/>
                    <a:pt x="8" y="5"/>
                  </a:cubicBezTo>
                  <a:cubicBezTo>
                    <a:pt x="8" y="6"/>
                    <a:pt x="8" y="6"/>
                    <a:pt x="8" y="6"/>
                  </a:cubicBezTo>
                  <a:cubicBezTo>
                    <a:pt x="9" y="7"/>
                    <a:pt x="9" y="7"/>
                    <a:pt x="9" y="7"/>
                  </a:cubicBezTo>
                  <a:cubicBezTo>
                    <a:pt x="9" y="8"/>
                    <a:pt x="9" y="8"/>
                    <a:pt x="9" y="8"/>
                  </a:cubicBezTo>
                  <a:cubicBezTo>
                    <a:pt x="9" y="8"/>
                    <a:pt x="9" y="8"/>
                    <a:pt x="9" y="8"/>
                  </a:cubicBezTo>
                  <a:cubicBezTo>
                    <a:pt x="9" y="8"/>
                    <a:pt x="9" y="8"/>
                    <a:pt x="9" y="8"/>
                  </a:cubicBezTo>
                  <a:cubicBezTo>
                    <a:pt x="9" y="9"/>
                    <a:pt x="9" y="9"/>
                    <a:pt x="9" y="9"/>
                  </a:cubicBezTo>
                  <a:cubicBezTo>
                    <a:pt x="10" y="10"/>
                    <a:pt x="10" y="10"/>
                    <a:pt x="10" y="10"/>
                  </a:cubicBezTo>
                  <a:cubicBezTo>
                    <a:pt x="10" y="11"/>
                    <a:pt x="10" y="11"/>
                    <a:pt x="10" y="11"/>
                  </a:cubicBezTo>
                  <a:cubicBezTo>
                    <a:pt x="10" y="12"/>
                    <a:pt x="10" y="12"/>
                    <a:pt x="10" y="12"/>
                  </a:cubicBezTo>
                  <a:cubicBezTo>
                    <a:pt x="10" y="12"/>
                    <a:pt x="10" y="12"/>
                    <a:pt x="10" y="12"/>
                  </a:cubicBezTo>
                  <a:cubicBezTo>
                    <a:pt x="10" y="13"/>
                    <a:pt x="10" y="13"/>
                    <a:pt x="10" y="13"/>
                  </a:cubicBezTo>
                  <a:cubicBezTo>
                    <a:pt x="11" y="13"/>
                    <a:pt x="11" y="14"/>
                    <a:pt x="11" y="14"/>
                  </a:cubicBezTo>
                  <a:cubicBezTo>
                    <a:pt x="11" y="15"/>
                    <a:pt x="11" y="16"/>
                    <a:pt x="11" y="16"/>
                  </a:cubicBezTo>
                  <a:cubicBezTo>
                    <a:pt x="11" y="20"/>
                    <a:pt x="10" y="22"/>
                    <a:pt x="8" y="23"/>
                  </a:cubicBezTo>
                  <a:cubicBezTo>
                    <a:pt x="4" y="26"/>
                    <a:pt x="4" y="26"/>
                    <a:pt x="4" y="26"/>
                  </a:cubicBezTo>
                  <a:cubicBezTo>
                    <a:pt x="6" y="24"/>
                    <a:pt x="7" y="22"/>
                    <a:pt x="7" y="19"/>
                  </a:cubicBezTo>
                  <a:cubicBezTo>
                    <a:pt x="7" y="17"/>
                    <a:pt x="7" y="16"/>
                    <a:pt x="6" y="14"/>
                  </a:cubicBezTo>
                  <a:close/>
                </a:path>
              </a:pathLst>
            </a:custGeom>
            <a:solidFill>
              <a:srgbClr val="363F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2" name="ísḻiḋé">
              <a:extLst>
                <a:ext uri="{FF2B5EF4-FFF2-40B4-BE49-F238E27FC236}">
                  <a16:creationId xmlns:a16="http://schemas.microsoft.com/office/drawing/2014/main" id="{37B4FDEC-DC52-4742-AD11-9C2F8AFDA0C7}"/>
                </a:ext>
              </a:extLst>
            </p:cNvPr>
            <p:cNvSpPr/>
            <p:nvPr/>
          </p:nvSpPr>
          <p:spPr bwMode="auto">
            <a:xfrm>
              <a:off x="6970397" y="1609716"/>
              <a:ext cx="97718" cy="377389"/>
            </a:xfrm>
            <a:custGeom>
              <a:avLst/>
              <a:gdLst>
                <a:gd name="T0" fmla="*/ 0 w 14"/>
                <a:gd name="T1" fmla="*/ 24 h 54"/>
                <a:gd name="T2" fmla="*/ 10 w 14"/>
                <a:gd name="T3" fmla="*/ 2 h 54"/>
                <a:gd name="T4" fmla="*/ 14 w 14"/>
                <a:gd name="T5" fmla="*/ 0 h 54"/>
                <a:gd name="T6" fmla="*/ 4 w 14"/>
                <a:gd name="T7" fmla="*/ 21 h 54"/>
                <a:gd name="T8" fmla="*/ 4 w 14"/>
                <a:gd name="T9" fmla="*/ 51 h 54"/>
                <a:gd name="T10" fmla="*/ 0 w 14"/>
                <a:gd name="T11" fmla="*/ 54 h 54"/>
                <a:gd name="T12" fmla="*/ 0 w 14"/>
                <a:gd name="T13" fmla="*/ 24 h 54"/>
              </a:gdLst>
              <a:ahLst/>
              <a:cxnLst>
                <a:cxn ang="0">
                  <a:pos x="T0" y="T1"/>
                </a:cxn>
                <a:cxn ang="0">
                  <a:pos x="T2" y="T3"/>
                </a:cxn>
                <a:cxn ang="0">
                  <a:pos x="T4" y="T5"/>
                </a:cxn>
                <a:cxn ang="0">
                  <a:pos x="T6" y="T7"/>
                </a:cxn>
                <a:cxn ang="0">
                  <a:pos x="T8" y="T9"/>
                </a:cxn>
                <a:cxn ang="0">
                  <a:pos x="T10" y="T11"/>
                </a:cxn>
                <a:cxn ang="0">
                  <a:pos x="T12" y="T13"/>
                </a:cxn>
              </a:cxnLst>
              <a:rect l="0" t="0" r="r" b="b"/>
              <a:pathLst>
                <a:path w="14" h="54">
                  <a:moveTo>
                    <a:pt x="0" y="24"/>
                  </a:moveTo>
                  <a:cubicBezTo>
                    <a:pt x="0" y="13"/>
                    <a:pt x="4" y="5"/>
                    <a:pt x="10" y="2"/>
                  </a:cubicBezTo>
                  <a:cubicBezTo>
                    <a:pt x="14" y="0"/>
                    <a:pt x="14" y="0"/>
                    <a:pt x="14" y="0"/>
                  </a:cubicBezTo>
                  <a:cubicBezTo>
                    <a:pt x="8" y="3"/>
                    <a:pt x="4" y="11"/>
                    <a:pt x="4" y="21"/>
                  </a:cubicBezTo>
                  <a:cubicBezTo>
                    <a:pt x="4" y="51"/>
                    <a:pt x="4" y="51"/>
                    <a:pt x="4" y="51"/>
                  </a:cubicBezTo>
                  <a:cubicBezTo>
                    <a:pt x="0" y="54"/>
                    <a:pt x="0" y="54"/>
                    <a:pt x="0" y="54"/>
                  </a:cubicBezTo>
                  <a:lnTo>
                    <a:pt x="0" y="24"/>
                  </a:lnTo>
                  <a:close/>
                </a:path>
              </a:pathLst>
            </a:custGeom>
            <a:solidFill>
              <a:srgbClr val="363F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3" name="ísļíḋe">
              <a:extLst>
                <a:ext uri="{FF2B5EF4-FFF2-40B4-BE49-F238E27FC236}">
                  <a16:creationId xmlns:a16="http://schemas.microsoft.com/office/drawing/2014/main" id="{DE920B0C-3736-4864-8B47-D5E93BB9E45C}"/>
                </a:ext>
              </a:extLst>
            </p:cNvPr>
            <p:cNvSpPr/>
            <p:nvPr/>
          </p:nvSpPr>
          <p:spPr bwMode="auto">
            <a:xfrm>
              <a:off x="7418546" y="2243190"/>
              <a:ext cx="57283" cy="23588"/>
            </a:xfrm>
            <a:custGeom>
              <a:avLst/>
              <a:gdLst>
                <a:gd name="T0" fmla="*/ 0 w 8"/>
                <a:gd name="T1" fmla="*/ 3 h 3"/>
                <a:gd name="T2" fmla="*/ 0 w 8"/>
                <a:gd name="T3" fmla="*/ 3 h 3"/>
                <a:gd name="T4" fmla="*/ 0 w 8"/>
                <a:gd name="T5" fmla="*/ 3 h 3"/>
                <a:gd name="T6" fmla="*/ 4 w 8"/>
                <a:gd name="T7" fmla="*/ 0 h 3"/>
                <a:gd name="T8" fmla="*/ 4 w 8"/>
                <a:gd name="T9" fmla="*/ 0 h 3"/>
                <a:gd name="T10" fmla="*/ 5 w 8"/>
                <a:gd name="T11" fmla="*/ 0 h 3"/>
                <a:gd name="T12" fmla="*/ 5 w 8"/>
                <a:gd name="T13" fmla="*/ 0 h 3"/>
                <a:gd name="T14" fmla="*/ 6 w 8"/>
                <a:gd name="T15" fmla="*/ 0 h 3"/>
                <a:gd name="T16" fmla="*/ 6 w 8"/>
                <a:gd name="T17" fmla="*/ 0 h 3"/>
                <a:gd name="T18" fmla="*/ 6 w 8"/>
                <a:gd name="T19" fmla="*/ 0 h 3"/>
                <a:gd name="T20" fmla="*/ 6 w 8"/>
                <a:gd name="T21" fmla="*/ 0 h 3"/>
                <a:gd name="T22" fmla="*/ 7 w 8"/>
                <a:gd name="T23" fmla="*/ 0 h 3"/>
                <a:gd name="T24" fmla="*/ 8 w 8"/>
                <a:gd name="T25" fmla="*/ 0 h 3"/>
                <a:gd name="T26" fmla="*/ 4 w 8"/>
                <a:gd name="T27" fmla="*/ 2 h 3"/>
                <a:gd name="T28" fmla="*/ 2 w 8"/>
                <a:gd name="T29" fmla="*/ 2 h 3"/>
                <a:gd name="T30" fmla="*/ 2 w 8"/>
                <a:gd name="T31" fmla="*/ 2 h 3"/>
                <a:gd name="T32" fmla="*/ 0 w 8"/>
                <a:gd name="T33"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3">
                  <a:moveTo>
                    <a:pt x="0" y="3"/>
                  </a:moveTo>
                  <a:cubicBezTo>
                    <a:pt x="0" y="3"/>
                    <a:pt x="0" y="3"/>
                    <a:pt x="0" y="3"/>
                  </a:cubicBezTo>
                  <a:cubicBezTo>
                    <a:pt x="0" y="3"/>
                    <a:pt x="0" y="3"/>
                    <a:pt x="0" y="3"/>
                  </a:cubicBezTo>
                  <a:cubicBezTo>
                    <a:pt x="4" y="0"/>
                    <a:pt x="4" y="0"/>
                    <a:pt x="4" y="0"/>
                  </a:cubicBezTo>
                  <a:cubicBezTo>
                    <a:pt x="4" y="0"/>
                    <a:pt x="4" y="0"/>
                    <a:pt x="4" y="0"/>
                  </a:cubicBezTo>
                  <a:cubicBezTo>
                    <a:pt x="5" y="0"/>
                    <a:pt x="5" y="0"/>
                    <a:pt x="5" y="0"/>
                  </a:cubicBezTo>
                  <a:cubicBezTo>
                    <a:pt x="5" y="0"/>
                    <a:pt x="5" y="0"/>
                    <a:pt x="5" y="0"/>
                  </a:cubicBezTo>
                  <a:cubicBezTo>
                    <a:pt x="6" y="0"/>
                    <a:pt x="6" y="0"/>
                    <a:pt x="6" y="0"/>
                  </a:cubicBezTo>
                  <a:cubicBezTo>
                    <a:pt x="6" y="0"/>
                    <a:pt x="6" y="0"/>
                    <a:pt x="6" y="0"/>
                  </a:cubicBezTo>
                  <a:cubicBezTo>
                    <a:pt x="6" y="0"/>
                    <a:pt x="6" y="0"/>
                    <a:pt x="6" y="0"/>
                  </a:cubicBezTo>
                  <a:cubicBezTo>
                    <a:pt x="6" y="0"/>
                    <a:pt x="6" y="0"/>
                    <a:pt x="6" y="0"/>
                  </a:cubicBezTo>
                  <a:cubicBezTo>
                    <a:pt x="7" y="0"/>
                    <a:pt x="7" y="0"/>
                    <a:pt x="7" y="0"/>
                  </a:cubicBezTo>
                  <a:cubicBezTo>
                    <a:pt x="8" y="0"/>
                    <a:pt x="8" y="0"/>
                    <a:pt x="8" y="0"/>
                  </a:cubicBezTo>
                  <a:cubicBezTo>
                    <a:pt x="4" y="2"/>
                    <a:pt x="4" y="2"/>
                    <a:pt x="4" y="2"/>
                  </a:cubicBezTo>
                  <a:cubicBezTo>
                    <a:pt x="3" y="2"/>
                    <a:pt x="3" y="2"/>
                    <a:pt x="2" y="2"/>
                  </a:cubicBezTo>
                  <a:cubicBezTo>
                    <a:pt x="2" y="2"/>
                    <a:pt x="2" y="2"/>
                    <a:pt x="2" y="2"/>
                  </a:cubicBezTo>
                  <a:cubicBezTo>
                    <a:pt x="1" y="2"/>
                    <a:pt x="1" y="2"/>
                    <a:pt x="0" y="3"/>
                  </a:cubicBezTo>
                  <a:close/>
                </a:path>
              </a:pathLst>
            </a:custGeom>
            <a:solidFill>
              <a:srgbClr val="363F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4" name="îṧliḑê">
              <a:extLst>
                <a:ext uri="{FF2B5EF4-FFF2-40B4-BE49-F238E27FC236}">
                  <a16:creationId xmlns:a16="http://schemas.microsoft.com/office/drawing/2014/main" id="{4ED67F14-1939-4429-BCEA-96BB7EB5EAC2}"/>
                </a:ext>
              </a:extLst>
            </p:cNvPr>
            <p:cNvSpPr/>
            <p:nvPr/>
          </p:nvSpPr>
          <p:spPr bwMode="auto">
            <a:xfrm>
              <a:off x="7502785" y="2273514"/>
              <a:ext cx="77501" cy="181955"/>
            </a:xfrm>
            <a:custGeom>
              <a:avLst/>
              <a:gdLst>
                <a:gd name="T0" fmla="*/ 7 w 11"/>
                <a:gd name="T1" fmla="*/ 18 h 26"/>
                <a:gd name="T2" fmla="*/ 6 w 11"/>
                <a:gd name="T3" fmla="*/ 14 h 26"/>
                <a:gd name="T4" fmla="*/ 6 w 11"/>
                <a:gd name="T5" fmla="*/ 14 h 26"/>
                <a:gd name="T6" fmla="*/ 5 w 11"/>
                <a:gd name="T7" fmla="*/ 10 h 26"/>
                <a:gd name="T8" fmla="*/ 5 w 11"/>
                <a:gd name="T9" fmla="*/ 10 h 26"/>
                <a:gd name="T10" fmla="*/ 3 w 11"/>
                <a:gd name="T11" fmla="*/ 6 h 26"/>
                <a:gd name="T12" fmla="*/ 3 w 11"/>
                <a:gd name="T13" fmla="*/ 6 h 26"/>
                <a:gd name="T14" fmla="*/ 0 w 11"/>
                <a:gd name="T15" fmla="*/ 2 h 26"/>
                <a:gd name="T16" fmla="*/ 4 w 11"/>
                <a:gd name="T17" fmla="*/ 0 h 26"/>
                <a:gd name="T18" fmla="*/ 5 w 11"/>
                <a:gd name="T19" fmla="*/ 1 h 26"/>
                <a:gd name="T20" fmla="*/ 6 w 11"/>
                <a:gd name="T21" fmla="*/ 2 h 26"/>
                <a:gd name="T22" fmla="*/ 6 w 11"/>
                <a:gd name="T23" fmla="*/ 3 h 26"/>
                <a:gd name="T24" fmla="*/ 7 w 11"/>
                <a:gd name="T25" fmla="*/ 4 h 26"/>
                <a:gd name="T26" fmla="*/ 7 w 11"/>
                <a:gd name="T27" fmla="*/ 4 h 26"/>
                <a:gd name="T28" fmla="*/ 7 w 11"/>
                <a:gd name="T29" fmla="*/ 4 h 26"/>
                <a:gd name="T30" fmla="*/ 8 w 11"/>
                <a:gd name="T31" fmla="*/ 5 h 26"/>
                <a:gd name="T32" fmla="*/ 8 w 11"/>
                <a:gd name="T33" fmla="*/ 6 h 26"/>
                <a:gd name="T34" fmla="*/ 9 w 11"/>
                <a:gd name="T35" fmla="*/ 7 h 26"/>
                <a:gd name="T36" fmla="*/ 9 w 11"/>
                <a:gd name="T37" fmla="*/ 8 h 26"/>
                <a:gd name="T38" fmla="*/ 9 w 11"/>
                <a:gd name="T39" fmla="*/ 8 h 26"/>
                <a:gd name="T40" fmla="*/ 9 w 11"/>
                <a:gd name="T41" fmla="*/ 8 h 26"/>
                <a:gd name="T42" fmla="*/ 9 w 11"/>
                <a:gd name="T43" fmla="*/ 9 h 26"/>
                <a:gd name="T44" fmla="*/ 10 w 11"/>
                <a:gd name="T45" fmla="*/ 10 h 26"/>
                <a:gd name="T46" fmla="*/ 10 w 11"/>
                <a:gd name="T47" fmla="*/ 11 h 26"/>
                <a:gd name="T48" fmla="*/ 10 w 11"/>
                <a:gd name="T49" fmla="*/ 12 h 26"/>
                <a:gd name="T50" fmla="*/ 10 w 11"/>
                <a:gd name="T51" fmla="*/ 12 h 26"/>
                <a:gd name="T52" fmla="*/ 10 w 11"/>
                <a:gd name="T53" fmla="*/ 13 h 26"/>
                <a:gd name="T54" fmla="*/ 11 w 11"/>
                <a:gd name="T55" fmla="*/ 14 h 26"/>
                <a:gd name="T56" fmla="*/ 11 w 11"/>
                <a:gd name="T57" fmla="*/ 16 h 26"/>
                <a:gd name="T58" fmla="*/ 8 w 11"/>
                <a:gd name="T59" fmla="*/ 23 h 26"/>
                <a:gd name="T60" fmla="*/ 4 w 11"/>
                <a:gd name="T61" fmla="*/ 26 h 26"/>
                <a:gd name="T62" fmla="*/ 7 w 11"/>
                <a:gd name="T63"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 h="26">
                  <a:moveTo>
                    <a:pt x="7" y="18"/>
                  </a:moveTo>
                  <a:cubicBezTo>
                    <a:pt x="7" y="17"/>
                    <a:pt x="7" y="16"/>
                    <a:pt x="6" y="14"/>
                  </a:cubicBezTo>
                  <a:cubicBezTo>
                    <a:pt x="6" y="14"/>
                    <a:pt x="6" y="14"/>
                    <a:pt x="6" y="14"/>
                  </a:cubicBezTo>
                  <a:cubicBezTo>
                    <a:pt x="6" y="13"/>
                    <a:pt x="6" y="11"/>
                    <a:pt x="5" y="10"/>
                  </a:cubicBezTo>
                  <a:cubicBezTo>
                    <a:pt x="5" y="10"/>
                    <a:pt x="5" y="10"/>
                    <a:pt x="5" y="10"/>
                  </a:cubicBezTo>
                  <a:cubicBezTo>
                    <a:pt x="4" y="9"/>
                    <a:pt x="4" y="7"/>
                    <a:pt x="3" y="6"/>
                  </a:cubicBezTo>
                  <a:cubicBezTo>
                    <a:pt x="3" y="6"/>
                    <a:pt x="3" y="6"/>
                    <a:pt x="3" y="6"/>
                  </a:cubicBezTo>
                  <a:cubicBezTo>
                    <a:pt x="2" y="5"/>
                    <a:pt x="1" y="4"/>
                    <a:pt x="0" y="2"/>
                  </a:cubicBezTo>
                  <a:cubicBezTo>
                    <a:pt x="4" y="0"/>
                    <a:pt x="4" y="0"/>
                    <a:pt x="4" y="0"/>
                  </a:cubicBezTo>
                  <a:cubicBezTo>
                    <a:pt x="4" y="1"/>
                    <a:pt x="4" y="1"/>
                    <a:pt x="5" y="1"/>
                  </a:cubicBezTo>
                  <a:cubicBezTo>
                    <a:pt x="5" y="2"/>
                    <a:pt x="5" y="2"/>
                    <a:pt x="6" y="2"/>
                  </a:cubicBezTo>
                  <a:cubicBezTo>
                    <a:pt x="6" y="3"/>
                    <a:pt x="6" y="3"/>
                    <a:pt x="6" y="3"/>
                  </a:cubicBezTo>
                  <a:cubicBezTo>
                    <a:pt x="7" y="4"/>
                    <a:pt x="7" y="4"/>
                    <a:pt x="7" y="4"/>
                  </a:cubicBezTo>
                  <a:cubicBezTo>
                    <a:pt x="7" y="4"/>
                    <a:pt x="7" y="4"/>
                    <a:pt x="7" y="4"/>
                  </a:cubicBezTo>
                  <a:cubicBezTo>
                    <a:pt x="7" y="4"/>
                    <a:pt x="7" y="4"/>
                    <a:pt x="7" y="4"/>
                  </a:cubicBezTo>
                  <a:cubicBezTo>
                    <a:pt x="8" y="5"/>
                    <a:pt x="8" y="5"/>
                    <a:pt x="8" y="5"/>
                  </a:cubicBezTo>
                  <a:cubicBezTo>
                    <a:pt x="8" y="6"/>
                    <a:pt x="8" y="6"/>
                    <a:pt x="8" y="6"/>
                  </a:cubicBezTo>
                  <a:cubicBezTo>
                    <a:pt x="9" y="7"/>
                    <a:pt x="9" y="7"/>
                    <a:pt x="9" y="7"/>
                  </a:cubicBezTo>
                  <a:cubicBezTo>
                    <a:pt x="9" y="8"/>
                    <a:pt x="9" y="8"/>
                    <a:pt x="9" y="8"/>
                  </a:cubicBezTo>
                  <a:cubicBezTo>
                    <a:pt x="9" y="8"/>
                    <a:pt x="9" y="8"/>
                    <a:pt x="9" y="8"/>
                  </a:cubicBezTo>
                  <a:cubicBezTo>
                    <a:pt x="9" y="8"/>
                    <a:pt x="9" y="8"/>
                    <a:pt x="9" y="8"/>
                  </a:cubicBezTo>
                  <a:cubicBezTo>
                    <a:pt x="9" y="9"/>
                    <a:pt x="9" y="9"/>
                    <a:pt x="9" y="9"/>
                  </a:cubicBezTo>
                  <a:cubicBezTo>
                    <a:pt x="10" y="10"/>
                    <a:pt x="10" y="10"/>
                    <a:pt x="10" y="10"/>
                  </a:cubicBezTo>
                  <a:cubicBezTo>
                    <a:pt x="10" y="11"/>
                    <a:pt x="10" y="11"/>
                    <a:pt x="10" y="11"/>
                  </a:cubicBezTo>
                  <a:cubicBezTo>
                    <a:pt x="10" y="12"/>
                    <a:pt x="10" y="12"/>
                    <a:pt x="10" y="12"/>
                  </a:cubicBezTo>
                  <a:cubicBezTo>
                    <a:pt x="10" y="12"/>
                    <a:pt x="10" y="12"/>
                    <a:pt x="10" y="12"/>
                  </a:cubicBezTo>
                  <a:cubicBezTo>
                    <a:pt x="10" y="13"/>
                    <a:pt x="10" y="13"/>
                    <a:pt x="10" y="13"/>
                  </a:cubicBezTo>
                  <a:cubicBezTo>
                    <a:pt x="11" y="13"/>
                    <a:pt x="11" y="14"/>
                    <a:pt x="11" y="14"/>
                  </a:cubicBezTo>
                  <a:cubicBezTo>
                    <a:pt x="11" y="15"/>
                    <a:pt x="11" y="16"/>
                    <a:pt x="11" y="16"/>
                  </a:cubicBezTo>
                  <a:cubicBezTo>
                    <a:pt x="11" y="20"/>
                    <a:pt x="10" y="22"/>
                    <a:pt x="8" y="23"/>
                  </a:cubicBezTo>
                  <a:cubicBezTo>
                    <a:pt x="4" y="26"/>
                    <a:pt x="4" y="26"/>
                    <a:pt x="4" y="26"/>
                  </a:cubicBezTo>
                  <a:cubicBezTo>
                    <a:pt x="6" y="24"/>
                    <a:pt x="7" y="22"/>
                    <a:pt x="7" y="18"/>
                  </a:cubicBezTo>
                  <a:close/>
                </a:path>
              </a:pathLst>
            </a:custGeom>
            <a:solidFill>
              <a:srgbClr val="363F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5" name="îṥḷidé">
              <a:extLst>
                <a:ext uri="{FF2B5EF4-FFF2-40B4-BE49-F238E27FC236}">
                  <a16:creationId xmlns:a16="http://schemas.microsoft.com/office/drawing/2014/main" id="{CA9CD881-8D8B-4DBD-9A0F-4117BF3C759B}"/>
                </a:ext>
              </a:extLst>
            </p:cNvPr>
            <p:cNvSpPr/>
            <p:nvPr/>
          </p:nvSpPr>
          <p:spPr bwMode="auto">
            <a:xfrm>
              <a:off x="6997354" y="1518737"/>
              <a:ext cx="532388" cy="768256"/>
            </a:xfrm>
            <a:custGeom>
              <a:avLst/>
              <a:gdLst>
                <a:gd name="T0" fmla="*/ 71 w 76"/>
                <a:gd name="T1" fmla="*/ 68 h 110"/>
                <a:gd name="T2" fmla="*/ 70 w 76"/>
                <a:gd name="T3" fmla="*/ 64 h 110"/>
                <a:gd name="T4" fmla="*/ 68 w 76"/>
                <a:gd name="T5" fmla="*/ 59 h 110"/>
                <a:gd name="T6" fmla="*/ 67 w 76"/>
                <a:gd name="T7" fmla="*/ 54 h 110"/>
                <a:gd name="T8" fmla="*/ 65 w 76"/>
                <a:gd name="T9" fmla="*/ 49 h 110"/>
                <a:gd name="T10" fmla="*/ 62 w 76"/>
                <a:gd name="T11" fmla="*/ 44 h 110"/>
                <a:gd name="T12" fmla="*/ 60 w 76"/>
                <a:gd name="T13" fmla="*/ 39 h 110"/>
                <a:gd name="T14" fmla="*/ 56 w 76"/>
                <a:gd name="T15" fmla="*/ 34 h 110"/>
                <a:gd name="T16" fmla="*/ 53 w 76"/>
                <a:gd name="T17" fmla="*/ 29 h 110"/>
                <a:gd name="T18" fmla="*/ 49 w 76"/>
                <a:gd name="T19" fmla="*/ 25 h 110"/>
                <a:gd name="T20" fmla="*/ 45 w 76"/>
                <a:gd name="T21" fmla="*/ 20 h 110"/>
                <a:gd name="T22" fmla="*/ 42 w 76"/>
                <a:gd name="T23" fmla="*/ 17 h 110"/>
                <a:gd name="T24" fmla="*/ 38 w 76"/>
                <a:gd name="T25" fmla="*/ 14 h 110"/>
                <a:gd name="T26" fmla="*/ 34 w 76"/>
                <a:gd name="T27" fmla="*/ 11 h 110"/>
                <a:gd name="T28" fmla="*/ 25 w 76"/>
                <a:gd name="T29" fmla="*/ 6 h 110"/>
                <a:gd name="T30" fmla="*/ 20 w 76"/>
                <a:gd name="T31" fmla="*/ 4 h 110"/>
                <a:gd name="T32" fmla="*/ 17 w 76"/>
                <a:gd name="T33" fmla="*/ 3 h 110"/>
                <a:gd name="T34" fmla="*/ 13 w 76"/>
                <a:gd name="T35" fmla="*/ 3 h 110"/>
                <a:gd name="T36" fmla="*/ 10 w 76"/>
                <a:gd name="T37" fmla="*/ 2 h 110"/>
                <a:gd name="T38" fmla="*/ 6 w 76"/>
                <a:gd name="T39" fmla="*/ 3 h 110"/>
                <a:gd name="T40" fmla="*/ 3 w 76"/>
                <a:gd name="T41" fmla="*/ 4 h 110"/>
                <a:gd name="T42" fmla="*/ 4 w 76"/>
                <a:gd name="T43" fmla="*/ 3 h 110"/>
                <a:gd name="T44" fmla="*/ 7 w 76"/>
                <a:gd name="T45" fmla="*/ 2 h 110"/>
                <a:gd name="T46" fmla="*/ 8 w 76"/>
                <a:gd name="T47" fmla="*/ 1 h 110"/>
                <a:gd name="T48" fmla="*/ 10 w 76"/>
                <a:gd name="T49" fmla="*/ 1 h 110"/>
                <a:gd name="T50" fmla="*/ 11 w 76"/>
                <a:gd name="T51" fmla="*/ 1 h 110"/>
                <a:gd name="T52" fmla="*/ 14 w 76"/>
                <a:gd name="T53" fmla="*/ 0 h 110"/>
                <a:gd name="T54" fmla="*/ 16 w 76"/>
                <a:gd name="T55" fmla="*/ 0 h 110"/>
                <a:gd name="T56" fmla="*/ 18 w 76"/>
                <a:gd name="T57" fmla="*/ 0 h 110"/>
                <a:gd name="T58" fmla="*/ 21 w 76"/>
                <a:gd name="T59" fmla="*/ 1 h 110"/>
                <a:gd name="T60" fmla="*/ 23 w 76"/>
                <a:gd name="T61" fmla="*/ 1 h 110"/>
                <a:gd name="T62" fmla="*/ 27 w 76"/>
                <a:gd name="T63" fmla="*/ 3 h 110"/>
                <a:gd name="T64" fmla="*/ 29 w 76"/>
                <a:gd name="T65" fmla="*/ 3 h 110"/>
                <a:gd name="T66" fmla="*/ 38 w 76"/>
                <a:gd name="T67" fmla="*/ 8 h 110"/>
                <a:gd name="T68" fmla="*/ 42 w 76"/>
                <a:gd name="T69" fmla="*/ 11 h 110"/>
                <a:gd name="T70" fmla="*/ 46 w 76"/>
                <a:gd name="T71" fmla="*/ 15 h 110"/>
                <a:gd name="T72" fmla="*/ 48 w 76"/>
                <a:gd name="T73" fmla="*/ 17 h 110"/>
                <a:gd name="T74" fmla="*/ 52 w 76"/>
                <a:gd name="T75" fmla="*/ 21 h 110"/>
                <a:gd name="T76" fmla="*/ 53 w 76"/>
                <a:gd name="T77" fmla="*/ 22 h 110"/>
                <a:gd name="T78" fmla="*/ 56 w 76"/>
                <a:gd name="T79" fmla="*/ 26 h 110"/>
                <a:gd name="T80" fmla="*/ 58 w 76"/>
                <a:gd name="T81" fmla="*/ 28 h 110"/>
                <a:gd name="T82" fmla="*/ 60 w 76"/>
                <a:gd name="T83" fmla="*/ 31 h 110"/>
                <a:gd name="T84" fmla="*/ 61 w 76"/>
                <a:gd name="T85" fmla="*/ 33 h 110"/>
                <a:gd name="T86" fmla="*/ 64 w 76"/>
                <a:gd name="T87" fmla="*/ 37 h 110"/>
                <a:gd name="T88" fmla="*/ 65 w 76"/>
                <a:gd name="T89" fmla="*/ 40 h 110"/>
                <a:gd name="T90" fmla="*/ 67 w 76"/>
                <a:gd name="T91" fmla="*/ 43 h 110"/>
                <a:gd name="T92" fmla="*/ 69 w 76"/>
                <a:gd name="T93" fmla="*/ 47 h 110"/>
                <a:gd name="T94" fmla="*/ 69 w 76"/>
                <a:gd name="T95" fmla="*/ 47 h 110"/>
                <a:gd name="T96" fmla="*/ 71 w 76"/>
                <a:gd name="T97" fmla="*/ 52 h 110"/>
                <a:gd name="T98" fmla="*/ 72 w 76"/>
                <a:gd name="T99" fmla="*/ 55 h 110"/>
                <a:gd name="T100" fmla="*/ 73 w 76"/>
                <a:gd name="T101" fmla="*/ 58 h 110"/>
                <a:gd name="T102" fmla="*/ 74 w 76"/>
                <a:gd name="T103" fmla="*/ 61 h 110"/>
                <a:gd name="T104" fmla="*/ 74 w 76"/>
                <a:gd name="T105" fmla="*/ 64 h 110"/>
                <a:gd name="T106" fmla="*/ 75 w 76"/>
                <a:gd name="T107" fmla="*/ 69 h 110"/>
                <a:gd name="T108" fmla="*/ 75 w 76"/>
                <a:gd name="T109" fmla="*/ 71 h 110"/>
                <a:gd name="T110" fmla="*/ 76 w 76"/>
                <a:gd name="T111" fmla="*/ 108 h 110"/>
                <a:gd name="T112" fmla="*/ 72 w 76"/>
                <a:gd name="T113" fmla="*/ 81 h 110"/>
                <a:gd name="T114" fmla="*/ 71 w 76"/>
                <a:gd name="T115" fmla="*/ 7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6" h="110">
                  <a:moveTo>
                    <a:pt x="71" y="71"/>
                  </a:moveTo>
                  <a:cubicBezTo>
                    <a:pt x="71" y="70"/>
                    <a:pt x="71" y="69"/>
                    <a:pt x="71" y="68"/>
                  </a:cubicBezTo>
                  <a:cubicBezTo>
                    <a:pt x="71" y="67"/>
                    <a:pt x="70" y="67"/>
                    <a:pt x="70" y="66"/>
                  </a:cubicBezTo>
                  <a:cubicBezTo>
                    <a:pt x="70" y="65"/>
                    <a:pt x="70" y="64"/>
                    <a:pt x="70" y="64"/>
                  </a:cubicBezTo>
                  <a:cubicBezTo>
                    <a:pt x="69" y="63"/>
                    <a:pt x="69" y="62"/>
                    <a:pt x="69" y="61"/>
                  </a:cubicBezTo>
                  <a:cubicBezTo>
                    <a:pt x="69" y="60"/>
                    <a:pt x="69" y="60"/>
                    <a:pt x="68" y="59"/>
                  </a:cubicBezTo>
                  <a:cubicBezTo>
                    <a:pt x="68" y="58"/>
                    <a:pt x="68" y="57"/>
                    <a:pt x="67" y="56"/>
                  </a:cubicBezTo>
                  <a:cubicBezTo>
                    <a:pt x="67" y="55"/>
                    <a:pt x="67" y="55"/>
                    <a:pt x="67" y="54"/>
                  </a:cubicBezTo>
                  <a:cubicBezTo>
                    <a:pt x="66" y="53"/>
                    <a:pt x="66" y="51"/>
                    <a:pt x="65" y="50"/>
                  </a:cubicBezTo>
                  <a:cubicBezTo>
                    <a:pt x="65" y="49"/>
                    <a:pt x="65" y="49"/>
                    <a:pt x="65" y="49"/>
                  </a:cubicBezTo>
                  <a:cubicBezTo>
                    <a:pt x="64" y="48"/>
                    <a:pt x="63" y="46"/>
                    <a:pt x="63" y="45"/>
                  </a:cubicBezTo>
                  <a:cubicBezTo>
                    <a:pt x="63" y="45"/>
                    <a:pt x="62" y="44"/>
                    <a:pt x="62" y="44"/>
                  </a:cubicBezTo>
                  <a:cubicBezTo>
                    <a:pt x="61" y="42"/>
                    <a:pt x="61" y="41"/>
                    <a:pt x="60" y="40"/>
                  </a:cubicBezTo>
                  <a:cubicBezTo>
                    <a:pt x="60" y="39"/>
                    <a:pt x="60" y="39"/>
                    <a:pt x="60" y="39"/>
                  </a:cubicBezTo>
                  <a:cubicBezTo>
                    <a:pt x="59" y="38"/>
                    <a:pt x="58" y="36"/>
                    <a:pt x="57" y="35"/>
                  </a:cubicBezTo>
                  <a:cubicBezTo>
                    <a:pt x="57" y="35"/>
                    <a:pt x="56" y="34"/>
                    <a:pt x="56" y="34"/>
                  </a:cubicBezTo>
                  <a:cubicBezTo>
                    <a:pt x="56" y="33"/>
                    <a:pt x="55" y="32"/>
                    <a:pt x="54" y="31"/>
                  </a:cubicBezTo>
                  <a:cubicBezTo>
                    <a:pt x="54" y="30"/>
                    <a:pt x="53" y="30"/>
                    <a:pt x="53" y="29"/>
                  </a:cubicBezTo>
                  <a:cubicBezTo>
                    <a:pt x="52" y="28"/>
                    <a:pt x="52" y="28"/>
                    <a:pt x="51" y="27"/>
                  </a:cubicBezTo>
                  <a:cubicBezTo>
                    <a:pt x="51" y="26"/>
                    <a:pt x="50" y="25"/>
                    <a:pt x="49" y="25"/>
                  </a:cubicBezTo>
                  <a:cubicBezTo>
                    <a:pt x="49" y="24"/>
                    <a:pt x="48" y="24"/>
                    <a:pt x="48" y="23"/>
                  </a:cubicBezTo>
                  <a:cubicBezTo>
                    <a:pt x="47" y="22"/>
                    <a:pt x="46" y="21"/>
                    <a:pt x="45" y="20"/>
                  </a:cubicBezTo>
                  <a:cubicBezTo>
                    <a:pt x="44" y="19"/>
                    <a:pt x="44" y="19"/>
                    <a:pt x="43" y="18"/>
                  </a:cubicBezTo>
                  <a:cubicBezTo>
                    <a:pt x="43" y="18"/>
                    <a:pt x="42" y="17"/>
                    <a:pt x="42" y="17"/>
                  </a:cubicBezTo>
                  <a:cubicBezTo>
                    <a:pt x="41" y="16"/>
                    <a:pt x="40" y="15"/>
                    <a:pt x="39" y="15"/>
                  </a:cubicBezTo>
                  <a:cubicBezTo>
                    <a:pt x="39" y="14"/>
                    <a:pt x="39" y="14"/>
                    <a:pt x="38" y="14"/>
                  </a:cubicBezTo>
                  <a:cubicBezTo>
                    <a:pt x="37" y="13"/>
                    <a:pt x="36" y="12"/>
                    <a:pt x="35" y="12"/>
                  </a:cubicBezTo>
                  <a:cubicBezTo>
                    <a:pt x="35" y="11"/>
                    <a:pt x="35" y="11"/>
                    <a:pt x="34" y="11"/>
                  </a:cubicBezTo>
                  <a:cubicBezTo>
                    <a:pt x="33" y="10"/>
                    <a:pt x="32" y="9"/>
                    <a:pt x="30" y="8"/>
                  </a:cubicBezTo>
                  <a:cubicBezTo>
                    <a:pt x="28" y="7"/>
                    <a:pt x="27" y="6"/>
                    <a:pt x="25" y="6"/>
                  </a:cubicBezTo>
                  <a:cubicBezTo>
                    <a:pt x="24" y="5"/>
                    <a:pt x="24" y="5"/>
                    <a:pt x="23" y="5"/>
                  </a:cubicBezTo>
                  <a:cubicBezTo>
                    <a:pt x="22" y="5"/>
                    <a:pt x="21" y="4"/>
                    <a:pt x="20" y="4"/>
                  </a:cubicBezTo>
                  <a:cubicBezTo>
                    <a:pt x="20" y="4"/>
                    <a:pt x="19" y="4"/>
                    <a:pt x="18" y="3"/>
                  </a:cubicBezTo>
                  <a:cubicBezTo>
                    <a:pt x="18" y="3"/>
                    <a:pt x="17" y="3"/>
                    <a:pt x="17" y="3"/>
                  </a:cubicBezTo>
                  <a:cubicBezTo>
                    <a:pt x="16" y="3"/>
                    <a:pt x="15" y="3"/>
                    <a:pt x="15" y="3"/>
                  </a:cubicBezTo>
                  <a:cubicBezTo>
                    <a:pt x="14" y="3"/>
                    <a:pt x="14" y="3"/>
                    <a:pt x="13" y="3"/>
                  </a:cubicBezTo>
                  <a:cubicBezTo>
                    <a:pt x="12" y="2"/>
                    <a:pt x="11" y="2"/>
                    <a:pt x="11" y="2"/>
                  </a:cubicBezTo>
                  <a:cubicBezTo>
                    <a:pt x="10" y="2"/>
                    <a:pt x="10" y="2"/>
                    <a:pt x="10" y="2"/>
                  </a:cubicBezTo>
                  <a:cubicBezTo>
                    <a:pt x="9" y="3"/>
                    <a:pt x="8" y="3"/>
                    <a:pt x="7" y="3"/>
                  </a:cubicBezTo>
                  <a:cubicBezTo>
                    <a:pt x="6" y="3"/>
                    <a:pt x="6" y="3"/>
                    <a:pt x="6" y="3"/>
                  </a:cubicBezTo>
                  <a:cubicBezTo>
                    <a:pt x="5" y="3"/>
                    <a:pt x="5" y="3"/>
                    <a:pt x="4" y="4"/>
                  </a:cubicBezTo>
                  <a:cubicBezTo>
                    <a:pt x="3" y="4"/>
                    <a:pt x="3" y="4"/>
                    <a:pt x="3" y="4"/>
                  </a:cubicBezTo>
                  <a:cubicBezTo>
                    <a:pt x="2" y="4"/>
                    <a:pt x="1" y="5"/>
                    <a:pt x="0" y="5"/>
                  </a:cubicBezTo>
                  <a:cubicBezTo>
                    <a:pt x="4" y="3"/>
                    <a:pt x="4" y="3"/>
                    <a:pt x="4" y="3"/>
                  </a:cubicBezTo>
                  <a:cubicBezTo>
                    <a:pt x="4" y="3"/>
                    <a:pt x="4" y="3"/>
                    <a:pt x="4" y="3"/>
                  </a:cubicBezTo>
                  <a:cubicBezTo>
                    <a:pt x="5" y="3"/>
                    <a:pt x="6" y="2"/>
                    <a:pt x="7" y="2"/>
                  </a:cubicBezTo>
                  <a:cubicBezTo>
                    <a:pt x="7" y="2"/>
                    <a:pt x="7" y="2"/>
                    <a:pt x="7" y="2"/>
                  </a:cubicBezTo>
                  <a:cubicBezTo>
                    <a:pt x="8" y="1"/>
                    <a:pt x="8" y="1"/>
                    <a:pt x="8" y="1"/>
                  </a:cubicBezTo>
                  <a:cubicBezTo>
                    <a:pt x="8" y="1"/>
                    <a:pt x="8" y="1"/>
                    <a:pt x="9" y="1"/>
                  </a:cubicBezTo>
                  <a:cubicBezTo>
                    <a:pt x="9" y="1"/>
                    <a:pt x="10" y="1"/>
                    <a:pt x="10" y="1"/>
                  </a:cubicBezTo>
                  <a:cubicBezTo>
                    <a:pt x="11" y="1"/>
                    <a:pt x="11" y="1"/>
                    <a:pt x="11" y="1"/>
                  </a:cubicBezTo>
                  <a:cubicBezTo>
                    <a:pt x="11" y="1"/>
                    <a:pt x="11" y="1"/>
                    <a:pt x="11" y="1"/>
                  </a:cubicBezTo>
                  <a:cubicBezTo>
                    <a:pt x="12" y="0"/>
                    <a:pt x="13" y="0"/>
                    <a:pt x="14" y="0"/>
                  </a:cubicBezTo>
                  <a:cubicBezTo>
                    <a:pt x="14" y="0"/>
                    <a:pt x="14" y="0"/>
                    <a:pt x="14" y="0"/>
                  </a:cubicBezTo>
                  <a:cubicBezTo>
                    <a:pt x="14" y="0"/>
                    <a:pt x="14" y="0"/>
                    <a:pt x="14" y="0"/>
                  </a:cubicBezTo>
                  <a:cubicBezTo>
                    <a:pt x="15" y="0"/>
                    <a:pt x="16" y="0"/>
                    <a:pt x="16" y="0"/>
                  </a:cubicBezTo>
                  <a:cubicBezTo>
                    <a:pt x="17" y="0"/>
                    <a:pt x="17" y="0"/>
                    <a:pt x="17" y="0"/>
                  </a:cubicBezTo>
                  <a:cubicBezTo>
                    <a:pt x="18" y="0"/>
                    <a:pt x="18" y="0"/>
                    <a:pt x="18" y="0"/>
                  </a:cubicBezTo>
                  <a:cubicBezTo>
                    <a:pt x="19" y="0"/>
                    <a:pt x="19" y="0"/>
                    <a:pt x="20" y="1"/>
                  </a:cubicBezTo>
                  <a:cubicBezTo>
                    <a:pt x="21" y="1"/>
                    <a:pt x="21" y="1"/>
                    <a:pt x="21" y="1"/>
                  </a:cubicBezTo>
                  <a:cubicBezTo>
                    <a:pt x="21" y="1"/>
                    <a:pt x="22" y="1"/>
                    <a:pt x="22" y="1"/>
                  </a:cubicBezTo>
                  <a:cubicBezTo>
                    <a:pt x="23" y="1"/>
                    <a:pt x="23" y="1"/>
                    <a:pt x="23" y="1"/>
                  </a:cubicBezTo>
                  <a:cubicBezTo>
                    <a:pt x="24" y="2"/>
                    <a:pt x="24" y="2"/>
                    <a:pt x="24" y="2"/>
                  </a:cubicBezTo>
                  <a:cubicBezTo>
                    <a:pt x="25" y="2"/>
                    <a:pt x="26" y="2"/>
                    <a:pt x="27" y="3"/>
                  </a:cubicBezTo>
                  <a:cubicBezTo>
                    <a:pt x="28" y="3"/>
                    <a:pt x="28" y="3"/>
                    <a:pt x="28" y="3"/>
                  </a:cubicBezTo>
                  <a:cubicBezTo>
                    <a:pt x="29" y="3"/>
                    <a:pt x="29" y="3"/>
                    <a:pt x="29" y="3"/>
                  </a:cubicBezTo>
                  <a:cubicBezTo>
                    <a:pt x="31" y="4"/>
                    <a:pt x="32" y="5"/>
                    <a:pt x="34" y="6"/>
                  </a:cubicBezTo>
                  <a:cubicBezTo>
                    <a:pt x="35" y="7"/>
                    <a:pt x="37" y="8"/>
                    <a:pt x="38" y="8"/>
                  </a:cubicBezTo>
                  <a:cubicBezTo>
                    <a:pt x="38" y="9"/>
                    <a:pt x="39" y="9"/>
                    <a:pt x="39" y="9"/>
                  </a:cubicBezTo>
                  <a:cubicBezTo>
                    <a:pt x="40" y="10"/>
                    <a:pt x="41" y="11"/>
                    <a:pt x="42" y="11"/>
                  </a:cubicBezTo>
                  <a:cubicBezTo>
                    <a:pt x="42" y="12"/>
                    <a:pt x="43" y="12"/>
                    <a:pt x="43" y="13"/>
                  </a:cubicBezTo>
                  <a:cubicBezTo>
                    <a:pt x="44" y="13"/>
                    <a:pt x="45" y="14"/>
                    <a:pt x="46" y="15"/>
                  </a:cubicBezTo>
                  <a:cubicBezTo>
                    <a:pt x="46" y="15"/>
                    <a:pt x="47" y="15"/>
                    <a:pt x="47" y="16"/>
                  </a:cubicBezTo>
                  <a:cubicBezTo>
                    <a:pt x="48" y="17"/>
                    <a:pt x="48" y="17"/>
                    <a:pt x="48" y="17"/>
                  </a:cubicBezTo>
                  <a:cubicBezTo>
                    <a:pt x="49" y="18"/>
                    <a:pt x="49" y="18"/>
                    <a:pt x="49" y="18"/>
                  </a:cubicBezTo>
                  <a:cubicBezTo>
                    <a:pt x="50" y="19"/>
                    <a:pt x="51" y="20"/>
                    <a:pt x="52" y="21"/>
                  </a:cubicBezTo>
                  <a:cubicBezTo>
                    <a:pt x="53" y="22"/>
                    <a:pt x="53" y="22"/>
                    <a:pt x="53" y="22"/>
                  </a:cubicBezTo>
                  <a:cubicBezTo>
                    <a:pt x="53" y="22"/>
                    <a:pt x="53" y="22"/>
                    <a:pt x="53" y="22"/>
                  </a:cubicBezTo>
                  <a:cubicBezTo>
                    <a:pt x="54" y="23"/>
                    <a:pt x="54" y="24"/>
                    <a:pt x="55" y="24"/>
                  </a:cubicBezTo>
                  <a:cubicBezTo>
                    <a:pt x="55" y="25"/>
                    <a:pt x="56" y="25"/>
                    <a:pt x="56" y="26"/>
                  </a:cubicBezTo>
                  <a:cubicBezTo>
                    <a:pt x="56" y="26"/>
                    <a:pt x="57" y="27"/>
                    <a:pt x="57" y="27"/>
                  </a:cubicBezTo>
                  <a:cubicBezTo>
                    <a:pt x="57" y="27"/>
                    <a:pt x="58" y="28"/>
                    <a:pt x="58" y="28"/>
                  </a:cubicBezTo>
                  <a:cubicBezTo>
                    <a:pt x="58" y="29"/>
                    <a:pt x="59" y="29"/>
                    <a:pt x="59" y="30"/>
                  </a:cubicBezTo>
                  <a:cubicBezTo>
                    <a:pt x="59" y="30"/>
                    <a:pt x="60" y="31"/>
                    <a:pt x="60" y="31"/>
                  </a:cubicBezTo>
                  <a:cubicBezTo>
                    <a:pt x="60" y="32"/>
                    <a:pt x="61" y="32"/>
                    <a:pt x="61" y="33"/>
                  </a:cubicBezTo>
                  <a:cubicBezTo>
                    <a:pt x="61" y="33"/>
                    <a:pt x="61" y="33"/>
                    <a:pt x="61" y="33"/>
                  </a:cubicBezTo>
                  <a:cubicBezTo>
                    <a:pt x="62" y="34"/>
                    <a:pt x="63" y="36"/>
                    <a:pt x="63" y="37"/>
                  </a:cubicBezTo>
                  <a:cubicBezTo>
                    <a:pt x="64" y="37"/>
                    <a:pt x="64" y="37"/>
                    <a:pt x="64" y="37"/>
                  </a:cubicBezTo>
                  <a:cubicBezTo>
                    <a:pt x="64" y="38"/>
                    <a:pt x="64" y="38"/>
                    <a:pt x="64" y="38"/>
                  </a:cubicBezTo>
                  <a:cubicBezTo>
                    <a:pt x="64" y="39"/>
                    <a:pt x="65" y="39"/>
                    <a:pt x="65" y="40"/>
                  </a:cubicBezTo>
                  <a:cubicBezTo>
                    <a:pt x="66" y="41"/>
                    <a:pt x="66" y="41"/>
                    <a:pt x="66" y="41"/>
                  </a:cubicBezTo>
                  <a:cubicBezTo>
                    <a:pt x="66" y="42"/>
                    <a:pt x="66" y="42"/>
                    <a:pt x="67" y="43"/>
                  </a:cubicBezTo>
                  <a:cubicBezTo>
                    <a:pt x="67" y="43"/>
                    <a:pt x="67" y="43"/>
                    <a:pt x="67" y="44"/>
                  </a:cubicBezTo>
                  <a:cubicBezTo>
                    <a:pt x="68" y="45"/>
                    <a:pt x="68" y="46"/>
                    <a:pt x="69" y="47"/>
                  </a:cubicBezTo>
                  <a:cubicBezTo>
                    <a:pt x="69" y="47"/>
                    <a:pt x="69" y="47"/>
                    <a:pt x="69" y="47"/>
                  </a:cubicBezTo>
                  <a:cubicBezTo>
                    <a:pt x="69" y="47"/>
                    <a:pt x="69" y="47"/>
                    <a:pt x="69" y="47"/>
                  </a:cubicBezTo>
                  <a:cubicBezTo>
                    <a:pt x="69" y="49"/>
                    <a:pt x="70" y="50"/>
                    <a:pt x="70" y="51"/>
                  </a:cubicBezTo>
                  <a:cubicBezTo>
                    <a:pt x="71" y="52"/>
                    <a:pt x="71" y="52"/>
                    <a:pt x="71" y="52"/>
                  </a:cubicBezTo>
                  <a:cubicBezTo>
                    <a:pt x="71" y="52"/>
                    <a:pt x="71" y="53"/>
                    <a:pt x="71" y="53"/>
                  </a:cubicBezTo>
                  <a:cubicBezTo>
                    <a:pt x="71" y="54"/>
                    <a:pt x="72" y="55"/>
                    <a:pt x="72" y="55"/>
                  </a:cubicBezTo>
                  <a:cubicBezTo>
                    <a:pt x="72" y="56"/>
                    <a:pt x="72" y="56"/>
                    <a:pt x="72" y="57"/>
                  </a:cubicBezTo>
                  <a:cubicBezTo>
                    <a:pt x="72" y="57"/>
                    <a:pt x="73" y="58"/>
                    <a:pt x="73" y="58"/>
                  </a:cubicBezTo>
                  <a:cubicBezTo>
                    <a:pt x="73" y="60"/>
                    <a:pt x="73" y="60"/>
                    <a:pt x="73" y="60"/>
                  </a:cubicBezTo>
                  <a:cubicBezTo>
                    <a:pt x="73" y="60"/>
                    <a:pt x="73" y="61"/>
                    <a:pt x="74" y="61"/>
                  </a:cubicBezTo>
                  <a:cubicBezTo>
                    <a:pt x="74" y="62"/>
                    <a:pt x="74" y="63"/>
                    <a:pt x="74" y="64"/>
                  </a:cubicBezTo>
                  <a:cubicBezTo>
                    <a:pt x="74" y="64"/>
                    <a:pt x="74" y="64"/>
                    <a:pt x="74" y="64"/>
                  </a:cubicBezTo>
                  <a:cubicBezTo>
                    <a:pt x="74" y="65"/>
                    <a:pt x="74" y="65"/>
                    <a:pt x="75" y="66"/>
                  </a:cubicBezTo>
                  <a:cubicBezTo>
                    <a:pt x="75" y="67"/>
                    <a:pt x="75" y="68"/>
                    <a:pt x="75" y="69"/>
                  </a:cubicBezTo>
                  <a:cubicBezTo>
                    <a:pt x="75" y="70"/>
                    <a:pt x="75" y="70"/>
                    <a:pt x="75" y="70"/>
                  </a:cubicBezTo>
                  <a:cubicBezTo>
                    <a:pt x="75" y="71"/>
                    <a:pt x="75" y="71"/>
                    <a:pt x="75" y="71"/>
                  </a:cubicBezTo>
                  <a:cubicBezTo>
                    <a:pt x="76" y="73"/>
                    <a:pt x="76" y="76"/>
                    <a:pt x="76" y="78"/>
                  </a:cubicBezTo>
                  <a:cubicBezTo>
                    <a:pt x="76" y="108"/>
                    <a:pt x="76" y="108"/>
                    <a:pt x="76" y="108"/>
                  </a:cubicBezTo>
                  <a:cubicBezTo>
                    <a:pt x="72" y="110"/>
                    <a:pt x="72" y="110"/>
                    <a:pt x="72" y="110"/>
                  </a:cubicBezTo>
                  <a:cubicBezTo>
                    <a:pt x="72" y="81"/>
                    <a:pt x="72" y="81"/>
                    <a:pt x="72" y="81"/>
                  </a:cubicBezTo>
                  <a:cubicBezTo>
                    <a:pt x="72" y="78"/>
                    <a:pt x="72" y="76"/>
                    <a:pt x="71" y="73"/>
                  </a:cubicBezTo>
                  <a:cubicBezTo>
                    <a:pt x="71" y="73"/>
                    <a:pt x="71" y="72"/>
                    <a:pt x="71" y="71"/>
                  </a:cubicBezTo>
                  <a:close/>
                </a:path>
              </a:pathLst>
            </a:custGeom>
            <a:solidFill>
              <a:srgbClr val="64798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6" name="ïŝļidé">
              <a:extLst>
                <a:ext uri="{FF2B5EF4-FFF2-40B4-BE49-F238E27FC236}">
                  <a16:creationId xmlns:a16="http://schemas.microsoft.com/office/drawing/2014/main" id="{BA964452-31F9-42D4-81A4-2A6F2333C2B3}"/>
                </a:ext>
              </a:extLst>
            </p:cNvPr>
            <p:cNvSpPr/>
            <p:nvPr/>
          </p:nvSpPr>
          <p:spPr bwMode="auto">
            <a:xfrm>
              <a:off x="6865940" y="1481673"/>
              <a:ext cx="687387" cy="987277"/>
            </a:xfrm>
            <a:custGeom>
              <a:avLst/>
              <a:gdLst>
                <a:gd name="T0" fmla="*/ 49 w 98"/>
                <a:gd name="T1" fmla="*/ 13 h 141"/>
                <a:gd name="T2" fmla="*/ 7 w 98"/>
                <a:gd name="T3" fmla="*/ 37 h 141"/>
                <a:gd name="T4" fmla="*/ 7 w 98"/>
                <a:gd name="T5" fmla="*/ 67 h 141"/>
                <a:gd name="T6" fmla="*/ 0 w 98"/>
                <a:gd name="T7" fmla="*/ 75 h 141"/>
                <a:gd name="T8" fmla="*/ 11 w 98"/>
                <a:gd name="T9" fmla="*/ 94 h 141"/>
                <a:gd name="T10" fmla="*/ 22 w 98"/>
                <a:gd name="T11" fmla="*/ 88 h 141"/>
                <a:gd name="T12" fmla="*/ 15 w 98"/>
                <a:gd name="T13" fmla="*/ 72 h 141"/>
                <a:gd name="T14" fmla="*/ 15 w 98"/>
                <a:gd name="T15" fmla="*/ 42 h 141"/>
                <a:gd name="T16" fmla="*/ 49 w 98"/>
                <a:gd name="T17" fmla="*/ 22 h 141"/>
                <a:gd name="T18" fmla="*/ 83 w 98"/>
                <a:gd name="T19" fmla="*/ 81 h 141"/>
                <a:gd name="T20" fmla="*/ 83 w 98"/>
                <a:gd name="T21" fmla="*/ 111 h 141"/>
                <a:gd name="T22" fmla="*/ 76 w 98"/>
                <a:gd name="T23" fmla="*/ 119 h 141"/>
                <a:gd name="T24" fmla="*/ 87 w 98"/>
                <a:gd name="T25" fmla="*/ 138 h 141"/>
                <a:gd name="T26" fmla="*/ 98 w 98"/>
                <a:gd name="T27" fmla="*/ 131 h 141"/>
                <a:gd name="T28" fmla="*/ 91 w 98"/>
                <a:gd name="T29" fmla="*/ 115 h 141"/>
                <a:gd name="T30" fmla="*/ 91 w 98"/>
                <a:gd name="T31" fmla="*/ 86 h 141"/>
                <a:gd name="T32" fmla="*/ 49 w 98"/>
                <a:gd name="T33" fmla="*/ 1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 h="141">
                  <a:moveTo>
                    <a:pt x="49" y="13"/>
                  </a:moveTo>
                  <a:cubicBezTo>
                    <a:pt x="26" y="0"/>
                    <a:pt x="7" y="11"/>
                    <a:pt x="7" y="37"/>
                  </a:cubicBezTo>
                  <a:cubicBezTo>
                    <a:pt x="7" y="67"/>
                    <a:pt x="7" y="67"/>
                    <a:pt x="7" y="67"/>
                  </a:cubicBezTo>
                  <a:cubicBezTo>
                    <a:pt x="3" y="67"/>
                    <a:pt x="0" y="69"/>
                    <a:pt x="0" y="75"/>
                  </a:cubicBezTo>
                  <a:cubicBezTo>
                    <a:pt x="0" y="82"/>
                    <a:pt x="5" y="90"/>
                    <a:pt x="11" y="94"/>
                  </a:cubicBezTo>
                  <a:cubicBezTo>
                    <a:pt x="17" y="97"/>
                    <a:pt x="22" y="95"/>
                    <a:pt x="22" y="88"/>
                  </a:cubicBezTo>
                  <a:cubicBezTo>
                    <a:pt x="22" y="82"/>
                    <a:pt x="19" y="76"/>
                    <a:pt x="15" y="72"/>
                  </a:cubicBezTo>
                  <a:cubicBezTo>
                    <a:pt x="15" y="42"/>
                    <a:pt x="15" y="42"/>
                    <a:pt x="15" y="42"/>
                  </a:cubicBezTo>
                  <a:cubicBezTo>
                    <a:pt x="15" y="20"/>
                    <a:pt x="30" y="11"/>
                    <a:pt x="49" y="22"/>
                  </a:cubicBezTo>
                  <a:cubicBezTo>
                    <a:pt x="68" y="33"/>
                    <a:pt x="83" y="59"/>
                    <a:pt x="83" y="81"/>
                  </a:cubicBezTo>
                  <a:cubicBezTo>
                    <a:pt x="83" y="111"/>
                    <a:pt x="83" y="111"/>
                    <a:pt x="83" y="111"/>
                  </a:cubicBezTo>
                  <a:cubicBezTo>
                    <a:pt x="79" y="110"/>
                    <a:pt x="76" y="113"/>
                    <a:pt x="76" y="119"/>
                  </a:cubicBezTo>
                  <a:cubicBezTo>
                    <a:pt x="76" y="126"/>
                    <a:pt x="81" y="134"/>
                    <a:pt x="87" y="138"/>
                  </a:cubicBezTo>
                  <a:cubicBezTo>
                    <a:pt x="93" y="141"/>
                    <a:pt x="98" y="138"/>
                    <a:pt x="98" y="131"/>
                  </a:cubicBezTo>
                  <a:cubicBezTo>
                    <a:pt x="98" y="126"/>
                    <a:pt x="95" y="120"/>
                    <a:pt x="91" y="115"/>
                  </a:cubicBezTo>
                  <a:cubicBezTo>
                    <a:pt x="91" y="86"/>
                    <a:pt x="91" y="86"/>
                    <a:pt x="91" y="86"/>
                  </a:cubicBezTo>
                  <a:cubicBezTo>
                    <a:pt x="91" y="59"/>
                    <a:pt x="72" y="27"/>
                    <a:pt x="49" y="13"/>
                  </a:cubicBezTo>
                  <a:close/>
                </a:path>
              </a:pathLst>
            </a:custGeom>
            <a:solidFill>
              <a:srgbClr val="4B58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7" name="iŝlíḋè">
              <a:extLst>
                <a:ext uri="{FF2B5EF4-FFF2-40B4-BE49-F238E27FC236}">
                  <a16:creationId xmlns:a16="http://schemas.microsoft.com/office/drawing/2014/main" id="{63C0D220-030A-45F5-8D33-35EC3999927C}"/>
                </a:ext>
              </a:extLst>
            </p:cNvPr>
            <p:cNvSpPr/>
            <p:nvPr/>
          </p:nvSpPr>
          <p:spPr bwMode="auto">
            <a:xfrm>
              <a:off x="6528986" y="2377971"/>
              <a:ext cx="377389" cy="411084"/>
            </a:xfrm>
            <a:custGeom>
              <a:avLst/>
              <a:gdLst>
                <a:gd name="T0" fmla="*/ 112 w 112"/>
                <a:gd name="T1" fmla="*/ 0 h 122"/>
                <a:gd name="T2" fmla="*/ 15 w 112"/>
                <a:gd name="T3" fmla="*/ 43 h 122"/>
                <a:gd name="T4" fmla="*/ 0 w 112"/>
                <a:gd name="T5" fmla="*/ 122 h 122"/>
                <a:gd name="T6" fmla="*/ 112 w 112"/>
                <a:gd name="T7" fmla="*/ 116 h 122"/>
                <a:gd name="T8" fmla="*/ 112 w 112"/>
                <a:gd name="T9" fmla="*/ 0 h 122"/>
              </a:gdLst>
              <a:ahLst/>
              <a:cxnLst>
                <a:cxn ang="0">
                  <a:pos x="T0" y="T1"/>
                </a:cxn>
                <a:cxn ang="0">
                  <a:pos x="T2" y="T3"/>
                </a:cxn>
                <a:cxn ang="0">
                  <a:pos x="T4" y="T5"/>
                </a:cxn>
                <a:cxn ang="0">
                  <a:pos x="T6" y="T7"/>
                </a:cxn>
                <a:cxn ang="0">
                  <a:pos x="T8" y="T9"/>
                </a:cxn>
              </a:cxnLst>
              <a:rect l="0" t="0" r="r" b="b"/>
              <a:pathLst>
                <a:path w="112" h="122">
                  <a:moveTo>
                    <a:pt x="112" y="0"/>
                  </a:moveTo>
                  <a:lnTo>
                    <a:pt x="15" y="43"/>
                  </a:lnTo>
                  <a:lnTo>
                    <a:pt x="0" y="122"/>
                  </a:lnTo>
                  <a:lnTo>
                    <a:pt x="112" y="116"/>
                  </a:lnTo>
                  <a:lnTo>
                    <a:pt x="112" y="0"/>
                  </a:lnTo>
                  <a:close/>
                </a:path>
              </a:pathLst>
            </a:custGeom>
            <a:solidFill>
              <a:srgbClr val="28A0D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8" name="iṧ1ïḑê">
              <a:extLst>
                <a:ext uri="{FF2B5EF4-FFF2-40B4-BE49-F238E27FC236}">
                  <a16:creationId xmlns:a16="http://schemas.microsoft.com/office/drawing/2014/main" id="{6C92A971-3F57-4CAF-AD28-7F867D9ECDD9}"/>
                </a:ext>
              </a:extLst>
            </p:cNvPr>
            <p:cNvSpPr/>
            <p:nvPr/>
          </p:nvSpPr>
          <p:spPr bwMode="auto">
            <a:xfrm>
              <a:off x="5878665" y="2236451"/>
              <a:ext cx="566083" cy="2021726"/>
            </a:xfrm>
            <a:custGeom>
              <a:avLst/>
              <a:gdLst>
                <a:gd name="T0" fmla="*/ 0 w 168"/>
                <a:gd name="T1" fmla="*/ 0 h 600"/>
                <a:gd name="T2" fmla="*/ 0 w 168"/>
                <a:gd name="T3" fmla="*/ 505 h 600"/>
                <a:gd name="T4" fmla="*/ 168 w 168"/>
                <a:gd name="T5" fmla="*/ 600 h 600"/>
                <a:gd name="T6" fmla="*/ 166 w 168"/>
                <a:gd name="T7" fmla="*/ 96 h 600"/>
                <a:gd name="T8" fmla="*/ 0 w 168"/>
                <a:gd name="T9" fmla="*/ 0 h 600"/>
              </a:gdLst>
              <a:ahLst/>
              <a:cxnLst>
                <a:cxn ang="0">
                  <a:pos x="T0" y="T1"/>
                </a:cxn>
                <a:cxn ang="0">
                  <a:pos x="T2" y="T3"/>
                </a:cxn>
                <a:cxn ang="0">
                  <a:pos x="T4" y="T5"/>
                </a:cxn>
                <a:cxn ang="0">
                  <a:pos x="T6" y="T7"/>
                </a:cxn>
                <a:cxn ang="0">
                  <a:pos x="T8" y="T9"/>
                </a:cxn>
              </a:cxnLst>
              <a:rect l="0" t="0" r="r" b="b"/>
              <a:pathLst>
                <a:path w="168" h="600">
                  <a:moveTo>
                    <a:pt x="0" y="0"/>
                  </a:moveTo>
                  <a:lnTo>
                    <a:pt x="0" y="505"/>
                  </a:lnTo>
                  <a:lnTo>
                    <a:pt x="168" y="600"/>
                  </a:lnTo>
                  <a:lnTo>
                    <a:pt x="166" y="96"/>
                  </a:lnTo>
                  <a:lnTo>
                    <a:pt x="0" y="0"/>
                  </a:lnTo>
                  <a:close/>
                </a:path>
              </a:pathLst>
            </a:custGeom>
            <a:solidFill>
              <a:srgbClr val="28A0D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9" name="ï$lide">
              <a:extLst>
                <a:ext uri="{FF2B5EF4-FFF2-40B4-BE49-F238E27FC236}">
                  <a16:creationId xmlns:a16="http://schemas.microsoft.com/office/drawing/2014/main" id="{538B43E0-F375-4B0B-8862-7BB17A970FEB}"/>
                </a:ext>
              </a:extLst>
            </p:cNvPr>
            <p:cNvSpPr/>
            <p:nvPr/>
          </p:nvSpPr>
          <p:spPr bwMode="auto">
            <a:xfrm>
              <a:off x="5878665" y="1909604"/>
              <a:ext cx="845757" cy="488585"/>
            </a:xfrm>
            <a:custGeom>
              <a:avLst/>
              <a:gdLst>
                <a:gd name="T0" fmla="*/ 166 w 251"/>
                <a:gd name="T1" fmla="*/ 0 h 145"/>
                <a:gd name="T2" fmla="*/ 0 w 251"/>
                <a:gd name="T3" fmla="*/ 97 h 145"/>
                <a:gd name="T4" fmla="*/ 83 w 251"/>
                <a:gd name="T5" fmla="*/ 145 h 145"/>
                <a:gd name="T6" fmla="*/ 251 w 251"/>
                <a:gd name="T7" fmla="*/ 50 h 145"/>
                <a:gd name="T8" fmla="*/ 166 w 251"/>
                <a:gd name="T9" fmla="*/ 0 h 145"/>
              </a:gdLst>
              <a:ahLst/>
              <a:cxnLst>
                <a:cxn ang="0">
                  <a:pos x="T0" y="T1"/>
                </a:cxn>
                <a:cxn ang="0">
                  <a:pos x="T2" y="T3"/>
                </a:cxn>
                <a:cxn ang="0">
                  <a:pos x="T4" y="T5"/>
                </a:cxn>
                <a:cxn ang="0">
                  <a:pos x="T6" y="T7"/>
                </a:cxn>
                <a:cxn ang="0">
                  <a:pos x="T8" y="T9"/>
                </a:cxn>
              </a:cxnLst>
              <a:rect l="0" t="0" r="r" b="b"/>
              <a:pathLst>
                <a:path w="251" h="145">
                  <a:moveTo>
                    <a:pt x="166" y="0"/>
                  </a:moveTo>
                  <a:lnTo>
                    <a:pt x="0" y="97"/>
                  </a:lnTo>
                  <a:lnTo>
                    <a:pt x="83" y="145"/>
                  </a:lnTo>
                  <a:lnTo>
                    <a:pt x="251" y="50"/>
                  </a:lnTo>
                  <a:lnTo>
                    <a:pt x="166" y="0"/>
                  </a:lnTo>
                  <a:close/>
                </a:path>
              </a:pathLst>
            </a:custGeom>
            <a:solidFill>
              <a:srgbClr val="83DC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0" name="ïśļiḍé">
              <a:extLst>
                <a:ext uri="{FF2B5EF4-FFF2-40B4-BE49-F238E27FC236}">
                  <a16:creationId xmlns:a16="http://schemas.microsoft.com/office/drawing/2014/main" id="{2FAAFF84-F49B-43CE-96FA-F17284ACD459}"/>
                </a:ext>
              </a:extLst>
            </p:cNvPr>
            <p:cNvSpPr/>
            <p:nvPr/>
          </p:nvSpPr>
          <p:spPr bwMode="auto">
            <a:xfrm>
              <a:off x="6158336" y="2078081"/>
              <a:ext cx="849125" cy="481846"/>
            </a:xfrm>
            <a:custGeom>
              <a:avLst/>
              <a:gdLst>
                <a:gd name="T0" fmla="*/ 252 w 252"/>
                <a:gd name="T1" fmla="*/ 47 h 143"/>
                <a:gd name="T2" fmla="*/ 168 w 252"/>
                <a:gd name="T3" fmla="*/ 0 h 143"/>
                <a:gd name="T4" fmla="*/ 0 w 252"/>
                <a:gd name="T5" fmla="*/ 95 h 143"/>
                <a:gd name="T6" fmla="*/ 83 w 252"/>
                <a:gd name="T7" fmla="*/ 143 h 143"/>
                <a:gd name="T8" fmla="*/ 252 w 252"/>
                <a:gd name="T9" fmla="*/ 47 h 143"/>
              </a:gdLst>
              <a:ahLst/>
              <a:cxnLst>
                <a:cxn ang="0">
                  <a:pos x="T0" y="T1"/>
                </a:cxn>
                <a:cxn ang="0">
                  <a:pos x="T2" y="T3"/>
                </a:cxn>
                <a:cxn ang="0">
                  <a:pos x="T4" y="T5"/>
                </a:cxn>
                <a:cxn ang="0">
                  <a:pos x="T6" y="T7"/>
                </a:cxn>
                <a:cxn ang="0">
                  <a:pos x="T8" y="T9"/>
                </a:cxn>
              </a:cxnLst>
              <a:rect l="0" t="0" r="r" b="b"/>
              <a:pathLst>
                <a:path w="252" h="143">
                  <a:moveTo>
                    <a:pt x="252" y="47"/>
                  </a:moveTo>
                  <a:lnTo>
                    <a:pt x="168" y="0"/>
                  </a:lnTo>
                  <a:lnTo>
                    <a:pt x="0" y="95"/>
                  </a:lnTo>
                  <a:lnTo>
                    <a:pt x="83" y="143"/>
                  </a:lnTo>
                  <a:lnTo>
                    <a:pt x="252" y="47"/>
                  </a:lnTo>
                  <a:close/>
                </a:path>
              </a:pathLst>
            </a:custGeom>
            <a:solidFill>
              <a:srgbClr val="83DC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1" name="íSḻíḍè">
              <a:extLst>
                <a:ext uri="{FF2B5EF4-FFF2-40B4-BE49-F238E27FC236}">
                  <a16:creationId xmlns:a16="http://schemas.microsoft.com/office/drawing/2014/main" id="{3E7C633A-2F88-4640-A139-B3A65FAC9CCE}"/>
                </a:ext>
              </a:extLst>
            </p:cNvPr>
            <p:cNvSpPr/>
            <p:nvPr/>
          </p:nvSpPr>
          <p:spPr bwMode="auto">
            <a:xfrm>
              <a:off x="6131380" y="2054495"/>
              <a:ext cx="630106" cy="363911"/>
            </a:xfrm>
            <a:custGeom>
              <a:avLst/>
              <a:gdLst>
                <a:gd name="T0" fmla="*/ 187 w 187"/>
                <a:gd name="T1" fmla="*/ 13 h 108"/>
                <a:gd name="T2" fmla="*/ 168 w 187"/>
                <a:gd name="T3" fmla="*/ 0 h 108"/>
                <a:gd name="T4" fmla="*/ 0 w 187"/>
                <a:gd name="T5" fmla="*/ 98 h 108"/>
                <a:gd name="T6" fmla="*/ 18 w 187"/>
                <a:gd name="T7" fmla="*/ 108 h 108"/>
                <a:gd name="T8" fmla="*/ 187 w 187"/>
                <a:gd name="T9" fmla="*/ 13 h 108"/>
              </a:gdLst>
              <a:ahLst/>
              <a:cxnLst>
                <a:cxn ang="0">
                  <a:pos x="T0" y="T1"/>
                </a:cxn>
                <a:cxn ang="0">
                  <a:pos x="T2" y="T3"/>
                </a:cxn>
                <a:cxn ang="0">
                  <a:pos x="T4" y="T5"/>
                </a:cxn>
                <a:cxn ang="0">
                  <a:pos x="T6" y="T7"/>
                </a:cxn>
                <a:cxn ang="0">
                  <a:pos x="T8" y="T9"/>
                </a:cxn>
              </a:cxnLst>
              <a:rect l="0" t="0" r="r" b="b"/>
              <a:pathLst>
                <a:path w="187" h="108">
                  <a:moveTo>
                    <a:pt x="187" y="13"/>
                  </a:moveTo>
                  <a:lnTo>
                    <a:pt x="168" y="0"/>
                  </a:lnTo>
                  <a:lnTo>
                    <a:pt x="0" y="98"/>
                  </a:lnTo>
                  <a:lnTo>
                    <a:pt x="18" y="108"/>
                  </a:lnTo>
                  <a:lnTo>
                    <a:pt x="187"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2" name="ï$1ïḋè">
              <a:extLst>
                <a:ext uri="{FF2B5EF4-FFF2-40B4-BE49-F238E27FC236}">
                  <a16:creationId xmlns:a16="http://schemas.microsoft.com/office/drawing/2014/main" id="{56BDC104-1793-48B0-BA1C-F2F7D20B5841}"/>
                </a:ext>
              </a:extLst>
            </p:cNvPr>
            <p:cNvSpPr/>
            <p:nvPr/>
          </p:nvSpPr>
          <p:spPr bwMode="auto">
            <a:xfrm>
              <a:off x="6131380" y="2384710"/>
              <a:ext cx="60652" cy="168477"/>
            </a:xfrm>
            <a:custGeom>
              <a:avLst/>
              <a:gdLst>
                <a:gd name="T0" fmla="*/ 0 w 18"/>
                <a:gd name="T1" fmla="*/ 0 h 50"/>
                <a:gd name="T2" fmla="*/ 0 w 18"/>
                <a:gd name="T3" fmla="*/ 44 h 50"/>
                <a:gd name="T4" fmla="*/ 2 w 18"/>
                <a:gd name="T5" fmla="*/ 41 h 50"/>
                <a:gd name="T6" fmla="*/ 2 w 18"/>
                <a:gd name="T7" fmla="*/ 46 h 50"/>
                <a:gd name="T8" fmla="*/ 6 w 18"/>
                <a:gd name="T9" fmla="*/ 44 h 50"/>
                <a:gd name="T10" fmla="*/ 6 w 18"/>
                <a:gd name="T11" fmla="*/ 48 h 50"/>
                <a:gd name="T12" fmla="*/ 10 w 18"/>
                <a:gd name="T13" fmla="*/ 46 h 50"/>
                <a:gd name="T14" fmla="*/ 10 w 18"/>
                <a:gd name="T15" fmla="*/ 50 h 50"/>
                <a:gd name="T16" fmla="*/ 12 w 18"/>
                <a:gd name="T17" fmla="*/ 48 h 50"/>
                <a:gd name="T18" fmla="*/ 14 w 18"/>
                <a:gd name="T19" fmla="*/ 50 h 50"/>
                <a:gd name="T20" fmla="*/ 16 w 18"/>
                <a:gd name="T21" fmla="*/ 46 h 50"/>
                <a:gd name="T22" fmla="*/ 18 w 18"/>
                <a:gd name="T23" fmla="*/ 50 h 50"/>
                <a:gd name="T24" fmla="*/ 18 w 18"/>
                <a:gd name="T25" fmla="*/ 10 h 50"/>
                <a:gd name="T26" fmla="*/ 0 w 18"/>
                <a:gd name="T2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50">
                  <a:moveTo>
                    <a:pt x="0" y="0"/>
                  </a:moveTo>
                  <a:lnTo>
                    <a:pt x="0" y="44"/>
                  </a:lnTo>
                  <a:lnTo>
                    <a:pt x="2" y="41"/>
                  </a:lnTo>
                  <a:lnTo>
                    <a:pt x="2" y="46"/>
                  </a:lnTo>
                  <a:lnTo>
                    <a:pt x="6" y="44"/>
                  </a:lnTo>
                  <a:lnTo>
                    <a:pt x="6" y="48"/>
                  </a:lnTo>
                  <a:lnTo>
                    <a:pt x="10" y="46"/>
                  </a:lnTo>
                  <a:lnTo>
                    <a:pt x="10" y="50"/>
                  </a:lnTo>
                  <a:lnTo>
                    <a:pt x="12" y="48"/>
                  </a:lnTo>
                  <a:lnTo>
                    <a:pt x="14" y="50"/>
                  </a:lnTo>
                  <a:lnTo>
                    <a:pt x="16" y="46"/>
                  </a:lnTo>
                  <a:lnTo>
                    <a:pt x="18" y="50"/>
                  </a:lnTo>
                  <a:lnTo>
                    <a:pt x="18" y="10"/>
                  </a:lnTo>
                  <a:lnTo>
                    <a:pt x="0" y="0"/>
                  </a:lnTo>
                  <a:close/>
                </a:path>
              </a:pathLst>
            </a:custGeom>
            <a:solidFill>
              <a:srgbClr val="D4D7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3" name="ïśļîďê">
              <a:extLst>
                <a:ext uri="{FF2B5EF4-FFF2-40B4-BE49-F238E27FC236}">
                  <a16:creationId xmlns:a16="http://schemas.microsoft.com/office/drawing/2014/main" id="{21AAF15B-793A-4064-909A-20A1CA02FE40}"/>
                </a:ext>
              </a:extLst>
            </p:cNvPr>
            <p:cNvSpPr/>
            <p:nvPr/>
          </p:nvSpPr>
          <p:spPr bwMode="auto">
            <a:xfrm>
              <a:off x="6438009" y="2236451"/>
              <a:ext cx="569454" cy="2021726"/>
            </a:xfrm>
            <a:custGeom>
              <a:avLst/>
              <a:gdLst>
                <a:gd name="T0" fmla="*/ 81 w 81"/>
                <a:gd name="T1" fmla="*/ 0 h 289"/>
                <a:gd name="T2" fmla="*/ 0 w 81"/>
                <a:gd name="T3" fmla="*/ 46 h 289"/>
                <a:gd name="T4" fmla="*/ 1 w 81"/>
                <a:gd name="T5" fmla="*/ 289 h 289"/>
                <a:gd name="T6" fmla="*/ 81 w 81"/>
                <a:gd name="T7" fmla="*/ 243 h 289"/>
                <a:gd name="T8" fmla="*/ 81 w 81"/>
                <a:gd name="T9" fmla="*/ 0 h 289"/>
                <a:gd name="T10" fmla="*/ 51 w 81"/>
                <a:gd name="T11" fmla="*/ 47 h 289"/>
                <a:gd name="T12" fmla="*/ 37 w 81"/>
                <a:gd name="T13" fmla="*/ 56 h 289"/>
                <a:gd name="T14" fmla="*/ 31 w 81"/>
                <a:gd name="T15" fmla="*/ 52 h 289"/>
                <a:gd name="T16" fmla="*/ 37 w 81"/>
                <a:gd name="T17" fmla="*/ 41 h 289"/>
                <a:gd name="T18" fmla="*/ 51 w 81"/>
                <a:gd name="T19" fmla="*/ 33 h 289"/>
                <a:gd name="T20" fmla="*/ 57 w 81"/>
                <a:gd name="T21" fmla="*/ 37 h 289"/>
                <a:gd name="T22" fmla="*/ 51 w 81"/>
                <a:gd name="T23" fmla="*/ 4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 h="289">
                  <a:moveTo>
                    <a:pt x="81" y="0"/>
                  </a:moveTo>
                  <a:cubicBezTo>
                    <a:pt x="0" y="46"/>
                    <a:pt x="0" y="46"/>
                    <a:pt x="0" y="46"/>
                  </a:cubicBezTo>
                  <a:cubicBezTo>
                    <a:pt x="1" y="289"/>
                    <a:pt x="1" y="289"/>
                    <a:pt x="1" y="289"/>
                  </a:cubicBezTo>
                  <a:cubicBezTo>
                    <a:pt x="81" y="243"/>
                    <a:pt x="81" y="243"/>
                    <a:pt x="81" y="243"/>
                  </a:cubicBezTo>
                  <a:cubicBezTo>
                    <a:pt x="81" y="0"/>
                    <a:pt x="81" y="0"/>
                    <a:pt x="81" y="0"/>
                  </a:cubicBezTo>
                  <a:moveTo>
                    <a:pt x="51" y="47"/>
                  </a:moveTo>
                  <a:cubicBezTo>
                    <a:pt x="37" y="56"/>
                    <a:pt x="37" y="56"/>
                    <a:pt x="37" y="56"/>
                  </a:cubicBezTo>
                  <a:cubicBezTo>
                    <a:pt x="34" y="58"/>
                    <a:pt x="31" y="56"/>
                    <a:pt x="31" y="52"/>
                  </a:cubicBezTo>
                  <a:cubicBezTo>
                    <a:pt x="31" y="48"/>
                    <a:pt x="33" y="43"/>
                    <a:pt x="37" y="41"/>
                  </a:cubicBezTo>
                  <a:cubicBezTo>
                    <a:pt x="51" y="33"/>
                    <a:pt x="51" y="33"/>
                    <a:pt x="51" y="33"/>
                  </a:cubicBezTo>
                  <a:cubicBezTo>
                    <a:pt x="55" y="31"/>
                    <a:pt x="57" y="33"/>
                    <a:pt x="57" y="37"/>
                  </a:cubicBezTo>
                  <a:cubicBezTo>
                    <a:pt x="57" y="41"/>
                    <a:pt x="55" y="45"/>
                    <a:pt x="51" y="47"/>
                  </a:cubicBezTo>
                </a:path>
              </a:pathLst>
            </a:custGeom>
            <a:solidFill>
              <a:srgbClr val="52B5E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4" name="ïšḻïḍê">
              <a:extLst>
                <a:ext uri="{FF2B5EF4-FFF2-40B4-BE49-F238E27FC236}">
                  <a16:creationId xmlns:a16="http://schemas.microsoft.com/office/drawing/2014/main" id="{1E9CC9D7-7557-4234-A9D8-77A2883283A3}"/>
                </a:ext>
              </a:extLst>
            </p:cNvPr>
            <p:cNvSpPr/>
            <p:nvPr/>
          </p:nvSpPr>
          <p:spPr bwMode="auto">
            <a:xfrm>
              <a:off x="6717680" y="3978503"/>
              <a:ext cx="23588" cy="43805"/>
            </a:xfrm>
            <a:prstGeom prst="rect">
              <a:avLst/>
            </a:prstGeom>
            <a:solidFill>
              <a:srgbClr val="3C86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5" name="íṧļíḋé">
              <a:extLst>
                <a:ext uri="{FF2B5EF4-FFF2-40B4-BE49-F238E27FC236}">
                  <a16:creationId xmlns:a16="http://schemas.microsoft.com/office/drawing/2014/main" id="{C0E46962-8630-4D88-8718-6D416DC6344E}"/>
                </a:ext>
              </a:extLst>
            </p:cNvPr>
            <p:cNvSpPr/>
            <p:nvPr/>
          </p:nvSpPr>
          <p:spPr bwMode="auto">
            <a:xfrm>
              <a:off x="6717680" y="4005460"/>
              <a:ext cx="43805" cy="30327"/>
            </a:xfrm>
            <a:custGeom>
              <a:avLst/>
              <a:gdLst>
                <a:gd name="T0" fmla="*/ 13 w 13"/>
                <a:gd name="T1" fmla="*/ 0 h 9"/>
                <a:gd name="T2" fmla="*/ 0 w 13"/>
                <a:gd name="T3" fmla="*/ 7 h 9"/>
                <a:gd name="T4" fmla="*/ 0 w 13"/>
                <a:gd name="T5" fmla="*/ 9 h 9"/>
                <a:gd name="T6" fmla="*/ 13 w 13"/>
                <a:gd name="T7" fmla="*/ 3 h 9"/>
                <a:gd name="T8" fmla="*/ 13 w 13"/>
                <a:gd name="T9" fmla="*/ 0 h 9"/>
              </a:gdLst>
              <a:ahLst/>
              <a:cxnLst>
                <a:cxn ang="0">
                  <a:pos x="T0" y="T1"/>
                </a:cxn>
                <a:cxn ang="0">
                  <a:pos x="T2" y="T3"/>
                </a:cxn>
                <a:cxn ang="0">
                  <a:pos x="T4" y="T5"/>
                </a:cxn>
                <a:cxn ang="0">
                  <a:pos x="T6" y="T7"/>
                </a:cxn>
                <a:cxn ang="0">
                  <a:pos x="T8" y="T9"/>
                </a:cxn>
              </a:cxnLst>
              <a:rect l="0" t="0" r="r" b="b"/>
              <a:pathLst>
                <a:path w="13" h="9">
                  <a:moveTo>
                    <a:pt x="13" y="0"/>
                  </a:moveTo>
                  <a:lnTo>
                    <a:pt x="0" y="7"/>
                  </a:lnTo>
                  <a:lnTo>
                    <a:pt x="0" y="9"/>
                  </a:lnTo>
                  <a:lnTo>
                    <a:pt x="13" y="3"/>
                  </a:lnTo>
                  <a:lnTo>
                    <a:pt x="13" y="0"/>
                  </a:lnTo>
                  <a:close/>
                </a:path>
              </a:pathLst>
            </a:custGeom>
            <a:solidFill>
              <a:srgbClr val="3C86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6" name="işlîḓe">
              <a:extLst>
                <a:ext uri="{FF2B5EF4-FFF2-40B4-BE49-F238E27FC236}">
                  <a16:creationId xmlns:a16="http://schemas.microsoft.com/office/drawing/2014/main" id="{3F4430E1-1B47-4568-B2AD-E8416455250C}"/>
                </a:ext>
              </a:extLst>
            </p:cNvPr>
            <p:cNvSpPr/>
            <p:nvPr/>
          </p:nvSpPr>
          <p:spPr bwMode="auto">
            <a:xfrm>
              <a:off x="6717680" y="4005460"/>
              <a:ext cx="43805" cy="30327"/>
            </a:xfrm>
            <a:custGeom>
              <a:avLst/>
              <a:gdLst>
                <a:gd name="T0" fmla="*/ 13 w 13"/>
                <a:gd name="T1" fmla="*/ 0 h 9"/>
                <a:gd name="T2" fmla="*/ 0 w 13"/>
                <a:gd name="T3" fmla="*/ 7 h 9"/>
                <a:gd name="T4" fmla="*/ 0 w 13"/>
                <a:gd name="T5" fmla="*/ 9 h 9"/>
                <a:gd name="T6" fmla="*/ 13 w 13"/>
                <a:gd name="T7" fmla="*/ 3 h 9"/>
                <a:gd name="T8" fmla="*/ 13 w 13"/>
                <a:gd name="T9" fmla="*/ 0 h 9"/>
              </a:gdLst>
              <a:ahLst/>
              <a:cxnLst>
                <a:cxn ang="0">
                  <a:pos x="T0" y="T1"/>
                </a:cxn>
                <a:cxn ang="0">
                  <a:pos x="T2" y="T3"/>
                </a:cxn>
                <a:cxn ang="0">
                  <a:pos x="T4" y="T5"/>
                </a:cxn>
                <a:cxn ang="0">
                  <a:pos x="T6" y="T7"/>
                </a:cxn>
                <a:cxn ang="0">
                  <a:pos x="T8" y="T9"/>
                </a:cxn>
              </a:cxnLst>
              <a:rect l="0" t="0" r="r" b="b"/>
              <a:pathLst>
                <a:path w="13" h="9">
                  <a:moveTo>
                    <a:pt x="13" y="0"/>
                  </a:moveTo>
                  <a:lnTo>
                    <a:pt x="0" y="7"/>
                  </a:lnTo>
                  <a:lnTo>
                    <a:pt x="0" y="9"/>
                  </a:lnTo>
                  <a:lnTo>
                    <a:pt x="13" y="3"/>
                  </a:lnTo>
                  <a:lnTo>
                    <a:pt x="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7" name="íšľîḓè">
              <a:extLst>
                <a:ext uri="{FF2B5EF4-FFF2-40B4-BE49-F238E27FC236}">
                  <a16:creationId xmlns:a16="http://schemas.microsoft.com/office/drawing/2014/main" id="{D3FB7B54-E84F-4241-A992-D4082BF8DE0E}"/>
                </a:ext>
              </a:extLst>
            </p:cNvPr>
            <p:cNvSpPr/>
            <p:nvPr/>
          </p:nvSpPr>
          <p:spPr bwMode="auto">
            <a:xfrm>
              <a:off x="6741268" y="3965025"/>
              <a:ext cx="20217" cy="40435"/>
            </a:xfrm>
            <a:custGeom>
              <a:avLst/>
              <a:gdLst>
                <a:gd name="T0" fmla="*/ 4 w 6"/>
                <a:gd name="T1" fmla="*/ 0 h 12"/>
                <a:gd name="T2" fmla="*/ 0 w 6"/>
                <a:gd name="T3" fmla="*/ 6 h 12"/>
                <a:gd name="T4" fmla="*/ 2 w 6"/>
                <a:gd name="T5" fmla="*/ 4 h 12"/>
                <a:gd name="T6" fmla="*/ 2 w 6"/>
                <a:gd name="T7" fmla="*/ 12 h 12"/>
                <a:gd name="T8" fmla="*/ 4 w 6"/>
                <a:gd name="T9" fmla="*/ 10 h 12"/>
                <a:gd name="T10" fmla="*/ 4 w 6"/>
                <a:gd name="T11" fmla="*/ 4 h 12"/>
                <a:gd name="T12" fmla="*/ 6 w 6"/>
                <a:gd name="T13" fmla="*/ 2 h 12"/>
                <a:gd name="T14" fmla="*/ 4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4" y="0"/>
                  </a:moveTo>
                  <a:lnTo>
                    <a:pt x="0" y="6"/>
                  </a:lnTo>
                  <a:lnTo>
                    <a:pt x="2" y="4"/>
                  </a:lnTo>
                  <a:lnTo>
                    <a:pt x="2" y="12"/>
                  </a:lnTo>
                  <a:lnTo>
                    <a:pt x="4" y="10"/>
                  </a:lnTo>
                  <a:lnTo>
                    <a:pt x="4" y="4"/>
                  </a:lnTo>
                  <a:lnTo>
                    <a:pt x="6" y="2"/>
                  </a:lnTo>
                  <a:lnTo>
                    <a:pt x="4" y="0"/>
                  </a:lnTo>
                  <a:close/>
                </a:path>
              </a:pathLst>
            </a:custGeom>
            <a:solidFill>
              <a:srgbClr val="3C86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8" name="îšḻîdê">
              <a:extLst>
                <a:ext uri="{FF2B5EF4-FFF2-40B4-BE49-F238E27FC236}">
                  <a16:creationId xmlns:a16="http://schemas.microsoft.com/office/drawing/2014/main" id="{7707CFCD-C9C2-4444-AC3E-9BA80F4B87CA}"/>
                </a:ext>
              </a:extLst>
            </p:cNvPr>
            <p:cNvSpPr/>
            <p:nvPr/>
          </p:nvSpPr>
          <p:spPr bwMode="auto">
            <a:xfrm>
              <a:off x="6741268" y="3965025"/>
              <a:ext cx="20217" cy="40435"/>
            </a:xfrm>
            <a:custGeom>
              <a:avLst/>
              <a:gdLst>
                <a:gd name="T0" fmla="*/ 4 w 6"/>
                <a:gd name="T1" fmla="*/ 0 h 12"/>
                <a:gd name="T2" fmla="*/ 0 w 6"/>
                <a:gd name="T3" fmla="*/ 6 h 12"/>
                <a:gd name="T4" fmla="*/ 2 w 6"/>
                <a:gd name="T5" fmla="*/ 4 h 12"/>
                <a:gd name="T6" fmla="*/ 2 w 6"/>
                <a:gd name="T7" fmla="*/ 12 h 12"/>
                <a:gd name="T8" fmla="*/ 4 w 6"/>
                <a:gd name="T9" fmla="*/ 10 h 12"/>
                <a:gd name="T10" fmla="*/ 4 w 6"/>
                <a:gd name="T11" fmla="*/ 4 h 12"/>
                <a:gd name="T12" fmla="*/ 6 w 6"/>
                <a:gd name="T13" fmla="*/ 2 h 12"/>
                <a:gd name="T14" fmla="*/ 4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4" y="0"/>
                  </a:moveTo>
                  <a:lnTo>
                    <a:pt x="0" y="6"/>
                  </a:lnTo>
                  <a:lnTo>
                    <a:pt x="2" y="4"/>
                  </a:lnTo>
                  <a:lnTo>
                    <a:pt x="2" y="12"/>
                  </a:lnTo>
                  <a:lnTo>
                    <a:pt x="4" y="10"/>
                  </a:lnTo>
                  <a:lnTo>
                    <a:pt x="4" y="4"/>
                  </a:lnTo>
                  <a:lnTo>
                    <a:pt x="6" y="2"/>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9" name="îslïḍé">
              <a:extLst>
                <a:ext uri="{FF2B5EF4-FFF2-40B4-BE49-F238E27FC236}">
                  <a16:creationId xmlns:a16="http://schemas.microsoft.com/office/drawing/2014/main" id="{F2DD9FC1-48DF-426B-B714-A5FCA45AA16A}"/>
                </a:ext>
              </a:extLst>
            </p:cNvPr>
            <p:cNvSpPr/>
            <p:nvPr/>
          </p:nvSpPr>
          <p:spPr bwMode="auto">
            <a:xfrm>
              <a:off x="6697463" y="3931330"/>
              <a:ext cx="70761" cy="138152"/>
            </a:xfrm>
            <a:custGeom>
              <a:avLst/>
              <a:gdLst>
                <a:gd name="T0" fmla="*/ 21 w 21"/>
                <a:gd name="T1" fmla="*/ 0 h 41"/>
                <a:gd name="T2" fmla="*/ 0 w 21"/>
                <a:gd name="T3" fmla="*/ 12 h 41"/>
                <a:gd name="T4" fmla="*/ 0 w 21"/>
                <a:gd name="T5" fmla="*/ 41 h 41"/>
                <a:gd name="T6" fmla="*/ 21 w 21"/>
                <a:gd name="T7" fmla="*/ 29 h 41"/>
                <a:gd name="T8" fmla="*/ 21 w 21"/>
                <a:gd name="T9" fmla="*/ 27 h 41"/>
                <a:gd name="T10" fmla="*/ 2 w 21"/>
                <a:gd name="T11" fmla="*/ 37 h 41"/>
                <a:gd name="T12" fmla="*/ 2 w 21"/>
                <a:gd name="T13" fmla="*/ 14 h 41"/>
                <a:gd name="T14" fmla="*/ 21 w 21"/>
                <a:gd name="T15" fmla="*/ 2 h 41"/>
                <a:gd name="T16" fmla="*/ 21 w 21"/>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41">
                  <a:moveTo>
                    <a:pt x="21" y="0"/>
                  </a:moveTo>
                  <a:lnTo>
                    <a:pt x="0" y="12"/>
                  </a:lnTo>
                  <a:lnTo>
                    <a:pt x="0" y="41"/>
                  </a:lnTo>
                  <a:lnTo>
                    <a:pt x="21" y="29"/>
                  </a:lnTo>
                  <a:lnTo>
                    <a:pt x="21" y="27"/>
                  </a:lnTo>
                  <a:lnTo>
                    <a:pt x="2" y="37"/>
                  </a:lnTo>
                  <a:lnTo>
                    <a:pt x="2" y="14"/>
                  </a:lnTo>
                  <a:lnTo>
                    <a:pt x="21" y="2"/>
                  </a:lnTo>
                  <a:lnTo>
                    <a:pt x="21" y="0"/>
                  </a:lnTo>
                  <a:close/>
                </a:path>
              </a:pathLst>
            </a:custGeom>
            <a:solidFill>
              <a:srgbClr val="3C86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0" name="ïṩļiďé">
              <a:extLst>
                <a:ext uri="{FF2B5EF4-FFF2-40B4-BE49-F238E27FC236}">
                  <a16:creationId xmlns:a16="http://schemas.microsoft.com/office/drawing/2014/main" id="{A51A8D54-B3D3-4750-9A9C-5207C1A32A93}"/>
                </a:ext>
              </a:extLst>
            </p:cNvPr>
            <p:cNvSpPr/>
            <p:nvPr/>
          </p:nvSpPr>
          <p:spPr bwMode="auto">
            <a:xfrm>
              <a:off x="6697463" y="3931330"/>
              <a:ext cx="70761" cy="138152"/>
            </a:xfrm>
            <a:custGeom>
              <a:avLst/>
              <a:gdLst>
                <a:gd name="T0" fmla="*/ 21 w 21"/>
                <a:gd name="T1" fmla="*/ 0 h 41"/>
                <a:gd name="T2" fmla="*/ 0 w 21"/>
                <a:gd name="T3" fmla="*/ 12 h 41"/>
                <a:gd name="T4" fmla="*/ 0 w 21"/>
                <a:gd name="T5" fmla="*/ 41 h 41"/>
                <a:gd name="T6" fmla="*/ 21 w 21"/>
                <a:gd name="T7" fmla="*/ 29 h 41"/>
                <a:gd name="T8" fmla="*/ 21 w 21"/>
                <a:gd name="T9" fmla="*/ 27 h 41"/>
                <a:gd name="T10" fmla="*/ 2 w 21"/>
                <a:gd name="T11" fmla="*/ 37 h 41"/>
                <a:gd name="T12" fmla="*/ 2 w 21"/>
                <a:gd name="T13" fmla="*/ 14 h 41"/>
                <a:gd name="T14" fmla="*/ 21 w 21"/>
                <a:gd name="T15" fmla="*/ 2 h 41"/>
                <a:gd name="T16" fmla="*/ 21 w 21"/>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41">
                  <a:moveTo>
                    <a:pt x="21" y="0"/>
                  </a:moveTo>
                  <a:lnTo>
                    <a:pt x="0" y="12"/>
                  </a:lnTo>
                  <a:lnTo>
                    <a:pt x="0" y="41"/>
                  </a:lnTo>
                  <a:lnTo>
                    <a:pt x="21" y="29"/>
                  </a:lnTo>
                  <a:lnTo>
                    <a:pt x="21" y="27"/>
                  </a:lnTo>
                  <a:lnTo>
                    <a:pt x="2" y="37"/>
                  </a:lnTo>
                  <a:lnTo>
                    <a:pt x="2" y="14"/>
                  </a:lnTo>
                  <a:lnTo>
                    <a:pt x="21"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1" name="ïṩḻíďè">
              <a:extLst>
                <a:ext uri="{FF2B5EF4-FFF2-40B4-BE49-F238E27FC236}">
                  <a16:creationId xmlns:a16="http://schemas.microsoft.com/office/drawing/2014/main" id="{35EBA9C4-8EB3-4AC6-B1AA-E27095C914B6}"/>
                </a:ext>
              </a:extLst>
            </p:cNvPr>
            <p:cNvSpPr/>
            <p:nvPr/>
          </p:nvSpPr>
          <p:spPr bwMode="auto">
            <a:xfrm>
              <a:off x="4682476" y="2189277"/>
              <a:ext cx="1657816" cy="2146400"/>
            </a:xfrm>
            <a:custGeom>
              <a:avLst/>
              <a:gdLst>
                <a:gd name="T0" fmla="*/ 492 w 492"/>
                <a:gd name="T1" fmla="*/ 637 h 637"/>
                <a:gd name="T2" fmla="*/ 0 w 492"/>
                <a:gd name="T3" fmla="*/ 353 h 637"/>
                <a:gd name="T4" fmla="*/ 0 w 492"/>
                <a:gd name="T5" fmla="*/ 0 h 637"/>
                <a:gd name="T6" fmla="*/ 492 w 492"/>
                <a:gd name="T7" fmla="*/ 284 h 637"/>
                <a:gd name="T8" fmla="*/ 492 w 492"/>
                <a:gd name="T9" fmla="*/ 637 h 637"/>
              </a:gdLst>
              <a:ahLst/>
              <a:cxnLst>
                <a:cxn ang="0">
                  <a:pos x="T0" y="T1"/>
                </a:cxn>
                <a:cxn ang="0">
                  <a:pos x="T2" y="T3"/>
                </a:cxn>
                <a:cxn ang="0">
                  <a:pos x="T4" y="T5"/>
                </a:cxn>
                <a:cxn ang="0">
                  <a:pos x="T6" y="T7"/>
                </a:cxn>
                <a:cxn ang="0">
                  <a:pos x="T8" y="T9"/>
                </a:cxn>
              </a:cxnLst>
              <a:rect l="0" t="0" r="r" b="b"/>
              <a:pathLst>
                <a:path w="492" h="637">
                  <a:moveTo>
                    <a:pt x="492" y="637"/>
                  </a:moveTo>
                  <a:lnTo>
                    <a:pt x="0" y="353"/>
                  </a:lnTo>
                  <a:lnTo>
                    <a:pt x="0" y="0"/>
                  </a:lnTo>
                  <a:lnTo>
                    <a:pt x="492" y="284"/>
                  </a:lnTo>
                  <a:lnTo>
                    <a:pt x="492" y="637"/>
                  </a:lnTo>
                  <a:close/>
                </a:path>
              </a:pathLst>
            </a:custGeom>
            <a:solidFill>
              <a:srgbClr val="FCBF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2" name="iṡľíḋe">
              <a:extLst>
                <a:ext uri="{FF2B5EF4-FFF2-40B4-BE49-F238E27FC236}">
                  <a16:creationId xmlns:a16="http://schemas.microsoft.com/office/drawing/2014/main" id="{F36D0DFA-89DA-4000-AC10-330A11993F6D}"/>
                </a:ext>
              </a:extLst>
            </p:cNvPr>
            <p:cNvSpPr/>
            <p:nvPr/>
          </p:nvSpPr>
          <p:spPr bwMode="auto">
            <a:xfrm>
              <a:off x="4682476" y="2189277"/>
              <a:ext cx="1657816" cy="2146400"/>
            </a:xfrm>
            <a:custGeom>
              <a:avLst/>
              <a:gdLst>
                <a:gd name="T0" fmla="*/ 492 w 492"/>
                <a:gd name="T1" fmla="*/ 637 h 637"/>
                <a:gd name="T2" fmla="*/ 0 w 492"/>
                <a:gd name="T3" fmla="*/ 353 h 637"/>
                <a:gd name="T4" fmla="*/ 0 w 492"/>
                <a:gd name="T5" fmla="*/ 0 h 637"/>
                <a:gd name="T6" fmla="*/ 492 w 492"/>
                <a:gd name="T7" fmla="*/ 284 h 637"/>
                <a:gd name="T8" fmla="*/ 492 w 492"/>
                <a:gd name="T9" fmla="*/ 637 h 637"/>
              </a:gdLst>
              <a:ahLst/>
              <a:cxnLst>
                <a:cxn ang="0">
                  <a:pos x="T0" y="T1"/>
                </a:cxn>
                <a:cxn ang="0">
                  <a:pos x="T2" y="T3"/>
                </a:cxn>
                <a:cxn ang="0">
                  <a:pos x="T4" y="T5"/>
                </a:cxn>
                <a:cxn ang="0">
                  <a:pos x="T6" y="T7"/>
                </a:cxn>
                <a:cxn ang="0">
                  <a:pos x="T8" y="T9"/>
                </a:cxn>
              </a:cxnLst>
              <a:rect l="0" t="0" r="r" b="b"/>
              <a:pathLst>
                <a:path w="492" h="637">
                  <a:moveTo>
                    <a:pt x="492" y="637"/>
                  </a:moveTo>
                  <a:lnTo>
                    <a:pt x="0" y="353"/>
                  </a:lnTo>
                  <a:lnTo>
                    <a:pt x="0" y="0"/>
                  </a:lnTo>
                  <a:lnTo>
                    <a:pt x="492" y="284"/>
                  </a:lnTo>
                  <a:lnTo>
                    <a:pt x="492" y="6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3" name="ís1íḋé">
              <a:extLst>
                <a:ext uri="{FF2B5EF4-FFF2-40B4-BE49-F238E27FC236}">
                  <a16:creationId xmlns:a16="http://schemas.microsoft.com/office/drawing/2014/main" id="{B7F99421-FC03-4E98-A76C-AD5E0D0E6933}"/>
                </a:ext>
              </a:extLst>
            </p:cNvPr>
            <p:cNvSpPr/>
            <p:nvPr/>
          </p:nvSpPr>
          <p:spPr bwMode="auto">
            <a:xfrm>
              <a:off x="6340291" y="2971011"/>
              <a:ext cx="316737" cy="1364666"/>
            </a:xfrm>
            <a:custGeom>
              <a:avLst/>
              <a:gdLst>
                <a:gd name="T0" fmla="*/ 94 w 94"/>
                <a:gd name="T1" fmla="*/ 0 h 405"/>
                <a:gd name="T2" fmla="*/ 94 w 94"/>
                <a:gd name="T3" fmla="*/ 353 h 405"/>
                <a:gd name="T4" fmla="*/ 0 w 94"/>
                <a:gd name="T5" fmla="*/ 405 h 405"/>
                <a:gd name="T6" fmla="*/ 0 w 94"/>
                <a:gd name="T7" fmla="*/ 52 h 405"/>
                <a:gd name="T8" fmla="*/ 94 w 94"/>
                <a:gd name="T9" fmla="*/ 0 h 405"/>
              </a:gdLst>
              <a:ahLst/>
              <a:cxnLst>
                <a:cxn ang="0">
                  <a:pos x="T0" y="T1"/>
                </a:cxn>
                <a:cxn ang="0">
                  <a:pos x="T2" y="T3"/>
                </a:cxn>
                <a:cxn ang="0">
                  <a:pos x="T4" y="T5"/>
                </a:cxn>
                <a:cxn ang="0">
                  <a:pos x="T6" y="T7"/>
                </a:cxn>
                <a:cxn ang="0">
                  <a:pos x="T8" y="T9"/>
                </a:cxn>
              </a:cxnLst>
              <a:rect l="0" t="0" r="r" b="b"/>
              <a:pathLst>
                <a:path w="94" h="405">
                  <a:moveTo>
                    <a:pt x="94" y="0"/>
                  </a:moveTo>
                  <a:lnTo>
                    <a:pt x="94" y="353"/>
                  </a:lnTo>
                  <a:lnTo>
                    <a:pt x="0" y="405"/>
                  </a:lnTo>
                  <a:lnTo>
                    <a:pt x="0" y="52"/>
                  </a:lnTo>
                  <a:lnTo>
                    <a:pt x="94" y="0"/>
                  </a:lnTo>
                  <a:close/>
                </a:path>
              </a:pathLst>
            </a:custGeom>
            <a:solidFill>
              <a:srgbClr val="EEAE5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4" name="ïŝḷïďe">
              <a:extLst>
                <a:ext uri="{FF2B5EF4-FFF2-40B4-BE49-F238E27FC236}">
                  <a16:creationId xmlns:a16="http://schemas.microsoft.com/office/drawing/2014/main" id="{47B6C386-6B68-4104-85B8-36178D6DEFB0}"/>
                </a:ext>
              </a:extLst>
            </p:cNvPr>
            <p:cNvSpPr/>
            <p:nvPr/>
          </p:nvSpPr>
          <p:spPr bwMode="auto">
            <a:xfrm>
              <a:off x="4898127" y="3264160"/>
              <a:ext cx="154999" cy="272934"/>
            </a:xfrm>
            <a:custGeom>
              <a:avLst/>
              <a:gdLst>
                <a:gd name="T0" fmla="*/ 42 w 46"/>
                <a:gd name="T1" fmla="*/ 73 h 81"/>
                <a:gd name="T2" fmla="*/ 4 w 46"/>
                <a:gd name="T3" fmla="*/ 52 h 81"/>
                <a:gd name="T4" fmla="*/ 4 w 46"/>
                <a:gd name="T5" fmla="*/ 9 h 81"/>
                <a:gd name="T6" fmla="*/ 42 w 46"/>
                <a:gd name="T7" fmla="*/ 30 h 81"/>
                <a:gd name="T8" fmla="*/ 42 w 46"/>
                <a:gd name="T9" fmla="*/ 73 h 81"/>
                <a:gd name="T10" fmla="*/ 0 w 46"/>
                <a:gd name="T11" fmla="*/ 0 h 81"/>
                <a:gd name="T12" fmla="*/ 0 w 46"/>
                <a:gd name="T13" fmla="*/ 54 h 81"/>
                <a:gd name="T14" fmla="*/ 46 w 46"/>
                <a:gd name="T15" fmla="*/ 81 h 81"/>
                <a:gd name="T16" fmla="*/ 46 w 46"/>
                <a:gd name="T17" fmla="*/ 27 h 81"/>
                <a:gd name="T18" fmla="*/ 0 w 46"/>
                <a:gd name="T1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81">
                  <a:moveTo>
                    <a:pt x="42" y="73"/>
                  </a:moveTo>
                  <a:lnTo>
                    <a:pt x="4" y="52"/>
                  </a:lnTo>
                  <a:lnTo>
                    <a:pt x="4" y="9"/>
                  </a:lnTo>
                  <a:lnTo>
                    <a:pt x="42" y="30"/>
                  </a:lnTo>
                  <a:lnTo>
                    <a:pt x="42" y="73"/>
                  </a:lnTo>
                  <a:close/>
                  <a:moveTo>
                    <a:pt x="0" y="0"/>
                  </a:moveTo>
                  <a:lnTo>
                    <a:pt x="0" y="54"/>
                  </a:lnTo>
                  <a:lnTo>
                    <a:pt x="46" y="81"/>
                  </a:lnTo>
                  <a:lnTo>
                    <a:pt x="46" y="27"/>
                  </a:lnTo>
                  <a:lnTo>
                    <a:pt x="0" y="0"/>
                  </a:lnTo>
                  <a:close/>
                </a:path>
              </a:pathLst>
            </a:custGeom>
            <a:solidFill>
              <a:srgbClr val="B98E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5" name="í$ļîḓè">
              <a:extLst>
                <a:ext uri="{FF2B5EF4-FFF2-40B4-BE49-F238E27FC236}">
                  <a16:creationId xmlns:a16="http://schemas.microsoft.com/office/drawing/2014/main" id="{F9D69880-8BEB-4D26-A1E0-3A2BE229152F}"/>
                </a:ext>
              </a:extLst>
            </p:cNvPr>
            <p:cNvSpPr/>
            <p:nvPr/>
          </p:nvSpPr>
          <p:spPr bwMode="auto">
            <a:xfrm>
              <a:off x="4898127" y="3264160"/>
              <a:ext cx="154999" cy="272934"/>
            </a:xfrm>
            <a:custGeom>
              <a:avLst/>
              <a:gdLst>
                <a:gd name="T0" fmla="*/ 42 w 46"/>
                <a:gd name="T1" fmla="*/ 73 h 81"/>
                <a:gd name="T2" fmla="*/ 4 w 46"/>
                <a:gd name="T3" fmla="*/ 52 h 81"/>
                <a:gd name="T4" fmla="*/ 4 w 46"/>
                <a:gd name="T5" fmla="*/ 9 h 81"/>
                <a:gd name="T6" fmla="*/ 42 w 46"/>
                <a:gd name="T7" fmla="*/ 30 h 81"/>
                <a:gd name="T8" fmla="*/ 42 w 46"/>
                <a:gd name="T9" fmla="*/ 73 h 81"/>
                <a:gd name="T10" fmla="*/ 0 w 46"/>
                <a:gd name="T11" fmla="*/ 0 h 81"/>
                <a:gd name="T12" fmla="*/ 0 w 46"/>
                <a:gd name="T13" fmla="*/ 54 h 81"/>
                <a:gd name="T14" fmla="*/ 46 w 46"/>
                <a:gd name="T15" fmla="*/ 81 h 81"/>
                <a:gd name="T16" fmla="*/ 46 w 46"/>
                <a:gd name="T17" fmla="*/ 27 h 81"/>
                <a:gd name="T18" fmla="*/ 0 w 46"/>
                <a:gd name="T1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81">
                  <a:moveTo>
                    <a:pt x="42" y="73"/>
                  </a:moveTo>
                  <a:lnTo>
                    <a:pt x="4" y="52"/>
                  </a:lnTo>
                  <a:lnTo>
                    <a:pt x="4" y="9"/>
                  </a:lnTo>
                  <a:lnTo>
                    <a:pt x="42" y="30"/>
                  </a:lnTo>
                  <a:lnTo>
                    <a:pt x="42" y="73"/>
                  </a:lnTo>
                  <a:moveTo>
                    <a:pt x="0" y="0"/>
                  </a:moveTo>
                  <a:lnTo>
                    <a:pt x="0" y="54"/>
                  </a:lnTo>
                  <a:lnTo>
                    <a:pt x="46" y="81"/>
                  </a:lnTo>
                  <a:lnTo>
                    <a:pt x="46" y="2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6" name="íṡḻïḓè">
              <a:extLst>
                <a:ext uri="{FF2B5EF4-FFF2-40B4-BE49-F238E27FC236}">
                  <a16:creationId xmlns:a16="http://schemas.microsoft.com/office/drawing/2014/main" id="{F4B4203B-37A7-4D4B-963D-D1D9B46BF20B}"/>
                </a:ext>
              </a:extLst>
            </p:cNvPr>
            <p:cNvSpPr/>
            <p:nvPr/>
          </p:nvSpPr>
          <p:spPr bwMode="auto">
            <a:xfrm>
              <a:off x="4925083" y="3328183"/>
              <a:ext cx="97718" cy="134782"/>
            </a:xfrm>
            <a:custGeom>
              <a:avLst/>
              <a:gdLst>
                <a:gd name="T0" fmla="*/ 0 w 14"/>
                <a:gd name="T1" fmla="*/ 0 h 19"/>
                <a:gd name="T2" fmla="*/ 6 w 14"/>
                <a:gd name="T3" fmla="*/ 11 h 19"/>
                <a:gd name="T4" fmla="*/ 6 w 14"/>
                <a:gd name="T5" fmla="*/ 16 h 19"/>
                <a:gd name="T6" fmla="*/ 4 w 14"/>
                <a:gd name="T7" fmla="*/ 14 h 19"/>
                <a:gd name="T8" fmla="*/ 3 w 14"/>
                <a:gd name="T9" fmla="*/ 15 h 19"/>
                <a:gd name="T10" fmla="*/ 4 w 14"/>
                <a:gd name="T11" fmla="*/ 16 h 19"/>
                <a:gd name="T12" fmla="*/ 10 w 14"/>
                <a:gd name="T13" fmla="*/ 19 h 19"/>
                <a:gd name="T14" fmla="*/ 10 w 14"/>
                <a:gd name="T15" fmla="*/ 19 h 19"/>
                <a:gd name="T16" fmla="*/ 10 w 14"/>
                <a:gd name="T17" fmla="*/ 18 h 19"/>
                <a:gd name="T18" fmla="*/ 7 w 14"/>
                <a:gd name="T19" fmla="*/ 16 h 19"/>
                <a:gd name="T20" fmla="*/ 7 w 14"/>
                <a:gd name="T21" fmla="*/ 12 h 19"/>
                <a:gd name="T22" fmla="*/ 10 w 14"/>
                <a:gd name="T23" fmla="*/ 12 h 19"/>
                <a:gd name="T24" fmla="*/ 14 w 14"/>
                <a:gd name="T25" fmla="*/ 8 h 19"/>
                <a:gd name="T26" fmla="*/ 12 w 14"/>
                <a:gd name="T27" fmla="*/ 6 h 19"/>
                <a:gd name="T28" fmla="*/ 10 w 14"/>
                <a:gd name="T29" fmla="*/ 10 h 19"/>
                <a:gd name="T30" fmla="*/ 10 w 14"/>
                <a:gd name="T31" fmla="*/ 10 h 19"/>
                <a:gd name="T32" fmla="*/ 9 w 14"/>
                <a:gd name="T33" fmla="*/ 9 h 19"/>
                <a:gd name="T34" fmla="*/ 9 w 14"/>
                <a:gd name="T35" fmla="*/ 8 h 19"/>
                <a:gd name="T36" fmla="*/ 7 w 14"/>
                <a:gd name="T37" fmla="*/ 10 h 19"/>
                <a:gd name="T38" fmla="*/ 9 w 14"/>
                <a:gd name="T39" fmla="*/ 6 h 19"/>
                <a:gd name="T40" fmla="*/ 9 w 14"/>
                <a:gd name="T41" fmla="*/ 6 h 19"/>
                <a:gd name="T42" fmla="*/ 9 w 14"/>
                <a:gd name="T43" fmla="*/ 7 h 19"/>
                <a:gd name="T44" fmla="*/ 10 w 14"/>
                <a:gd name="T45" fmla="*/ 8 h 19"/>
                <a:gd name="T46" fmla="*/ 10 w 14"/>
                <a:gd name="T47" fmla="*/ 6 h 19"/>
                <a:gd name="T48" fmla="*/ 0 w 14"/>
                <a:gd name="T4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19">
                  <a:moveTo>
                    <a:pt x="0" y="0"/>
                  </a:moveTo>
                  <a:cubicBezTo>
                    <a:pt x="0" y="4"/>
                    <a:pt x="3" y="9"/>
                    <a:pt x="6" y="11"/>
                  </a:cubicBezTo>
                  <a:cubicBezTo>
                    <a:pt x="6" y="16"/>
                    <a:pt x="6" y="16"/>
                    <a:pt x="6" y="16"/>
                  </a:cubicBezTo>
                  <a:cubicBezTo>
                    <a:pt x="4" y="14"/>
                    <a:pt x="4" y="14"/>
                    <a:pt x="4" y="14"/>
                  </a:cubicBezTo>
                  <a:cubicBezTo>
                    <a:pt x="3" y="15"/>
                    <a:pt x="3" y="15"/>
                    <a:pt x="3" y="15"/>
                  </a:cubicBezTo>
                  <a:cubicBezTo>
                    <a:pt x="4" y="16"/>
                    <a:pt x="4" y="16"/>
                    <a:pt x="4" y="16"/>
                  </a:cubicBezTo>
                  <a:cubicBezTo>
                    <a:pt x="10" y="19"/>
                    <a:pt x="10" y="19"/>
                    <a:pt x="10" y="19"/>
                  </a:cubicBezTo>
                  <a:cubicBezTo>
                    <a:pt x="10" y="19"/>
                    <a:pt x="10" y="19"/>
                    <a:pt x="10" y="19"/>
                  </a:cubicBezTo>
                  <a:cubicBezTo>
                    <a:pt x="10" y="18"/>
                    <a:pt x="10" y="18"/>
                    <a:pt x="10" y="18"/>
                  </a:cubicBezTo>
                  <a:cubicBezTo>
                    <a:pt x="7" y="16"/>
                    <a:pt x="7" y="16"/>
                    <a:pt x="7" y="16"/>
                  </a:cubicBezTo>
                  <a:cubicBezTo>
                    <a:pt x="7" y="12"/>
                    <a:pt x="7" y="12"/>
                    <a:pt x="7" y="12"/>
                  </a:cubicBezTo>
                  <a:cubicBezTo>
                    <a:pt x="8" y="12"/>
                    <a:pt x="9" y="12"/>
                    <a:pt x="10" y="12"/>
                  </a:cubicBezTo>
                  <a:cubicBezTo>
                    <a:pt x="12" y="12"/>
                    <a:pt x="14" y="11"/>
                    <a:pt x="14" y="8"/>
                  </a:cubicBezTo>
                  <a:cubicBezTo>
                    <a:pt x="12" y="6"/>
                    <a:pt x="12" y="6"/>
                    <a:pt x="12" y="6"/>
                  </a:cubicBezTo>
                  <a:cubicBezTo>
                    <a:pt x="10" y="10"/>
                    <a:pt x="10" y="10"/>
                    <a:pt x="10" y="10"/>
                  </a:cubicBezTo>
                  <a:cubicBezTo>
                    <a:pt x="10" y="10"/>
                    <a:pt x="10" y="10"/>
                    <a:pt x="10" y="10"/>
                  </a:cubicBezTo>
                  <a:cubicBezTo>
                    <a:pt x="9" y="9"/>
                    <a:pt x="9" y="9"/>
                    <a:pt x="9" y="9"/>
                  </a:cubicBezTo>
                  <a:cubicBezTo>
                    <a:pt x="9" y="8"/>
                    <a:pt x="9" y="8"/>
                    <a:pt x="9" y="8"/>
                  </a:cubicBezTo>
                  <a:cubicBezTo>
                    <a:pt x="7" y="10"/>
                    <a:pt x="7" y="10"/>
                    <a:pt x="7" y="10"/>
                  </a:cubicBezTo>
                  <a:cubicBezTo>
                    <a:pt x="9" y="6"/>
                    <a:pt x="9" y="6"/>
                    <a:pt x="9" y="6"/>
                  </a:cubicBezTo>
                  <a:cubicBezTo>
                    <a:pt x="9" y="6"/>
                    <a:pt x="9" y="6"/>
                    <a:pt x="9" y="6"/>
                  </a:cubicBezTo>
                  <a:cubicBezTo>
                    <a:pt x="9" y="7"/>
                    <a:pt x="9" y="7"/>
                    <a:pt x="9" y="7"/>
                  </a:cubicBezTo>
                  <a:cubicBezTo>
                    <a:pt x="10" y="8"/>
                    <a:pt x="10" y="8"/>
                    <a:pt x="10" y="8"/>
                  </a:cubicBezTo>
                  <a:cubicBezTo>
                    <a:pt x="10" y="6"/>
                    <a:pt x="10" y="6"/>
                    <a:pt x="10" y="6"/>
                  </a:cubicBezTo>
                  <a:cubicBezTo>
                    <a:pt x="0" y="0"/>
                    <a:pt x="0" y="0"/>
                    <a:pt x="0" y="0"/>
                  </a:cubicBezTo>
                </a:path>
              </a:pathLst>
            </a:custGeom>
            <a:solidFill>
              <a:srgbClr val="B98E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7" name="îśḻîḑé">
              <a:extLst>
                <a:ext uri="{FF2B5EF4-FFF2-40B4-BE49-F238E27FC236}">
                  <a16:creationId xmlns:a16="http://schemas.microsoft.com/office/drawing/2014/main" id="{04BA771C-51BD-4695-B5CB-EFF0EC93EB83}"/>
                </a:ext>
              </a:extLst>
            </p:cNvPr>
            <p:cNvSpPr/>
            <p:nvPr/>
          </p:nvSpPr>
          <p:spPr bwMode="auto">
            <a:xfrm>
              <a:off x="5150843" y="3469703"/>
              <a:ext cx="40435" cy="74130"/>
            </a:xfrm>
            <a:custGeom>
              <a:avLst/>
              <a:gdLst>
                <a:gd name="T0" fmla="*/ 6 w 12"/>
                <a:gd name="T1" fmla="*/ 0 h 22"/>
                <a:gd name="T2" fmla="*/ 0 w 12"/>
                <a:gd name="T3" fmla="*/ 6 h 22"/>
                <a:gd name="T4" fmla="*/ 4 w 12"/>
                <a:gd name="T5" fmla="*/ 6 h 22"/>
                <a:gd name="T6" fmla="*/ 4 w 12"/>
                <a:gd name="T7" fmla="*/ 20 h 22"/>
                <a:gd name="T8" fmla="*/ 8 w 12"/>
                <a:gd name="T9" fmla="*/ 22 h 22"/>
                <a:gd name="T10" fmla="*/ 8 w 12"/>
                <a:gd name="T11" fmla="*/ 10 h 22"/>
                <a:gd name="T12" fmla="*/ 12 w 12"/>
                <a:gd name="T13" fmla="*/ 12 h 22"/>
                <a:gd name="T14" fmla="*/ 6 w 12"/>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6" y="0"/>
                  </a:moveTo>
                  <a:lnTo>
                    <a:pt x="0" y="6"/>
                  </a:lnTo>
                  <a:lnTo>
                    <a:pt x="4" y="6"/>
                  </a:lnTo>
                  <a:lnTo>
                    <a:pt x="4" y="20"/>
                  </a:lnTo>
                  <a:lnTo>
                    <a:pt x="8" y="22"/>
                  </a:lnTo>
                  <a:lnTo>
                    <a:pt x="8" y="10"/>
                  </a:lnTo>
                  <a:lnTo>
                    <a:pt x="12" y="12"/>
                  </a:lnTo>
                  <a:lnTo>
                    <a:pt x="6" y="0"/>
                  </a:lnTo>
                  <a:close/>
                </a:path>
              </a:pathLst>
            </a:custGeom>
            <a:solidFill>
              <a:srgbClr val="B98E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8" name="íSḻiḍe">
              <a:extLst>
                <a:ext uri="{FF2B5EF4-FFF2-40B4-BE49-F238E27FC236}">
                  <a16:creationId xmlns:a16="http://schemas.microsoft.com/office/drawing/2014/main" id="{823683D8-445D-4D79-8B84-30D5F0C2B38B}"/>
                </a:ext>
              </a:extLst>
            </p:cNvPr>
            <p:cNvSpPr/>
            <p:nvPr/>
          </p:nvSpPr>
          <p:spPr bwMode="auto">
            <a:xfrm>
              <a:off x="5150843" y="3469703"/>
              <a:ext cx="40435" cy="74130"/>
            </a:xfrm>
            <a:custGeom>
              <a:avLst/>
              <a:gdLst>
                <a:gd name="T0" fmla="*/ 6 w 12"/>
                <a:gd name="T1" fmla="*/ 0 h 22"/>
                <a:gd name="T2" fmla="*/ 0 w 12"/>
                <a:gd name="T3" fmla="*/ 6 h 22"/>
                <a:gd name="T4" fmla="*/ 4 w 12"/>
                <a:gd name="T5" fmla="*/ 6 h 22"/>
                <a:gd name="T6" fmla="*/ 4 w 12"/>
                <a:gd name="T7" fmla="*/ 20 h 22"/>
                <a:gd name="T8" fmla="*/ 8 w 12"/>
                <a:gd name="T9" fmla="*/ 22 h 22"/>
                <a:gd name="T10" fmla="*/ 8 w 12"/>
                <a:gd name="T11" fmla="*/ 10 h 22"/>
                <a:gd name="T12" fmla="*/ 12 w 12"/>
                <a:gd name="T13" fmla="*/ 12 h 22"/>
                <a:gd name="T14" fmla="*/ 6 w 12"/>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6" y="0"/>
                  </a:moveTo>
                  <a:lnTo>
                    <a:pt x="0" y="6"/>
                  </a:lnTo>
                  <a:lnTo>
                    <a:pt x="4" y="6"/>
                  </a:lnTo>
                  <a:lnTo>
                    <a:pt x="4" y="20"/>
                  </a:lnTo>
                  <a:lnTo>
                    <a:pt x="8" y="22"/>
                  </a:lnTo>
                  <a:lnTo>
                    <a:pt x="8" y="10"/>
                  </a:lnTo>
                  <a:lnTo>
                    <a:pt x="12" y="12"/>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9" name="íślide">
              <a:extLst>
                <a:ext uri="{FF2B5EF4-FFF2-40B4-BE49-F238E27FC236}">
                  <a16:creationId xmlns:a16="http://schemas.microsoft.com/office/drawing/2014/main" id="{9F987217-F997-4CFF-991A-9CC1707D0E47}"/>
                </a:ext>
              </a:extLst>
            </p:cNvPr>
            <p:cNvSpPr/>
            <p:nvPr/>
          </p:nvSpPr>
          <p:spPr bwMode="auto">
            <a:xfrm>
              <a:off x="5107038" y="3516877"/>
              <a:ext cx="84240" cy="57283"/>
            </a:xfrm>
            <a:custGeom>
              <a:avLst/>
              <a:gdLst>
                <a:gd name="T0" fmla="*/ 0 w 25"/>
                <a:gd name="T1" fmla="*/ 0 h 17"/>
                <a:gd name="T2" fmla="*/ 0 w 25"/>
                <a:gd name="T3" fmla="*/ 4 h 17"/>
                <a:gd name="T4" fmla="*/ 25 w 25"/>
                <a:gd name="T5" fmla="*/ 17 h 17"/>
                <a:gd name="T6" fmla="*/ 25 w 25"/>
                <a:gd name="T7" fmla="*/ 13 h 17"/>
                <a:gd name="T8" fmla="*/ 0 w 25"/>
                <a:gd name="T9" fmla="*/ 0 h 17"/>
              </a:gdLst>
              <a:ahLst/>
              <a:cxnLst>
                <a:cxn ang="0">
                  <a:pos x="T0" y="T1"/>
                </a:cxn>
                <a:cxn ang="0">
                  <a:pos x="T2" y="T3"/>
                </a:cxn>
                <a:cxn ang="0">
                  <a:pos x="T4" y="T5"/>
                </a:cxn>
                <a:cxn ang="0">
                  <a:pos x="T6" y="T7"/>
                </a:cxn>
                <a:cxn ang="0">
                  <a:pos x="T8" y="T9"/>
                </a:cxn>
              </a:cxnLst>
              <a:rect l="0" t="0" r="r" b="b"/>
              <a:pathLst>
                <a:path w="25" h="17">
                  <a:moveTo>
                    <a:pt x="0" y="0"/>
                  </a:moveTo>
                  <a:lnTo>
                    <a:pt x="0" y="4"/>
                  </a:lnTo>
                  <a:lnTo>
                    <a:pt x="25" y="17"/>
                  </a:lnTo>
                  <a:lnTo>
                    <a:pt x="25" y="13"/>
                  </a:lnTo>
                  <a:lnTo>
                    <a:pt x="0" y="0"/>
                  </a:lnTo>
                  <a:close/>
                </a:path>
              </a:pathLst>
            </a:custGeom>
            <a:solidFill>
              <a:srgbClr val="B98E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0" name="ïsļïdé">
              <a:extLst>
                <a:ext uri="{FF2B5EF4-FFF2-40B4-BE49-F238E27FC236}">
                  <a16:creationId xmlns:a16="http://schemas.microsoft.com/office/drawing/2014/main" id="{959811B8-9287-485D-953B-48FCF365271A}"/>
                </a:ext>
              </a:extLst>
            </p:cNvPr>
            <p:cNvSpPr/>
            <p:nvPr/>
          </p:nvSpPr>
          <p:spPr bwMode="auto">
            <a:xfrm>
              <a:off x="5107038" y="3516877"/>
              <a:ext cx="84240" cy="57283"/>
            </a:xfrm>
            <a:custGeom>
              <a:avLst/>
              <a:gdLst>
                <a:gd name="T0" fmla="*/ 0 w 25"/>
                <a:gd name="T1" fmla="*/ 0 h 17"/>
                <a:gd name="T2" fmla="*/ 0 w 25"/>
                <a:gd name="T3" fmla="*/ 4 h 17"/>
                <a:gd name="T4" fmla="*/ 25 w 25"/>
                <a:gd name="T5" fmla="*/ 17 h 17"/>
                <a:gd name="T6" fmla="*/ 25 w 25"/>
                <a:gd name="T7" fmla="*/ 13 h 17"/>
                <a:gd name="T8" fmla="*/ 0 w 25"/>
                <a:gd name="T9" fmla="*/ 0 h 17"/>
              </a:gdLst>
              <a:ahLst/>
              <a:cxnLst>
                <a:cxn ang="0">
                  <a:pos x="T0" y="T1"/>
                </a:cxn>
                <a:cxn ang="0">
                  <a:pos x="T2" y="T3"/>
                </a:cxn>
                <a:cxn ang="0">
                  <a:pos x="T4" y="T5"/>
                </a:cxn>
                <a:cxn ang="0">
                  <a:pos x="T6" y="T7"/>
                </a:cxn>
                <a:cxn ang="0">
                  <a:pos x="T8" y="T9"/>
                </a:cxn>
              </a:cxnLst>
              <a:rect l="0" t="0" r="r" b="b"/>
              <a:pathLst>
                <a:path w="25" h="17">
                  <a:moveTo>
                    <a:pt x="0" y="0"/>
                  </a:moveTo>
                  <a:lnTo>
                    <a:pt x="0" y="4"/>
                  </a:lnTo>
                  <a:lnTo>
                    <a:pt x="25" y="17"/>
                  </a:lnTo>
                  <a:lnTo>
                    <a:pt x="25" y="1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1" name="îṩļidê">
              <a:extLst>
                <a:ext uri="{FF2B5EF4-FFF2-40B4-BE49-F238E27FC236}">
                  <a16:creationId xmlns:a16="http://schemas.microsoft.com/office/drawing/2014/main" id="{87E34FE7-95DC-4BD9-A82A-0038B731A9FD}"/>
                </a:ext>
              </a:extLst>
            </p:cNvPr>
            <p:cNvSpPr/>
            <p:nvPr/>
          </p:nvSpPr>
          <p:spPr bwMode="auto">
            <a:xfrm>
              <a:off x="5107038" y="3439376"/>
              <a:ext cx="43805" cy="84240"/>
            </a:xfrm>
            <a:custGeom>
              <a:avLst/>
              <a:gdLst>
                <a:gd name="T0" fmla="*/ 7 w 13"/>
                <a:gd name="T1" fmla="*/ 0 h 25"/>
                <a:gd name="T2" fmla="*/ 0 w 13"/>
                <a:gd name="T3" fmla="*/ 7 h 25"/>
                <a:gd name="T4" fmla="*/ 4 w 13"/>
                <a:gd name="T5" fmla="*/ 9 h 25"/>
                <a:gd name="T6" fmla="*/ 4 w 13"/>
                <a:gd name="T7" fmla="*/ 21 h 25"/>
                <a:gd name="T8" fmla="*/ 9 w 13"/>
                <a:gd name="T9" fmla="*/ 25 h 25"/>
                <a:gd name="T10" fmla="*/ 9 w 13"/>
                <a:gd name="T11" fmla="*/ 11 h 25"/>
                <a:gd name="T12" fmla="*/ 13 w 13"/>
                <a:gd name="T13" fmla="*/ 13 h 25"/>
                <a:gd name="T14" fmla="*/ 7 w 13"/>
                <a:gd name="T15" fmla="*/ 0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5">
                  <a:moveTo>
                    <a:pt x="7" y="0"/>
                  </a:moveTo>
                  <a:lnTo>
                    <a:pt x="0" y="7"/>
                  </a:lnTo>
                  <a:lnTo>
                    <a:pt x="4" y="9"/>
                  </a:lnTo>
                  <a:lnTo>
                    <a:pt x="4" y="21"/>
                  </a:lnTo>
                  <a:lnTo>
                    <a:pt x="9" y="25"/>
                  </a:lnTo>
                  <a:lnTo>
                    <a:pt x="9" y="11"/>
                  </a:lnTo>
                  <a:lnTo>
                    <a:pt x="13" y="13"/>
                  </a:lnTo>
                  <a:lnTo>
                    <a:pt x="7" y="0"/>
                  </a:lnTo>
                  <a:close/>
                </a:path>
              </a:pathLst>
            </a:custGeom>
            <a:solidFill>
              <a:srgbClr val="B98E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2" name="iṣľîďê">
              <a:extLst>
                <a:ext uri="{FF2B5EF4-FFF2-40B4-BE49-F238E27FC236}">
                  <a16:creationId xmlns:a16="http://schemas.microsoft.com/office/drawing/2014/main" id="{2F188575-E234-46B6-9068-8703F97AD4AD}"/>
                </a:ext>
              </a:extLst>
            </p:cNvPr>
            <p:cNvSpPr/>
            <p:nvPr/>
          </p:nvSpPr>
          <p:spPr bwMode="auto">
            <a:xfrm>
              <a:off x="5107038" y="3439376"/>
              <a:ext cx="43805" cy="84240"/>
            </a:xfrm>
            <a:custGeom>
              <a:avLst/>
              <a:gdLst>
                <a:gd name="T0" fmla="*/ 7 w 13"/>
                <a:gd name="T1" fmla="*/ 0 h 25"/>
                <a:gd name="T2" fmla="*/ 0 w 13"/>
                <a:gd name="T3" fmla="*/ 7 h 25"/>
                <a:gd name="T4" fmla="*/ 4 w 13"/>
                <a:gd name="T5" fmla="*/ 9 h 25"/>
                <a:gd name="T6" fmla="*/ 4 w 13"/>
                <a:gd name="T7" fmla="*/ 21 h 25"/>
                <a:gd name="T8" fmla="*/ 9 w 13"/>
                <a:gd name="T9" fmla="*/ 25 h 25"/>
                <a:gd name="T10" fmla="*/ 9 w 13"/>
                <a:gd name="T11" fmla="*/ 11 h 25"/>
                <a:gd name="T12" fmla="*/ 13 w 13"/>
                <a:gd name="T13" fmla="*/ 13 h 25"/>
                <a:gd name="T14" fmla="*/ 7 w 13"/>
                <a:gd name="T15" fmla="*/ 0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5">
                  <a:moveTo>
                    <a:pt x="7" y="0"/>
                  </a:moveTo>
                  <a:lnTo>
                    <a:pt x="0" y="7"/>
                  </a:lnTo>
                  <a:lnTo>
                    <a:pt x="4" y="9"/>
                  </a:lnTo>
                  <a:lnTo>
                    <a:pt x="4" y="21"/>
                  </a:lnTo>
                  <a:lnTo>
                    <a:pt x="9" y="25"/>
                  </a:lnTo>
                  <a:lnTo>
                    <a:pt x="9" y="11"/>
                  </a:lnTo>
                  <a:lnTo>
                    <a:pt x="13" y="13"/>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3" name="îś1ïḋê">
              <a:extLst>
                <a:ext uri="{FF2B5EF4-FFF2-40B4-BE49-F238E27FC236}">
                  <a16:creationId xmlns:a16="http://schemas.microsoft.com/office/drawing/2014/main" id="{D2D26A87-7CCB-4F6F-B82E-16E30531DB14}"/>
                </a:ext>
              </a:extLst>
            </p:cNvPr>
            <p:cNvSpPr/>
            <p:nvPr/>
          </p:nvSpPr>
          <p:spPr bwMode="auto">
            <a:xfrm>
              <a:off x="5073343" y="3371986"/>
              <a:ext cx="154999" cy="262824"/>
            </a:xfrm>
            <a:custGeom>
              <a:avLst/>
              <a:gdLst>
                <a:gd name="T0" fmla="*/ 42 w 46"/>
                <a:gd name="T1" fmla="*/ 72 h 78"/>
                <a:gd name="T2" fmla="*/ 4 w 46"/>
                <a:gd name="T3" fmla="*/ 49 h 78"/>
                <a:gd name="T4" fmla="*/ 4 w 46"/>
                <a:gd name="T5" fmla="*/ 6 h 78"/>
                <a:gd name="T6" fmla="*/ 42 w 46"/>
                <a:gd name="T7" fmla="*/ 29 h 78"/>
                <a:gd name="T8" fmla="*/ 42 w 46"/>
                <a:gd name="T9" fmla="*/ 72 h 78"/>
                <a:gd name="T10" fmla="*/ 0 w 46"/>
                <a:gd name="T11" fmla="*/ 0 h 78"/>
                <a:gd name="T12" fmla="*/ 0 w 46"/>
                <a:gd name="T13" fmla="*/ 51 h 78"/>
                <a:gd name="T14" fmla="*/ 46 w 46"/>
                <a:gd name="T15" fmla="*/ 78 h 78"/>
                <a:gd name="T16" fmla="*/ 46 w 46"/>
                <a:gd name="T17" fmla="*/ 27 h 78"/>
                <a:gd name="T18" fmla="*/ 0 w 46"/>
                <a:gd name="T1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78">
                  <a:moveTo>
                    <a:pt x="42" y="72"/>
                  </a:moveTo>
                  <a:lnTo>
                    <a:pt x="4" y="49"/>
                  </a:lnTo>
                  <a:lnTo>
                    <a:pt x="4" y="6"/>
                  </a:lnTo>
                  <a:lnTo>
                    <a:pt x="42" y="29"/>
                  </a:lnTo>
                  <a:lnTo>
                    <a:pt x="42" y="72"/>
                  </a:lnTo>
                  <a:close/>
                  <a:moveTo>
                    <a:pt x="0" y="0"/>
                  </a:moveTo>
                  <a:lnTo>
                    <a:pt x="0" y="51"/>
                  </a:lnTo>
                  <a:lnTo>
                    <a:pt x="46" y="78"/>
                  </a:lnTo>
                  <a:lnTo>
                    <a:pt x="46" y="27"/>
                  </a:lnTo>
                  <a:lnTo>
                    <a:pt x="0" y="0"/>
                  </a:lnTo>
                  <a:close/>
                </a:path>
              </a:pathLst>
            </a:custGeom>
            <a:solidFill>
              <a:srgbClr val="B98E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4" name="isḻíḋè">
              <a:extLst>
                <a:ext uri="{FF2B5EF4-FFF2-40B4-BE49-F238E27FC236}">
                  <a16:creationId xmlns:a16="http://schemas.microsoft.com/office/drawing/2014/main" id="{E7608D96-A56D-4336-BDB5-C5C578A8FE60}"/>
                </a:ext>
              </a:extLst>
            </p:cNvPr>
            <p:cNvSpPr/>
            <p:nvPr/>
          </p:nvSpPr>
          <p:spPr bwMode="auto">
            <a:xfrm>
              <a:off x="5073343" y="3371986"/>
              <a:ext cx="154999" cy="262824"/>
            </a:xfrm>
            <a:custGeom>
              <a:avLst/>
              <a:gdLst>
                <a:gd name="T0" fmla="*/ 42 w 46"/>
                <a:gd name="T1" fmla="*/ 72 h 78"/>
                <a:gd name="T2" fmla="*/ 4 w 46"/>
                <a:gd name="T3" fmla="*/ 49 h 78"/>
                <a:gd name="T4" fmla="*/ 4 w 46"/>
                <a:gd name="T5" fmla="*/ 6 h 78"/>
                <a:gd name="T6" fmla="*/ 42 w 46"/>
                <a:gd name="T7" fmla="*/ 29 h 78"/>
                <a:gd name="T8" fmla="*/ 42 w 46"/>
                <a:gd name="T9" fmla="*/ 72 h 78"/>
                <a:gd name="T10" fmla="*/ 0 w 46"/>
                <a:gd name="T11" fmla="*/ 0 h 78"/>
                <a:gd name="T12" fmla="*/ 0 w 46"/>
                <a:gd name="T13" fmla="*/ 51 h 78"/>
                <a:gd name="T14" fmla="*/ 46 w 46"/>
                <a:gd name="T15" fmla="*/ 78 h 78"/>
                <a:gd name="T16" fmla="*/ 46 w 46"/>
                <a:gd name="T17" fmla="*/ 27 h 78"/>
                <a:gd name="T18" fmla="*/ 0 w 46"/>
                <a:gd name="T1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78">
                  <a:moveTo>
                    <a:pt x="42" y="72"/>
                  </a:moveTo>
                  <a:lnTo>
                    <a:pt x="4" y="49"/>
                  </a:lnTo>
                  <a:lnTo>
                    <a:pt x="4" y="6"/>
                  </a:lnTo>
                  <a:lnTo>
                    <a:pt x="42" y="29"/>
                  </a:lnTo>
                  <a:lnTo>
                    <a:pt x="42" y="72"/>
                  </a:lnTo>
                  <a:moveTo>
                    <a:pt x="0" y="0"/>
                  </a:moveTo>
                  <a:lnTo>
                    <a:pt x="0" y="51"/>
                  </a:lnTo>
                  <a:lnTo>
                    <a:pt x="46" y="78"/>
                  </a:lnTo>
                  <a:lnTo>
                    <a:pt x="46" y="2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5" name="iṡlïďé">
              <a:extLst>
                <a:ext uri="{FF2B5EF4-FFF2-40B4-BE49-F238E27FC236}">
                  <a16:creationId xmlns:a16="http://schemas.microsoft.com/office/drawing/2014/main" id="{F57DB92C-A2A1-4F8D-8713-DFC0A82F697C}"/>
                </a:ext>
              </a:extLst>
            </p:cNvPr>
            <p:cNvSpPr/>
            <p:nvPr/>
          </p:nvSpPr>
          <p:spPr bwMode="auto">
            <a:xfrm>
              <a:off x="4756606" y="3250682"/>
              <a:ext cx="84240" cy="104457"/>
            </a:xfrm>
            <a:custGeom>
              <a:avLst/>
              <a:gdLst>
                <a:gd name="T0" fmla="*/ 1 w 12"/>
                <a:gd name="T1" fmla="*/ 0 h 15"/>
                <a:gd name="T2" fmla="*/ 0 w 12"/>
                <a:gd name="T3" fmla="*/ 1 h 15"/>
                <a:gd name="T4" fmla="*/ 0 w 12"/>
                <a:gd name="T5" fmla="*/ 1 h 15"/>
                <a:gd name="T6" fmla="*/ 1 w 12"/>
                <a:gd name="T7" fmla="*/ 1 h 15"/>
                <a:gd name="T8" fmla="*/ 3 w 12"/>
                <a:gd name="T9" fmla="*/ 2 h 15"/>
                <a:gd name="T10" fmla="*/ 3 w 12"/>
                <a:gd name="T11" fmla="*/ 2 h 15"/>
                <a:gd name="T12" fmla="*/ 4 w 12"/>
                <a:gd name="T13" fmla="*/ 3 h 15"/>
                <a:gd name="T14" fmla="*/ 5 w 12"/>
                <a:gd name="T15" fmla="*/ 4 h 15"/>
                <a:gd name="T16" fmla="*/ 5 w 12"/>
                <a:gd name="T17" fmla="*/ 11 h 15"/>
                <a:gd name="T18" fmla="*/ 5 w 12"/>
                <a:gd name="T19" fmla="*/ 12 h 15"/>
                <a:gd name="T20" fmla="*/ 6 w 12"/>
                <a:gd name="T21" fmla="*/ 13 h 15"/>
                <a:gd name="T22" fmla="*/ 7 w 12"/>
                <a:gd name="T23" fmla="*/ 15 h 15"/>
                <a:gd name="T24" fmla="*/ 7 w 12"/>
                <a:gd name="T25" fmla="*/ 15 h 15"/>
                <a:gd name="T26" fmla="*/ 8 w 12"/>
                <a:gd name="T27" fmla="*/ 14 h 15"/>
                <a:gd name="T28" fmla="*/ 8 w 12"/>
                <a:gd name="T29" fmla="*/ 14 h 15"/>
                <a:gd name="T30" fmla="*/ 8 w 12"/>
                <a:gd name="T31" fmla="*/ 13 h 15"/>
                <a:gd name="T32" fmla="*/ 8 w 12"/>
                <a:gd name="T33" fmla="*/ 14 h 15"/>
                <a:gd name="T34" fmla="*/ 8 w 12"/>
                <a:gd name="T35" fmla="*/ 14 h 15"/>
                <a:gd name="T36" fmla="*/ 7 w 12"/>
                <a:gd name="T37" fmla="*/ 14 h 15"/>
                <a:gd name="T38" fmla="*/ 7 w 12"/>
                <a:gd name="T39" fmla="*/ 14 h 15"/>
                <a:gd name="T40" fmla="*/ 6 w 12"/>
                <a:gd name="T41" fmla="*/ 13 h 15"/>
                <a:gd name="T42" fmla="*/ 6 w 12"/>
                <a:gd name="T43" fmla="*/ 12 h 15"/>
                <a:gd name="T44" fmla="*/ 6 w 12"/>
                <a:gd name="T45" fmla="*/ 11 h 15"/>
                <a:gd name="T46" fmla="*/ 6 w 12"/>
                <a:gd name="T47" fmla="*/ 8 h 15"/>
                <a:gd name="T48" fmla="*/ 6 w 12"/>
                <a:gd name="T49" fmla="*/ 4 h 15"/>
                <a:gd name="T50" fmla="*/ 6 w 12"/>
                <a:gd name="T51" fmla="*/ 4 h 15"/>
                <a:gd name="T52" fmla="*/ 7 w 12"/>
                <a:gd name="T53" fmla="*/ 5 h 15"/>
                <a:gd name="T54" fmla="*/ 9 w 12"/>
                <a:gd name="T55" fmla="*/ 6 h 15"/>
                <a:gd name="T56" fmla="*/ 9 w 12"/>
                <a:gd name="T57" fmla="*/ 6 h 15"/>
                <a:gd name="T58" fmla="*/ 10 w 12"/>
                <a:gd name="T59" fmla="*/ 6 h 15"/>
                <a:gd name="T60" fmla="*/ 12 w 12"/>
                <a:gd name="T61" fmla="*/ 7 h 15"/>
                <a:gd name="T62" fmla="*/ 6 w 12"/>
                <a:gd name="T63" fmla="*/ 1 h 15"/>
                <a:gd name="T64" fmla="*/ 6 w 12"/>
                <a:gd name="T65" fmla="*/ 0 h 15"/>
                <a:gd name="T66" fmla="*/ 6 w 12"/>
                <a:gd name="T67" fmla="*/ 0 h 15"/>
                <a:gd name="T68" fmla="*/ 5 w 12"/>
                <a:gd name="T69" fmla="*/ 0 h 15"/>
                <a:gd name="T70" fmla="*/ 5 w 12"/>
                <a:gd name="T71" fmla="*/ 1 h 15"/>
                <a:gd name="T72" fmla="*/ 1 w 12"/>
                <a:gd name="T7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 h="15">
                  <a:moveTo>
                    <a:pt x="1" y="0"/>
                  </a:moveTo>
                  <a:cubicBezTo>
                    <a:pt x="1" y="0"/>
                    <a:pt x="0" y="0"/>
                    <a:pt x="0" y="1"/>
                  </a:cubicBezTo>
                  <a:cubicBezTo>
                    <a:pt x="0" y="1"/>
                    <a:pt x="0" y="1"/>
                    <a:pt x="0" y="1"/>
                  </a:cubicBezTo>
                  <a:cubicBezTo>
                    <a:pt x="0" y="1"/>
                    <a:pt x="1" y="1"/>
                    <a:pt x="1" y="1"/>
                  </a:cubicBezTo>
                  <a:cubicBezTo>
                    <a:pt x="2" y="1"/>
                    <a:pt x="2" y="2"/>
                    <a:pt x="3" y="2"/>
                  </a:cubicBezTo>
                  <a:cubicBezTo>
                    <a:pt x="3" y="2"/>
                    <a:pt x="3" y="2"/>
                    <a:pt x="3" y="2"/>
                  </a:cubicBezTo>
                  <a:cubicBezTo>
                    <a:pt x="3" y="2"/>
                    <a:pt x="4" y="2"/>
                    <a:pt x="4" y="3"/>
                  </a:cubicBezTo>
                  <a:cubicBezTo>
                    <a:pt x="5" y="3"/>
                    <a:pt x="5" y="3"/>
                    <a:pt x="5" y="4"/>
                  </a:cubicBezTo>
                  <a:cubicBezTo>
                    <a:pt x="5" y="6"/>
                    <a:pt x="5" y="9"/>
                    <a:pt x="5" y="11"/>
                  </a:cubicBezTo>
                  <a:cubicBezTo>
                    <a:pt x="5" y="12"/>
                    <a:pt x="5" y="12"/>
                    <a:pt x="5" y="12"/>
                  </a:cubicBezTo>
                  <a:cubicBezTo>
                    <a:pt x="5" y="12"/>
                    <a:pt x="5" y="13"/>
                    <a:pt x="6" y="13"/>
                  </a:cubicBezTo>
                  <a:cubicBezTo>
                    <a:pt x="6" y="14"/>
                    <a:pt x="6" y="14"/>
                    <a:pt x="7" y="15"/>
                  </a:cubicBezTo>
                  <a:cubicBezTo>
                    <a:pt x="7" y="15"/>
                    <a:pt x="7" y="15"/>
                    <a:pt x="7" y="15"/>
                  </a:cubicBezTo>
                  <a:cubicBezTo>
                    <a:pt x="7" y="15"/>
                    <a:pt x="8" y="15"/>
                    <a:pt x="8" y="14"/>
                  </a:cubicBezTo>
                  <a:cubicBezTo>
                    <a:pt x="8" y="14"/>
                    <a:pt x="8" y="14"/>
                    <a:pt x="8" y="14"/>
                  </a:cubicBezTo>
                  <a:cubicBezTo>
                    <a:pt x="8" y="13"/>
                    <a:pt x="8" y="13"/>
                    <a:pt x="8" y="13"/>
                  </a:cubicBezTo>
                  <a:cubicBezTo>
                    <a:pt x="8" y="14"/>
                    <a:pt x="8" y="14"/>
                    <a:pt x="8" y="14"/>
                  </a:cubicBezTo>
                  <a:cubicBezTo>
                    <a:pt x="8" y="14"/>
                    <a:pt x="8" y="14"/>
                    <a:pt x="8" y="14"/>
                  </a:cubicBezTo>
                  <a:cubicBezTo>
                    <a:pt x="7" y="14"/>
                    <a:pt x="7" y="14"/>
                    <a:pt x="7" y="14"/>
                  </a:cubicBezTo>
                  <a:cubicBezTo>
                    <a:pt x="7" y="14"/>
                    <a:pt x="7" y="14"/>
                    <a:pt x="7" y="14"/>
                  </a:cubicBezTo>
                  <a:cubicBezTo>
                    <a:pt x="6" y="14"/>
                    <a:pt x="6" y="13"/>
                    <a:pt x="6" y="13"/>
                  </a:cubicBezTo>
                  <a:cubicBezTo>
                    <a:pt x="6" y="12"/>
                    <a:pt x="6" y="12"/>
                    <a:pt x="6" y="12"/>
                  </a:cubicBezTo>
                  <a:cubicBezTo>
                    <a:pt x="6" y="11"/>
                    <a:pt x="6" y="11"/>
                    <a:pt x="6" y="11"/>
                  </a:cubicBezTo>
                  <a:cubicBezTo>
                    <a:pt x="6" y="8"/>
                    <a:pt x="6" y="8"/>
                    <a:pt x="6" y="8"/>
                  </a:cubicBezTo>
                  <a:cubicBezTo>
                    <a:pt x="6" y="6"/>
                    <a:pt x="6" y="5"/>
                    <a:pt x="6" y="4"/>
                  </a:cubicBezTo>
                  <a:cubicBezTo>
                    <a:pt x="6" y="4"/>
                    <a:pt x="6" y="4"/>
                    <a:pt x="6" y="4"/>
                  </a:cubicBezTo>
                  <a:cubicBezTo>
                    <a:pt x="6" y="4"/>
                    <a:pt x="7" y="4"/>
                    <a:pt x="7" y="5"/>
                  </a:cubicBezTo>
                  <a:cubicBezTo>
                    <a:pt x="8" y="5"/>
                    <a:pt x="8" y="5"/>
                    <a:pt x="9" y="6"/>
                  </a:cubicBezTo>
                  <a:cubicBezTo>
                    <a:pt x="9" y="6"/>
                    <a:pt x="9" y="6"/>
                    <a:pt x="9" y="6"/>
                  </a:cubicBezTo>
                  <a:cubicBezTo>
                    <a:pt x="9" y="6"/>
                    <a:pt x="10" y="6"/>
                    <a:pt x="10" y="6"/>
                  </a:cubicBezTo>
                  <a:cubicBezTo>
                    <a:pt x="11" y="7"/>
                    <a:pt x="11" y="7"/>
                    <a:pt x="12" y="7"/>
                  </a:cubicBezTo>
                  <a:cubicBezTo>
                    <a:pt x="11" y="5"/>
                    <a:pt x="9" y="3"/>
                    <a:pt x="6" y="1"/>
                  </a:cubicBezTo>
                  <a:cubicBezTo>
                    <a:pt x="6" y="0"/>
                    <a:pt x="6" y="0"/>
                    <a:pt x="6" y="0"/>
                  </a:cubicBezTo>
                  <a:cubicBezTo>
                    <a:pt x="6" y="0"/>
                    <a:pt x="6" y="0"/>
                    <a:pt x="6" y="0"/>
                  </a:cubicBezTo>
                  <a:cubicBezTo>
                    <a:pt x="5" y="0"/>
                    <a:pt x="5" y="0"/>
                    <a:pt x="5" y="0"/>
                  </a:cubicBezTo>
                  <a:cubicBezTo>
                    <a:pt x="5" y="1"/>
                    <a:pt x="5" y="1"/>
                    <a:pt x="5" y="1"/>
                  </a:cubicBezTo>
                  <a:cubicBezTo>
                    <a:pt x="4" y="0"/>
                    <a:pt x="3" y="0"/>
                    <a:pt x="1" y="0"/>
                  </a:cubicBezTo>
                </a:path>
              </a:pathLst>
            </a:custGeom>
            <a:solidFill>
              <a:srgbClr val="B98E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6" name="ïṣliďe">
              <a:extLst>
                <a:ext uri="{FF2B5EF4-FFF2-40B4-BE49-F238E27FC236}">
                  <a16:creationId xmlns:a16="http://schemas.microsoft.com/office/drawing/2014/main" id="{B8034C3A-8C2C-4742-8A6B-BD91619358B1}"/>
                </a:ext>
              </a:extLst>
            </p:cNvPr>
            <p:cNvSpPr/>
            <p:nvPr/>
          </p:nvSpPr>
          <p:spPr bwMode="auto">
            <a:xfrm>
              <a:off x="4722910" y="3166444"/>
              <a:ext cx="154999" cy="266195"/>
            </a:xfrm>
            <a:custGeom>
              <a:avLst/>
              <a:gdLst>
                <a:gd name="T0" fmla="*/ 42 w 46"/>
                <a:gd name="T1" fmla="*/ 73 h 79"/>
                <a:gd name="T2" fmla="*/ 2 w 46"/>
                <a:gd name="T3" fmla="*/ 50 h 79"/>
                <a:gd name="T4" fmla="*/ 2 w 46"/>
                <a:gd name="T5" fmla="*/ 7 h 79"/>
                <a:gd name="T6" fmla="*/ 42 w 46"/>
                <a:gd name="T7" fmla="*/ 29 h 79"/>
                <a:gd name="T8" fmla="*/ 42 w 46"/>
                <a:gd name="T9" fmla="*/ 73 h 79"/>
                <a:gd name="T10" fmla="*/ 0 w 46"/>
                <a:gd name="T11" fmla="*/ 0 h 79"/>
                <a:gd name="T12" fmla="*/ 0 w 46"/>
                <a:gd name="T13" fmla="*/ 52 h 79"/>
                <a:gd name="T14" fmla="*/ 46 w 46"/>
                <a:gd name="T15" fmla="*/ 79 h 79"/>
                <a:gd name="T16" fmla="*/ 46 w 46"/>
                <a:gd name="T17" fmla="*/ 27 h 79"/>
                <a:gd name="T18" fmla="*/ 0 w 46"/>
                <a:gd name="T19"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79">
                  <a:moveTo>
                    <a:pt x="42" y="73"/>
                  </a:moveTo>
                  <a:lnTo>
                    <a:pt x="2" y="50"/>
                  </a:lnTo>
                  <a:lnTo>
                    <a:pt x="2" y="7"/>
                  </a:lnTo>
                  <a:lnTo>
                    <a:pt x="42" y="29"/>
                  </a:lnTo>
                  <a:lnTo>
                    <a:pt x="42" y="73"/>
                  </a:lnTo>
                  <a:close/>
                  <a:moveTo>
                    <a:pt x="0" y="0"/>
                  </a:moveTo>
                  <a:lnTo>
                    <a:pt x="0" y="52"/>
                  </a:lnTo>
                  <a:lnTo>
                    <a:pt x="46" y="79"/>
                  </a:lnTo>
                  <a:lnTo>
                    <a:pt x="46" y="27"/>
                  </a:lnTo>
                  <a:lnTo>
                    <a:pt x="0" y="0"/>
                  </a:lnTo>
                  <a:close/>
                </a:path>
              </a:pathLst>
            </a:custGeom>
            <a:solidFill>
              <a:srgbClr val="B98E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7" name="iśḻidê">
              <a:extLst>
                <a:ext uri="{FF2B5EF4-FFF2-40B4-BE49-F238E27FC236}">
                  <a16:creationId xmlns:a16="http://schemas.microsoft.com/office/drawing/2014/main" id="{02D65CCB-4B46-4242-A378-AFF9BD55EEB7}"/>
                </a:ext>
              </a:extLst>
            </p:cNvPr>
            <p:cNvSpPr/>
            <p:nvPr/>
          </p:nvSpPr>
          <p:spPr bwMode="auto">
            <a:xfrm>
              <a:off x="4722910" y="3166444"/>
              <a:ext cx="154999" cy="266195"/>
            </a:xfrm>
            <a:custGeom>
              <a:avLst/>
              <a:gdLst>
                <a:gd name="T0" fmla="*/ 42 w 46"/>
                <a:gd name="T1" fmla="*/ 73 h 79"/>
                <a:gd name="T2" fmla="*/ 2 w 46"/>
                <a:gd name="T3" fmla="*/ 50 h 79"/>
                <a:gd name="T4" fmla="*/ 2 w 46"/>
                <a:gd name="T5" fmla="*/ 7 h 79"/>
                <a:gd name="T6" fmla="*/ 42 w 46"/>
                <a:gd name="T7" fmla="*/ 29 h 79"/>
                <a:gd name="T8" fmla="*/ 42 w 46"/>
                <a:gd name="T9" fmla="*/ 73 h 79"/>
                <a:gd name="T10" fmla="*/ 0 w 46"/>
                <a:gd name="T11" fmla="*/ 0 h 79"/>
                <a:gd name="T12" fmla="*/ 0 w 46"/>
                <a:gd name="T13" fmla="*/ 52 h 79"/>
                <a:gd name="T14" fmla="*/ 46 w 46"/>
                <a:gd name="T15" fmla="*/ 79 h 79"/>
                <a:gd name="T16" fmla="*/ 46 w 46"/>
                <a:gd name="T17" fmla="*/ 27 h 79"/>
                <a:gd name="T18" fmla="*/ 0 w 46"/>
                <a:gd name="T19"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79">
                  <a:moveTo>
                    <a:pt x="42" y="73"/>
                  </a:moveTo>
                  <a:lnTo>
                    <a:pt x="2" y="50"/>
                  </a:lnTo>
                  <a:lnTo>
                    <a:pt x="2" y="7"/>
                  </a:lnTo>
                  <a:lnTo>
                    <a:pt x="42" y="29"/>
                  </a:lnTo>
                  <a:lnTo>
                    <a:pt x="42" y="73"/>
                  </a:lnTo>
                  <a:moveTo>
                    <a:pt x="0" y="0"/>
                  </a:moveTo>
                  <a:lnTo>
                    <a:pt x="0" y="52"/>
                  </a:lnTo>
                  <a:lnTo>
                    <a:pt x="46" y="79"/>
                  </a:lnTo>
                  <a:lnTo>
                    <a:pt x="46" y="2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8" name="ïṧľíḍê">
              <a:extLst>
                <a:ext uri="{FF2B5EF4-FFF2-40B4-BE49-F238E27FC236}">
                  <a16:creationId xmlns:a16="http://schemas.microsoft.com/office/drawing/2014/main" id="{F0F012F1-0B3C-4CF0-8135-829179F494A4}"/>
                </a:ext>
              </a:extLst>
            </p:cNvPr>
            <p:cNvSpPr/>
            <p:nvPr/>
          </p:nvSpPr>
          <p:spPr bwMode="auto">
            <a:xfrm>
              <a:off x="4834106" y="2007322"/>
              <a:ext cx="1822924" cy="1047929"/>
            </a:xfrm>
            <a:custGeom>
              <a:avLst/>
              <a:gdLst>
                <a:gd name="T0" fmla="*/ 46 w 541"/>
                <a:gd name="T1" fmla="*/ 0 h 311"/>
                <a:gd name="T2" fmla="*/ 541 w 541"/>
                <a:gd name="T3" fmla="*/ 286 h 311"/>
                <a:gd name="T4" fmla="*/ 493 w 541"/>
                <a:gd name="T5" fmla="*/ 311 h 311"/>
                <a:gd name="T6" fmla="*/ 0 w 541"/>
                <a:gd name="T7" fmla="*/ 27 h 311"/>
                <a:gd name="T8" fmla="*/ 46 w 541"/>
                <a:gd name="T9" fmla="*/ 0 h 311"/>
              </a:gdLst>
              <a:ahLst/>
              <a:cxnLst>
                <a:cxn ang="0">
                  <a:pos x="T0" y="T1"/>
                </a:cxn>
                <a:cxn ang="0">
                  <a:pos x="T2" y="T3"/>
                </a:cxn>
                <a:cxn ang="0">
                  <a:pos x="T4" y="T5"/>
                </a:cxn>
                <a:cxn ang="0">
                  <a:pos x="T6" y="T7"/>
                </a:cxn>
                <a:cxn ang="0">
                  <a:pos x="T8" y="T9"/>
                </a:cxn>
              </a:cxnLst>
              <a:rect l="0" t="0" r="r" b="b"/>
              <a:pathLst>
                <a:path w="541" h="311">
                  <a:moveTo>
                    <a:pt x="46" y="0"/>
                  </a:moveTo>
                  <a:lnTo>
                    <a:pt x="541" y="286"/>
                  </a:lnTo>
                  <a:lnTo>
                    <a:pt x="493" y="311"/>
                  </a:lnTo>
                  <a:lnTo>
                    <a:pt x="0" y="27"/>
                  </a:lnTo>
                  <a:lnTo>
                    <a:pt x="46" y="0"/>
                  </a:lnTo>
                  <a:close/>
                </a:path>
              </a:pathLst>
            </a:custGeom>
            <a:solidFill>
              <a:srgbClr val="FFCF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9" name="işḷîḓê">
              <a:extLst>
                <a:ext uri="{FF2B5EF4-FFF2-40B4-BE49-F238E27FC236}">
                  <a16:creationId xmlns:a16="http://schemas.microsoft.com/office/drawing/2014/main" id="{7B647EC3-1144-46DF-84BF-DA01E35F840F}"/>
                </a:ext>
              </a:extLst>
            </p:cNvPr>
            <p:cNvSpPr/>
            <p:nvPr/>
          </p:nvSpPr>
          <p:spPr bwMode="auto">
            <a:xfrm>
              <a:off x="4682476" y="2098298"/>
              <a:ext cx="1812815" cy="1047929"/>
            </a:xfrm>
            <a:custGeom>
              <a:avLst/>
              <a:gdLst>
                <a:gd name="T0" fmla="*/ 0 w 538"/>
                <a:gd name="T1" fmla="*/ 27 h 311"/>
                <a:gd name="T2" fmla="*/ 45 w 538"/>
                <a:gd name="T3" fmla="*/ 0 h 311"/>
                <a:gd name="T4" fmla="*/ 538 w 538"/>
                <a:gd name="T5" fmla="*/ 284 h 311"/>
                <a:gd name="T6" fmla="*/ 492 w 538"/>
                <a:gd name="T7" fmla="*/ 311 h 311"/>
                <a:gd name="T8" fmla="*/ 0 w 538"/>
                <a:gd name="T9" fmla="*/ 27 h 311"/>
              </a:gdLst>
              <a:ahLst/>
              <a:cxnLst>
                <a:cxn ang="0">
                  <a:pos x="T0" y="T1"/>
                </a:cxn>
                <a:cxn ang="0">
                  <a:pos x="T2" y="T3"/>
                </a:cxn>
                <a:cxn ang="0">
                  <a:pos x="T4" y="T5"/>
                </a:cxn>
                <a:cxn ang="0">
                  <a:pos x="T6" y="T7"/>
                </a:cxn>
                <a:cxn ang="0">
                  <a:pos x="T8" y="T9"/>
                </a:cxn>
              </a:cxnLst>
              <a:rect l="0" t="0" r="r" b="b"/>
              <a:pathLst>
                <a:path w="538" h="311">
                  <a:moveTo>
                    <a:pt x="0" y="27"/>
                  </a:moveTo>
                  <a:lnTo>
                    <a:pt x="45" y="0"/>
                  </a:lnTo>
                  <a:lnTo>
                    <a:pt x="538" y="284"/>
                  </a:lnTo>
                  <a:lnTo>
                    <a:pt x="492" y="311"/>
                  </a:lnTo>
                  <a:lnTo>
                    <a:pt x="0" y="27"/>
                  </a:lnTo>
                  <a:close/>
                </a:path>
              </a:pathLst>
            </a:custGeom>
            <a:solidFill>
              <a:srgbClr val="FFCF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0" name="ïṡlidé">
              <a:extLst>
                <a:ext uri="{FF2B5EF4-FFF2-40B4-BE49-F238E27FC236}">
                  <a16:creationId xmlns:a16="http://schemas.microsoft.com/office/drawing/2014/main" id="{5A6CAB36-D7BD-4825-AEC7-45A3AC2DDFA5}"/>
                </a:ext>
              </a:extLst>
            </p:cNvPr>
            <p:cNvSpPr/>
            <p:nvPr/>
          </p:nvSpPr>
          <p:spPr bwMode="auto">
            <a:xfrm>
              <a:off x="4780194" y="2061234"/>
              <a:ext cx="1779119" cy="1031080"/>
            </a:xfrm>
            <a:custGeom>
              <a:avLst/>
              <a:gdLst>
                <a:gd name="T0" fmla="*/ 0 w 528"/>
                <a:gd name="T1" fmla="*/ 21 h 306"/>
                <a:gd name="T2" fmla="*/ 33 w 528"/>
                <a:gd name="T3" fmla="*/ 0 h 306"/>
                <a:gd name="T4" fmla="*/ 528 w 528"/>
                <a:gd name="T5" fmla="*/ 285 h 306"/>
                <a:gd name="T6" fmla="*/ 492 w 528"/>
                <a:gd name="T7" fmla="*/ 306 h 306"/>
                <a:gd name="T8" fmla="*/ 0 w 528"/>
                <a:gd name="T9" fmla="*/ 21 h 306"/>
              </a:gdLst>
              <a:ahLst/>
              <a:cxnLst>
                <a:cxn ang="0">
                  <a:pos x="T0" y="T1"/>
                </a:cxn>
                <a:cxn ang="0">
                  <a:pos x="T2" y="T3"/>
                </a:cxn>
                <a:cxn ang="0">
                  <a:pos x="T4" y="T5"/>
                </a:cxn>
                <a:cxn ang="0">
                  <a:pos x="T6" y="T7"/>
                </a:cxn>
                <a:cxn ang="0">
                  <a:pos x="T8" y="T9"/>
                </a:cxn>
              </a:cxnLst>
              <a:rect l="0" t="0" r="r" b="b"/>
              <a:pathLst>
                <a:path w="528" h="306">
                  <a:moveTo>
                    <a:pt x="0" y="21"/>
                  </a:moveTo>
                  <a:lnTo>
                    <a:pt x="33" y="0"/>
                  </a:lnTo>
                  <a:lnTo>
                    <a:pt x="528" y="285"/>
                  </a:lnTo>
                  <a:lnTo>
                    <a:pt x="492" y="306"/>
                  </a:lnTo>
                  <a:lnTo>
                    <a:pt x="0"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1" name="îśḷïďè">
              <a:extLst>
                <a:ext uri="{FF2B5EF4-FFF2-40B4-BE49-F238E27FC236}">
                  <a16:creationId xmlns:a16="http://schemas.microsoft.com/office/drawing/2014/main" id="{455F22CB-2716-4AB4-BFB9-AE1ECF4F615B}"/>
                </a:ext>
              </a:extLst>
            </p:cNvPr>
            <p:cNvSpPr/>
            <p:nvPr/>
          </p:nvSpPr>
          <p:spPr bwMode="auto">
            <a:xfrm>
              <a:off x="6438009" y="3021553"/>
              <a:ext cx="121304" cy="313369"/>
            </a:xfrm>
            <a:custGeom>
              <a:avLst/>
              <a:gdLst>
                <a:gd name="T0" fmla="*/ 36 w 36"/>
                <a:gd name="T1" fmla="*/ 0 h 93"/>
                <a:gd name="T2" fmla="*/ 36 w 36"/>
                <a:gd name="T3" fmla="*/ 79 h 93"/>
                <a:gd name="T4" fmla="*/ 31 w 36"/>
                <a:gd name="T5" fmla="*/ 77 h 93"/>
                <a:gd name="T6" fmla="*/ 29 w 36"/>
                <a:gd name="T7" fmla="*/ 85 h 93"/>
                <a:gd name="T8" fmla="*/ 23 w 36"/>
                <a:gd name="T9" fmla="*/ 81 h 93"/>
                <a:gd name="T10" fmla="*/ 21 w 36"/>
                <a:gd name="T11" fmla="*/ 87 h 93"/>
                <a:gd name="T12" fmla="*/ 15 w 36"/>
                <a:gd name="T13" fmla="*/ 83 h 93"/>
                <a:gd name="T14" fmla="*/ 15 w 36"/>
                <a:gd name="T15" fmla="*/ 91 h 93"/>
                <a:gd name="T16" fmla="*/ 11 w 36"/>
                <a:gd name="T17" fmla="*/ 87 h 93"/>
                <a:gd name="T18" fmla="*/ 9 w 36"/>
                <a:gd name="T19" fmla="*/ 93 h 93"/>
                <a:gd name="T20" fmla="*/ 6 w 36"/>
                <a:gd name="T21" fmla="*/ 83 h 93"/>
                <a:gd name="T22" fmla="*/ 0 w 36"/>
                <a:gd name="T23" fmla="*/ 93 h 93"/>
                <a:gd name="T24" fmla="*/ 0 w 36"/>
                <a:gd name="T25" fmla="*/ 21 h 93"/>
                <a:gd name="T26" fmla="*/ 36 w 36"/>
                <a:gd name="T2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93">
                  <a:moveTo>
                    <a:pt x="36" y="0"/>
                  </a:moveTo>
                  <a:lnTo>
                    <a:pt x="36" y="79"/>
                  </a:lnTo>
                  <a:lnTo>
                    <a:pt x="31" y="77"/>
                  </a:lnTo>
                  <a:lnTo>
                    <a:pt x="29" y="85"/>
                  </a:lnTo>
                  <a:lnTo>
                    <a:pt x="23" y="81"/>
                  </a:lnTo>
                  <a:lnTo>
                    <a:pt x="21" y="87"/>
                  </a:lnTo>
                  <a:lnTo>
                    <a:pt x="15" y="83"/>
                  </a:lnTo>
                  <a:lnTo>
                    <a:pt x="15" y="91"/>
                  </a:lnTo>
                  <a:lnTo>
                    <a:pt x="11" y="87"/>
                  </a:lnTo>
                  <a:lnTo>
                    <a:pt x="9" y="93"/>
                  </a:lnTo>
                  <a:lnTo>
                    <a:pt x="6" y="83"/>
                  </a:lnTo>
                  <a:lnTo>
                    <a:pt x="0" y="93"/>
                  </a:lnTo>
                  <a:lnTo>
                    <a:pt x="0" y="21"/>
                  </a:lnTo>
                  <a:lnTo>
                    <a:pt x="36" y="0"/>
                  </a:lnTo>
                  <a:close/>
                </a:path>
              </a:pathLst>
            </a:custGeom>
            <a:solidFill>
              <a:srgbClr val="D4D7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2" name="îṡliḓe">
              <a:extLst>
                <a:ext uri="{FF2B5EF4-FFF2-40B4-BE49-F238E27FC236}">
                  <a16:creationId xmlns:a16="http://schemas.microsoft.com/office/drawing/2014/main" id="{3D593AA1-45A0-4183-887D-017D0AF8C342}"/>
                </a:ext>
              </a:extLst>
            </p:cNvPr>
            <p:cNvSpPr/>
            <p:nvPr/>
          </p:nvSpPr>
          <p:spPr bwMode="auto">
            <a:xfrm>
              <a:off x="4429761" y="2489165"/>
              <a:ext cx="53913" cy="20217"/>
            </a:xfrm>
            <a:custGeom>
              <a:avLst/>
              <a:gdLst>
                <a:gd name="T0" fmla="*/ 6 w 8"/>
                <a:gd name="T1" fmla="*/ 2 h 3"/>
                <a:gd name="T2" fmla="*/ 8 w 8"/>
                <a:gd name="T3" fmla="*/ 3 h 3"/>
                <a:gd name="T4" fmla="*/ 4 w 8"/>
                <a:gd name="T5" fmla="*/ 1 h 3"/>
                <a:gd name="T6" fmla="*/ 4 w 8"/>
                <a:gd name="T7" fmla="*/ 1 h 3"/>
                <a:gd name="T8" fmla="*/ 3 w 8"/>
                <a:gd name="T9" fmla="*/ 0 h 3"/>
                <a:gd name="T10" fmla="*/ 3 w 8"/>
                <a:gd name="T11" fmla="*/ 0 h 3"/>
                <a:gd name="T12" fmla="*/ 2 w 8"/>
                <a:gd name="T13" fmla="*/ 0 h 3"/>
                <a:gd name="T14" fmla="*/ 2 w 8"/>
                <a:gd name="T15" fmla="*/ 0 h 3"/>
                <a:gd name="T16" fmla="*/ 2 w 8"/>
                <a:gd name="T17" fmla="*/ 0 h 3"/>
                <a:gd name="T18" fmla="*/ 2 w 8"/>
                <a:gd name="T19" fmla="*/ 0 h 3"/>
                <a:gd name="T20" fmla="*/ 1 w 8"/>
                <a:gd name="T21" fmla="*/ 0 h 3"/>
                <a:gd name="T22" fmla="*/ 0 w 8"/>
                <a:gd name="T23" fmla="*/ 0 h 3"/>
                <a:gd name="T24" fmla="*/ 0 w 8"/>
                <a:gd name="T25" fmla="*/ 0 h 3"/>
                <a:gd name="T26" fmla="*/ 0 w 8"/>
                <a:gd name="T27" fmla="*/ 0 h 3"/>
                <a:gd name="T28" fmla="*/ 4 w 8"/>
                <a:gd name="T29" fmla="*/ 2 h 3"/>
                <a:gd name="T30" fmla="*/ 6 w 8"/>
                <a:gd name="T3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3">
                  <a:moveTo>
                    <a:pt x="6" y="2"/>
                  </a:moveTo>
                  <a:cubicBezTo>
                    <a:pt x="7" y="2"/>
                    <a:pt x="7" y="3"/>
                    <a:pt x="8" y="3"/>
                  </a:cubicBezTo>
                  <a:cubicBezTo>
                    <a:pt x="4" y="1"/>
                    <a:pt x="4" y="1"/>
                    <a:pt x="4" y="1"/>
                  </a:cubicBezTo>
                  <a:cubicBezTo>
                    <a:pt x="4" y="1"/>
                    <a:pt x="4" y="1"/>
                    <a:pt x="4" y="1"/>
                  </a:cubicBezTo>
                  <a:cubicBezTo>
                    <a:pt x="3" y="0"/>
                    <a:pt x="3" y="0"/>
                    <a:pt x="3" y="0"/>
                  </a:cubicBezTo>
                  <a:cubicBezTo>
                    <a:pt x="3" y="0"/>
                    <a:pt x="3" y="0"/>
                    <a:pt x="3" y="0"/>
                  </a:cubicBezTo>
                  <a:cubicBezTo>
                    <a:pt x="2" y="0"/>
                    <a:pt x="2" y="0"/>
                    <a:pt x="2" y="0"/>
                  </a:cubicBezTo>
                  <a:cubicBezTo>
                    <a:pt x="2" y="0"/>
                    <a:pt x="2" y="0"/>
                    <a:pt x="2" y="0"/>
                  </a:cubicBez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ubicBezTo>
                    <a:pt x="4" y="2"/>
                    <a:pt x="4" y="2"/>
                    <a:pt x="4" y="2"/>
                  </a:cubicBezTo>
                  <a:cubicBezTo>
                    <a:pt x="5" y="2"/>
                    <a:pt x="5" y="2"/>
                    <a:pt x="6" y="2"/>
                  </a:cubicBezTo>
                  <a:close/>
                </a:path>
              </a:pathLst>
            </a:custGeom>
            <a:solidFill>
              <a:srgbClr val="16131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3" name="ïS1iḑè">
              <a:extLst>
                <a:ext uri="{FF2B5EF4-FFF2-40B4-BE49-F238E27FC236}">
                  <a16:creationId xmlns:a16="http://schemas.microsoft.com/office/drawing/2014/main" id="{3895503F-ECFF-48EC-A1F5-BBE765EB9D9E}"/>
                </a:ext>
              </a:extLst>
            </p:cNvPr>
            <p:cNvSpPr/>
            <p:nvPr/>
          </p:nvSpPr>
          <p:spPr bwMode="auto">
            <a:xfrm>
              <a:off x="4325304" y="2516122"/>
              <a:ext cx="74130" cy="181955"/>
            </a:xfrm>
            <a:custGeom>
              <a:avLst/>
              <a:gdLst>
                <a:gd name="T0" fmla="*/ 5 w 11"/>
                <a:gd name="T1" fmla="*/ 14 h 26"/>
                <a:gd name="T2" fmla="*/ 6 w 11"/>
                <a:gd name="T3" fmla="*/ 10 h 26"/>
                <a:gd name="T4" fmla="*/ 6 w 11"/>
                <a:gd name="T5" fmla="*/ 10 h 26"/>
                <a:gd name="T6" fmla="*/ 8 w 11"/>
                <a:gd name="T7" fmla="*/ 6 h 26"/>
                <a:gd name="T8" fmla="*/ 8 w 11"/>
                <a:gd name="T9" fmla="*/ 6 h 26"/>
                <a:gd name="T10" fmla="*/ 11 w 11"/>
                <a:gd name="T11" fmla="*/ 3 h 26"/>
                <a:gd name="T12" fmla="*/ 11 w 11"/>
                <a:gd name="T13" fmla="*/ 3 h 26"/>
                <a:gd name="T14" fmla="*/ 11 w 11"/>
                <a:gd name="T15" fmla="*/ 3 h 26"/>
                <a:gd name="T16" fmla="*/ 7 w 11"/>
                <a:gd name="T17" fmla="*/ 0 h 26"/>
                <a:gd name="T18" fmla="*/ 6 w 11"/>
                <a:gd name="T19" fmla="*/ 2 h 26"/>
                <a:gd name="T20" fmla="*/ 5 w 11"/>
                <a:gd name="T21" fmla="*/ 3 h 26"/>
                <a:gd name="T22" fmla="*/ 5 w 11"/>
                <a:gd name="T23" fmla="*/ 4 h 26"/>
                <a:gd name="T24" fmla="*/ 5 w 11"/>
                <a:gd name="T25" fmla="*/ 4 h 26"/>
                <a:gd name="T26" fmla="*/ 4 w 11"/>
                <a:gd name="T27" fmla="*/ 4 h 26"/>
                <a:gd name="T28" fmla="*/ 4 w 11"/>
                <a:gd name="T29" fmla="*/ 5 h 26"/>
                <a:gd name="T30" fmla="*/ 3 w 11"/>
                <a:gd name="T31" fmla="*/ 6 h 26"/>
                <a:gd name="T32" fmla="*/ 3 w 11"/>
                <a:gd name="T33" fmla="*/ 7 h 26"/>
                <a:gd name="T34" fmla="*/ 2 w 11"/>
                <a:gd name="T35" fmla="*/ 7 h 26"/>
                <a:gd name="T36" fmla="*/ 2 w 11"/>
                <a:gd name="T37" fmla="*/ 8 h 26"/>
                <a:gd name="T38" fmla="*/ 2 w 11"/>
                <a:gd name="T39" fmla="*/ 8 h 26"/>
                <a:gd name="T40" fmla="*/ 2 w 11"/>
                <a:gd name="T41" fmla="*/ 8 h 26"/>
                <a:gd name="T42" fmla="*/ 2 w 11"/>
                <a:gd name="T43" fmla="*/ 9 h 26"/>
                <a:gd name="T44" fmla="*/ 1 w 11"/>
                <a:gd name="T45" fmla="*/ 10 h 26"/>
                <a:gd name="T46" fmla="*/ 1 w 11"/>
                <a:gd name="T47" fmla="*/ 12 h 26"/>
                <a:gd name="T48" fmla="*/ 1 w 11"/>
                <a:gd name="T49" fmla="*/ 12 h 26"/>
                <a:gd name="T50" fmla="*/ 1 w 11"/>
                <a:gd name="T51" fmla="*/ 12 h 26"/>
                <a:gd name="T52" fmla="*/ 1 w 11"/>
                <a:gd name="T53" fmla="*/ 13 h 26"/>
                <a:gd name="T54" fmla="*/ 0 w 11"/>
                <a:gd name="T55" fmla="*/ 14 h 26"/>
                <a:gd name="T56" fmla="*/ 0 w 11"/>
                <a:gd name="T57" fmla="*/ 16 h 26"/>
                <a:gd name="T58" fmla="*/ 3 w 11"/>
                <a:gd name="T59" fmla="*/ 24 h 26"/>
                <a:gd name="T60" fmla="*/ 7 w 11"/>
                <a:gd name="T61" fmla="*/ 26 h 26"/>
                <a:gd name="T62" fmla="*/ 4 w 11"/>
                <a:gd name="T63" fmla="*/ 19 h 26"/>
                <a:gd name="T64" fmla="*/ 5 w 11"/>
                <a:gd name="T65" fmla="*/ 15 h 26"/>
                <a:gd name="T66" fmla="*/ 5 w 11"/>
                <a:gd name="T67"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 h="26">
                  <a:moveTo>
                    <a:pt x="5" y="14"/>
                  </a:moveTo>
                  <a:cubicBezTo>
                    <a:pt x="5" y="13"/>
                    <a:pt x="5" y="12"/>
                    <a:pt x="6" y="10"/>
                  </a:cubicBezTo>
                  <a:cubicBezTo>
                    <a:pt x="6" y="10"/>
                    <a:pt x="6" y="10"/>
                    <a:pt x="6" y="10"/>
                  </a:cubicBezTo>
                  <a:cubicBezTo>
                    <a:pt x="7" y="9"/>
                    <a:pt x="7" y="8"/>
                    <a:pt x="8" y="6"/>
                  </a:cubicBezTo>
                  <a:cubicBezTo>
                    <a:pt x="8" y="6"/>
                    <a:pt x="8" y="6"/>
                    <a:pt x="8" y="6"/>
                  </a:cubicBezTo>
                  <a:cubicBezTo>
                    <a:pt x="9" y="5"/>
                    <a:pt x="10" y="4"/>
                    <a:pt x="11" y="3"/>
                  </a:cubicBezTo>
                  <a:cubicBezTo>
                    <a:pt x="11" y="3"/>
                    <a:pt x="11" y="3"/>
                    <a:pt x="11" y="3"/>
                  </a:cubicBezTo>
                  <a:cubicBezTo>
                    <a:pt x="11" y="3"/>
                    <a:pt x="11" y="3"/>
                    <a:pt x="11" y="3"/>
                  </a:cubicBezTo>
                  <a:cubicBezTo>
                    <a:pt x="7" y="0"/>
                    <a:pt x="7" y="0"/>
                    <a:pt x="7" y="0"/>
                  </a:cubicBezTo>
                  <a:cubicBezTo>
                    <a:pt x="7" y="1"/>
                    <a:pt x="7" y="1"/>
                    <a:pt x="6" y="2"/>
                  </a:cubicBezTo>
                  <a:cubicBezTo>
                    <a:pt x="6" y="2"/>
                    <a:pt x="6" y="2"/>
                    <a:pt x="5" y="3"/>
                  </a:cubicBezTo>
                  <a:cubicBezTo>
                    <a:pt x="5" y="4"/>
                    <a:pt x="5" y="4"/>
                    <a:pt x="5" y="4"/>
                  </a:cubicBezTo>
                  <a:cubicBezTo>
                    <a:pt x="5" y="4"/>
                    <a:pt x="5" y="4"/>
                    <a:pt x="5" y="4"/>
                  </a:cubicBezTo>
                  <a:cubicBezTo>
                    <a:pt x="4" y="4"/>
                    <a:pt x="4" y="4"/>
                    <a:pt x="4" y="4"/>
                  </a:cubicBezTo>
                  <a:cubicBezTo>
                    <a:pt x="4" y="5"/>
                    <a:pt x="4" y="5"/>
                    <a:pt x="4" y="5"/>
                  </a:cubicBezTo>
                  <a:cubicBezTo>
                    <a:pt x="3" y="6"/>
                    <a:pt x="3" y="6"/>
                    <a:pt x="3" y="6"/>
                  </a:cubicBezTo>
                  <a:cubicBezTo>
                    <a:pt x="3" y="7"/>
                    <a:pt x="3" y="7"/>
                    <a:pt x="3" y="7"/>
                  </a:cubicBezTo>
                  <a:cubicBezTo>
                    <a:pt x="2" y="7"/>
                    <a:pt x="2" y="7"/>
                    <a:pt x="2" y="7"/>
                  </a:cubicBezTo>
                  <a:cubicBezTo>
                    <a:pt x="2" y="8"/>
                    <a:pt x="2" y="8"/>
                    <a:pt x="2" y="8"/>
                  </a:cubicBezTo>
                  <a:cubicBezTo>
                    <a:pt x="2" y="8"/>
                    <a:pt x="2" y="8"/>
                    <a:pt x="2" y="8"/>
                  </a:cubicBezTo>
                  <a:cubicBezTo>
                    <a:pt x="2" y="8"/>
                    <a:pt x="2" y="8"/>
                    <a:pt x="2" y="8"/>
                  </a:cubicBezTo>
                  <a:cubicBezTo>
                    <a:pt x="2" y="9"/>
                    <a:pt x="2" y="9"/>
                    <a:pt x="2" y="9"/>
                  </a:cubicBezTo>
                  <a:cubicBezTo>
                    <a:pt x="1" y="10"/>
                    <a:pt x="1" y="10"/>
                    <a:pt x="1" y="10"/>
                  </a:cubicBezTo>
                  <a:cubicBezTo>
                    <a:pt x="1" y="11"/>
                    <a:pt x="1" y="11"/>
                    <a:pt x="1" y="12"/>
                  </a:cubicBezTo>
                  <a:cubicBezTo>
                    <a:pt x="1" y="12"/>
                    <a:pt x="1" y="12"/>
                    <a:pt x="1" y="12"/>
                  </a:cubicBezTo>
                  <a:cubicBezTo>
                    <a:pt x="1" y="12"/>
                    <a:pt x="1" y="12"/>
                    <a:pt x="1" y="12"/>
                  </a:cubicBezTo>
                  <a:cubicBezTo>
                    <a:pt x="1" y="13"/>
                    <a:pt x="1" y="13"/>
                    <a:pt x="1" y="13"/>
                  </a:cubicBezTo>
                  <a:cubicBezTo>
                    <a:pt x="1" y="13"/>
                    <a:pt x="0" y="14"/>
                    <a:pt x="0" y="14"/>
                  </a:cubicBezTo>
                  <a:cubicBezTo>
                    <a:pt x="0" y="15"/>
                    <a:pt x="0" y="16"/>
                    <a:pt x="0" y="16"/>
                  </a:cubicBezTo>
                  <a:cubicBezTo>
                    <a:pt x="0" y="20"/>
                    <a:pt x="1" y="22"/>
                    <a:pt x="3" y="24"/>
                  </a:cubicBezTo>
                  <a:cubicBezTo>
                    <a:pt x="7" y="26"/>
                    <a:pt x="7" y="26"/>
                    <a:pt x="7" y="26"/>
                  </a:cubicBezTo>
                  <a:cubicBezTo>
                    <a:pt x="5" y="25"/>
                    <a:pt x="4" y="22"/>
                    <a:pt x="4" y="19"/>
                  </a:cubicBezTo>
                  <a:cubicBezTo>
                    <a:pt x="4" y="17"/>
                    <a:pt x="4" y="16"/>
                    <a:pt x="5" y="15"/>
                  </a:cubicBezTo>
                  <a:lnTo>
                    <a:pt x="5" y="14"/>
                  </a:lnTo>
                  <a:close/>
                </a:path>
              </a:pathLst>
            </a:custGeom>
            <a:solidFill>
              <a:srgbClr val="1B181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4" name="iŝḻíḓê">
              <a:extLst>
                <a:ext uri="{FF2B5EF4-FFF2-40B4-BE49-F238E27FC236}">
                  <a16:creationId xmlns:a16="http://schemas.microsoft.com/office/drawing/2014/main" id="{EB63013E-4395-4F41-80DF-198F294765BC}"/>
                </a:ext>
              </a:extLst>
            </p:cNvPr>
            <p:cNvSpPr/>
            <p:nvPr/>
          </p:nvSpPr>
          <p:spPr bwMode="auto">
            <a:xfrm>
              <a:off x="4301718" y="2162321"/>
              <a:ext cx="97718" cy="377389"/>
            </a:xfrm>
            <a:custGeom>
              <a:avLst/>
              <a:gdLst>
                <a:gd name="T0" fmla="*/ 14 w 14"/>
                <a:gd name="T1" fmla="*/ 24 h 54"/>
                <a:gd name="T2" fmla="*/ 4 w 14"/>
                <a:gd name="T3" fmla="*/ 2 h 54"/>
                <a:gd name="T4" fmla="*/ 0 w 14"/>
                <a:gd name="T5" fmla="*/ 0 h 54"/>
                <a:gd name="T6" fmla="*/ 10 w 14"/>
                <a:gd name="T7" fmla="*/ 22 h 54"/>
                <a:gd name="T8" fmla="*/ 10 w 14"/>
                <a:gd name="T9" fmla="*/ 51 h 54"/>
                <a:gd name="T10" fmla="*/ 14 w 14"/>
                <a:gd name="T11" fmla="*/ 54 h 54"/>
                <a:gd name="T12" fmla="*/ 14 w 14"/>
                <a:gd name="T13" fmla="*/ 24 h 54"/>
              </a:gdLst>
              <a:ahLst/>
              <a:cxnLst>
                <a:cxn ang="0">
                  <a:pos x="T0" y="T1"/>
                </a:cxn>
                <a:cxn ang="0">
                  <a:pos x="T2" y="T3"/>
                </a:cxn>
                <a:cxn ang="0">
                  <a:pos x="T4" y="T5"/>
                </a:cxn>
                <a:cxn ang="0">
                  <a:pos x="T6" y="T7"/>
                </a:cxn>
                <a:cxn ang="0">
                  <a:pos x="T8" y="T9"/>
                </a:cxn>
                <a:cxn ang="0">
                  <a:pos x="T10" y="T11"/>
                </a:cxn>
                <a:cxn ang="0">
                  <a:pos x="T12" y="T13"/>
                </a:cxn>
              </a:cxnLst>
              <a:rect l="0" t="0" r="r" b="b"/>
              <a:pathLst>
                <a:path w="14" h="54">
                  <a:moveTo>
                    <a:pt x="14" y="24"/>
                  </a:moveTo>
                  <a:cubicBezTo>
                    <a:pt x="14" y="13"/>
                    <a:pt x="10" y="5"/>
                    <a:pt x="4" y="2"/>
                  </a:cubicBezTo>
                  <a:cubicBezTo>
                    <a:pt x="0" y="0"/>
                    <a:pt x="0" y="0"/>
                    <a:pt x="0" y="0"/>
                  </a:cubicBezTo>
                  <a:cubicBezTo>
                    <a:pt x="6" y="3"/>
                    <a:pt x="10" y="11"/>
                    <a:pt x="10" y="22"/>
                  </a:cubicBezTo>
                  <a:cubicBezTo>
                    <a:pt x="10" y="51"/>
                    <a:pt x="10" y="51"/>
                    <a:pt x="10" y="51"/>
                  </a:cubicBezTo>
                  <a:cubicBezTo>
                    <a:pt x="14" y="54"/>
                    <a:pt x="14" y="54"/>
                    <a:pt x="14" y="54"/>
                  </a:cubicBezTo>
                  <a:lnTo>
                    <a:pt x="14" y="24"/>
                  </a:lnTo>
                  <a:close/>
                </a:path>
              </a:pathLst>
            </a:custGeom>
            <a:solidFill>
              <a:srgbClr val="EEAE5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5" name="ïsḻíḍé">
              <a:extLst>
                <a:ext uri="{FF2B5EF4-FFF2-40B4-BE49-F238E27FC236}">
                  <a16:creationId xmlns:a16="http://schemas.microsoft.com/office/drawing/2014/main" id="{A3B9D5A3-2CFE-4103-8256-ADBB97D06C63}"/>
                </a:ext>
              </a:extLst>
            </p:cNvPr>
            <p:cNvSpPr/>
            <p:nvPr/>
          </p:nvSpPr>
          <p:spPr bwMode="auto">
            <a:xfrm>
              <a:off x="3897373" y="2795795"/>
              <a:ext cx="53913" cy="23588"/>
            </a:xfrm>
            <a:custGeom>
              <a:avLst/>
              <a:gdLst>
                <a:gd name="T0" fmla="*/ 8 w 8"/>
                <a:gd name="T1" fmla="*/ 3 h 3"/>
                <a:gd name="T2" fmla="*/ 8 w 8"/>
                <a:gd name="T3" fmla="*/ 3 h 3"/>
                <a:gd name="T4" fmla="*/ 8 w 8"/>
                <a:gd name="T5" fmla="*/ 3 h 3"/>
                <a:gd name="T6" fmla="*/ 4 w 8"/>
                <a:gd name="T7" fmla="*/ 1 h 3"/>
                <a:gd name="T8" fmla="*/ 4 w 8"/>
                <a:gd name="T9" fmla="*/ 1 h 3"/>
                <a:gd name="T10" fmla="*/ 3 w 8"/>
                <a:gd name="T11" fmla="*/ 0 h 3"/>
                <a:gd name="T12" fmla="*/ 3 w 8"/>
                <a:gd name="T13" fmla="*/ 0 h 3"/>
                <a:gd name="T14" fmla="*/ 2 w 8"/>
                <a:gd name="T15" fmla="*/ 0 h 3"/>
                <a:gd name="T16" fmla="*/ 2 w 8"/>
                <a:gd name="T17" fmla="*/ 0 h 3"/>
                <a:gd name="T18" fmla="*/ 2 w 8"/>
                <a:gd name="T19" fmla="*/ 0 h 3"/>
                <a:gd name="T20" fmla="*/ 2 w 8"/>
                <a:gd name="T21" fmla="*/ 0 h 3"/>
                <a:gd name="T22" fmla="*/ 1 w 8"/>
                <a:gd name="T23" fmla="*/ 0 h 3"/>
                <a:gd name="T24" fmla="*/ 0 w 8"/>
                <a:gd name="T25" fmla="*/ 0 h 3"/>
                <a:gd name="T26" fmla="*/ 4 w 8"/>
                <a:gd name="T27" fmla="*/ 2 h 3"/>
                <a:gd name="T28" fmla="*/ 6 w 8"/>
                <a:gd name="T29" fmla="*/ 2 h 3"/>
                <a:gd name="T30" fmla="*/ 6 w 8"/>
                <a:gd name="T31" fmla="*/ 2 h 3"/>
                <a:gd name="T32" fmla="*/ 8 w 8"/>
                <a:gd name="T33"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3">
                  <a:moveTo>
                    <a:pt x="8" y="3"/>
                  </a:moveTo>
                  <a:cubicBezTo>
                    <a:pt x="8" y="3"/>
                    <a:pt x="8" y="3"/>
                    <a:pt x="8" y="3"/>
                  </a:cubicBezTo>
                  <a:cubicBezTo>
                    <a:pt x="8" y="3"/>
                    <a:pt x="8" y="3"/>
                    <a:pt x="8" y="3"/>
                  </a:cubicBezTo>
                  <a:cubicBezTo>
                    <a:pt x="4" y="1"/>
                    <a:pt x="4" y="1"/>
                    <a:pt x="4" y="1"/>
                  </a:cubicBezTo>
                  <a:cubicBezTo>
                    <a:pt x="4" y="1"/>
                    <a:pt x="4" y="1"/>
                    <a:pt x="4" y="1"/>
                  </a:cubicBezTo>
                  <a:cubicBezTo>
                    <a:pt x="3" y="0"/>
                    <a:pt x="3" y="0"/>
                    <a:pt x="3" y="0"/>
                  </a:cubicBezTo>
                  <a:cubicBezTo>
                    <a:pt x="3" y="0"/>
                    <a:pt x="3" y="0"/>
                    <a:pt x="3" y="0"/>
                  </a:cubicBezTo>
                  <a:cubicBezTo>
                    <a:pt x="2" y="0"/>
                    <a:pt x="2" y="0"/>
                    <a:pt x="2" y="0"/>
                  </a:cubicBezTo>
                  <a:cubicBezTo>
                    <a:pt x="2" y="0"/>
                    <a:pt x="2" y="0"/>
                    <a:pt x="2" y="0"/>
                  </a:cubicBezTo>
                  <a:cubicBezTo>
                    <a:pt x="2" y="0"/>
                    <a:pt x="2" y="0"/>
                    <a:pt x="2" y="0"/>
                  </a:cubicBezTo>
                  <a:cubicBezTo>
                    <a:pt x="2" y="0"/>
                    <a:pt x="2" y="0"/>
                    <a:pt x="2" y="0"/>
                  </a:cubicBezTo>
                  <a:cubicBezTo>
                    <a:pt x="1" y="0"/>
                    <a:pt x="1" y="0"/>
                    <a:pt x="1" y="0"/>
                  </a:cubicBezTo>
                  <a:cubicBezTo>
                    <a:pt x="0" y="0"/>
                    <a:pt x="0" y="0"/>
                    <a:pt x="0" y="0"/>
                  </a:cubicBezTo>
                  <a:cubicBezTo>
                    <a:pt x="4" y="2"/>
                    <a:pt x="4" y="2"/>
                    <a:pt x="4" y="2"/>
                  </a:cubicBezTo>
                  <a:cubicBezTo>
                    <a:pt x="5" y="2"/>
                    <a:pt x="5" y="2"/>
                    <a:pt x="6" y="2"/>
                  </a:cubicBezTo>
                  <a:cubicBezTo>
                    <a:pt x="6" y="2"/>
                    <a:pt x="6" y="2"/>
                    <a:pt x="6" y="2"/>
                  </a:cubicBezTo>
                  <a:cubicBezTo>
                    <a:pt x="7" y="2"/>
                    <a:pt x="7" y="2"/>
                    <a:pt x="8" y="3"/>
                  </a:cubicBezTo>
                  <a:close/>
                </a:path>
              </a:pathLst>
            </a:custGeom>
            <a:solidFill>
              <a:srgbClr val="16131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6" name="ïşlíḑê">
              <a:extLst>
                <a:ext uri="{FF2B5EF4-FFF2-40B4-BE49-F238E27FC236}">
                  <a16:creationId xmlns:a16="http://schemas.microsoft.com/office/drawing/2014/main" id="{36DB5F4D-FC39-4EED-A619-30A97AAB2657}"/>
                </a:ext>
              </a:extLst>
            </p:cNvPr>
            <p:cNvSpPr/>
            <p:nvPr/>
          </p:nvSpPr>
          <p:spPr bwMode="auto">
            <a:xfrm>
              <a:off x="3792916" y="2826120"/>
              <a:ext cx="77501" cy="181955"/>
            </a:xfrm>
            <a:custGeom>
              <a:avLst/>
              <a:gdLst>
                <a:gd name="T0" fmla="*/ 4 w 11"/>
                <a:gd name="T1" fmla="*/ 19 h 26"/>
                <a:gd name="T2" fmla="*/ 5 w 11"/>
                <a:gd name="T3" fmla="*/ 14 h 26"/>
                <a:gd name="T4" fmla="*/ 5 w 11"/>
                <a:gd name="T5" fmla="*/ 14 h 26"/>
                <a:gd name="T6" fmla="*/ 6 w 11"/>
                <a:gd name="T7" fmla="*/ 10 h 26"/>
                <a:gd name="T8" fmla="*/ 6 w 11"/>
                <a:gd name="T9" fmla="*/ 10 h 26"/>
                <a:gd name="T10" fmla="*/ 8 w 11"/>
                <a:gd name="T11" fmla="*/ 6 h 26"/>
                <a:gd name="T12" fmla="*/ 8 w 11"/>
                <a:gd name="T13" fmla="*/ 6 h 26"/>
                <a:gd name="T14" fmla="*/ 11 w 11"/>
                <a:gd name="T15" fmla="*/ 3 h 26"/>
                <a:gd name="T16" fmla="*/ 7 w 11"/>
                <a:gd name="T17" fmla="*/ 0 h 26"/>
                <a:gd name="T18" fmla="*/ 6 w 11"/>
                <a:gd name="T19" fmla="*/ 1 h 26"/>
                <a:gd name="T20" fmla="*/ 5 w 11"/>
                <a:gd name="T21" fmla="*/ 3 h 26"/>
                <a:gd name="T22" fmla="*/ 5 w 11"/>
                <a:gd name="T23" fmla="*/ 4 h 26"/>
                <a:gd name="T24" fmla="*/ 4 w 11"/>
                <a:gd name="T25" fmla="*/ 4 h 26"/>
                <a:gd name="T26" fmla="*/ 4 w 11"/>
                <a:gd name="T27" fmla="*/ 4 h 26"/>
                <a:gd name="T28" fmla="*/ 4 w 11"/>
                <a:gd name="T29" fmla="*/ 5 h 26"/>
                <a:gd name="T30" fmla="*/ 3 w 11"/>
                <a:gd name="T31" fmla="*/ 5 h 26"/>
                <a:gd name="T32" fmla="*/ 3 w 11"/>
                <a:gd name="T33" fmla="*/ 6 h 26"/>
                <a:gd name="T34" fmla="*/ 2 w 11"/>
                <a:gd name="T35" fmla="*/ 7 h 26"/>
                <a:gd name="T36" fmla="*/ 2 w 11"/>
                <a:gd name="T37" fmla="*/ 8 h 26"/>
                <a:gd name="T38" fmla="*/ 2 w 11"/>
                <a:gd name="T39" fmla="*/ 8 h 26"/>
                <a:gd name="T40" fmla="*/ 2 w 11"/>
                <a:gd name="T41" fmla="*/ 8 h 26"/>
                <a:gd name="T42" fmla="*/ 2 w 11"/>
                <a:gd name="T43" fmla="*/ 9 h 26"/>
                <a:gd name="T44" fmla="*/ 1 w 11"/>
                <a:gd name="T45" fmla="*/ 10 h 26"/>
                <a:gd name="T46" fmla="*/ 1 w 11"/>
                <a:gd name="T47" fmla="*/ 11 h 26"/>
                <a:gd name="T48" fmla="*/ 1 w 11"/>
                <a:gd name="T49" fmla="*/ 12 h 26"/>
                <a:gd name="T50" fmla="*/ 1 w 11"/>
                <a:gd name="T51" fmla="*/ 12 h 26"/>
                <a:gd name="T52" fmla="*/ 1 w 11"/>
                <a:gd name="T53" fmla="*/ 13 h 26"/>
                <a:gd name="T54" fmla="*/ 0 w 11"/>
                <a:gd name="T55" fmla="*/ 14 h 26"/>
                <a:gd name="T56" fmla="*/ 0 w 11"/>
                <a:gd name="T57" fmla="*/ 16 h 26"/>
                <a:gd name="T58" fmla="*/ 3 w 11"/>
                <a:gd name="T59" fmla="*/ 23 h 26"/>
                <a:gd name="T60" fmla="*/ 7 w 11"/>
                <a:gd name="T61" fmla="*/ 26 h 26"/>
                <a:gd name="T62" fmla="*/ 4 w 11"/>
                <a:gd name="T63" fmla="*/ 1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 h="26">
                  <a:moveTo>
                    <a:pt x="4" y="19"/>
                  </a:moveTo>
                  <a:cubicBezTo>
                    <a:pt x="4" y="17"/>
                    <a:pt x="4" y="16"/>
                    <a:pt x="5" y="14"/>
                  </a:cubicBezTo>
                  <a:cubicBezTo>
                    <a:pt x="5" y="14"/>
                    <a:pt x="5" y="14"/>
                    <a:pt x="5" y="14"/>
                  </a:cubicBezTo>
                  <a:cubicBezTo>
                    <a:pt x="5" y="13"/>
                    <a:pt x="5" y="12"/>
                    <a:pt x="6" y="10"/>
                  </a:cubicBezTo>
                  <a:cubicBezTo>
                    <a:pt x="6" y="10"/>
                    <a:pt x="6" y="10"/>
                    <a:pt x="6" y="10"/>
                  </a:cubicBezTo>
                  <a:cubicBezTo>
                    <a:pt x="7" y="9"/>
                    <a:pt x="7" y="7"/>
                    <a:pt x="8" y="6"/>
                  </a:cubicBezTo>
                  <a:cubicBezTo>
                    <a:pt x="8" y="6"/>
                    <a:pt x="8" y="6"/>
                    <a:pt x="8" y="6"/>
                  </a:cubicBezTo>
                  <a:cubicBezTo>
                    <a:pt x="9" y="5"/>
                    <a:pt x="10" y="4"/>
                    <a:pt x="11" y="3"/>
                  </a:cubicBezTo>
                  <a:cubicBezTo>
                    <a:pt x="7" y="0"/>
                    <a:pt x="7" y="0"/>
                    <a:pt x="7" y="0"/>
                  </a:cubicBezTo>
                  <a:cubicBezTo>
                    <a:pt x="7" y="1"/>
                    <a:pt x="7" y="1"/>
                    <a:pt x="6" y="1"/>
                  </a:cubicBezTo>
                  <a:cubicBezTo>
                    <a:pt x="6" y="2"/>
                    <a:pt x="6" y="2"/>
                    <a:pt x="5" y="3"/>
                  </a:cubicBezTo>
                  <a:cubicBezTo>
                    <a:pt x="5" y="4"/>
                    <a:pt x="5" y="4"/>
                    <a:pt x="5" y="4"/>
                  </a:cubicBezTo>
                  <a:cubicBezTo>
                    <a:pt x="4" y="4"/>
                    <a:pt x="4" y="4"/>
                    <a:pt x="4" y="4"/>
                  </a:cubicBezTo>
                  <a:cubicBezTo>
                    <a:pt x="4" y="4"/>
                    <a:pt x="4" y="4"/>
                    <a:pt x="4" y="4"/>
                  </a:cubicBezTo>
                  <a:cubicBezTo>
                    <a:pt x="4" y="5"/>
                    <a:pt x="4" y="5"/>
                    <a:pt x="4" y="5"/>
                  </a:cubicBezTo>
                  <a:cubicBezTo>
                    <a:pt x="3" y="5"/>
                    <a:pt x="3" y="5"/>
                    <a:pt x="3" y="5"/>
                  </a:cubicBezTo>
                  <a:cubicBezTo>
                    <a:pt x="3" y="6"/>
                    <a:pt x="3" y="6"/>
                    <a:pt x="3" y="6"/>
                  </a:cubicBezTo>
                  <a:cubicBezTo>
                    <a:pt x="2" y="7"/>
                    <a:pt x="2" y="7"/>
                    <a:pt x="2" y="7"/>
                  </a:cubicBezTo>
                  <a:cubicBezTo>
                    <a:pt x="2" y="8"/>
                    <a:pt x="2" y="8"/>
                    <a:pt x="2" y="8"/>
                  </a:cubicBezTo>
                  <a:cubicBezTo>
                    <a:pt x="2" y="8"/>
                    <a:pt x="2" y="8"/>
                    <a:pt x="2" y="8"/>
                  </a:cubicBezTo>
                  <a:cubicBezTo>
                    <a:pt x="2" y="8"/>
                    <a:pt x="2" y="8"/>
                    <a:pt x="2" y="8"/>
                  </a:cubicBezTo>
                  <a:cubicBezTo>
                    <a:pt x="2" y="9"/>
                    <a:pt x="2" y="9"/>
                    <a:pt x="2" y="9"/>
                  </a:cubicBezTo>
                  <a:cubicBezTo>
                    <a:pt x="1" y="10"/>
                    <a:pt x="1" y="10"/>
                    <a:pt x="1" y="10"/>
                  </a:cubicBezTo>
                  <a:cubicBezTo>
                    <a:pt x="1" y="11"/>
                    <a:pt x="1" y="11"/>
                    <a:pt x="1" y="11"/>
                  </a:cubicBezTo>
                  <a:cubicBezTo>
                    <a:pt x="1" y="12"/>
                    <a:pt x="1" y="12"/>
                    <a:pt x="1" y="12"/>
                  </a:cubicBezTo>
                  <a:cubicBezTo>
                    <a:pt x="1" y="12"/>
                    <a:pt x="1" y="12"/>
                    <a:pt x="1" y="12"/>
                  </a:cubicBezTo>
                  <a:cubicBezTo>
                    <a:pt x="1" y="13"/>
                    <a:pt x="1" y="13"/>
                    <a:pt x="1" y="13"/>
                  </a:cubicBezTo>
                  <a:cubicBezTo>
                    <a:pt x="0" y="13"/>
                    <a:pt x="0" y="14"/>
                    <a:pt x="0" y="14"/>
                  </a:cubicBezTo>
                  <a:cubicBezTo>
                    <a:pt x="0" y="15"/>
                    <a:pt x="0" y="16"/>
                    <a:pt x="0" y="16"/>
                  </a:cubicBezTo>
                  <a:cubicBezTo>
                    <a:pt x="0" y="20"/>
                    <a:pt x="1" y="22"/>
                    <a:pt x="3" y="23"/>
                  </a:cubicBezTo>
                  <a:cubicBezTo>
                    <a:pt x="7" y="26"/>
                    <a:pt x="7" y="26"/>
                    <a:pt x="7" y="26"/>
                  </a:cubicBezTo>
                  <a:cubicBezTo>
                    <a:pt x="5" y="25"/>
                    <a:pt x="4" y="22"/>
                    <a:pt x="4" y="19"/>
                  </a:cubicBezTo>
                  <a:close/>
                </a:path>
              </a:pathLst>
            </a:custGeom>
            <a:solidFill>
              <a:srgbClr val="1B181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7" name="iSḷiḑe">
              <a:extLst>
                <a:ext uri="{FF2B5EF4-FFF2-40B4-BE49-F238E27FC236}">
                  <a16:creationId xmlns:a16="http://schemas.microsoft.com/office/drawing/2014/main" id="{59A693CA-D830-44E1-9826-E84AE659FF4E}"/>
                </a:ext>
              </a:extLst>
            </p:cNvPr>
            <p:cNvSpPr/>
            <p:nvPr/>
          </p:nvSpPr>
          <p:spPr bwMode="auto">
            <a:xfrm>
              <a:off x="3840090" y="2071342"/>
              <a:ext cx="532388" cy="774995"/>
            </a:xfrm>
            <a:custGeom>
              <a:avLst/>
              <a:gdLst>
                <a:gd name="T0" fmla="*/ 5 w 76"/>
                <a:gd name="T1" fmla="*/ 68 h 111"/>
                <a:gd name="T2" fmla="*/ 6 w 76"/>
                <a:gd name="T3" fmla="*/ 64 h 111"/>
                <a:gd name="T4" fmla="*/ 8 w 76"/>
                <a:gd name="T5" fmla="*/ 59 h 111"/>
                <a:gd name="T6" fmla="*/ 9 w 76"/>
                <a:gd name="T7" fmla="*/ 54 h 111"/>
                <a:gd name="T8" fmla="*/ 11 w 76"/>
                <a:gd name="T9" fmla="*/ 49 h 111"/>
                <a:gd name="T10" fmla="*/ 14 w 76"/>
                <a:gd name="T11" fmla="*/ 44 h 111"/>
                <a:gd name="T12" fmla="*/ 16 w 76"/>
                <a:gd name="T13" fmla="*/ 39 h 111"/>
                <a:gd name="T14" fmla="*/ 20 w 76"/>
                <a:gd name="T15" fmla="*/ 34 h 111"/>
                <a:gd name="T16" fmla="*/ 23 w 76"/>
                <a:gd name="T17" fmla="*/ 29 h 111"/>
                <a:gd name="T18" fmla="*/ 27 w 76"/>
                <a:gd name="T19" fmla="*/ 25 h 111"/>
                <a:gd name="T20" fmla="*/ 31 w 76"/>
                <a:gd name="T21" fmla="*/ 20 h 111"/>
                <a:gd name="T22" fmla="*/ 34 w 76"/>
                <a:gd name="T23" fmla="*/ 17 h 111"/>
                <a:gd name="T24" fmla="*/ 38 w 76"/>
                <a:gd name="T25" fmla="*/ 14 h 111"/>
                <a:gd name="T26" fmla="*/ 42 w 76"/>
                <a:gd name="T27" fmla="*/ 11 h 111"/>
                <a:gd name="T28" fmla="*/ 51 w 76"/>
                <a:gd name="T29" fmla="*/ 6 h 111"/>
                <a:gd name="T30" fmla="*/ 56 w 76"/>
                <a:gd name="T31" fmla="*/ 4 h 111"/>
                <a:gd name="T32" fmla="*/ 59 w 76"/>
                <a:gd name="T33" fmla="*/ 3 h 111"/>
                <a:gd name="T34" fmla="*/ 63 w 76"/>
                <a:gd name="T35" fmla="*/ 3 h 111"/>
                <a:gd name="T36" fmla="*/ 66 w 76"/>
                <a:gd name="T37" fmla="*/ 3 h 111"/>
                <a:gd name="T38" fmla="*/ 70 w 76"/>
                <a:gd name="T39" fmla="*/ 3 h 111"/>
                <a:gd name="T40" fmla="*/ 73 w 76"/>
                <a:gd name="T41" fmla="*/ 4 h 111"/>
                <a:gd name="T42" fmla="*/ 72 w 76"/>
                <a:gd name="T43" fmla="*/ 3 h 111"/>
                <a:gd name="T44" fmla="*/ 69 w 76"/>
                <a:gd name="T45" fmla="*/ 2 h 111"/>
                <a:gd name="T46" fmla="*/ 68 w 76"/>
                <a:gd name="T47" fmla="*/ 2 h 111"/>
                <a:gd name="T48" fmla="*/ 66 w 76"/>
                <a:gd name="T49" fmla="*/ 1 h 111"/>
                <a:gd name="T50" fmla="*/ 65 w 76"/>
                <a:gd name="T51" fmla="*/ 1 h 111"/>
                <a:gd name="T52" fmla="*/ 62 w 76"/>
                <a:gd name="T53" fmla="*/ 0 h 111"/>
                <a:gd name="T54" fmla="*/ 60 w 76"/>
                <a:gd name="T55" fmla="*/ 0 h 111"/>
                <a:gd name="T56" fmla="*/ 58 w 76"/>
                <a:gd name="T57" fmla="*/ 1 h 111"/>
                <a:gd name="T58" fmla="*/ 55 w 76"/>
                <a:gd name="T59" fmla="*/ 1 h 111"/>
                <a:gd name="T60" fmla="*/ 53 w 76"/>
                <a:gd name="T61" fmla="*/ 1 h 111"/>
                <a:gd name="T62" fmla="*/ 49 w 76"/>
                <a:gd name="T63" fmla="*/ 3 h 111"/>
                <a:gd name="T64" fmla="*/ 47 w 76"/>
                <a:gd name="T65" fmla="*/ 3 h 111"/>
                <a:gd name="T66" fmla="*/ 38 w 76"/>
                <a:gd name="T67" fmla="*/ 9 h 111"/>
                <a:gd name="T68" fmla="*/ 34 w 76"/>
                <a:gd name="T69" fmla="*/ 11 h 111"/>
                <a:gd name="T70" fmla="*/ 30 w 76"/>
                <a:gd name="T71" fmla="*/ 15 h 111"/>
                <a:gd name="T72" fmla="*/ 28 w 76"/>
                <a:gd name="T73" fmla="*/ 17 h 111"/>
                <a:gd name="T74" fmla="*/ 24 w 76"/>
                <a:gd name="T75" fmla="*/ 21 h 111"/>
                <a:gd name="T76" fmla="*/ 23 w 76"/>
                <a:gd name="T77" fmla="*/ 23 h 111"/>
                <a:gd name="T78" fmla="*/ 20 w 76"/>
                <a:gd name="T79" fmla="*/ 26 h 111"/>
                <a:gd name="T80" fmla="*/ 18 w 76"/>
                <a:gd name="T81" fmla="*/ 29 h 111"/>
                <a:gd name="T82" fmla="*/ 16 w 76"/>
                <a:gd name="T83" fmla="*/ 32 h 111"/>
                <a:gd name="T84" fmla="*/ 15 w 76"/>
                <a:gd name="T85" fmla="*/ 33 h 111"/>
                <a:gd name="T86" fmla="*/ 13 w 76"/>
                <a:gd name="T87" fmla="*/ 37 h 111"/>
                <a:gd name="T88" fmla="*/ 11 w 76"/>
                <a:gd name="T89" fmla="*/ 40 h 111"/>
                <a:gd name="T90" fmla="*/ 9 w 76"/>
                <a:gd name="T91" fmla="*/ 43 h 111"/>
                <a:gd name="T92" fmla="*/ 8 w 76"/>
                <a:gd name="T93" fmla="*/ 47 h 111"/>
                <a:gd name="T94" fmla="*/ 7 w 76"/>
                <a:gd name="T95" fmla="*/ 48 h 111"/>
                <a:gd name="T96" fmla="*/ 5 w 76"/>
                <a:gd name="T97" fmla="*/ 52 h 111"/>
                <a:gd name="T98" fmla="*/ 4 w 76"/>
                <a:gd name="T99" fmla="*/ 55 h 111"/>
                <a:gd name="T100" fmla="*/ 3 w 76"/>
                <a:gd name="T101" fmla="*/ 59 h 111"/>
                <a:gd name="T102" fmla="*/ 2 w 76"/>
                <a:gd name="T103" fmla="*/ 62 h 111"/>
                <a:gd name="T104" fmla="*/ 2 w 76"/>
                <a:gd name="T105" fmla="*/ 64 h 111"/>
                <a:gd name="T106" fmla="*/ 1 w 76"/>
                <a:gd name="T107" fmla="*/ 69 h 111"/>
                <a:gd name="T108" fmla="*/ 1 w 76"/>
                <a:gd name="T109" fmla="*/ 71 h 111"/>
                <a:gd name="T110" fmla="*/ 0 w 76"/>
                <a:gd name="T111" fmla="*/ 108 h 111"/>
                <a:gd name="T112" fmla="*/ 4 w 76"/>
                <a:gd name="T113" fmla="*/ 81 h 111"/>
                <a:gd name="T114" fmla="*/ 5 w 76"/>
                <a:gd name="T115" fmla="*/ 7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6" h="111">
                  <a:moveTo>
                    <a:pt x="5" y="72"/>
                  </a:moveTo>
                  <a:cubicBezTo>
                    <a:pt x="5" y="70"/>
                    <a:pt x="5" y="69"/>
                    <a:pt x="5" y="68"/>
                  </a:cubicBezTo>
                  <a:cubicBezTo>
                    <a:pt x="6" y="67"/>
                    <a:pt x="6" y="67"/>
                    <a:pt x="6" y="66"/>
                  </a:cubicBezTo>
                  <a:cubicBezTo>
                    <a:pt x="6" y="65"/>
                    <a:pt x="6" y="65"/>
                    <a:pt x="6" y="64"/>
                  </a:cubicBezTo>
                  <a:cubicBezTo>
                    <a:pt x="7" y="63"/>
                    <a:pt x="7" y="62"/>
                    <a:pt x="7" y="61"/>
                  </a:cubicBezTo>
                  <a:cubicBezTo>
                    <a:pt x="7" y="60"/>
                    <a:pt x="7" y="60"/>
                    <a:pt x="8" y="59"/>
                  </a:cubicBezTo>
                  <a:cubicBezTo>
                    <a:pt x="8" y="58"/>
                    <a:pt x="8" y="57"/>
                    <a:pt x="9" y="56"/>
                  </a:cubicBezTo>
                  <a:cubicBezTo>
                    <a:pt x="9" y="55"/>
                    <a:pt x="9" y="55"/>
                    <a:pt x="9" y="54"/>
                  </a:cubicBezTo>
                  <a:cubicBezTo>
                    <a:pt x="10" y="53"/>
                    <a:pt x="10" y="51"/>
                    <a:pt x="11" y="50"/>
                  </a:cubicBezTo>
                  <a:cubicBezTo>
                    <a:pt x="11" y="49"/>
                    <a:pt x="11" y="49"/>
                    <a:pt x="11" y="49"/>
                  </a:cubicBezTo>
                  <a:cubicBezTo>
                    <a:pt x="12" y="48"/>
                    <a:pt x="13" y="46"/>
                    <a:pt x="13" y="45"/>
                  </a:cubicBezTo>
                  <a:cubicBezTo>
                    <a:pt x="14" y="45"/>
                    <a:pt x="14" y="44"/>
                    <a:pt x="14" y="44"/>
                  </a:cubicBezTo>
                  <a:cubicBezTo>
                    <a:pt x="15" y="43"/>
                    <a:pt x="15" y="41"/>
                    <a:pt x="16" y="40"/>
                  </a:cubicBezTo>
                  <a:cubicBezTo>
                    <a:pt x="16" y="39"/>
                    <a:pt x="16" y="39"/>
                    <a:pt x="16" y="39"/>
                  </a:cubicBezTo>
                  <a:cubicBezTo>
                    <a:pt x="17" y="38"/>
                    <a:pt x="18" y="36"/>
                    <a:pt x="19" y="35"/>
                  </a:cubicBezTo>
                  <a:cubicBezTo>
                    <a:pt x="19" y="35"/>
                    <a:pt x="20" y="34"/>
                    <a:pt x="20" y="34"/>
                  </a:cubicBezTo>
                  <a:cubicBezTo>
                    <a:pt x="21" y="33"/>
                    <a:pt x="21" y="32"/>
                    <a:pt x="22" y="31"/>
                  </a:cubicBezTo>
                  <a:cubicBezTo>
                    <a:pt x="22" y="30"/>
                    <a:pt x="23" y="30"/>
                    <a:pt x="23" y="29"/>
                  </a:cubicBezTo>
                  <a:cubicBezTo>
                    <a:pt x="24" y="28"/>
                    <a:pt x="24" y="28"/>
                    <a:pt x="25" y="27"/>
                  </a:cubicBezTo>
                  <a:cubicBezTo>
                    <a:pt x="26" y="26"/>
                    <a:pt x="26" y="26"/>
                    <a:pt x="27" y="25"/>
                  </a:cubicBezTo>
                  <a:cubicBezTo>
                    <a:pt x="27" y="24"/>
                    <a:pt x="28" y="24"/>
                    <a:pt x="28" y="23"/>
                  </a:cubicBezTo>
                  <a:cubicBezTo>
                    <a:pt x="29" y="22"/>
                    <a:pt x="30" y="21"/>
                    <a:pt x="31" y="20"/>
                  </a:cubicBezTo>
                  <a:cubicBezTo>
                    <a:pt x="32" y="19"/>
                    <a:pt x="32" y="19"/>
                    <a:pt x="33" y="18"/>
                  </a:cubicBezTo>
                  <a:cubicBezTo>
                    <a:pt x="33" y="18"/>
                    <a:pt x="34" y="17"/>
                    <a:pt x="34" y="17"/>
                  </a:cubicBezTo>
                  <a:cubicBezTo>
                    <a:pt x="35" y="16"/>
                    <a:pt x="36" y="16"/>
                    <a:pt x="37" y="15"/>
                  </a:cubicBezTo>
                  <a:cubicBezTo>
                    <a:pt x="37" y="15"/>
                    <a:pt x="38" y="14"/>
                    <a:pt x="38" y="14"/>
                  </a:cubicBezTo>
                  <a:cubicBezTo>
                    <a:pt x="39" y="13"/>
                    <a:pt x="40" y="12"/>
                    <a:pt x="41" y="12"/>
                  </a:cubicBezTo>
                  <a:cubicBezTo>
                    <a:pt x="41" y="11"/>
                    <a:pt x="41" y="11"/>
                    <a:pt x="42" y="11"/>
                  </a:cubicBezTo>
                  <a:cubicBezTo>
                    <a:pt x="43" y="10"/>
                    <a:pt x="45" y="9"/>
                    <a:pt x="46" y="8"/>
                  </a:cubicBezTo>
                  <a:cubicBezTo>
                    <a:pt x="48" y="7"/>
                    <a:pt x="49" y="6"/>
                    <a:pt x="51" y="6"/>
                  </a:cubicBezTo>
                  <a:cubicBezTo>
                    <a:pt x="52" y="5"/>
                    <a:pt x="52" y="5"/>
                    <a:pt x="53" y="5"/>
                  </a:cubicBezTo>
                  <a:cubicBezTo>
                    <a:pt x="54" y="5"/>
                    <a:pt x="55" y="4"/>
                    <a:pt x="56" y="4"/>
                  </a:cubicBezTo>
                  <a:cubicBezTo>
                    <a:pt x="56" y="4"/>
                    <a:pt x="57" y="4"/>
                    <a:pt x="58" y="4"/>
                  </a:cubicBezTo>
                  <a:cubicBezTo>
                    <a:pt x="58" y="3"/>
                    <a:pt x="59" y="3"/>
                    <a:pt x="59" y="3"/>
                  </a:cubicBezTo>
                  <a:cubicBezTo>
                    <a:pt x="60" y="3"/>
                    <a:pt x="61" y="3"/>
                    <a:pt x="62" y="3"/>
                  </a:cubicBezTo>
                  <a:cubicBezTo>
                    <a:pt x="62" y="3"/>
                    <a:pt x="62" y="3"/>
                    <a:pt x="63" y="3"/>
                  </a:cubicBezTo>
                  <a:cubicBezTo>
                    <a:pt x="64" y="3"/>
                    <a:pt x="65" y="3"/>
                    <a:pt x="65" y="3"/>
                  </a:cubicBezTo>
                  <a:cubicBezTo>
                    <a:pt x="66" y="3"/>
                    <a:pt x="66" y="3"/>
                    <a:pt x="66" y="3"/>
                  </a:cubicBezTo>
                  <a:cubicBezTo>
                    <a:pt x="67" y="3"/>
                    <a:pt x="68" y="3"/>
                    <a:pt x="69" y="3"/>
                  </a:cubicBezTo>
                  <a:cubicBezTo>
                    <a:pt x="70" y="3"/>
                    <a:pt x="70" y="3"/>
                    <a:pt x="70" y="3"/>
                  </a:cubicBezTo>
                  <a:cubicBezTo>
                    <a:pt x="71" y="3"/>
                    <a:pt x="71" y="4"/>
                    <a:pt x="72" y="4"/>
                  </a:cubicBezTo>
                  <a:cubicBezTo>
                    <a:pt x="73" y="4"/>
                    <a:pt x="73" y="4"/>
                    <a:pt x="73" y="4"/>
                  </a:cubicBezTo>
                  <a:cubicBezTo>
                    <a:pt x="74" y="4"/>
                    <a:pt x="75" y="5"/>
                    <a:pt x="76" y="5"/>
                  </a:cubicBezTo>
                  <a:cubicBezTo>
                    <a:pt x="72" y="3"/>
                    <a:pt x="72" y="3"/>
                    <a:pt x="72" y="3"/>
                  </a:cubicBezTo>
                  <a:cubicBezTo>
                    <a:pt x="72" y="3"/>
                    <a:pt x="72" y="3"/>
                    <a:pt x="72" y="3"/>
                  </a:cubicBezTo>
                  <a:cubicBezTo>
                    <a:pt x="71" y="3"/>
                    <a:pt x="70" y="2"/>
                    <a:pt x="69" y="2"/>
                  </a:cubicBezTo>
                  <a:cubicBezTo>
                    <a:pt x="69" y="2"/>
                    <a:pt x="69" y="2"/>
                    <a:pt x="69" y="2"/>
                  </a:cubicBezTo>
                  <a:cubicBezTo>
                    <a:pt x="68" y="2"/>
                    <a:pt x="68" y="2"/>
                    <a:pt x="68" y="2"/>
                  </a:cubicBezTo>
                  <a:cubicBezTo>
                    <a:pt x="68" y="1"/>
                    <a:pt x="68" y="1"/>
                    <a:pt x="67" y="1"/>
                  </a:cubicBezTo>
                  <a:cubicBezTo>
                    <a:pt x="67" y="1"/>
                    <a:pt x="66" y="1"/>
                    <a:pt x="66" y="1"/>
                  </a:cubicBezTo>
                  <a:cubicBezTo>
                    <a:pt x="65" y="1"/>
                    <a:pt x="65" y="1"/>
                    <a:pt x="65" y="1"/>
                  </a:cubicBezTo>
                  <a:cubicBezTo>
                    <a:pt x="65" y="1"/>
                    <a:pt x="65" y="1"/>
                    <a:pt x="65" y="1"/>
                  </a:cubicBezTo>
                  <a:cubicBezTo>
                    <a:pt x="64" y="1"/>
                    <a:pt x="63" y="0"/>
                    <a:pt x="62" y="0"/>
                  </a:cubicBezTo>
                  <a:cubicBezTo>
                    <a:pt x="62" y="0"/>
                    <a:pt x="62" y="0"/>
                    <a:pt x="62" y="0"/>
                  </a:cubicBezTo>
                  <a:cubicBezTo>
                    <a:pt x="62" y="0"/>
                    <a:pt x="62" y="0"/>
                    <a:pt x="62" y="0"/>
                  </a:cubicBezTo>
                  <a:cubicBezTo>
                    <a:pt x="61" y="0"/>
                    <a:pt x="60" y="0"/>
                    <a:pt x="60" y="0"/>
                  </a:cubicBezTo>
                  <a:cubicBezTo>
                    <a:pt x="59" y="0"/>
                    <a:pt x="59" y="0"/>
                    <a:pt x="59" y="0"/>
                  </a:cubicBezTo>
                  <a:cubicBezTo>
                    <a:pt x="58" y="0"/>
                    <a:pt x="58" y="1"/>
                    <a:pt x="58" y="1"/>
                  </a:cubicBezTo>
                  <a:cubicBezTo>
                    <a:pt x="57" y="1"/>
                    <a:pt x="57" y="1"/>
                    <a:pt x="56" y="1"/>
                  </a:cubicBezTo>
                  <a:cubicBezTo>
                    <a:pt x="55" y="1"/>
                    <a:pt x="55" y="1"/>
                    <a:pt x="55" y="1"/>
                  </a:cubicBezTo>
                  <a:cubicBezTo>
                    <a:pt x="55" y="1"/>
                    <a:pt x="54" y="1"/>
                    <a:pt x="54" y="1"/>
                  </a:cubicBezTo>
                  <a:cubicBezTo>
                    <a:pt x="53" y="1"/>
                    <a:pt x="53" y="1"/>
                    <a:pt x="53" y="1"/>
                  </a:cubicBezTo>
                  <a:cubicBezTo>
                    <a:pt x="52" y="2"/>
                    <a:pt x="52" y="2"/>
                    <a:pt x="52" y="2"/>
                  </a:cubicBezTo>
                  <a:cubicBezTo>
                    <a:pt x="51" y="2"/>
                    <a:pt x="50" y="2"/>
                    <a:pt x="49" y="3"/>
                  </a:cubicBezTo>
                  <a:cubicBezTo>
                    <a:pt x="48" y="3"/>
                    <a:pt x="48" y="3"/>
                    <a:pt x="48" y="3"/>
                  </a:cubicBezTo>
                  <a:cubicBezTo>
                    <a:pt x="47" y="3"/>
                    <a:pt x="47" y="3"/>
                    <a:pt x="47" y="3"/>
                  </a:cubicBezTo>
                  <a:cubicBezTo>
                    <a:pt x="46" y="4"/>
                    <a:pt x="44" y="5"/>
                    <a:pt x="42" y="6"/>
                  </a:cubicBezTo>
                  <a:cubicBezTo>
                    <a:pt x="41" y="7"/>
                    <a:pt x="39" y="8"/>
                    <a:pt x="38" y="9"/>
                  </a:cubicBezTo>
                  <a:cubicBezTo>
                    <a:pt x="38" y="9"/>
                    <a:pt x="37" y="9"/>
                    <a:pt x="37" y="10"/>
                  </a:cubicBezTo>
                  <a:cubicBezTo>
                    <a:pt x="36" y="10"/>
                    <a:pt x="35" y="11"/>
                    <a:pt x="34" y="11"/>
                  </a:cubicBezTo>
                  <a:cubicBezTo>
                    <a:pt x="34" y="12"/>
                    <a:pt x="33" y="12"/>
                    <a:pt x="33" y="13"/>
                  </a:cubicBezTo>
                  <a:cubicBezTo>
                    <a:pt x="32" y="13"/>
                    <a:pt x="31" y="14"/>
                    <a:pt x="30" y="15"/>
                  </a:cubicBezTo>
                  <a:cubicBezTo>
                    <a:pt x="30" y="15"/>
                    <a:pt x="29" y="16"/>
                    <a:pt x="29" y="16"/>
                  </a:cubicBezTo>
                  <a:cubicBezTo>
                    <a:pt x="28" y="17"/>
                    <a:pt x="28" y="17"/>
                    <a:pt x="28" y="17"/>
                  </a:cubicBezTo>
                  <a:cubicBezTo>
                    <a:pt x="27" y="18"/>
                    <a:pt x="27" y="18"/>
                    <a:pt x="27" y="18"/>
                  </a:cubicBezTo>
                  <a:cubicBezTo>
                    <a:pt x="26" y="19"/>
                    <a:pt x="25" y="20"/>
                    <a:pt x="24" y="21"/>
                  </a:cubicBezTo>
                  <a:cubicBezTo>
                    <a:pt x="23" y="22"/>
                    <a:pt x="23" y="22"/>
                    <a:pt x="23" y="22"/>
                  </a:cubicBezTo>
                  <a:cubicBezTo>
                    <a:pt x="23" y="23"/>
                    <a:pt x="23" y="23"/>
                    <a:pt x="23" y="23"/>
                  </a:cubicBezTo>
                  <a:cubicBezTo>
                    <a:pt x="22" y="23"/>
                    <a:pt x="22" y="24"/>
                    <a:pt x="21" y="25"/>
                  </a:cubicBezTo>
                  <a:cubicBezTo>
                    <a:pt x="21" y="25"/>
                    <a:pt x="20" y="25"/>
                    <a:pt x="20" y="26"/>
                  </a:cubicBezTo>
                  <a:cubicBezTo>
                    <a:pt x="20" y="26"/>
                    <a:pt x="20" y="27"/>
                    <a:pt x="19" y="27"/>
                  </a:cubicBezTo>
                  <a:cubicBezTo>
                    <a:pt x="19" y="28"/>
                    <a:pt x="18" y="28"/>
                    <a:pt x="18" y="29"/>
                  </a:cubicBezTo>
                  <a:cubicBezTo>
                    <a:pt x="18" y="29"/>
                    <a:pt x="18" y="29"/>
                    <a:pt x="17" y="30"/>
                  </a:cubicBezTo>
                  <a:cubicBezTo>
                    <a:pt x="17" y="30"/>
                    <a:pt x="16" y="31"/>
                    <a:pt x="16" y="32"/>
                  </a:cubicBezTo>
                  <a:cubicBezTo>
                    <a:pt x="16" y="32"/>
                    <a:pt x="15" y="32"/>
                    <a:pt x="15" y="33"/>
                  </a:cubicBezTo>
                  <a:cubicBezTo>
                    <a:pt x="15" y="33"/>
                    <a:pt x="15" y="33"/>
                    <a:pt x="15" y="33"/>
                  </a:cubicBezTo>
                  <a:cubicBezTo>
                    <a:pt x="14" y="34"/>
                    <a:pt x="13" y="36"/>
                    <a:pt x="13" y="37"/>
                  </a:cubicBezTo>
                  <a:cubicBezTo>
                    <a:pt x="13" y="37"/>
                    <a:pt x="13" y="37"/>
                    <a:pt x="13" y="37"/>
                  </a:cubicBezTo>
                  <a:cubicBezTo>
                    <a:pt x="12" y="38"/>
                    <a:pt x="12" y="38"/>
                    <a:pt x="12" y="38"/>
                  </a:cubicBezTo>
                  <a:cubicBezTo>
                    <a:pt x="12" y="39"/>
                    <a:pt x="11" y="40"/>
                    <a:pt x="11" y="40"/>
                  </a:cubicBezTo>
                  <a:cubicBezTo>
                    <a:pt x="10" y="41"/>
                    <a:pt x="10" y="41"/>
                    <a:pt x="10" y="42"/>
                  </a:cubicBezTo>
                  <a:cubicBezTo>
                    <a:pt x="10" y="42"/>
                    <a:pt x="10" y="42"/>
                    <a:pt x="9" y="43"/>
                  </a:cubicBezTo>
                  <a:cubicBezTo>
                    <a:pt x="9" y="43"/>
                    <a:pt x="9" y="44"/>
                    <a:pt x="9" y="44"/>
                  </a:cubicBezTo>
                  <a:cubicBezTo>
                    <a:pt x="8" y="45"/>
                    <a:pt x="8" y="46"/>
                    <a:pt x="8" y="47"/>
                  </a:cubicBezTo>
                  <a:cubicBezTo>
                    <a:pt x="7" y="47"/>
                    <a:pt x="7" y="47"/>
                    <a:pt x="7" y="47"/>
                  </a:cubicBezTo>
                  <a:cubicBezTo>
                    <a:pt x="7" y="48"/>
                    <a:pt x="7" y="48"/>
                    <a:pt x="7" y="48"/>
                  </a:cubicBezTo>
                  <a:cubicBezTo>
                    <a:pt x="7" y="49"/>
                    <a:pt x="6" y="50"/>
                    <a:pt x="6" y="51"/>
                  </a:cubicBezTo>
                  <a:cubicBezTo>
                    <a:pt x="5" y="52"/>
                    <a:pt x="5" y="52"/>
                    <a:pt x="5" y="52"/>
                  </a:cubicBezTo>
                  <a:cubicBezTo>
                    <a:pt x="5" y="53"/>
                    <a:pt x="5" y="53"/>
                    <a:pt x="5" y="53"/>
                  </a:cubicBezTo>
                  <a:cubicBezTo>
                    <a:pt x="5" y="54"/>
                    <a:pt x="4" y="55"/>
                    <a:pt x="4" y="55"/>
                  </a:cubicBezTo>
                  <a:cubicBezTo>
                    <a:pt x="4" y="56"/>
                    <a:pt x="4" y="56"/>
                    <a:pt x="4" y="57"/>
                  </a:cubicBezTo>
                  <a:cubicBezTo>
                    <a:pt x="4" y="57"/>
                    <a:pt x="3" y="58"/>
                    <a:pt x="3" y="59"/>
                  </a:cubicBezTo>
                  <a:cubicBezTo>
                    <a:pt x="3" y="59"/>
                    <a:pt x="3" y="59"/>
                    <a:pt x="3" y="60"/>
                  </a:cubicBezTo>
                  <a:cubicBezTo>
                    <a:pt x="3" y="60"/>
                    <a:pt x="3" y="61"/>
                    <a:pt x="2" y="62"/>
                  </a:cubicBezTo>
                  <a:cubicBezTo>
                    <a:pt x="2" y="62"/>
                    <a:pt x="2" y="63"/>
                    <a:pt x="2" y="64"/>
                  </a:cubicBezTo>
                  <a:cubicBezTo>
                    <a:pt x="2" y="64"/>
                    <a:pt x="2" y="64"/>
                    <a:pt x="2" y="64"/>
                  </a:cubicBezTo>
                  <a:cubicBezTo>
                    <a:pt x="2" y="65"/>
                    <a:pt x="2" y="65"/>
                    <a:pt x="2" y="66"/>
                  </a:cubicBezTo>
                  <a:cubicBezTo>
                    <a:pt x="1" y="67"/>
                    <a:pt x="1" y="68"/>
                    <a:pt x="1" y="69"/>
                  </a:cubicBezTo>
                  <a:cubicBezTo>
                    <a:pt x="1" y="70"/>
                    <a:pt x="1" y="70"/>
                    <a:pt x="1" y="70"/>
                  </a:cubicBezTo>
                  <a:cubicBezTo>
                    <a:pt x="1" y="71"/>
                    <a:pt x="1" y="71"/>
                    <a:pt x="1" y="71"/>
                  </a:cubicBezTo>
                  <a:cubicBezTo>
                    <a:pt x="0" y="74"/>
                    <a:pt x="0" y="76"/>
                    <a:pt x="0" y="78"/>
                  </a:cubicBezTo>
                  <a:cubicBezTo>
                    <a:pt x="0" y="108"/>
                    <a:pt x="0" y="108"/>
                    <a:pt x="0" y="108"/>
                  </a:cubicBezTo>
                  <a:cubicBezTo>
                    <a:pt x="4" y="111"/>
                    <a:pt x="4" y="111"/>
                    <a:pt x="4" y="111"/>
                  </a:cubicBezTo>
                  <a:cubicBezTo>
                    <a:pt x="4" y="81"/>
                    <a:pt x="4" y="81"/>
                    <a:pt x="4" y="81"/>
                  </a:cubicBezTo>
                  <a:cubicBezTo>
                    <a:pt x="4" y="78"/>
                    <a:pt x="4" y="76"/>
                    <a:pt x="5" y="73"/>
                  </a:cubicBezTo>
                  <a:cubicBezTo>
                    <a:pt x="5" y="73"/>
                    <a:pt x="5" y="72"/>
                    <a:pt x="5" y="72"/>
                  </a:cubicBezTo>
                  <a:close/>
                </a:path>
              </a:pathLst>
            </a:custGeom>
            <a:solidFill>
              <a:srgbClr val="FFCF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8" name="îS1ïḓé">
              <a:extLst>
                <a:ext uri="{FF2B5EF4-FFF2-40B4-BE49-F238E27FC236}">
                  <a16:creationId xmlns:a16="http://schemas.microsoft.com/office/drawing/2014/main" id="{A197F592-8D04-4C24-9913-655F32EE82BE}"/>
                </a:ext>
              </a:extLst>
            </p:cNvPr>
            <p:cNvSpPr/>
            <p:nvPr/>
          </p:nvSpPr>
          <p:spPr bwMode="auto">
            <a:xfrm>
              <a:off x="3819872" y="2034278"/>
              <a:ext cx="687387" cy="987277"/>
            </a:xfrm>
            <a:custGeom>
              <a:avLst/>
              <a:gdLst>
                <a:gd name="T0" fmla="*/ 49 w 98"/>
                <a:gd name="T1" fmla="*/ 13 h 141"/>
                <a:gd name="T2" fmla="*/ 91 w 98"/>
                <a:gd name="T3" fmla="*/ 37 h 141"/>
                <a:gd name="T4" fmla="*/ 91 w 98"/>
                <a:gd name="T5" fmla="*/ 67 h 141"/>
                <a:gd name="T6" fmla="*/ 98 w 98"/>
                <a:gd name="T7" fmla="*/ 75 h 141"/>
                <a:gd name="T8" fmla="*/ 87 w 98"/>
                <a:gd name="T9" fmla="*/ 94 h 141"/>
                <a:gd name="T10" fmla="*/ 76 w 98"/>
                <a:gd name="T11" fmla="*/ 88 h 141"/>
                <a:gd name="T12" fmla="*/ 83 w 98"/>
                <a:gd name="T13" fmla="*/ 72 h 141"/>
                <a:gd name="T14" fmla="*/ 83 w 98"/>
                <a:gd name="T15" fmla="*/ 42 h 141"/>
                <a:gd name="T16" fmla="*/ 49 w 98"/>
                <a:gd name="T17" fmla="*/ 22 h 141"/>
                <a:gd name="T18" fmla="*/ 15 w 98"/>
                <a:gd name="T19" fmla="*/ 81 h 141"/>
                <a:gd name="T20" fmla="*/ 15 w 98"/>
                <a:gd name="T21" fmla="*/ 111 h 141"/>
                <a:gd name="T22" fmla="*/ 22 w 98"/>
                <a:gd name="T23" fmla="*/ 119 h 141"/>
                <a:gd name="T24" fmla="*/ 11 w 98"/>
                <a:gd name="T25" fmla="*/ 138 h 141"/>
                <a:gd name="T26" fmla="*/ 0 w 98"/>
                <a:gd name="T27" fmla="*/ 132 h 141"/>
                <a:gd name="T28" fmla="*/ 7 w 98"/>
                <a:gd name="T29" fmla="*/ 116 h 141"/>
                <a:gd name="T30" fmla="*/ 7 w 98"/>
                <a:gd name="T31" fmla="*/ 86 h 141"/>
                <a:gd name="T32" fmla="*/ 49 w 98"/>
                <a:gd name="T33" fmla="*/ 1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 h="141">
                  <a:moveTo>
                    <a:pt x="49" y="13"/>
                  </a:moveTo>
                  <a:cubicBezTo>
                    <a:pt x="72" y="0"/>
                    <a:pt x="91" y="11"/>
                    <a:pt x="91" y="37"/>
                  </a:cubicBezTo>
                  <a:cubicBezTo>
                    <a:pt x="91" y="67"/>
                    <a:pt x="91" y="67"/>
                    <a:pt x="91" y="67"/>
                  </a:cubicBezTo>
                  <a:cubicBezTo>
                    <a:pt x="95" y="67"/>
                    <a:pt x="98" y="70"/>
                    <a:pt x="98" y="75"/>
                  </a:cubicBezTo>
                  <a:cubicBezTo>
                    <a:pt x="98" y="82"/>
                    <a:pt x="93" y="90"/>
                    <a:pt x="87" y="94"/>
                  </a:cubicBezTo>
                  <a:cubicBezTo>
                    <a:pt x="81" y="98"/>
                    <a:pt x="76" y="95"/>
                    <a:pt x="76" y="88"/>
                  </a:cubicBezTo>
                  <a:cubicBezTo>
                    <a:pt x="76" y="82"/>
                    <a:pt x="79" y="76"/>
                    <a:pt x="83" y="72"/>
                  </a:cubicBezTo>
                  <a:cubicBezTo>
                    <a:pt x="83" y="42"/>
                    <a:pt x="83" y="42"/>
                    <a:pt x="83" y="42"/>
                  </a:cubicBezTo>
                  <a:cubicBezTo>
                    <a:pt x="83" y="20"/>
                    <a:pt x="68" y="11"/>
                    <a:pt x="49" y="22"/>
                  </a:cubicBezTo>
                  <a:cubicBezTo>
                    <a:pt x="30" y="33"/>
                    <a:pt x="15" y="60"/>
                    <a:pt x="15" y="81"/>
                  </a:cubicBezTo>
                  <a:cubicBezTo>
                    <a:pt x="15" y="111"/>
                    <a:pt x="15" y="111"/>
                    <a:pt x="15" y="111"/>
                  </a:cubicBezTo>
                  <a:cubicBezTo>
                    <a:pt x="19" y="111"/>
                    <a:pt x="22" y="113"/>
                    <a:pt x="22" y="119"/>
                  </a:cubicBezTo>
                  <a:cubicBezTo>
                    <a:pt x="22" y="126"/>
                    <a:pt x="17" y="134"/>
                    <a:pt x="11" y="138"/>
                  </a:cubicBezTo>
                  <a:cubicBezTo>
                    <a:pt x="5" y="141"/>
                    <a:pt x="0" y="139"/>
                    <a:pt x="0" y="132"/>
                  </a:cubicBezTo>
                  <a:cubicBezTo>
                    <a:pt x="0" y="126"/>
                    <a:pt x="3" y="120"/>
                    <a:pt x="7" y="116"/>
                  </a:cubicBezTo>
                  <a:cubicBezTo>
                    <a:pt x="7" y="86"/>
                    <a:pt x="7" y="86"/>
                    <a:pt x="7" y="86"/>
                  </a:cubicBezTo>
                  <a:cubicBezTo>
                    <a:pt x="7" y="59"/>
                    <a:pt x="26" y="27"/>
                    <a:pt x="49" y="13"/>
                  </a:cubicBezTo>
                  <a:close/>
                </a:path>
              </a:pathLst>
            </a:custGeom>
            <a:solidFill>
              <a:srgbClr val="FCBF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9" name="ïṧḻîdè">
              <a:extLst>
                <a:ext uri="{FF2B5EF4-FFF2-40B4-BE49-F238E27FC236}">
                  <a16:creationId xmlns:a16="http://schemas.microsoft.com/office/drawing/2014/main" id="{15800E50-B76C-4DA1-B3E1-C8CB1271790F}"/>
                </a:ext>
              </a:extLst>
            </p:cNvPr>
            <p:cNvSpPr/>
            <p:nvPr/>
          </p:nvSpPr>
          <p:spPr bwMode="auto">
            <a:xfrm>
              <a:off x="4672368" y="2327427"/>
              <a:ext cx="380760" cy="1944227"/>
            </a:xfrm>
            <a:custGeom>
              <a:avLst/>
              <a:gdLst>
                <a:gd name="T0" fmla="*/ 113 w 113"/>
                <a:gd name="T1" fmla="*/ 63 h 577"/>
                <a:gd name="T2" fmla="*/ 0 w 113"/>
                <a:gd name="T3" fmla="*/ 0 h 577"/>
                <a:gd name="T4" fmla="*/ 3 w 113"/>
                <a:gd name="T5" fmla="*/ 513 h 577"/>
                <a:gd name="T6" fmla="*/ 113 w 113"/>
                <a:gd name="T7" fmla="*/ 577 h 577"/>
                <a:gd name="T8" fmla="*/ 113 w 113"/>
                <a:gd name="T9" fmla="*/ 63 h 577"/>
              </a:gdLst>
              <a:ahLst/>
              <a:cxnLst>
                <a:cxn ang="0">
                  <a:pos x="T0" y="T1"/>
                </a:cxn>
                <a:cxn ang="0">
                  <a:pos x="T2" y="T3"/>
                </a:cxn>
                <a:cxn ang="0">
                  <a:pos x="T4" y="T5"/>
                </a:cxn>
                <a:cxn ang="0">
                  <a:pos x="T6" y="T7"/>
                </a:cxn>
                <a:cxn ang="0">
                  <a:pos x="T8" y="T9"/>
                </a:cxn>
              </a:cxnLst>
              <a:rect l="0" t="0" r="r" b="b"/>
              <a:pathLst>
                <a:path w="113" h="577">
                  <a:moveTo>
                    <a:pt x="113" y="63"/>
                  </a:moveTo>
                  <a:lnTo>
                    <a:pt x="0" y="0"/>
                  </a:lnTo>
                  <a:lnTo>
                    <a:pt x="3" y="513"/>
                  </a:lnTo>
                  <a:lnTo>
                    <a:pt x="113" y="577"/>
                  </a:lnTo>
                  <a:lnTo>
                    <a:pt x="113" y="63"/>
                  </a:lnTo>
                  <a:close/>
                </a:path>
              </a:pathLst>
            </a:custGeom>
            <a:solidFill>
              <a:srgbClr val="3FA59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0" name="ïSļïdê">
              <a:extLst>
                <a:ext uri="{FF2B5EF4-FFF2-40B4-BE49-F238E27FC236}">
                  <a16:creationId xmlns:a16="http://schemas.microsoft.com/office/drawing/2014/main" id="{0AC64476-4606-4F83-B58C-562BCAF64925}"/>
                </a:ext>
              </a:extLst>
            </p:cNvPr>
            <p:cNvSpPr/>
            <p:nvPr/>
          </p:nvSpPr>
          <p:spPr bwMode="auto">
            <a:xfrm>
              <a:off x="3519984" y="2327427"/>
              <a:ext cx="1162494" cy="2399115"/>
            </a:xfrm>
            <a:custGeom>
              <a:avLst/>
              <a:gdLst>
                <a:gd name="T0" fmla="*/ 342 w 345"/>
                <a:gd name="T1" fmla="*/ 0 h 712"/>
                <a:gd name="T2" fmla="*/ 345 w 345"/>
                <a:gd name="T3" fmla="*/ 513 h 712"/>
                <a:gd name="T4" fmla="*/ 0 w 345"/>
                <a:gd name="T5" fmla="*/ 712 h 712"/>
                <a:gd name="T6" fmla="*/ 0 w 345"/>
                <a:gd name="T7" fmla="*/ 198 h 712"/>
                <a:gd name="T8" fmla="*/ 342 w 345"/>
                <a:gd name="T9" fmla="*/ 0 h 712"/>
              </a:gdLst>
              <a:ahLst/>
              <a:cxnLst>
                <a:cxn ang="0">
                  <a:pos x="T0" y="T1"/>
                </a:cxn>
                <a:cxn ang="0">
                  <a:pos x="T2" y="T3"/>
                </a:cxn>
                <a:cxn ang="0">
                  <a:pos x="T4" y="T5"/>
                </a:cxn>
                <a:cxn ang="0">
                  <a:pos x="T6" y="T7"/>
                </a:cxn>
                <a:cxn ang="0">
                  <a:pos x="T8" y="T9"/>
                </a:cxn>
              </a:cxnLst>
              <a:rect l="0" t="0" r="r" b="b"/>
              <a:pathLst>
                <a:path w="345" h="712">
                  <a:moveTo>
                    <a:pt x="342" y="0"/>
                  </a:moveTo>
                  <a:lnTo>
                    <a:pt x="345" y="513"/>
                  </a:lnTo>
                  <a:lnTo>
                    <a:pt x="0" y="712"/>
                  </a:lnTo>
                  <a:lnTo>
                    <a:pt x="0" y="198"/>
                  </a:lnTo>
                  <a:lnTo>
                    <a:pt x="342" y="0"/>
                  </a:lnTo>
                  <a:close/>
                </a:path>
              </a:pathLst>
            </a:custGeom>
            <a:solidFill>
              <a:srgbClr val="41C2A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1" name="íṡḻîdê">
              <a:extLst>
                <a:ext uri="{FF2B5EF4-FFF2-40B4-BE49-F238E27FC236}">
                  <a16:creationId xmlns:a16="http://schemas.microsoft.com/office/drawing/2014/main" id="{816F59D5-5AB5-415C-89CF-CC28BFC76796}"/>
                </a:ext>
              </a:extLst>
            </p:cNvPr>
            <p:cNvSpPr/>
            <p:nvPr/>
          </p:nvSpPr>
          <p:spPr bwMode="auto">
            <a:xfrm>
              <a:off x="3890634" y="2539709"/>
              <a:ext cx="1162494" cy="2399115"/>
            </a:xfrm>
            <a:custGeom>
              <a:avLst/>
              <a:gdLst>
                <a:gd name="T0" fmla="*/ 345 w 345"/>
                <a:gd name="T1" fmla="*/ 0 h 712"/>
                <a:gd name="T2" fmla="*/ 345 w 345"/>
                <a:gd name="T3" fmla="*/ 514 h 712"/>
                <a:gd name="T4" fmla="*/ 2 w 345"/>
                <a:gd name="T5" fmla="*/ 712 h 712"/>
                <a:gd name="T6" fmla="*/ 0 w 345"/>
                <a:gd name="T7" fmla="*/ 197 h 712"/>
                <a:gd name="T8" fmla="*/ 345 w 345"/>
                <a:gd name="T9" fmla="*/ 0 h 712"/>
              </a:gdLst>
              <a:ahLst/>
              <a:cxnLst>
                <a:cxn ang="0">
                  <a:pos x="T0" y="T1"/>
                </a:cxn>
                <a:cxn ang="0">
                  <a:pos x="T2" y="T3"/>
                </a:cxn>
                <a:cxn ang="0">
                  <a:pos x="T4" y="T5"/>
                </a:cxn>
                <a:cxn ang="0">
                  <a:pos x="T6" y="T7"/>
                </a:cxn>
                <a:cxn ang="0">
                  <a:pos x="T8" y="T9"/>
                </a:cxn>
              </a:cxnLst>
              <a:rect l="0" t="0" r="r" b="b"/>
              <a:pathLst>
                <a:path w="345" h="712">
                  <a:moveTo>
                    <a:pt x="345" y="0"/>
                  </a:moveTo>
                  <a:lnTo>
                    <a:pt x="345" y="514"/>
                  </a:lnTo>
                  <a:lnTo>
                    <a:pt x="2" y="712"/>
                  </a:lnTo>
                  <a:lnTo>
                    <a:pt x="0" y="197"/>
                  </a:lnTo>
                  <a:lnTo>
                    <a:pt x="345" y="0"/>
                  </a:lnTo>
                  <a:close/>
                </a:path>
              </a:pathLst>
            </a:custGeom>
            <a:solidFill>
              <a:srgbClr val="61D8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2" name="îṥľídè">
              <a:extLst>
                <a:ext uri="{FF2B5EF4-FFF2-40B4-BE49-F238E27FC236}">
                  <a16:creationId xmlns:a16="http://schemas.microsoft.com/office/drawing/2014/main" id="{70499D92-8475-4D62-A68A-7BC5FDC15B20}"/>
                </a:ext>
              </a:extLst>
            </p:cNvPr>
            <p:cNvSpPr/>
            <p:nvPr/>
          </p:nvSpPr>
          <p:spPr bwMode="auto">
            <a:xfrm>
              <a:off x="3519984" y="2994597"/>
              <a:ext cx="377389" cy="1944227"/>
            </a:xfrm>
            <a:custGeom>
              <a:avLst/>
              <a:gdLst>
                <a:gd name="T0" fmla="*/ 110 w 112"/>
                <a:gd name="T1" fmla="*/ 62 h 577"/>
                <a:gd name="T2" fmla="*/ 0 w 112"/>
                <a:gd name="T3" fmla="*/ 0 h 577"/>
                <a:gd name="T4" fmla="*/ 0 w 112"/>
                <a:gd name="T5" fmla="*/ 514 h 577"/>
                <a:gd name="T6" fmla="*/ 112 w 112"/>
                <a:gd name="T7" fmla="*/ 577 h 577"/>
                <a:gd name="T8" fmla="*/ 110 w 112"/>
                <a:gd name="T9" fmla="*/ 62 h 577"/>
              </a:gdLst>
              <a:ahLst/>
              <a:cxnLst>
                <a:cxn ang="0">
                  <a:pos x="T0" y="T1"/>
                </a:cxn>
                <a:cxn ang="0">
                  <a:pos x="T2" y="T3"/>
                </a:cxn>
                <a:cxn ang="0">
                  <a:pos x="T4" y="T5"/>
                </a:cxn>
                <a:cxn ang="0">
                  <a:pos x="T6" y="T7"/>
                </a:cxn>
                <a:cxn ang="0">
                  <a:pos x="T8" y="T9"/>
                </a:cxn>
              </a:cxnLst>
              <a:rect l="0" t="0" r="r" b="b"/>
              <a:pathLst>
                <a:path w="112" h="577">
                  <a:moveTo>
                    <a:pt x="110" y="62"/>
                  </a:moveTo>
                  <a:lnTo>
                    <a:pt x="0" y="0"/>
                  </a:lnTo>
                  <a:lnTo>
                    <a:pt x="0" y="514"/>
                  </a:lnTo>
                  <a:lnTo>
                    <a:pt x="112" y="577"/>
                  </a:lnTo>
                  <a:lnTo>
                    <a:pt x="110" y="62"/>
                  </a:lnTo>
                  <a:close/>
                </a:path>
              </a:pathLst>
            </a:custGeom>
            <a:solidFill>
              <a:srgbClr val="3FA59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3" name="îş1îďé">
              <a:extLst>
                <a:ext uri="{FF2B5EF4-FFF2-40B4-BE49-F238E27FC236}">
                  <a16:creationId xmlns:a16="http://schemas.microsoft.com/office/drawing/2014/main" id="{A387C797-FFB0-4C7B-ACDC-F0F57FA22A9F}"/>
                </a:ext>
              </a:extLst>
            </p:cNvPr>
            <p:cNvSpPr/>
            <p:nvPr/>
          </p:nvSpPr>
          <p:spPr bwMode="auto">
            <a:xfrm>
              <a:off x="4786933" y="2748621"/>
              <a:ext cx="53913" cy="20217"/>
            </a:xfrm>
            <a:custGeom>
              <a:avLst/>
              <a:gdLst>
                <a:gd name="T0" fmla="*/ 6 w 8"/>
                <a:gd name="T1" fmla="*/ 2 h 3"/>
                <a:gd name="T2" fmla="*/ 8 w 8"/>
                <a:gd name="T3" fmla="*/ 3 h 3"/>
                <a:gd name="T4" fmla="*/ 4 w 8"/>
                <a:gd name="T5" fmla="*/ 0 h 3"/>
                <a:gd name="T6" fmla="*/ 4 w 8"/>
                <a:gd name="T7" fmla="*/ 0 h 3"/>
                <a:gd name="T8" fmla="*/ 3 w 8"/>
                <a:gd name="T9" fmla="*/ 0 h 3"/>
                <a:gd name="T10" fmla="*/ 3 w 8"/>
                <a:gd name="T11" fmla="*/ 0 h 3"/>
                <a:gd name="T12" fmla="*/ 2 w 8"/>
                <a:gd name="T13" fmla="*/ 0 h 3"/>
                <a:gd name="T14" fmla="*/ 2 w 8"/>
                <a:gd name="T15" fmla="*/ 0 h 3"/>
                <a:gd name="T16" fmla="*/ 2 w 8"/>
                <a:gd name="T17" fmla="*/ 0 h 3"/>
                <a:gd name="T18" fmla="*/ 2 w 8"/>
                <a:gd name="T19" fmla="*/ 0 h 3"/>
                <a:gd name="T20" fmla="*/ 1 w 8"/>
                <a:gd name="T21" fmla="*/ 0 h 3"/>
                <a:gd name="T22" fmla="*/ 0 w 8"/>
                <a:gd name="T23" fmla="*/ 0 h 3"/>
                <a:gd name="T24" fmla="*/ 0 w 8"/>
                <a:gd name="T25" fmla="*/ 0 h 3"/>
                <a:gd name="T26" fmla="*/ 0 w 8"/>
                <a:gd name="T27" fmla="*/ 0 h 3"/>
                <a:gd name="T28" fmla="*/ 4 w 8"/>
                <a:gd name="T29" fmla="*/ 2 h 3"/>
                <a:gd name="T30" fmla="*/ 6 w 8"/>
                <a:gd name="T3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3">
                  <a:moveTo>
                    <a:pt x="6" y="2"/>
                  </a:moveTo>
                  <a:cubicBezTo>
                    <a:pt x="7" y="2"/>
                    <a:pt x="7" y="2"/>
                    <a:pt x="8" y="3"/>
                  </a:cubicBezTo>
                  <a:cubicBezTo>
                    <a:pt x="4" y="0"/>
                    <a:pt x="4" y="0"/>
                    <a:pt x="4" y="0"/>
                  </a:cubicBezTo>
                  <a:cubicBezTo>
                    <a:pt x="4" y="0"/>
                    <a:pt x="4" y="0"/>
                    <a:pt x="4" y="0"/>
                  </a:cubicBezTo>
                  <a:cubicBezTo>
                    <a:pt x="3" y="0"/>
                    <a:pt x="3" y="0"/>
                    <a:pt x="3" y="0"/>
                  </a:cubicBezTo>
                  <a:cubicBezTo>
                    <a:pt x="3" y="0"/>
                    <a:pt x="3" y="0"/>
                    <a:pt x="3" y="0"/>
                  </a:cubicBezTo>
                  <a:cubicBezTo>
                    <a:pt x="2" y="0"/>
                    <a:pt x="2" y="0"/>
                    <a:pt x="2" y="0"/>
                  </a:cubicBezTo>
                  <a:cubicBezTo>
                    <a:pt x="2" y="0"/>
                    <a:pt x="2" y="0"/>
                    <a:pt x="2" y="0"/>
                  </a:cubicBez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ubicBezTo>
                    <a:pt x="4" y="2"/>
                    <a:pt x="4" y="2"/>
                    <a:pt x="4" y="2"/>
                  </a:cubicBezTo>
                  <a:cubicBezTo>
                    <a:pt x="5" y="2"/>
                    <a:pt x="5" y="2"/>
                    <a:pt x="6" y="2"/>
                  </a:cubicBezTo>
                  <a:close/>
                </a:path>
              </a:pathLst>
            </a:custGeom>
            <a:solidFill>
              <a:srgbClr val="EEAE5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4" name="ïSľíḑé">
              <a:extLst>
                <a:ext uri="{FF2B5EF4-FFF2-40B4-BE49-F238E27FC236}">
                  <a16:creationId xmlns:a16="http://schemas.microsoft.com/office/drawing/2014/main" id="{22D7D724-F347-4BBE-9977-08AAC5831C6C}"/>
                </a:ext>
              </a:extLst>
            </p:cNvPr>
            <p:cNvSpPr/>
            <p:nvPr/>
          </p:nvSpPr>
          <p:spPr bwMode="auto">
            <a:xfrm>
              <a:off x="4682476" y="2775577"/>
              <a:ext cx="74130" cy="181955"/>
            </a:xfrm>
            <a:custGeom>
              <a:avLst/>
              <a:gdLst>
                <a:gd name="T0" fmla="*/ 5 w 11"/>
                <a:gd name="T1" fmla="*/ 14 h 26"/>
                <a:gd name="T2" fmla="*/ 6 w 11"/>
                <a:gd name="T3" fmla="*/ 10 h 26"/>
                <a:gd name="T4" fmla="*/ 6 w 11"/>
                <a:gd name="T5" fmla="*/ 10 h 26"/>
                <a:gd name="T6" fmla="*/ 8 w 11"/>
                <a:gd name="T7" fmla="*/ 6 h 26"/>
                <a:gd name="T8" fmla="*/ 8 w 11"/>
                <a:gd name="T9" fmla="*/ 6 h 26"/>
                <a:gd name="T10" fmla="*/ 11 w 11"/>
                <a:gd name="T11" fmla="*/ 3 h 26"/>
                <a:gd name="T12" fmla="*/ 11 w 11"/>
                <a:gd name="T13" fmla="*/ 3 h 26"/>
                <a:gd name="T14" fmla="*/ 11 w 11"/>
                <a:gd name="T15" fmla="*/ 3 h 26"/>
                <a:gd name="T16" fmla="*/ 7 w 11"/>
                <a:gd name="T17" fmla="*/ 0 h 26"/>
                <a:gd name="T18" fmla="*/ 6 w 11"/>
                <a:gd name="T19" fmla="*/ 1 h 26"/>
                <a:gd name="T20" fmla="*/ 5 w 11"/>
                <a:gd name="T21" fmla="*/ 2 h 26"/>
                <a:gd name="T22" fmla="*/ 5 w 11"/>
                <a:gd name="T23" fmla="*/ 4 h 26"/>
                <a:gd name="T24" fmla="*/ 4 w 11"/>
                <a:gd name="T25" fmla="*/ 4 h 26"/>
                <a:gd name="T26" fmla="*/ 4 w 11"/>
                <a:gd name="T27" fmla="*/ 4 h 26"/>
                <a:gd name="T28" fmla="*/ 4 w 11"/>
                <a:gd name="T29" fmla="*/ 4 h 26"/>
                <a:gd name="T30" fmla="*/ 3 w 11"/>
                <a:gd name="T31" fmla="*/ 5 h 26"/>
                <a:gd name="T32" fmla="*/ 3 w 11"/>
                <a:gd name="T33" fmla="*/ 6 h 26"/>
                <a:gd name="T34" fmla="*/ 2 w 11"/>
                <a:gd name="T35" fmla="*/ 7 h 26"/>
                <a:gd name="T36" fmla="*/ 2 w 11"/>
                <a:gd name="T37" fmla="*/ 8 h 26"/>
                <a:gd name="T38" fmla="*/ 2 w 11"/>
                <a:gd name="T39" fmla="*/ 8 h 26"/>
                <a:gd name="T40" fmla="*/ 2 w 11"/>
                <a:gd name="T41" fmla="*/ 8 h 26"/>
                <a:gd name="T42" fmla="*/ 2 w 11"/>
                <a:gd name="T43" fmla="*/ 9 h 26"/>
                <a:gd name="T44" fmla="*/ 1 w 11"/>
                <a:gd name="T45" fmla="*/ 10 h 26"/>
                <a:gd name="T46" fmla="*/ 1 w 11"/>
                <a:gd name="T47" fmla="*/ 11 h 26"/>
                <a:gd name="T48" fmla="*/ 1 w 11"/>
                <a:gd name="T49" fmla="*/ 12 h 26"/>
                <a:gd name="T50" fmla="*/ 1 w 11"/>
                <a:gd name="T51" fmla="*/ 12 h 26"/>
                <a:gd name="T52" fmla="*/ 1 w 11"/>
                <a:gd name="T53" fmla="*/ 13 h 26"/>
                <a:gd name="T54" fmla="*/ 0 w 11"/>
                <a:gd name="T55" fmla="*/ 14 h 26"/>
                <a:gd name="T56" fmla="*/ 0 w 11"/>
                <a:gd name="T57" fmla="*/ 16 h 26"/>
                <a:gd name="T58" fmla="*/ 3 w 11"/>
                <a:gd name="T59" fmla="*/ 23 h 26"/>
                <a:gd name="T60" fmla="*/ 7 w 11"/>
                <a:gd name="T61" fmla="*/ 26 h 26"/>
                <a:gd name="T62" fmla="*/ 4 w 11"/>
                <a:gd name="T63" fmla="*/ 19 h 26"/>
                <a:gd name="T64" fmla="*/ 5 w 11"/>
                <a:gd name="T65"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 h="26">
                  <a:moveTo>
                    <a:pt x="5" y="14"/>
                  </a:moveTo>
                  <a:cubicBezTo>
                    <a:pt x="5" y="13"/>
                    <a:pt x="5" y="11"/>
                    <a:pt x="6" y="10"/>
                  </a:cubicBezTo>
                  <a:cubicBezTo>
                    <a:pt x="6" y="10"/>
                    <a:pt x="6" y="10"/>
                    <a:pt x="6" y="10"/>
                  </a:cubicBezTo>
                  <a:cubicBezTo>
                    <a:pt x="7" y="9"/>
                    <a:pt x="7" y="7"/>
                    <a:pt x="8" y="6"/>
                  </a:cubicBezTo>
                  <a:cubicBezTo>
                    <a:pt x="8" y="6"/>
                    <a:pt x="8" y="6"/>
                    <a:pt x="8" y="6"/>
                  </a:cubicBezTo>
                  <a:cubicBezTo>
                    <a:pt x="9" y="5"/>
                    <a:pt x="10" y="4"/>
                    <a:pt x="11" y="3"/>
                  </a:cubicBezTo>
                  <a:cubicBezTo>
                    <a:pt x="11" y="3"/>
                    <a:pt x="11" y="3"/>
                    <a:pt x="11" y="3"/>
                  </a:cubicBezTo>
                  <a:cubicBezTo>
                    <a:pt x="11" y="3"/>
                    <a:pt x="11" y="3"/>
                    <a:pt x="11" y="3"/>
                  </a:cubicBezTo>
                  <a:cubicBezTo>
                    <a:pt x="7" y="0"/>
                    <a:pt x="7" y="0"/>
                    <a:pt x="7" y="0"/>
                  </a:cubicBezTo>
                  <a:cubicBezTo>
                    <a:pt x="7" y="1"/>
                    <a:pt x="7" y="1"/>
                    <a:pt x="6" y="1"/>
                  </a:cubicBezTo>
                  <a:cubicBezTo>
                    <a:pt x="6" y="2"/>
                    <a:pt x="6" y="2"/>
                    <a:pt x="5" y="2"/>
                  </a:cubicBezTo>
                  <a:cubicBezTo>
                    <a:pt x="5" y="4"/>
                    <a:pt x="5" y="4"/>
                    <a:pt x="5" y="4"/>
                  </a:cubicBezTo>
                  <a:cubicBezTo>
                    <a:pt x="4" y="4"/>
                    <a:pt x="4" y="4"/>
                    <a:pt x="4" y="4"/>
                  </a:cubicBezTo>
                  <a:cubicBezTo>
                    <a:pt x="4" y="4"/>
                    <a:pt x="4" y="4"/>
                    <a:pt x="4" y="4"/>
                  </a:cubicBezTo>
                  <a:cubicBezTo>
                    <a:pt x="4" y="4"/>
                    <a:pt x="4" y="4"/>
                    <a:pt x="4" y="4"/>
                  </a:cubicBezTo>
                  <a:cubicBezTo>
                    <a:pt x="3" y="5"/>
                    <a:pt x="3" y="5"/>
                    <a:pt x="3" y="5"/>
                  </a:cubicBezTo>
                  <a:cubicBezTo>
                    <a:pt x="3" y="6"/>
                    <a:pt x="3" y="6"/>
                    <a:pt x="3" y="6"/>
                  </a:cubicBezTo>
                  <a:cubicBezTo>
                    <a:pt x="2" y="7"/>
                    <a:pt x="2" y="7"/>
                    <a:pt x="2" y="7"/>
                  </a:cubicBezTo>
                  <a:cubicBezTo>
                    <a:pt x="2" y="8"/>
                    <a:pt x="2" y="8"/>
                    <a:pt x="2" y="8"/>
                  </a:cubicBezTo>
                  <a:cubicBezTo>
                    <a:pt x="2" y="8"/>
                    <a:pt x="2" y="8"/>
                    <a:pt x="2" y="8"/>
                  </a:cubicBezTo>
                  <a:cubicBezTo>
                    <a:pt x="2" y="8"/>
                    <a:pt x="2" y="8"/>
                    <a:pt x="2" y="8"/>
                  </a:cubicBezTo>
                  <a:cubicBezTo>
                    <a:pt x="2" y="9"/>
                    <a:pt x="2" y="9"/>
                    <a:pt x="2" y="9"/>
                  </a:cubicBezTo>
                  <a:cubicBezTo>
                    <a:pt x="1" y="10"/>
                    <a:pt x="1" y="10"/>
                    <a:pt x="1" y="10"/>
                  </a:cubicBezTo>
                  <a:cubicBezTo>
                    <a:pt x="1" y="11"/>
                    <a:pt x="1" y="11"/>
                    <a:pt x="1" y="11"/>
                  </a:cubicBezTo>
                  <a:cubicBezTo>
                    <a:pt x="1" y="12"/>
                    <a:pt x="1" y="12"/>
                    <a:pt x="1" y="12"/>
                  </a:cubicBezTo>
                  <a:cubicBezTo>
                    <a:pt x="1" y="12"/>
                    <a:pt x="1" y="12"/>
                    <a:pt x="1" y="12"/>
                  </a:cubicBezTo>
                  <a:cubicBezTo>
                    <a:pt x="1" y="13"/>
                    <a:pt x="1" y="13"/>
                    <a:pt x="1" y="13"/>
                  </a:cubicBezTo>
                  <a:cubicBezTo>
                    <a:pt x="0" y="13"/>
                    <a:pt x="0" y="14"/>
                    <a:pt x="0" y="14"/>
                  </a:cubicBezTo>
                  <a:cubicBezTo>
                    <a:pt x="0" y="15"/>
                    <a:pt x="0" y="16"/>
                    <a:pt x="0" y="16"/>
                  </a:cubicBezTo>
                  <a:cubicBezTo>
                    <a:pt x="0" y="20"/>
                    <a:pt x="1" y="22"/>
                    <a:pt x="3" y="23"/>
                  </a:cubicBezTo>
                  <a:cubicBezTo>
                    <a:pt x="7" y="26"/>
                    <a:pt x="7" y="26"/>
                    <a:pt x="7" y="26"/>
                  </a:cubicBezTo>
                  <a:cubicBezTo>
                    <a:pt x="5" y="24"/>
                    <a:pt x="4" y="22"/>
                    <a:pt x="4" y="19"/>
                  </a:cubicBezTo>
                  <a:cubicBezTo>
                    <a:pt x="4" y="17"/>
                    <a:pt x="4" y="16"/>
                    <a:pt x="5" y="14"/>
                  </a:cubicBezTo>
                  <a:close/>
                </a:path>
              </a:pathLst>
            </a:custGeom>
            <a:solidFill>
              <a:srgbClr val="EEAE5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5" name="îśḻïḑè">
              <a:extLst>
                <a:ext uri="{FF2B5EF4-FFF2-40B4-BE49-F238E27FC236}">
                  <a16:creationId xmlns:a16="http://schemas.microsoft.com/office/drawing/2014/main" id="{6EE126A4-E60C-4C6C-B65B-F19488172E43}"/>
                </a:ext>
              </a:extLst>
            </p:cNvPr>
            <p:cNvSpPr/>
            <p:nvPr/>
          </p:nvSpPr>
          <p:spPr bwMode="auto">
            <a:xfrm>
              <a:off x="4658890" y="2411667"/>
              <a:ext cx="97718" cy="384128"/>
            </a:xfrm>
            <a:custGeom>
              <a:avLst/>
              <a:gdLst>
                <a:gd name="T0" fmla="*/ 14 w 14"/>
                <a:gd name="T1" fmla="*/ 25 h 55"/>
                <a:gd name="T2" fmla="*/ 4 w 14"/>
                <a:gd name="T3" fmla="*/ 3 h 55"/>
                <a:gd name="T4" fmla="*/ 0 w 14"/>
                <a:gd name="T5" fmla="*/ 0 h 55"/>
                <a:gd name="T6" fmla="*/ 10 w 14"/>
                <a:gd name="T7" fmla="*/ 22 h 55"/>
                <a:gd name="T8" fmla="*/ 10 w 14"/>
                <a:gd name="T9" fmla="*/ 52 h 55"/>
                <a:gd name="T10" fmla="*/ 14 w 14"/>
                <a:gd name="T11" fmla="*/ 55 h 55"/>
                <a:gd name="T12" fmla="*/ 14 w 14"/>
                <a:gd name="T13" fmla="*/ 25 h 55"/>
              </a:gdLst>
              <a:ahLst/>
              <a:cxnLst>
                <a:cxn ang="0">
                  <a:pos x="T0" y="T1"/>
                </a:cxn>
                <a:cxn ang="0">
                  <a:pos x="T2" y="T3"/>
                </a:cxn>
                <a:cxn ang="0">
                  <a:pos x="T4" y="T5"/>
                </a:cxn>
                <a:cxn ang="0">
                  <a:pos x="T6" y="T7"/>
                </a:cxn>
                <a:cxn ang="0">
                  <a:pos x="T8" y="T9"/>
                </a:cxn>
                <a:cxn ang="0">
                  <a:pos x="T10" y="T11"/>
                </a:cxn>
                <a:cxn ang="0">
                  <a:pos x="T12" y="T13"/>
                </a:cxn>
              </a:cxnLst>
              <a:rect l="0" t="0" r="r" b="b"/>
              <a:pathLst>
                <a:path w="14" h="55">
                  <a:moveTo>
                    <a:pt x="14" y="25"/>
                  </a:moveTo>
                  <a:cubicBezTo>
                    <a:pt x="14" y="14"/>
                    <a:pt x="10" y="6"/>
                    <a:pt x="4" y="3"/>
                  </a:cubicBezTo>
                  <a:cubicBezTo>
                    <a:pt x="0" y="0"/>
                    <a:pt x="0" y="0"/>
                    <a:pt x="0" y="0"/>
                  </a:cubicBezTo>
                  <a:cubicBezTo>
                    <a:pt x="6" y="4"/>
                    <a:pt x="10" y="12"/>
                    <a:pt x="10" y="22"/>
                  </a:cubicBezTo>
                  <a:cubicBezTo>
                    <a:pt x="10" y="52"/>
                    <a:pt x="10" y="52"/>
                    <a:pt x="10" y="52"/>
                  </a:cubicBezTo>
                  <a:cubicBezTo>
                    <a:pt x="14" y="55"/>
                    <a:pt x="14" y="55"/>
                    <a:pt x="14" y="55"/>
                  </a:cubicBezTo>
                  <a:lnTo>
                    <a:pt x="14" y="25"/>
                  </a:lnTo>
                  <a:close/>
                </a:path>
              </a:pathLst>
            </a:custGeom>
            <a:solidFill>
              <a:srgbClr val="EEAE5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6" name="i$1ïḓè">
              <a:extLst>
                <a:ext uri="{FF2B5EF4-FFF2-40B4-BE49-F238E27FC236}">
                  <a16:creationId xmlns:a16="http://schemas.microsoft.com/office/drawing/2014/main" id="{4AB112DB-BA2B-49B4-B8CE-228BBDEC776C}"/>
                </a:ext>
              </a:extLst>
            </p:cNvPr>
            <p:cNvSpPr/>
            <p:nvPr/>
          </p:nvSpPr>
          <p:spPr bwMode="auto">
            <a:xfrm>
              <a:off x="4254545" y="3055249"/>
              <a:ext cx="53913" cy="20217"/>
            </a:xfrm>
            <a:custGeom>
              <a:avLst/>
              <a:gdLst>
                <a:gd name="T0" fmla="*/ 8 w 8"/>
                <a:gd name="T1" fmla="*/ 3 h 3"/>
                <a:gd name="T2" fmla="*/ 8 w 8"/>
                <a:gd name="T3" fmla="*/ 3 h 3"/>
                <a:gd name="T4" fmla="*/ 8 w 8"/>
                <a:gd name="T5" fmla="*/ 3 h 3"/>
                <a:gd name="T6" fmla="*/ 4 w 8"/>
                <a:gd name="T7" fmla="*/ 0 h 3"/>
                <a:gd name="T8" fmla="*/ 4 w 8"/>
                <a:gd name="T9" fmla="*/ 0 h 3"/>
                <a:gd name="T10" fmla="*/ 3 w 8"/>
                <a:gd name="T11" fmla="*/ 0 h 3"/>
                <a:gd name="T12" fmla="*/ 3 w 8"/>
                <a:gd name="T13" fmla="*/ 0 h 3"/>
                <a:gd name="T14" fmla="*/ 2 w 8"/>
                <a:gd name="T15" fmla="*/ 0 h 3"/>
                <a:gd name="T16" fmla="*/ 2 w 8"/>
                <a:gd name="T17" fmla="*/ 0 h 3"/>
                <a:gd name="T18" fmla="*/ 2 w 8"/>
                <a:gd name="T19" fmla="*/ 0 h 3"/>
                <a:gd name="T20" fmla="*/ 2 w 8"/>
                <a:gd name="T21" fmla="*/ 0 h 3"/>
                <a:gd name="T22" fmla="*/ 1 w 8"/>
                <a:gd name="T23" fmla="*/ 0 h 3"/>
                <a:gd name="T24" fmla="*/ 0 w 8"/>
                <a:gd name="T25" fmla="*/ 0 h 3"/>
                <a:gd name="T26" fmla="*/ 4 w 8"/>
                <a:gd name="T27" fmla="*/ 2 h 3"/>
                <a:gd name="T28" fmla="*/ 6 w 8"/>
                <a:gd name="T29" fmla="*/ 2 h 3"/>
                <a:gd name="T30" fmla="*/ 6 w 8"/>
                <a:gd name="T31" fmla="*/ 2 h 3"/>
                <a:gd name="T32" fmla="*/ 8 w 8"/>
                <a:gd name="T33"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3">
                  <a:moveTo>
                    <a:pt x="8" y="3"/>
                  </a:moveTo>
                  <a:cubicBezTo>
                    <a:pt x="8" y="3"/>
                    <a:pt x="8" y="3"/>
                    <a:pt x="8" y="3"/>
                  </a:cubicBezTo>
                  <a:cubicBezTo>
                    <a:pt x="8" y="3"/>
                    <a:pt x="8" y="3"/>
                    <a:pt x="8" y="3"/>
                  </a:cubicBezTo>
                  <a:cubicBezTo>
                    <a:pt x="4" y="0"/>
                    <a:pt x="4" y="0"/>
                    <a:pt x="4" y="0"/>
                  </a:cubicBezTo>
                  <a:cubicBezTo>
                    <a:pt x="4" y="0"/>
                    <a:pt x="4" y="0"/>
                    <a:pt x="4" y="0"/>
                  </a:cubicBezTo>
                  <a:cubicBezTo>
                    <a:pt x="3" y="0"/>
                    <a:pt x="3" y="0"/>
                    <a:pt x="3" y="0"/>
                  </a:cubicBezTo>
                  <a:cubicBezTo>
                    <a:pt x="3" y="0"/>
                    <a:pt x="3" y="0"/>
                    <a:pt x="3" y="0"/>
                  </a:cubicBezTo>
                  <a:cubicBezTo>
                    <a:pt x="2" y="0"/>
                    <a:pt x="2" y="0"/>
                    <a:pt x="2" y="0"/>
                  </a:cubicBezTo>
                  <a:cubicBezTo>
                    <a:pt x="2" y="0"/>
                    <a:pt x="2" y="0"/>
                    <a:pt x="2" y="0"/>
                  </a:cubicBezTo>
                  <a:cubicBezTo>
                    <a:pt x="2" y="0"/>
                    <a:pt x="2" y="0"/>
                    <a:pt x="2" y="0"/>
                  </a:cubicBezTo>
                  <a:cubicBezTo>
                    <a:pt x="2" y="0"/>
                    <a:pt x="2" y="0"/>
                    <a:pt x="2" y="0"/>
                  </a:cubicBezTo>
                  <a:cubicBezTo>
                    <a:pt x="1" y="0"/>
                    <a:pt x="1" y="0"/>
                    <a:pt x="1" y="0"/>
                  </a:cubicBezTo>
                  <a:cubicBezTo>
                    <a:pt x="0" y="0"/>
                    <a:pt x="0" y="0"/>
                    <a:pt x="0" y="0"/>
                  </a:cubicBezTo>
                  <a:cubicBezTo>
                    <a:pt x="4" y="2"/>
                    <a:pt x="4" y="2"/>
                    <a:pt x="4" y="2"/>
                  </a:cubicBezTo>
                  <a:cubicBezTo>
                    <a:pt x="5" y="2"/>
                    <a:pt x="5" y="2"/>
                    <a:pt x="6" y="2"/>
                  </a:cubicBezTo>
                  <a:cubicBezTo>
                    <a:pt x="6" y="2"/>
                    <a:pt x="6" y="2"/>
                    <a:pt x="6" y="2"/>
                  </a:cubicBezTo>
                  <a:cubicBezTo>
                    <a:pt x="7" y="2"/>
                    <a:pt x="7" y="2"/>
                    <a:pt x="8" y="3"/>
                  </a:cubicBezTo>
                  <a:close/>
                </a:path>
              </a:pathLst>
            </a:custGeom>
            <a:solidFill>
              <a:srgbClr val="EEAE5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7" name="iṧḻíde">
              <a:extLst>
                <a:ext uri="{FF2B5EF4-FFF2-40B4-BE49-F238E27FC236}">
                  <a16:creationId xmlns:a16="http://schemas.microsoft.com/office/drawing/2014/main" id="{D7643A2F-F8DF-49AD-B74A-3AC4E86F88D7}"/>
                </a:ext>
              </a:extLst>
            </p:cNvPr>
            <p:cNvSpPr/>
            <p:nvPr/>
          </p:nvSpPr>
          <p:spPr bwMode="auto">
            <a:xfrm>
              <a:off x="4150088" y="3085575"/>
              <a:ext cx="74130" cy="171848"/>
            </a:xfrm>
            <a:custGeom>
              <a:avLst/>
              <a:gdLst>
                <a:gd name="T0" fmla="*/ 4 w 11"/>
                <a:gd name="T1" fmla="*/ 18 h 25"/>
                <a:gd name="T2" fmla="*/ 5 w 11"/>
                <a:gd name="T3" fmla="*/ 14 h 25"/>
                <a:gd name="T4" fmla="*/ 5 w 11"/>
                <a:gd name="T5" fmla="*/ 14 h 25"/>
                <a:gd name="T6" fmla="*/ 6 w 11"/>
                <a:gd name="T7" fmla="*/ 10 h 25"/>
                <a:gd name="T8" fmla="*/ 6 w 11"/>
                <a:gd name="T9" fmla="*/ 10 h 25"/>
                <a:gd name="T10" fmla="*/ 8 w 11"/>
                <a:gd name="T11" fmla="*/ 6 h 25"/>
                <a:gd name="T12" fmla="*/ 8 w 11"/>
                <a:gd name="T13" fmla="*/ 6 h 25"/>
                <a:gd name="T14" fmla="*/ 11 w 11"/>
                <a:gd name="T15" fmla="*/ 2 h 25"/>
                <a:gd name="T16" fmla="*/ 7 w 11"/>
                <a:gd name="T17" fmla="*/ 0 h 25"/>
                <a:gd name="T18" fmla="*/ 6 w 11"/>
                <a:gd name="T19" fmla="*/ 1 h 25"/>
                <a:gd name="T20" fmla="*/ 5 w 11"/>
                <a:gd name="T21" fmla="*/ 2 h 25"/>
                <a:gd name="T22" fmla="*/ 5 w 11"/>
                <a:gd name="T23" fmla="*/ 3 h 25"/>
                <a:gd name="T24" fmla="*/ 4 w 11"/>
                <a:gd name="T25" fmla="*/ 4 h 25"/>
                <a:gd name="T26" fmla="*/ 4 w 11"/>
                <a:gd name="T27" fmla="*/ 4 h 25"/>
                <a:gd name="T28" fmla="*/ 4 w 11"/>
                <a:gd name="T29" fmla="*/ 4 h 25"/>
                <a:gd name="T30" fmla="*/ 3 w 11"/>
                <a:gd name="T31" fmla="*/ 5 h 25"/>
                <a:gd name="T32" fmla="*/ 3 w 11"/>
                <a:gd name="T33" fmla="*/ 6 h 25"/>
                <a:gd name="T34" fmla="*/ 2 w 11"/>
                <a:gd name="T35" fmla="*/ 7 h 25"/>
                <a:gd name="T36" fmla="*/ 2 w 11"/>
                <a:gd name="T37" fmla="*/ 8 h 25"/>
                <a:gd name="T38" fmla="*/ 2 w 11"/>
                <a:gd name="T39" fmla="*/ 8 h 25"/>
                <a:gd name="T40" fmla="*/ 2 w 11"/>
                <a:gd name="T41" fmla="*/ 8 h 25"/>
                <a:gd name="T42" fmla="*/ 2 w 11"/>
                <a:gd name="T43" fmla="*/ 9 h 25"/>
                <a:gd name="T44" fmla="*/ 1 w 11"/>
                <a:gd name="T45" fmla="*/ 10 h 25"/>
                <a:gd name="T46" fmla="*/ 1 w 11"/>
                <a:gd name="T47" fmla="*/ 11 h 25"/>
                <a:gd name="T48" fmla="*/ 1 w 11"/>
                <a:gd name="T49" fmla="*/ 12 h 25"/>
                <a:gd name="T50" fmla="*/ 1 w 11"/>
                <a:gd name="T51" fmla="*/ 12 h 25"/>
                <a:gd name="T52" fmla="*/ 1 w 11"/>
                <a:gd name="T53" fmla="*/ 13 h 25"/>
                <a:gd name="T54" fmla="*/ 0 w 11"/>
                <a:gd name="T55" fmla="*/ 14 h 25"/>
                <a:gd name="T56" fmla="*/ 0 w 11"/>
                <a:gd name="T57" fmla="*/ 16 h 25"/>
                <a:gd name="T58" fmla="*/ 3 w 11"/>
                <a:gd name="T59" fmla="*/ 23 h 25"/>
                <a:gd name="T60" fmla="*/ 7 w 11"/>
                <a:gd name="T61" fmla="*/ 25 h 25"/>
                <a:gd name="T62" fmla="*/ 4 w 11"/>
                <a:gd name="T63"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 h="25">
                  <a:moveTo>
                    <a:pt x="4" y="18"/>
                  </a:moveTo>
                  <a:cubicBezTo>
                    <a:pt x="4" y="17"/>
                    <a:pt x="4" y="16"/>
                    <a:pt x="5" y="14"/>
                  </a:cubicBezTo>
                  <a:cubicBezTo>
                    <a:pt x="5" y="14"/>
                    <a:pt x="5" y="14"/>
                    <a:pt x="5" y="14"/>
                  </a:cubicBezTo>
                  <a:cubicBezTo>
                    <a:pt x="5" y="13"/>
                    <a:pt x="5" y="11"/>
                    <a:pt x="6" y="10"/>
                  </a:cubicBezTo>
                  <a:cubicBezTo>
                    <a:pt x="6" y="10"/>
                    <a:pt x="6" y="10"/>
                    <a:pt x="6" y="10"/>
                  </a:cubicBezTo>
                  <a:cubicBezTo>
                    <a:pt x="7" y="9"/>
                    <a:pt x="7" y="7"/>
                    <a:pt x="8" y="6"/>
                  </a:cubicBezTo>
                  <a:cubicBezTo>
                    <a:pt x="8" y="6"/>
                    <a:pt x="8" y="6"/>
                    <a:pt x="8" y="6"/>
                  </a:cubicBezTo>
                  <a:cubicBezTo>
                    <a:pt x="9" y="5"/>
                    <a:pt x="10" y="3"/>
                    <a:pt x="11" y="2"/>
                  </a:cubicBezTo>
                  <a:cubicBezTo>
                    <a:pt x="7" y="0"/>
                    <a:pt x="7" y="0"/>
                    <a:pt x="7" y="0"/>
                  </a:cubicBezTo>
                  <a:cubicBezTo>
                    <a:pt x="7" y="1"/>
                    <a:pt x="7" y="1"/>
                    <a:pt x="6" y="1"/>
                  </a:cubicBezTo>
                  <a:cubicBezTo>
                    <a:pt x="6" y="2"/>
                    <a:pt x="6" y="2"/>
                    <a:pt x="5" y="2"/>
                  </a:cubicBezTo>
                  <a:cubicBezTo>
                    <a:pt x="5" y="3"/>
                    <a:pt x="5" y="3"/>
                    <a:pt x="5" y="3"/>
                  </a:cubicBezTo>
                  <a:cubicBezTo>
                    <a:pt x="4" y="4"/>
                    <a:pt x="4" y="4"/>
                    <a:pt x="4" y="4"/>
                  </a:cubicBezTo>
                  <a:cubicBezTo>
                    <a:pt x="4" y="4"/>
                    <a:pt x="4" y="4"/>
                    <a:pt x="4" y="4"/>
                  </a:cubicBezTo>
                  <a:cubicBezTo>
                    <a:pt x="4" y="4"/>
                    <a:pt x="4" y="4"/>
                    <a:pt x="4" y="4"/>
                  </a:cubicBezTo>
                  <a:cubicBezTo>
                    <a:pt x="3" y="5"/>
                    <a:pt x="3" y="5"/>
                    <a:pt x="3" y="5"/>
                  </a:cubicBezTo>
                  <a:cubicBezTo>
                    <a:pt x="3" y="6"/>
                    <a:pt x="3" y="6"/>
                    <a:pt x="3" y="6"/>
                  </a:cubicBezTo>
                  <a:cubicBezTo>
                    <a:pt x="2" y="7"/>
                    <a:pt x="2" y="7"/>
                    <a:pt x="2" y="7"/>
                  </a:cubicBezTo>
                  <a:cubicBezTo>
                    <a:pt x="2" y="8"/>
                    <a:pt x="2" y="8"/>
                    <a:pt x="2" y="8"/>
                  </a:cubicBezTo>
                  <a:cubicBezTo>
                    <a:pt x="2" y="8"/>
                    <a:pt x="2" y="8"/>
                    <a:pt x="2" y="8"/>
                  </a:cubicBezTo>
                  <a:cubicBezTo>
                    <a:pt x="2" y="8"/>
                    <a:pt x="2" y="8"/>
                    <a:pt x="2" y="8"/>
                  </a:cubicBezTo>
                  <a:cubicBezTo>
                    <a:pt x="2" y="9"/>
                    <a:pt x="2" y="9"/>
                    <a:pt x="2" y="9"/>
                  </a:cubicBezTo>
                  <a:cubicBezTo>
                    <a:pt x="1" y="10"/>
                    <a:pt x="1" y="10"/>
                    <a:pt x="1" y="10"/>
                  </a:cubicBezTo>
                  <a:cubicBezTo>
                    <a:pt x="1" y="11"/>
                    <a:pt x="1" y="11"/>
                    <a:pt x="1" y="11"/>
                  </a:cubicBezTo>
                  <a:cubicBezTo>
                    <a:pt x="1" y="12"/>
                    <a:pt x="1" y="12"/>
                    <a:pt x="1" y="12"/>
                  </a:cubicBezTo>
                  <a:cubicBezTo>
                    <a:pt x="1" y="12"/>
                    <a:pt x="1" y="12"/>
                    <a:pt x="1" y="12"/>
                  </a:cubicBezTo>
                  <a:cubicBezTo>
                    <a:pt x="1" y="13"/>
                    <a:pt x="1" y="13"/>
                    <a:pt x="1" y="13"/>
                  </a:cubicBezTo>
                  <a:cubicBezTo>
                    <a:pt x="0" y="13"/>
                    <a:pt x="0" y="14"/>
                    <a:pt x="0" y="14"/>
                  </a:cubicBezTo>
                  <a:cubicBezTo>
                    <a:pt x="0" y="15"/>
                    <a:pt x="0" y="15"/>
                    <a:pt x="0" y="16"/>
                  </a:cubicBezTo>
                  <a:cubicBezTo>
                    <a:pt x="0" y="20"/>
                    <a:pt x="1" y="22"/>
                    <a:pt x="3" y="23"/>
                  </a:cubicBezTo>
                  <a:cubicBezTo>
                    <a:pt x="7" y="25"/>
                    <a:pt x="7" y="25"/>
                    <a:pt x="7" y="25"/>
                  </a:cubicBezTo>
                  <a:cubicBezTo>
                    <a:pt x="5" y="24"/>
                    <a:pt x="4" y="22"/>
                    <a:pt x="4" y="18"/>
                  </a:cubicBezTo>
                  <a:close/>
                </a:path>
              </a:pathLst>
            </a:custGeom>
            <a:solidFill>
              <a:srgbClr val="EEAE5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8" name="iṥḷíďe">
              <a:extLst>
                <a:ext uri="{FF2B5EF4-FFF2-40B4-BE49-F238E27FC236}">
                  <a16:creationId xmlns:a16="http://schemas.microsoft.com/office/drawing/2014/main" id="{D56AC013-E601-43D0-89FF-42B9729A95FC}"/>
                </a:ext>
              </a:extLst>
            </p:cNvPr>
            <p:cNvSpPr/>
            <p:nvPr/>
          </p:nvSpPr>
          <p:spPr bwMode="auto">
            <a:xfrm>
              <a:off x="4197261" y="2327427"/>
              <a:ext cx="532388" cy="771626"/>
            </a:xfrm>
            <a:custGeom>
              <a:avLst/>
              <a:gdLst>
                <a:gd name="T0" fmla="*/ 5 w 76"/>
                <a:gd name="T1" fmla="*/ 68 h 110"/>
                <a:gd name="T2" fmla="*/ 6 w 76"/>
                <a:gd name="T3" fmla="*/ 64 h 110"/>
                <a:gd name="T4" fmla="*/ 8 w 76"/>
                <a:gd name="T5" fmla="*/ 59 h 110"/>
                <a:gd name="T6" fmla="*/ 9 w 76"/>
                <a:gd name="T7" fmla="*/ 54 h 110"/>
                <a:gd name="T8" fmla="*/ 11 w 76"/>
                <a:gd name="T9" fmla="*/ 49 h 110"/>
                <a:gd name="T10" fmla="*/ 14 w 76"/>
                <a:gd name="T11" fmla="*/ 44 h 110"/>
                <a:gd name="T12" fmla="*/ 16 w 76"/>
                <a:gd name="T13" fmla="*/ 39 h 110"/>
                <a:gd name="T14" fmla="*/ 20 w 76"/>
                <a:gd name="T15" fmla="*/ 34 h 110"/>
                <a:gd name="T16" fmla="*/ 23 w 76"/>
                <a:gd name="T17" fmla="*/ 29 h 110"/>
                <a:gd name="T18" fmla="*/ 27 w 76"/>
                <a:gd name="T19" fmla="*/ 25 h 110"/>
                <a:gd name="T20" fmla="*/ 31 w 76"/>
                <a:gd name="T21" fmla="*/ 20 h 110"/>
                <a:gd name="T22" fmla="*/ 34 w 76"/>
                <a:gd name="T23" fmla="*/ 17 h 110"/>
                <a:gd name="T24" fmla="*/ 38 w 76"/>
                <a:gd name="T25" fmla="*/ 14 h 110"/>
                <a:gd name="T26" fmla="*/ 42 w 76"/>
                <a:gd name="T27" fmla="*/ 11 h 110"/>
                <a:gd name="T28" fmla="*/ 51 w 76"/>
                <a:gd name="T29" fmla="*/ 6 h 110"/>
                <a:gd name="T30" fmla="*/ 56 w 76"/>
                <a:gd name="T31" fmla="*/ 4 h 110"/>
                <a:gd name="T32" fmla="*/ 59 w 76"/>
                <a:gd name="T33" fmla="*/ 3 h 110"/>
                <a:gd name="T34" fmla="*/ 63 w 76"/>
                <a:gd name="T35" fmla="*/ 3 h 110"/>
                <a:gd name="T36" fmla="*/ 66 w 76"/>
                <a:gd name="T37" fmla="*/ 2 h 110"/>
                <a:gd name="T38" fmla="*/ 70 w 76"/>
                <a:gd name="T39" fmla="*/ 3 h 110"/>
                <a:gd name="T40" fmla="*/ 73 w 76"/>
                <a:gd name="T41" fmla="*/ 4 h 110"/>
                <a:gd name="T42" fmla="*/ 72 w 76"/>
                <a:gd name="T43" fmla="*/ 3 h 110"/>
                <a:gd name="T44" fmla="*/ 69 w 76"/>
                <a:gd name="T45" fmla="*/ 2 h 110"/>
                <a:gd name="T46" fmla="*/ 68 w 76"/>
                <a:gd name="T47" fmla="*/ 1 h 110"/>
                <a:gd name="T48" fmla="*/ 66 w 76"/>
                <a:gd name="T49" fmla="*/ 1 h 110"/>
                <a:gd name="T50" fmla="*/ 65 w 76"/>
                <a:gd name="T51" fmla="*/ 1 h 110"/>
                <a:gd name="T52" fmla="*/ 62 w 76"/>
                <a:gd name="T53" fmla="*/ 0 h 110"/>
                <a:gd name="T54" fmla="*/ 60 w 76"/>
                <a:gd name="T55" fmla="*/ 0 h 110"/>
                <a:gd name="T56" fmla="*/ 58 w 76"/>
                <a:gd name="T57" fmla="*/ 0 h 110"/>
                <a:gd name="T58" fmla="*/ 55 w 76"/>
                <a:gd name="T59" fmla="*/ 1 h 110"/>
                <a:gd name="T60" fmla="*/ 53 w 76"/>
                <a:gd name="T61" fmla="*/ 1 h 110"/>
                <a:gd name="T62" fmla="*/ 49 w 76"/>
                <a:gd name="T63" fmla="*/ 3 h 110"/>
                <a:gd name="T64" fmla="*/ 47 w 76"/>
                <a:gd name="T65" fmla="*/ 3 h 110"/>
                <a:gd name="T66" fmla="*/ 38 w 76"/>
                <a:gd name="T67" fmla="*/ 8 h 110"/>
                <a:gd name="T68" fmla="*/ 34 w 76"/>
                <a:gd name="T69" fmla="*/ 11 h 110"/>
                <a:gd name="T70" fmla="*/ 30 w 76"/>
                <a:gd name="T71" fmla="*/ 15 h 110"/>
                <a:gd name="T72" fmla="*/ 28 w 76"/>
                <a:gd name="T73" fmla="*/ 17 h 110"/>
                <a:gd name="T74" fmla="*/ 24 w 76"/>
                <a:gd name="T75" fmla="*/ 21 h 110"/>
                <a:gd name="T76" fmla="*/ 23 w 76"/>
                <a:gd name="T77" fmla="*/ 22 h 110"/>
                <a:gd name="T78" fmla="*/ 20 w 76"/>
                <a:gd name="T79" fmla="*/ 26 h 110"/>
                <a:gd name="T80" fmla="*/ 18 w 76"/>
                <a:gd name="T81" fmla="*/ 28 h 110"/>
                <a:gd name="T82" fmla="*/ 16 w 76"/>
                <a:gd name="T83" fmla="*/ 31 h 110"/>
                <a:gd name="T84" fmla="*/ 15 w 76"/>
                <a:gd name="T85" fmla="*/ 33 h 110"/>
                <a:gd name="T86" fmla="*/ 13 w 76"/>
                <a:gd name="T87" fmla="*/ 37 h 110"/>
                <a:gd name="T88" fmla="*/ 11 w 76"/>
                <a:gd name="T89" fmla="*/ 40 h 110"/>
                <a:gd name="T90" fmla="*/ 9 w 76"/>
                <a:gd name="T91" fmla="*/ 43 h 110"/>
                <a:gd name="T92" fmla="*/ 8 w 76"/>
                <a:gd name="T93" fmla="*/ 47 h 110"/>
                <a:gd name="T94" fmla="*/ 7 w 76"/>
                <a:gd name="T95" fmla="*/ 47 h 110"/>
                <a:gd name="T96" fmla="*/ 5 w 76"/>
                <a:gd name="T97" fmla="*/ 52 h 110"/>
                <a:gd name="T98" fmla="*/ 4 w 76"/>
                <a:gd name="T99" fmla="*/ 55 h 110"/>
                <a:gd name="T100" fmla="*/ 3 w 76"/>
                <a:gd name="T101" fmla="*/ 58 h 110"/>
                <a:gd name="T102" fmla="*/ 2 w 76"/>
                <a:gd name="T103" fmla="*/ 61 h 110"/>
                <a:gd name="T104" fmla="*/ 2 w 76"/>
                <a:gd name="T105" fmla="*/ 64 h 110"/>
                <a:gd name="T106" fmla="*/ 1 w 76"/>
                <a:gd name="T107" fmla="*/ 69 h 110"/>
                <a:gd name="T108" fmla="*/ 1 w 76"/>
                <a:gd name="T109" fmla="*/ 71 h 110"/>
                <a:gd name="T110" fmla="*/ 0 w 76"/>
                <a:gd name="T111" fmla="*/ 108 h 110"/>
                <a:gd name="T112" fmla="*/ 4 w 76"/>
                <a:gd name="T113" fmla="*/ 81 h 110"/>
                <a:gd name="T114" fmla="*/ 5 w 76"/>
                <a:gd name="T115" fmla="*/ 7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6" h="110">
                  <a:moveTo>
                    <a:pt x="5" y="71"/>
                  </a:moveTo>
                  <a:cubicBezTo>
                    <a:pt x="5" y="70"/>
                    <a:pt x="5" y="69"/>
                    <a:pt x="5" y="68"/>
                  </a:cubicBezTo>
                  <a:cubicBezTo>
                    <a:pt x="6" y="67"/>
                    <a:pt x="6" y="67"/>
                    <a:pt x="6" y="66"/>
                  </a:cubicBezTo>
                  <a:cubicBezTo>
                    <a:pt x="6" y="65"/>
                    <a:pt x="6" y="64"/>
                    <a:pt x="6" y="64"/>
                  </a:cubicBezTo>
                  <a:cubicBezTo>
                    <a:pt x="7" y="63"/>
                    <a:pt x="7" y="62"/>
                    <a:pt x="7" y="61"/>
                  </a:cubicBezTo>
                  <a:cubicBezTo>
                    <a:pt x="7" y="60"/>
                    <a:pt x="7" y="59"/>
                    <a:pt x="8" y="59"/>
                  </a:cubicBezTo>
                  <a:cubicBezTo>
                    <a:pt x="8" y="58"/>
                    <a:pt x="8" y="57"/>
                    <a:pt x="9" y="56"/>
                  </a:cubicBezTo>
                  <a:cubicBezTo>
                    <a:pt x="9" y="55"/>
                    <a:pt x="9" y="55"/>
                    <a:pt x="9" y="54"/>
                  </a:cubicBezTo>
                  <a:cubicBezTo>
                    <a:pt x="10" y="53"/>
                    <a:pt x="10" y="51"/>
                    <a:pt x="11" y="50"/>
                  </a:cubicBezTo>
                  <a:cubicBezTo>
                    <a:pt x="11" y="49"/>
                    <a:pt x="11" y="49"/>
                    <a:pt x="11" y="49"/>
                  </a:cubicBezTo>
                  <a:cubicBezTo>
                    <a:pt x="12" y="48"/>
                    <a:pt x="13" y="46"/>
                    <a:pt x="13" y="45"/>
                  </a:cubicBezTo>
                  <a:cubicBezTo>
                    <a:pt x="14" y="45"/>
                    <a:pt x="14" y="44"/>
                    <a:pt x="14" y="44"/>
                  </a:cubicBezTo>
                  <a:cubicBezTo>
                    <a:pt x="15" y="42"/>
                    <a:pt x="15" y="41"/>
                    <a:pt x="16" y="40"/>
                  </a:cubicBezTo>
                  <a:cubicBezTo>
                    <a:pt x="16" y="39"/>
                    <a:pt x="16" y="39"/>
                    <a:pt x="16" y="39"/>
                  </a:cubicBezTo>
                  <a:cubicBezTo>
                    <a:pt x="17" y="38"/>
                    <a:pt x="18" y="36"/>
                    <a:pt x="19" y="35"/>
                  </a:cubicBezTo>
                  <a:cubicBezTo>
                    <a:pt x="19" y="34"/>
                    <a:pt x="20" y="34"/>
                    <a:pt x="20" y="34"/>
                  </a:cubicBezTo>
                  <a:cubicBezTo>
                    <a:pt x="21" y="33"/>
                    <a:pt x="21" y="32"/>
                    <a:pt x="22" y="31"/>
                  </a:cubicBezTo>
                  <a:cubicBezTo>
                    <a:pt x="22" y="30"/>
                    <a:pt x="23" y="30"/>
                    <a:pt x="23" y="29"/>
                  </a:cubicBezTo>
                  <a:cubicBezTo>
                    <a:pt x="24" y="28"/>
                    <a:pt x="24" y="27"/>
                    <a:pt x="25" y="27"/>
                  </a:cubicBezTo>
                  <a:cubicBezTo>
                    <a:pt x="26" y="26"/>
                    <a:pt x="26" y="25"/>
                    <a:pt x="27" y="25"/>
                  </a:cubicBezTo>
                  <a:cubicBezTo>
                    <a:pt x="27" y="24"/>
                    <a:pt x="28" y="23"/>
                    <a:pt x="28" y="23"/>
                  </a:cubicBezTo>
                  <a:cubicBezTo>
                    <a:pt x="29" y="22"/>
                    <a:pt x="30" y="21"/>
                    <a:pt x="31" y="20"/>
                  </a:cubicBezTo>
                  <a:cubicBezTo>
                    <a:pt x="32" y="19"/>
                    <a:pt x="32" y="19"/>
                    <a:pt x="33" y="18"/>
                  </a:cubicBezTo>
                  <a:cubicBezTo>
                    <a:pt x="33" y="18"/>
                    <a:pt x="34" y="17"/>
                    <a:pt x="34" y="17"/>
                  </a:cubicBezTo>
                  <a:cubicBezTo>
                    <a:pt x="35" y="16"/>
                    <a:pt x="36" y="15"/>
                    <a:pt x="37" y="15"/>
                  </a:cubicBezTo>
                  <a:cubicBezTo>
                    <a:pt x="37" y="14"/>
                    <a:pt x="37" y="14"/>
                    <a:pt x="38" y="14"/>
                  </a:cubicBezTo>
                  <a:cubicBezTo>
                    <a:pt x="39" y="13"/>
                    <a:pt x="40" y="12"/>
                    <a:pt x="41" y="12"/>
                  </a:cubicBezTo>
                  <a:cubicBezTo>
                    <a:pt x="41" y="11"/>
                    <a:pt x="41" y="11"/>
                    <a:pt x="42" y="11"/>
                  </a:cubicBezTo>
                  <a:cubicBezTo>
                    <a:pt x="43" y="10"/>
                    <a:pt x="44" y="9"/>
                    <a:pt x="46" y="8"/>
                  </a:cubicBezTo>
                  <a:cubicBezTo>
                    <a:pt x="48" y="7"/>
                    <a:pt x="49" y="6"/>
                    <a:pt x="51" y="6"/>
                  </a:cubicBezTo>
                  <a:cubicBezTo>
                    <a:pt x="52" y="5"/>
                    <a:pt x="52" y="5"/>
                    <a:pt x="53" y="5"/>
                  </a:cubicBezTo>
                  <a:cubicBezTo>
                    <a:pt x="54" y="4"/>
                    <a:pt x="55" y="4"/>
                    <a:pt x="56" y="4"/>
                  </a:cubicBezTo>
                  <a:cubicBezTo>
                    <a:pt x="56" y="4"/>
                    <a:pt x="57" y="3"/>
                    <a:pt x="58" y="3"/>
                  </a:cubicBezTo>
                  <a:cubicBezTo>
                    <a:pt x="58" y="3"/>
                    <a:pt x="59" y="3"/>
                    <a:pt x="59" y="3"/>
                  </a:cubicBezTo>
                  <a:cubicBezTo>
                    <a:pt x="60" y="3"/>
                    <a:pt x="61" y="3"/>
                    <a:pt x="61" y="3"/>
                  </a:cubicBezTo>
                  <a:cubicBezTo>
                    <a:pt x="62" y="3"/>
                    <a:pt x="62" y="3"/>
                    <a:pt x="63" y="3"/>
                  </a:cubicBezTo>
                  <a:cubicBezTo>
                    <a:pt x="64" y="2"/>
                    <a:pt x="65" y="2"/>
                    <a:pt x="65" y="2"/>
                  </a:cubicBezTo>
                  <a:cubicBezTo>
                    <a:pt x="66" y="2"/>
                    <a:pt x="66" y="2"/>
                    <a:pt x="66" y="2"/>
                  </a:cubicBezTo>
                  <a:cubicBezTo>
                    <a:pt x="67" y="3"/>
                    <a:pt x="68" y="3"/>
                    <a:pt x="69" y="3"/>
                  </a:cubicBezTo>
                  <a:cubicBezTo>
                    <a:pt x="70" y="3"/>
                    <a:pt x="70" y="3"/>
                    <a:pt x="70" y="3"/>
                  </a:cubicBezTo>
                  <a:cubicBezTo>
                    <a:pt x="71" y="3"/>
                    <a:pt x="71" y="3"/>
                    <a:pt x="72" y="4"/>
                  </a:cubicBezTo>
                  <a:cubicBezTo>
                    <a:pt x="73" y="4"/>
                    <a:pt x="73" y="4"/>
                    <a:pt x="73" y="4"/>
                  </a:cubicBezTo>
                  <a:cubicBezTo>
                    <a:pt x="74" y="4"/>
                    <a:pt x="75" y="5"/>
                    <a:pt x="76" y="5"/>
                  </a:cubicBezTo>
                  <a:cubicBezTo>
                    <a:pt x="72" y="3"/>
                    <a:pt x="72" y="3"/>
                    <a:pt x="72" y="3"/>
                  </a:cubicBezTo>
                  <a:cubicBezTo>
                    <a:pt x="72" y="3"/>
                    <a:pt x="72" y="3"/>
                    <a:pt x="72" y="3"/>
                  </a:cubicBezTo>
                  <a:cubicBezTo>
                    <a:pt x="71" y="2"/>
                    <a:pt x="70" y="2"/>
                    <a:pt x="69" y="2"/>
                  </a:cubicBezTo>
                  <a:cubicBezTo>
                    <a:pt x="69" y="2"/>
                    <a:pt x="69" y="2"/>
                    <a:pt x="69" y="2"/>
                  </a:cubicBezTo>
                  <a:cubicBezTo>
                    <a:pt x="68" y="1"/>
                    <a:pt x="68" y="1"/>
                    <a:pt x="68" y="1"/>
                  </a:cubicBezTo>
                  <a:cubicBezTo>
                    <a:pt x="68" y="1"/>
                    <a:pt x="68" y="1"/>
                    <a:pt x="67" y="1"/>
                  </a:cubicBezTo>
                  <a:cubicBezTo>
                    <a:pt x="67" y="1"/>
                    <a:pt x="66" y="1"/>
                    <a:pt x="66" y="1"/>
                  </a:cubicBezTo>
                  <a:cubicBezTo>
                    <a:pt x="65" y="1"/>
                    <a:pt x="65" y="1"/>
                    <a:pt x="65" y="1"/>
                  </a:cubicBezTo>
                  <a:cubicBezTo>
                    <a:pt x="65" y="1"/>
                    <a:pt x="65" y="1"/>
                    <a:pt x="65" y="1"/>
                  </a:cubicBezTo>
                  <a:cubicBezTo>
                    <a:pt x="64" y="0"/>
                    <a:pt x="63" y="0"/>
                    <a:pt x="62" y="0"/>
                  </a:cubicBezTo>
                  <a:cubicBezTo>
                    <a:pt x="62" y="0"/>
                    <a:pt x="62" y="0"/>
                    <a:pt x="62" y="0"/>
                  </a:cubicBezTo>
                  <a:cubicBezTo>
                    <a:pt x="62" y="0"/>
                    <a:pt x="62" y="0"/>
                    <a:pt x="62" y="0"/>
                  </a:cubicBezTo>
                  <a:cubicBezTo>
                    <a:pt x="61" y="0"/>
                    <a:pt x="60" y="0"/>
                    <a:pt x="60" y="0"/>
                  </a:cubicBezTo>
                  <a:cubicBezTo>
                    <a:pt x="59" y="0"/>
                    <a:pt x="59" y="0"/>
                    <a:pt x="59" y="0"/>
                  </a:cubicBezTo>
                  <a:cubicBezTo>
                    <a:pt x="58" y="0"/>
                    <a:pt x="58" y="0"/>
                    <a:pt x="58" y="0"/>
                  </a:cubicBezTo>
                  <a:cubicBezTo>
                    <a:pt x="57" y="0"/>
                    <a:pt x="57" y="0"/>
                    <a:pt x="56" y="0"/>
                  </a:cubicBezTo>
                  <a:cubicBezTo>
                    <a:pt x="55" y="1"/>
                    <a:pt x="55" y="1"/>
                    <a:pt x="55" y="1"/>
                  </a:cubicBezTo>
                  <a:cubicBezTo>
                    <a:pt x="55" y="1"/>
                    <a:pt x="54" y="1"/>
                    <a:pt x="54" y="1"/>
                  </a:cubicBezTo>
                  <a:cubicBezTo>
                    <a:pt x="53" y="1"/>
                    <a:pt x="53" y="1"/>
                    <a:pt x="53" y="1"/>
                  </a:cubicBezTo>
                  <a:cubicBezTo>
                    <a:pt x="52" y="2"/>
                    <a:pt x="52" y="2"/>
                    <a:pt x="52" y="2"/>
                  </a:cubicBezTo>
                  <a:cubicBezTo>
                    <a:pt x="51" y="2"/>
                    <a:pt x="50" y="2"/>
                    <a:pt x="49" y="3"/>
                  </a:cubicBezTo>
                  <a:cubicBezTo>
                    <a:pt x="48" y="3"/>
                    <a:pt x="48" y="3"/>
                    <a:pt x="48" y="3"/>
                  </a:cubicBezTo>
                  <a:cubicBezTo>
                    <a:pt x="47" y="3"/>
                    <a:pt x="47" y="3"/>
                    <a:pt x="47" y="3"/>
                  </a:cubicBezTo>
                  <a:cubicBezTo>
                    <a:pt x="45" y="4"/>
                    <a:pt x="44" y="5"/>
                    <a:pt x="42" y="6"/>
                  </a:cubicBezTo>
                  <a:cubicBezTo>
                    <a:pt x="41" y="7"/>
                    <a:pt x="39" y="8"/>
                    <a:pt x="38" y="8"/>
                  </a:cubicBezTo>
                  <a:cubicBezTo>
                    <a:pt x="38" y="9"/>
                    <a:pt x="37" y="9"/>
                    <a:pt x="37" y="9"/>
                  </a:cubicBezTo>
                  <a:cubicBezTo>
                    <a:pt x="36" y="10"/>
                    <a:pt x="35" y="11"/>
                    <a:pt x="34" y="11"/>
                  </a:cubicBezTo>
                  <a:cubicBezTo>
                    <a:pt x="34" y="12"/>
                    <a:pt x="33" y="12"/>
                    <a:pt x="33" y="13"/>
                  </a:cubicBezTo>
                  <a:cubicBezTo>
                    <a:pt x="32" y="13"/>
                    <a:pt x="31" y="14"/>
                    <a:pt x="30" y="15"/>
                  </a:cubicBezTo>
                  <a:cubicBezTo>
                    <a:pt x="30" y="15"/>
                    <a:pt x="29" y="15"/>
                    <a:pt x="29" y="16"/>
                  </a:cubicBezTo>
                  <a:cubicBezTo>
                    <a:pt x="28" y="17"/>
                    <a:pt x="28" y="17"/>
                    <a:pt x="28" y="17"/>
                  </a:cubicBezTo>
                  <a:cubicBezTo>
                    <a:pt x="27" y="18"/>
                    <a:pt x="27" y="18"/>
                    <a:pt x="27" y="18"/>
                  </a:cubicBezTo>
                  <a:cubicBezTo>
                    <a:pt x="26" y="19"/>
                    <a:pt x="25" y="20"/>
                    <a:pt x="24" y="21"/>
                  </a:cubicBezTo>
                  <a:cubicBezTo>
                    <a:pt x="23" y="22"/>
                    <a:pt x="23" y="22"/>
                    <a:pt x="23" y="22"/>
                  </a:cubicBezTo>
                  <a:cubicBezTo>
                    <a:pt x="23" y="22"/>
                    <a:pt x="23" y="22"/>
                    <a:pt x="23" y="22"/>
                  </a:cubicBezTo>
                  <a:cubicBezTo>
                    <a:pt x="22" y="23"/>
                    <a:pt x="22" y="24"/>
                    <a:pt x="21" y="24"/>
                  </a:cubicBezTo>
                  <a:cubicBezTo>
                    <a:pt x="21" y="25"/>
                    <a:pt x="20" y="25"/>
                    <a:pt x="20" y="26"/>
                  </a:cubicBezTo>
                  <a:cubicBezTo>
                    <a:pt x="20" y="26"/>
                    <a:pt x="19" y="26"/>
                    <a:pt x="19" y="27"/>
                  </a:cubicBezTo>
                  <a:cubicBezTo>
                    <a:pt x="19" y="27"/>
                    <a:pt x="18" y="28"/>
                    <a:pt x="18" y="28"/>
                  </a:cubicBezTo>
                  <a:cubicBezTo>
                    <a:pt x="18" y="29"/>
                    <a:pt x="18" y="29"/>
                    <a:pt x="17" y="30"/>
                  </a:cubicBezTo>
                  <a:cubicBezTo>
                    <a:pt x="17" y="30"/>
                    <a:pt x="16" y="31"/>
                    <a:pt x="16" y="31"/>
                  </a:cubicBezTo>
                  <a:cubicBezTo>
                    <a:pt x="16" y="32"/>
                    <a:pt x="15" y="32"/>
                    <a:pt x="15" y="33"/>
                  </a:cubicBezTo>
                  <a:cubicBezTo>
                    <a:pt x="15" y="33"/>
                    <a:pt x="15" y="33"/>
                    <a:pt x="15" y="33"/>
                  </a:cubicBezTo>
                  <a:cubicBezTo>
                    <a:pt x="14" y="34"/>
                    <a:pt x="13" y="35"/>
                    <a:pt x="13" y="37"/>
                  </a:cubicBezTo>
                  <a:cubicBezTo>
                    <a:pt x="13" y="37"/>
                    <a:pt x="13" y="37"/>
                    <a:pt x="13" y="37"/>
                  </a:cubicBezTo>
                  <a:cubicBezTo>
                    <a:pt x="12" y="38"/>
                    <a:pt x="12" y="38"/>
                    <a:pt x="12" y="38"/>
                  </a:cubicBezTo>
                  <a:cubicBezTo>
                    <a:pt x="12" y="39"/>
                    <a:pt x="11" y="39"/>
                    <a:pt x="11" y="40"/>
                  </a:cubicBezTo>
                  <a:cubicBezTo>
                    <a:pt x="10" y="41"/>
                    <a:pt x="10" y="41"/>
                    <a:pt x="10" y="41"/>
                  </a:cubicBezTo>
                  <a:cubicBezTo>
                    <a:pt x="10" y="42"/>
                    <a:pt x="10" y="42"/>
                    <a:pt x="9" y="43"/>
                  </a:cubicBezTo>
                  <a:cubicBezTo>
                    <a:pt x="9" y="43"/>
                    <a:pt x="9" y="43"/>
                    <a:pt x="9" y="44"/>
                  </a:cubicBezTo>
                  <a:cubicBezTo>
                    <a:pt x="8" y="45"/>
                    <a:pt x="8" y="46"/>
                    <a:pt x="8" y="47"/>
                  </a:cubicBezTo>
                  <a:cubicBezTo>
                    <a:pt x="7" y="47"/>
                    <a:pt x="7" y="47"/>
                    <a:pt x="7" y="47"/>
                  </a:cubicBezTo>
                  <a:cubicBezTo>
                    <a:pt x="7" y="47"/>
                    <a:pt x="7" y="47"/>
                    <a:pt x="7" y="47"/>
                  </a:cubicBezTo>
                  <a:cubicBezTo>
                    <a:pt x="7" y="49"/>
                    <a:pt x="6" y="50"/>
                    <a:pt x="6" y="51"/>
                  </a:cubicBezTo>
                  <a:cubicBezTo>
                    <a:pt x="5" y="52"/>
                    <a:pt x="5" y="52"/>
                    <a:pt x="5" y="52"/>
                  </a:cubicBezTo>
                  <a:cubicBezTo>
                    <a:pt x="5" y="52"/>
                    <a:pt x="5" y="53"/>
                    <a:pt x="5" y="53"/>
                  </a:cubicBezTo>
                  <a:cubicBezTo>
                    <a:pt x="5" y="54"/>
                    <a:pt x="4" y="55"/>
                    <a:pt x="4" y="55"/>
                  </a:cubicBezTo>
                  <a:cubicBezTo>
                    <a:pt x="4" y="56"/>
                    <a:pt x="4" y="56"/>
                    <a:pt x="4" y="57"/>
                  </a:cubicBezTo>
                  <a:cubicBezTo>
                    <a:pt x="4" y="57"/>
                    <a:pt x="3" y="58"/>
                    <a:pt x="3" y="58"/>
                  </a:cubicBezTo>
                  <a:cubicBezTo>
                    <a:pt x="3" y="59"/>
                    <a:pt x="3" y="59"/>
                    <a:pt x="3" y="59"/>
                  </a:cubicBezTo>
                  <a:cubicBezTo>
                    <a:pt x="3" y="60"/>
                    <a:pt x="3" y="61"/>
                    <a:pt x="2" y="61"/>
                  </a:cubicBezTo>
                  <a:cubicBezTo>
                    <a:pt x="2" y="62"/>
                    <a:pt x="2" y="63"/>
                    <a:pt x="2" y="64"/>
                  </a:cubicBezTo>
                  <a:cubicBezTo>
                    <a:pt x="2" y="64"/>
                    <a:pt x="2" y="64"/>
                    <a:pt x="2" y="64"/>
                  </a:cubicBezTo>
                  <a:cubicBezTo>
                    <a:pt x="2" y="65"/>
                    <a:pt x="2" y="65"/>
                    <a:pt x="1" y="66"/>
                  </a:cubicBezTo>
                  <a:cubicBezTo>
                    <a:pt x="1" y="67"/>
                    <a:pt x="1" y="68"/>
                    <a:pt x="1" y="69"/>
                  </a:cubicBezTo>
                  <a:cubicBezTo>
                    <a:pt x="1" y="70"/>
                    <a:pt x="1" y="70"/>
                    <a:pt x="1" y="70"/>
                  </a:cubicBezTo>
                  <a:cubicBezTo>
                    <a:pt x="1" y="71"/>
                    <a:pt x="1" y="71"/>
                    <a:pt x="1" y="71"/>
                  </a:cubicBezTo>
                  <a:cubicBezTo>
                    <a:pt x="0" y="73"/>
                    <a:pt x="0" y="76"/>
                    <a:pt x="0" y="78"/>
                  </a:cubicBezTo>
                  <a:cubicBezTo>
                    <a:pt x="0" y="108"/>
                    <a:pt x="0" y="108"/>
                    <a:pt x="0" y="108"/>
                  </a:cubicBezTo>
                  <a:cubicBezTo>
                    <a:pt x="4" y="110"/>
                    <a:pt x="4" y="110"/>
                    <a:pt x="4" y="110"/>
                  </a:cubicBezTo>
                  <a:cubicBezTo>
                    <a:pt x="4" y="81"/>
                    <a:pt x="4" y="81"/>
                    <a:pt x="4" y="81"/>
                  </a:cubicBezTo>
                  <a:cubicBezTo>
                    <a:pt x="4" y="78"/>
                    <a:pt x="4" y="76"/>
                    <a:pt x="5" y="73"/>
                  </a:cubicBezTo>
                  <a:cubicBezTo>
                    <a:pt x="5" y="73"/>
                    <a:pt x="5" y="72"/>
                    <a:pt x="5" y="71"/>
                  </a:cubicBezTo>
                  <a:close/>
                </a:path>
              </a:pathLst>
            </a:custGeom>
            <a:solidFill>
              <a:srgbClr val="FFCF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9" name="iS1ïdê">
              <a:extLst>
                <a:ext uri="{FF2B5EF4-FFF2-40B4-BE49-F238E27FC236}">
                  <a16:creationId xmlns:a16="http://schemas.microsoft.com/office/drawing/2014/main" id="{7912B75C-B745-40E2-B701-A03A170CF737}"/>
                </a:ext>
              </a:extLst>
            </p:cNvPr>
            <p:cNvSpPr/>
            <p:nvPr/>
          </p:nvSpPr>
          <p:spPr bwMode="auto">
            <a:xfrm>
              <a:off x="4177044" y="2293732"/>
              <a:ext cx="687387" cy="987277"/>
            </a:xfrm>
            <a:custGeom>
              <a:avLst/>
              <a:gdLst>
                <a:gd name="T0" fmla="*/ 49 w 98"/>
                <a:gd name="T1" fmla="*/ 13 h 141"/>
                <a:gd name="T2" fmla="*/ 91 w 98"/>
                <a:gd name="T3" fmla="*/ 37 h 141"/>
                <a:gd name="T4" fmla="*/ 91 w 98"/>
                <a:gd name="T5" fmla="*/ 67 h 141"/>
                <a:gd name="T6" fmla="*/ 98 w 98"/>
                <a:gd name="T7" fmla="*/ 75 h 141"/>
                <a:gd name="T8" fmla="*/ 87 w 98"/>
                <a:gd name="T9" fmla="*/ 94 h 141"/>
                <a:gd name="T10" fmla="*/ 76 w 98"/>
                <a:gd name="T11" fmla="*/ 88 h 141"/>
                <a:gd name="T12" fmla="*/ 83 w 98"/>
                <a:gd name="T13" fmla="*/ 72 h 141"/>
                <a:gd name="T14" fmla="*/ 83 w 98"/>
                <a:gd name="T15" fmla="*/ 42 h 141"/>
                <a:gd name="T16" fmla="*/ 49 w 98"/>
                <a:gd name="T17" fmla="*/ 22 h 141"/>
                <a:gd name="T18" fmla="*/ 15 w 98"/>
                <a:gd name="T19" fmla="*/ 81 h 141"/>
                <a:gd name="T20" fmla="*/ 15 w 98"/>
                <a:gd name="T21" fmla="*/ 111 h 141"/>
                <a:gd name="T22" fmla="*/ 22 w 98"/>
                <a:gd name="T23" fmla="*/ 119 h 141"/>
                <a:gd name="T24" fmla="*/ 11 w 98"/>
                <a:gd name="T25" fmla="*/ 138 h 141"/>
                <a:gd name="T26" fmla="*/ 0 w 98"/>
                <a:gd name="T27" fmla="*/ 131 h 141"/>
                <a:gd name="T28" fmla="*/ 7 w 98"/>
                <a:gd name="T29" fmla="*/ 115 h 141"/>
                <a:gd name="T30" fmla="*/ 7 w 98"/>
                <a:gd name="T31" fmla="*/ 86 h 141"/>
                <a:gd name="T32" fmla="*/ 49 w 98"/>
                <a:gd name="T33" fmla="*/ 1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 h="141">
                  <a:moveTo>
                    <a:pt x="49" y="13"/>
                  </a:moveTo>
                  <a:cubicBezTo>
                    <a:pt x="72" y="0"/>
                    <a:pt x="91" y="11"/>
                    <a:pt x="91" y="37"/>
                  </a:cubicBezTo>
                  <a:cubicBezTo>
                    <a:pt x="91" y="67"/>
                    <a:pt x="91" y="67"/>
                    <a:pt x="91" y="67"/>
                  </a:cubicBezTo>
                  <a:cubicBezTo>
                    <a:pt x="95" y="66"/>
                    <a:pt x="98" y="69"/>
                    <a:pt x="98" y="75"/>
                  </a:cubicBezTo>
                  <a:cubicBezTo>
                    <a:pt x="98" y="82"/>
                    <a:pt x="93" y="90"/>
                    <a:pt x="87" y="94"/>
                  </a:cubicBezTo>
                  <a:cubicBezTo>
                    <a:pt x="81" y="97"/>
                    <a:pt x="76" y="95"/>
                    <a:pt x="76" y="88"/>
                  </a:cubicBezTo>
                  <a:cubicBezTo>
                    <a:pt x="76" y="82"/>
                    <a:pt x="79" y="76"/>
                    <a:pt x="83" y="72"/>
                  </a:cubicBezTo>
                  <a:cubicBezTo>
                    <a:pt x="83" y="42"/>
                    <a:pt x="83" y="42"/>
                    <a:pt x="83" y="42"/>
                  </a:cubicBezTo>
                  <a:cubicBezTo>
                    <a:pt x="83" y="20"/>
                    <a:pt x="68" y="11"/>
                    <a:pt x="49" y="22"/>
                  </a:cubicBezTo>
                  <a:cubicBezTo>
                    <a:pt x="30" y="33"/>
                    <a:pt x="15" y="59"/>
                    <a:pt x="15" y="81"/>
                  </a:cubicBezTo>
                  <a:cubicBezTo>
                    <a:pt x="15" y="111"/>
                    <a:pt x="15" y="111"/>
                    <a:pt x="15" y="111"/>
                  </a:cubicBezTo>
                  <a:cubicBezTo>
                    <a:pt x="19" y="110"/>
                    <a:pt x="22" y="113"/>
                    <a:pt x="22" y="119"/>
                  </a:cubicBezTo>
                  <a:cubicBezTo>
                    <a:pt x="22" y="126"/>
                    <a:pt x="17" y="134"/>
                    <a:pt x="11" y="138"/>
                  </a:cubicBezTo>
                  <a:cubicBezTo>
                    <a:pt x="5" y="141"/>
                    <a:pt x="0" y="138"/>
                    <a:pt x="0" y="131"/>
                  </a:cubicBezTo>
                  <a:cubicBezTo>
                    <a:pt x="0" y="126"/>
                    <a:pt x="3" y="120"/>
                    <a:pt x="7" y="115"/>
                  </a:cubicBezTo>
                  <a:cubicBezTo>
                    <a:pt x="7" y="86"/>
                    <a:pt x="7" y="86"/>
                    <a:pt x="7" y="86"/>
                  </a:cubicBezTo>
                  <a:cubicBezTo>
                    <a:pt x="7" y="59"/>
                    <a:pt x="26" y="26"/>
                    <a:pt x="49" y="13"/>
                  </a:cubicBezTo>
                  <a:close/>
                </a:path>
              </a:pathLst>
            </a:custGeom>
            <a:solidFill>
              <a:srgbClr val="FCBF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0" name="íşḻídê">
              <a:extLst>
                <a:ext uri="{FF2B5EF4-FFF2-40B4-BE49-F238E27FC236}">
                  <a16:creationId xmlns:a16="http://schemas.microsoft.com/office/drawing/2014/main" id="{FCF6EC57-4F6F-4D0F-9756-630C5CCB63F9}"/>
                </a:ext>
              </a:extLst>
            </p:cNvPr>
            <p:cNvSpPr/>
            <p:nvPr/>
          </p:nvSpPr>
          <p:spPr bwMode="auto">
            <a:xfrm>
              <a:off x="7944194" y="3901005"/>
              <a:ext cx="764888" cy="1219775"/>
            </a:xfrm>
            <a:custGeom>
              <a:avLst/>
              <a:gdLst>
                <a:gd name="T0" fmla="*/ 0 w 227"/>
                <a:gd name="T1" fmla="*/ 362 h 362"/>
                <a:gd name="T2" fmla="*/ 224 w 227"/>
                <a:gd name="T3" fmla="*/ 231 h 362"/>
                <a:gd name="T4" fmla="*/ 227 w 227"/>
                <a:gd name="T5" fmla="*/ 0 h 362"/>
                <a:gd name="T6" fmla="*/ 0 w 227"/>
                <a:gd name="T7" fmla="*/ 131 h 362"/>
                <a:gd name="T8" fmla="*/ 0 w 227"/>
                <a:gd name="T9" fmla="*/ 362 h 362"/>
              </a:gdLst>
              <a:ahLst/>
              <a:cxnLst>
                <a:cxn ang="0">
                  <a:pos x="T0" y="T1"/>
                </a:cxn>
                <a:cxn ang="0">
                  <a:pos x="T2" y="T3"/>
                </a:cxn>
                <a:cxn ang="0">
                  <a:pos x="T4" y="T5"/>
                </a:cxn>
                <a:cxn ang="0">
                  <a:pos x="T6" y="T7"/>
                </a:cxn>
                <a:cxn ang="0">
                  <a:pos x="T8" y="T9"/>
                </a:cxn>
              </a:cxnLst>
              <a:rect l="0" t="0" r="r" b="b"/>
              <a:pathLst>
                <a:path w="227" h="362">
                  <a:moveTo>
                    <a:pt x="0" y="362"/>
                  </a:moveTo>
                  <a:lnTo>
                    <a:pt x="224" y="231"/>
                  </a:lnTo>
                  <a:lnTo>
                    <a:pt x="227" y="0"/>
                  </a:lnTo>
                  <a:lnTo>
                    <a:pt x="0" y="131"/>
                  </a:lnTo>
                  <a:lnTo>
                    <a:pt x="0" y="362"/>
                  </a:lnTo>
                  <a:close/>
                </a:path>
              </a:pathLst>
            </a:custGeom>
            <a:solidFill>
              <a:srgbClr val="FCBF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1" name="ïṧ1idê">
              <a:extLst>
                <a:ext uri="{FF2B5EF4-FFF2-40B4-BE49-F238E27FC236}">
                  <a16:creationId xmlns:a16="http://schemas.microsoft.com/office/drawing/2014/main" id="{5B157421-BCA0-4FF9-BB40-F26742F82683}"/>
                </a:ext>
              </a:extLst>
            </p:cNvPr>
            <p:cNvSpPr/>
            <p:nvPr/>
          </p:nvSpPr>
          <p:spPr bwMode="auto">
            <a:xfrm>
              <a:off x="6768225" y="3665137"/>
              <a:ext cx="1175972" cy="1455643"/>
            </a:xfrm>
            <a:custGeom>
              <a:avLst/>
              <a:gdLst>
                <a:gd name="T0" fmla="*/ 0 w 349"/>
                <a:gd name="T1" fmla="*/ 0 h 432"/>
                <a:gd name="T2" fmla="*/ 0 w 349"/>
                <a:gd name="T3" fmla="*/ 232 h 432"/>
                <a:gd name="T4" fmla="*/ 349 w 349"/>
                <a:gd name="T5" fmla="*/ 432 h 432"/>
                <a:gd name="T6" fmla="*/ 349 w 349"/>
                <a:gd name="T7" fmla="*/ 201 h 432"/>
                <a:gd name="T8" fmla="*/ 0 w 349"/>
                <a:gd name="T9" fmla="*/ 0 h 432"/>
              </a:gdLst>
              <a:ahLst/>
              <a:cxnLst>
                <a:cxn ang="0">
                  <a:pos x="T0" y="T1"/>
                </a:cxn>
                <a:cxn ang="0">
                  <a:pos x="T2" y="T3"/>
                </a:cxn>
                <a:cxn ang="0">
                  <a:pos x="T4" y="T5"/>
                </a:cxn>
                <a:cxn ang="0">
                  <a:pos x="T6" y="T7"/>
                </a:cxn>
                <a:cxn ang="0">
                  <a:pos x="T8" y="T9"/>
                </a:cxn>
              </a:cxnLst>
              <a:rect l="0" t="0" r="r" b="b"/>
              <a:pathLst>
                <a:path w="349" h="432">
                  <a:moveTo>
                    <a:pt x="0" y="0"/>
                  </a:moveTo>
                  <a:lnTo>
                    <a:pt x="0" y="232"/>
                  </a:lnTo>
                  <a:lnTo>
                    <a:pt x="349" y="432"/>
                  </a:lnTo>
                  <a:lnTo>
                    <a:pt x="349" y="201"/>
                  </a:lnTo>
                  <a:lnTo>
                    <a:pt x="0" y="0"/>
                  </a:lnTo>
                  <a:close/>
                </a:path>
              </a:pathLst>
            </a:custGeom>
            <a:solidFill>
              <a:srgbClr val="EEAE5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2" name="íŝ1ïḑe">
              <a:extLst>
                <a:ext uri="{FF2B5EF4-FFF2-40B4-BE49-F238E27FC236}">
                  <a16:creationId xmlns:a16="http://schemas.microsoft.com/office/drawing/2014/main" id="{05B1A2B2-812E-4CDF-AFFA-6F7F2649EB86}"/>
                </a:ext>
              </a:extLst>
            </p:cNvPr>
            <p:cNvSpPr/>
            <p:nvPr/>
          </p:nvSpPr>
          <p:spPr bwMode="auto">
            <a:xfrm>
              <a:off x="6768225" y="3665137"/>
              <a:ext cx="1175972" cy="1455643"/>
            </a:xfrm>
            <a:custGeom>
              <a:avLst/>
              <a:gdLst>
                <a:gd name="T0" fmla="*/ 0 w 349"/>
                <a:gd name="T1" fmla="*/ 0 h 432"/>
                <a:gd name="T2" fmla="*/ 0 w 349"/>
                <a:gd name="T3" fmla="*/ 232 h 432"/>
                <a:gd name="T4" fmla="*/ 349 w 349"/>
                <a:gd name="T5" fmla="*/ 432 h 432"/>
                <a:gd name="T6" fmla="*/ 349 w 349"/>
                <a:gd name="T7" fmla="*/ 201 h 432"/>
                <a:gd name="T8" fmla="*/ 0 w 349"/>
                <a:gd name="T9" fmla="*/ 0 h 432"/>
              </a:gdLst>
              <a:ahLst/>
              <a:cxnLst>
                <a:cxn ang="0">
                  <a:pos x="T0" y="T1"/>
                </a:cxn>
                <a:cxn ang="0">
                  <a:pos x="T2" y="T3"/>
                </a:cxn>
                <a:cxn ang="0">
                  <a:pos x="T4" y="T5"/>
                </a:cxn>
                <a:cxn ang="0">
                  <a:pos x="T6" y="T7"/>
                </a:cxn>
                <a:cxn ang="0">
                  <a:pos x="T8" y="T9"/>
                </a:cxn>
              </a:cxnLst>
              <a:rect l="0" t="0" r="r" b="b"/>
              <a:pathLst>
                <a:path w="349" h="432">
                  <a:moveTo>
                    <a:pt x="0" y="0"/>
                  </a:moveTo>
                  <a:lnTo>
                    <a:pt x="0" y="232"/>
                  </a:lnTo>
                  <a:lnTo>
                    <a:pt x="349" y="432"/>
                  </a:lnTo>
                  <a:lnTo>
                    <a:pt x="349" y="20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3" name="ïṩḻíḋê">
              <a:extLst>
                <a:ext uri="{FF2B5EF4-FFF2-40B4-BE49-F238E27FC236}">
                  <a16:creationId xmlns:a16="http://schemas.microsoft.com/office/drawing/2014/main" id="{3FD59185-4EB3-464A-B8F2-F33043E132D1}"/>
                </a:ext>
              </a:extLst>
            </p:cNvPr>
            <p:cNvSpPr/>
            <p:nvPr/>
          </p:nvSpPr>
          <p:spPr bwMode="auto">
            <a:xfrm>
              <a:off x="6768225" y="3446116"/>
              <a:ext cx="1553361" cy="896298"/>
            </a:xfrm>
            <a:custGeom>
              <a:avLst/>
              <a:gdLst>
                <a:gd name="T0" fmla="*/ 0 w 461"/>
                <a:gd name="T1" fmla="*/ 65 h 266"/>
                <a:gd name="T2" fmla="*/ 112 w 461"/>
                <a:gd name="T3" fmla="*/ 0 h 266"/>
                <a:gd name="T4" fmla="*/ 461 w 461"/>
                <a:gd name="T5" fmla="*/ 200 h 266"/>
                <a:gd name="T6" fmla="*/ 349 w 461"/>
                <a:gd name="T7" fmla="*/ 266 h 266"/>
                <a:gd name="T8" fmla="*/ 0 w 461"/>
                <a:gd name="T9" fmla="*/ 65 h 266"/>
              </a:gdLst>
              <a:ahLst/>
              <a:cxnLst>
                <a:cxn ang="0">
                  <a:pos x="T0" y="T1"/>
                </a:cxn>
                <a:cxn ang="0">
                  <a:pos x="T2" y="T3"/>
                </a:cxn>
                <a:cxn ang="0">
                  <a:pos x="T4" y="T5"/>
                </a:cxn>
                <a:cxn ang="0">
                  <a:pos x="T6" y="T7"/>
                </a:cxn>
                <a:cxn ang="0">
                  <a:pos x="T8" y="T9"/>
                </a:cxn>
              </a:cxnLst>
              <a:rect l="0" t="0" r="r" b="b"/>
              <a:pathLst>
                <a:path w="461" h="266">
                  <a:moveTo>
                    <a:pt x="0" y="65"/>
                  </a:moveTo>
                  <a:lnTo>
                    <a:pt x="112" y="0"/>
                  </a:lnTo>
                  <a:lnTo>
                    <a:pt x="461" y="200"/>
                  </a:lnTo>
                  <a:lnTo>
                    <a:pt x="349" y="266"/>
                  </a:lnTo>
                  <a:lnTo>
                    <a:pt x="0" y="65"/>
                  </a:lnTo>
                  <a:close/>
                </a:path>
              </a:pathLst>
            </a:custGeom>
            <a:solidFill>
              <a:srgbClr val="FFCF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4" name="ïṡlîḓè">
              <a:extLst>
                <a:ext uri="{FF2B5EF4-FFF2-40B4-BE49-F238E27FC236}">
                  <a16:creationId xmlns:a16="http://schemas.microsoft.com/office/drawing/2014/main" id="{503EFACA-83F4-4035-BF02-D817696FAAAA}"/>
                </a:ext>
              </a:extLst>
            </p:cNvPr>
            <p:cNvSpPr/>
            <p:nvPr/>
          </p:nvSpPr>
          <p:spPr bwMode="auto">
            <a:xfrm>
              <a:off x="7145614" y="3223726"/>
              <a:ext cx="1563468" cy="896298"/>
            </a:xfrm>
            <a:custGeom>
              <a:avLst/>
              <a:gdLst>
                <a:gd name="T0" fmla="*/ 114 w 464"/>
                <a:gd name="T1" fmla="*/ 0 h 266"/>
                <a:gd name="T2" fmla="*/ 464 w 464"/>
                <a:gd name="T3" fmla="*/ 201 h 266"/>
                <a:gd name="T4" fmla="*/ 349 w 464"/>
                <a:gd name="T5" fmla="*/ 266 h 266"/>
                <a:gd name="T6" fmla="*/ 0 w 464"/>
                <a:gd name="T7" fmla="*/ 66 h 266"/>
                <a:gd name="T8" fmla="*/ 114 w 464"/>
                <a:gd name="T9" fmla="*/ 0 h 266"/>
              </a:gdLst>
              <a:ahLst/>
              <a:cxnLst>
                <a:cxn ang="0">
                  <a:pos x="T0" y="T1"/>
                </a:cxn>
                <a:cxn ang="0">
                  <a:pos x="T2" y="T3"/>
                </a:cxn>
                <a:cxn ang="0">
                  <a:pos x="T4" y="T5"/>
                </a:cxn>
                <a:cxn ang="0">
                  <a:pos x="T6" y="T7"/>
                </a:cxn>
                <a:cxn ang="0">
                  <a:pos x="T8" y="T9"/>
                </a:cxn>
              </a:cxnLst>
              <a:rect l="0" t="0" r="r" b="b"/>
              <a:pathLst>
                <a:path w="464" h="266">
                  <a:moveTo>
                    <a:pt x="114" y="0"/>
                  </a:moveTo>
                  <a:lnTo>
                    <a:pt x="464" y="201"/>
                  </a:lnTo>
                  <a:lnTo>
                    <a:pt x="349" y="266"/>
                  </a:lnTo>
                  <a:lnTo>
                    <a:pt x="0" y="66"/>
                  </a:lnTo>
                  <a:lnTo>
                    <a:pt x="114" y="0"/>
                  </a:lnTo>
                  <a:close/>
                </a:path>
              </a:pathLst>
            </a:custGeom>
            <a:solidFill>
              <a:srgbClr val="FFCF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5" name="íśliḑê">
              <a:extLst>
                <a:ext uri="{FF2B5EF4-FFF2-40B4-BE49-F238E27FC236}">
                  <a16:creationId xmlns:a16="http://schemas.microsoft.com/office/drawing/2014/main" id="{9E474C7A-DE86-4B61-ADB5-0B2F51369760}"/>
                </a:ext>
              </a:extLst>
            </p:cNvPr>
            <p:cNvSpPr/>
            <p:nvPr/>
          </p:nvSpPr>
          <p:spPr bwMode="auto">
            <a:xfrm>
              <a:off x="7573545" y="4679368"/>
              <a:ext cx="131413" cy="229129"/>
            </a:xfrm>
            <a:custGeom>
              <a:avLst/>
              <a:gdLst>
                <a:gd name="T0" fmla="*/ 37 w 39"/>
                <a:gd name="T1" fmla="*/ 62 h 68"/>
                <a:gd name="T2" fmla="*/ 2 w 39"/>
                <a:gd name="T3" fmla="*/ 43 h 68"/>
                <a:gd name="T4" fmla="*/ 2 w 39"/>
                <a:gd name="T5" fmla="*/ 6 h 68"/>
                <a:gd name="T6" fmla="*/ 37 w 39"/>
                <a:gd name="T7" fmla="*/ 25 h 68"/>
                <a:gd name="T8" fmla="*/ 37 w 39"/>
                <a:gd name="T9" fmla="*/ 62 h 68"/>
                <a:gd name="T10" fmla="*/ 0 w 39"/>
                <a:gd name="T11" fmla="*/ 0 h 68"/>
                <a:gd name="T12" fmla="*/ 0 w 39"/>
                <a:gd name="T13" fmla="*/ 45 h 68"/>
                <a:gd name="T14" fmla="*/ 39 w 39"/>
                <a:gd name="T15" fmla="*/ 68 h 68"/>
                <a:gd name="T16" fmla="*/ 39 w 39"/>
                <a:gd name="T17" fmla="*/ 23 h 68"/>
                <a:gd name="T18" fmla="*/ 0 w 39"/>
                <a:gd name="T1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68">
                  <a:moveTo>
                    <a:pt x="37" y="62"/>
                  </a:moveTo>
                  <a:lnTo>
                    <a:pt x="2" y="43"/>
                  </a:lnTo>
                  <a:lnTo>
                    <a:pt x="2" y="6"/>
                  </a:lnTo>
                  <a:lnTo>
                    <a:pt x="37" y="25"/>
                  </a:lnTo>
                  <a:lnTo>
                    <a:pt x="37" y="62"/>
                  </a:lnTo>
                  <a:close/>
                  <a:moveTo>
                    <a:pt x="0" y="0"/>
                  </a:moveTo>
                  <a:lnTo>
                    <a:pt x="0" y="45"/>
                  </a:lnTo>
                  <a:lnTo>
                    <a:pt x="39" y="68"/>
                  </a:lnTo>
                  <a:lnTo>
                    <a:pt x="39" y="23"/>
                  </a:lnTo>
                  <a:lnTo>
                    <a:pt x="0" y="0"/>
                  </a:lnTo>
                  <a:close/>
                </a:path>
              </a:pathLst>
            </a:custGeom>
            <a:solidFill>
              <a:srgbClr val="AF81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6" name="íṧḷiḋè">
              <a:extLst>
                <a:ext uri="{FF2B5EF4-FFF2-40B4-BE49-F238E27FC236}">
                  <a16:creationId xmlns:a16="http://schemas.microsoft.com/office/drawing/2014/main" id="{E8880855-C3E2-4549-94E2-37BC3CB3A2AB}"/>
                </a:ext>
              </a:extLst>
            </p:cNvPr>
            <p:cNvSpPr/>
            <p:nvPr/>
          </p:nvSpPr>
          <p:spPr bwMode="auto">
            <a:xfrm>
              <a:off x="7573545" y="4679368"/>
              <a:ext cx="131413" cy="229129"/>
            </a:xfrm>
            <a:custGeom>
              <a:avLst/>
              <a:gdLst>
                <a:gd name="T0" fmla="*/ 37 w 39"/>
                <a:gd name="T1" fmla="*/ 62 h 68"/>
                <a:gd name="T2" fmla="*/ 2 w 39"/>
                <a:gd name="T3" fmla="*/ 43 h 68"/>
                <a:gd name="T4" fmla="*/ 2 w 39"/>
                <a:gd name="T5" fmla="*/ 6 h 68"/>
                <a:gd name="T6" fmla="*/ 37 w 39"/>
                <a:gd name="T7" fmla="*/ 25 h 68"/>
                <a:gd name="T8" fmla="*/ 37 w 39"/>
                <a:gd name="T9" fmla="*/ 62 h 68"/>
                <a:gd name="T10" fmla="*/ 0 w 39"/>
                <a:gd name="T11" fmla="*/ 0 h 68"/>
                <a:gd name="T12" fmla="*/ 0 w 39"/>
                <a:gd name="T13" fmla="*/ 45 h 68"/>
                <a:gd name="T14" fmla="*/ 39 w 39"/>
                <a:gd name="T15" fmla="*/ 68 h 68"/>
                <a:gd name="T16" fmla="*/ 39 w 39"/>
                <a:gd name="T17" fmla="*/ 23 h 68"/>
                <a:gd name="T18" fmla="*/ 0 w 39"/>
                <a:gd name="T1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68">
                  <a:moveTo>
                    <a:pt x="37" y="62"/>
                  </a:moveTo>
                  <a:lnTo>
                    <a:pt x="2" y="43"/>
                  </a:lnTo>
                  <a:lnTo>
                    <a:pt x="2" y="6"/>
                  </a:lnTo>
                  <a:lnTo>
                    <a:pt x="37" y="25"/>
                  </a:lnTo>
                  <a:lnTo>
                    <a:pt x="37" y="62"/>
                  </a:lnTo>
                  <a:moveTo>
                    <a:pt x="0" y="0"/>
                  </a:moveTo>
                  <a:lnTo>
                    <a:pt x="0" y="45"/>
                  </a:lnTo>
                  <a:lnTo>
                    <a:pt x="39" y="68"/>
                  </a:lnTo>
                  <a:lnTo>
                    <a:pt x="39" y="2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7" name="isľïďè">
              <a:extLst>
                <a:ext uri="{FF2B5EF4-FFF2-40B4-BE49-F238E27FC236}">
                  <a16:creationId xmlns:a16="http://schemas.microsoft.com/office/drawing/2014/main" id="{A7BA96FC-6811-4FE3-AA97-FEB487B13545}"/>
                </a:ext>
              </a:extLst>
            </p:cNvPr>
            <p:cNvSpPr/>
            <p:nvPr/>
          </p:nvSpPr>
          <p:spPr bwMode="auto">
            <a:xfrm>
              <a:off x="7600501" y="4726542"/>
              <a:ext cx="77501" cy="121304"/>
            </a:xfrm>
            <a:custGeom>
              <a:avLst/>
              <a:gdLst>
                <a:gd name="T0" fmla="*/ 0 w 11"/>
                <a:gd name="T1" fmla="*/ 0 h 17"/>
                <a:gd name="T2" fmla="*/ 5 w 11"/>
                <a:gd name="T3" fmla="*/ 10 h 17"/>
                <a:gd name="T4" fmla="*/ 5 w 11"/>
                <a:gd name="T5" fmla="*/ 14 h 17"/>
                <a:gd name="T6" fmla="*/ 3 w 11"/>
                <a:gd name="T7" fmla="*/ 13 h 17"/>
                <a:gd name="T8" fmla="*/ 2 w 11"/>
                <a:gd name="T9" fmla="*/ 13 h 17"/>
                <a:gd name="T10" fmla="*/ 3 w 11"/>
                <a:gd name="T11" fmla="*/ 14 h 17"/>
                <a:gd name="T12" fmla="*/ 8 w 11"/>
                <a:gd name="T13" fmla="*/ 17 h 17"/>
                <a:gd name="T14" fmla="*/ 9 w 11"/>
                <a:gd name="T15" fmla="*/ 17 h 17"/>
                <a:gd name="T16" fmla="*/ 8 w 11"/>
                <a:gd name="T17" fmla="*/ 16 h 17"/>
                <a:gd name="T18" fmla="*/ 6 w 11"/>
                <a:gd name="T19" fmla="*/ 15 h 17"/>
                <a:gd name="T20" fmla="*/ 6 w 11"/>
                <a:gd name="T21" fmla="*/ 11 h 17"/>
                <a:gd name="T22" fmla="*/ 8 w 11"/>
                <a:gd name="T23" fmla="*/ 11 h 17"/>
                <a:gd name="T24" fmla="*/ 11 w 11"/>
                <a:gd name="T25" fmla="*/ 7 h 17"/>
                <a:gd name="T26" fmla="*/ 10 w 11"/>
                <a:gd name="T27" fmla="*/ 6 h 17"/>
                <a:gd name="T28" fmla="*/ 8 w 11"/>
                <a:gd name="T29" fmla="*/ 9 h 17"/>
                <a:gd name="T30" fmla="*/ 8 w 11"/>
                <a:gd name="T31" fmla="*/ 9 h 17"/>
                <a:gd name="T32" fmla="*/ 8 w 11"/>
                <a:gd name="T33" fmla="*/ 8 h 17"/>
                <a:gd name="T34" fmla="*/ 7 w 11"/>
                <a:gd name="T35" fmla="*/ 7 h 17"/>
                <a:gd name="T36" fmla="*/ 6 w 11"/>
                <a:gd name="T37" fmla="*/ 9 h 17"/>
                <a:gd name="T38" fmla="*/ 7 w 11"/>
                <a:gd name="T39" fmla="*/ 6 h 17"/>
                <a:gd name="T40" fmla="*/ 7 w 11"/>
                <a:gd name="T41" fmla="*/ 5 h 17"/>
                <a:gd name="T42" fmla="*/ 8 w 11"/>
                <a:gd name="T43" fmla="*/ 6 h 17"/>
                <a:gd name="T44" fmla="*/ 8 w 11"/>
                <a:gd name="T45" fmla="*/ 7 h 17"/>
                <a:gd name="T46" fmla="*/ 8 w 11"/>
                <a:gd name="T47" fmla="*/ 5 h 17"/>
                <a:gd name="T48" fmla="*/ 0 w 11"/>
                <a:gd name="T4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 h="17">
                  <a:moveTo>
                    <a:pt x="0" y="0"/>
                  </a:moveTo>
                  <a:cubicBezTo>
                    <a:pt x="0" y="4"/>
                    <a:pt x="2" y="8"/>
                    <a:pt x="5" y="10"/>
                  </a:cubicBezTo>
                  <a:cubicBezTo>
                    <a:pt x="5" y="14"/>
                    <a:pt x="5" y="14"/>
                    <a:pt x="5" y="14"/>
                  </a:cubicBezTo>
                  <a:cubicBezTo>
                    <a:pt x="3" y="13"/>
                    <a:pt x="3" y="13"/>
                    <a:pt x="3" y="13"/>
                  </a:cubicBezTo>
                  <a:cubicBezTo>
                    <a:pt x="2" y="13"/>
                    <a:pt x="2" y="13"/>
                    <a:pt x="2" y="13"/>
                  </a:cubicBezTo>
                  <a:cubicBezTo>
                    <a:pt x="3" y="14"/>
                    <a:pt x="3" y="14"/>
                    <a:pt x="3" y="14"/>
                  </a:cubicBezTo>
                  <a:cubicBezTo>
                    <a:pt x="8" y="17"/>
                    <a:pt x="8" y="17"/>
                    <a:pt x="8" y="17"/>
                  </a:cubicBezTo>
                  <a:cubicBezTo>
                    <a:pt x="9" y="17"/>
                    <a:pt x="9" y="17"/>
                    <a:pt x="9" y="17"/>
                  </a:cubicBezTo>
                  <a:cubicBezTo>
                    <a:pt x="8" y="16"/>
                    <a:pt x="8" y="16"/>
                    <a:pt x="8" y="16"/>
                  </a:cubicBezTo>
                  <a:cubicBezTo>
                    <a:pt x="6" y="15"/>
                    <a:pt x="6" y="15"/>
                    <a:pt x="6" y="15"/>
                  </a:cubicBezTo>
                  <a:cubicBezTo>
                    <a:pt x="6" y="11"/>
                    <a:pt x="6" y="11"/>
                    <a:pt x="6" y="11"/>
                  </a:cubicBezTo>
                  <a:cubicBezTo>
                    <a:pt x="7" y="11"/>
                    <a:pt x="7" y="11"/>
                    <a:pt x="8" y="11"/>
                  </a:cubicBezTo>
                  <a:cubicBezTo>
                    <a:pt x="10" y="11"/>
                    <a:pt x="11" y="10"/>
                    <a:pt x="11" y="7"/>
                  </a:cubicBezTo>
                  <a:cubicBezTo>
                    <a:pt x="10" y="6"/>
                    <a:pt x="10" y="6"/>
                    <a:pt x="10" y="6"/>
                  </a:cubicBezTo>
                  <a:cubicBezTo>
                    <a:pt x="8" y="9"/>
                    <a:pt x="8" y="9"/>
                    <a:pt x="8" y="9"/>
                  </a:cubicBezTo>
                  <a:cubicBezTo>
                    <a:pt x="8" y="9"/>
                    <a:pt x="8" y="9"/>
                    <a:pt x="8" y="9"/>
                  </a:cubicBezTo>
                  <a:cubicBezTo>
                    <a:pt x="8" y="8"/>
                    <a:pt x="8" y="8"/>
                    <a:pt x="8" y="8"/>
                  </a:cubicBezTo>
                  <a:cubicBezTo>
                    <a:pt x="7" y="7"/>
                    <a:pt x="7" y="7"/>
                    <a:pt x="7" y="7"/>
                  </a:cubicBezTo>
                  <a:cubicBezTo>
                    <a:pt x="6" y="9"/>
                    <a:pt x="6" y="9"/>
                    <a:pt x="6" y="9"/>
                  </a:cubicBezTo>
                  <a:cubicBezTo>
                    <a:pt x="7" y="6"/>
                    <a:pt x="7" y="6"/>
                    <a:pt x="7" y="6"/>
                  </a:cubicBezTo>
                  <a:cubicBezTo>
                    <a:pt x="7" y="5"/>
                    <a:pt x="7" y="5"/>
                    <a:pt x="7" y="5"/>
                  </a:cubicBezTo>
                  <a:cubicBezTo>
                    <a:pt x="8" y="6"/>
                    <a:pt x="8" y="6"/>
                    <a:pt x="8" y="6"/>
                  </a:cubicBezTo>
                  <a:cubicBezTo>
                    <a:pt x="8" y="7"/>
                    <a:pt x="8" y="7"/>
                    <a:pt x="8" y="7"/>
                  </a:cubicBezTo>
                  <a:cubicBezTo>
                    <a:pt x="8" y="5"/>
                    <a:pt x="8" y="5"/>
                    <a:pt x="8" y="5"/>
                  </a:cubicBezTo>
                  <a:cubicBezTo>
                    <a:pt x="0" y="0"/>
                    <a:pt x="0" y="0"/>
                    <a:pt x="0" y="0"/>
                  </a:cubicBezTo>
                </a:path>
              </a:pathLst>
            </a:custGeom>
            <a:solidFill>
              <a:srgbClr val="AF81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8" name="ïṩľïdé">
              <a:extLst>
                <a:ext uri="{FF2B5EF4-FFF2-40B4-BE49-F238E27FC236}">
                  <a16:creationId xmlns:a16="http://schemas.microsoft.com/office/drawing/2014/main" id="{EF8109E9-FF97-4E4F-9071-10DDA8635CED}"/>
                </a:ext>
              </a:extLst>
            </p:cNvPr>
            <p:cNvSpPr/>
            <p:nvPr/>
          </p:nvSpPr>
          <p:spPr bwMode="auto">
            <a:xfrm>
              <a:off x="7795934" y="4854585"/>
              <a:ext cx="37066" cy="67391"/>
            </a:xfrm>
            <a:custGeom>
              <a:avLst/>
              <a:gdLst>
                <a:gd name="T0" fmla="*/ 5 w 11"/>
                <a:gd name="T1" fmla="*/ 0 h 20"/>
                <a:gd name="T2" fmla="*/ 0 w 11"/>
                <a:gd name="T3" fmla="*/ 4 h 20"/>
                <a:gd name="T4" fmla="*/ 2 w 11"/>
                <a:gd name="T5" fmla="*/ 6 h 20"/>
                <a:gd name="T6" fmla="*/ 2 w 11"/>
                <a:gd name="T7" fmla="*/ 18 h 20"/>
                <a:gd name="T8" fmla="*/ 7 w 11"/>
                <a:gd name="T9" fmla="*/ 20 h 20"/>
                <a:gd name="T10" fmla="*/ 7 w 11"/>
                <a:gd name="T11" fmla="*/ 8 h 20"/>
                <a:gd name="T12" fmla="*/ 11 w 11"/>
                <a:gd name="T13" fmla="*/ 10 h 20"/>
                <a:gd name="T14" fmla="*/ 5 w 11"/>
                <a:gd name="T15" fmla="*/ 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20">
                  <a:moveTo>
                    <a:pt x="5" y="0"/>
                  </a:moveTo>
                  <a:lnTo>
                    <a:pt x="0" y="4"/>
                  </a:lnTo>
                  <a:lnTo>
                    <a:pt x="2" y="6"/>
                  </a:lnTo>
                  <a:lnTo>
                    <a:pt x="2" y="18"/>
                  </a:lnTo>
                  <a:lnTo>
                    <a:pt x="7" y="20"/>
                  </a:lnTo>
                  <a:lnTo>
                    <a:pt x="7" y="8"/>
                  </a:lnTo>
                  <a:lnTo>
                    <a:pt x="11" y="10"/>
                  </a:lnTo>
                  <a:lnTo>
                    <a:pt x="5" y="0"/>
                  </a:lnTo>
                  <a:close/>
                </a:path>
              </a:pathLst>
            </a:custGeom>
            <a:solidFill>
              <a:srgbClr val="AF81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9" name="isḷïḍé">
              <a:extLst>
                <a:ext uri="{FF2B5EF4-FFF2-40B4-BE49-F238E27FC236}">
                  <a16:creationId xmlns:a16="http://schemas.microsoft.com/office/drawing/2014/main" id="{B0E019E4-1D68-436D-86A0-A5398E6F51B8}"/>
                </a:ext>
              </a:extLst>
            </p:cNvPr>
            <p:cNvSpPr/>
            <p:nvPr/>
          </p:nvSpPr>
          <p:spPr bwMode="auto">
            <a:xfrm>
              <a:off x="7795934" y="4854585"/>
              <a:ext cx="37066" cy="67391"/>
            </a:xfrm>
            <a:custGeom>
              <a:avLst/>
              <a:gdLst>
                <a:gd name="T0" fmla="*/ 5 w 11"/>
                <a:gd name="T1" fmla="*/ 0 h 20"/>
                <a:gd name="T2" fmla="*/ 0 w 11"/>
                <a:gd name="T3" fmla="*/ 4 h 20"/>
                <a:gd name="T4" fmla="*/ 2 w 11"/>
                <a:gd name="T5" fmla="*/ 6 h 20"/>
                <a:gd name="T6" fmla="*/ 2 w 11"/>
                <a:gd name="T7" fmla="*/ 18 h 20"/>
                <a:gd name="T8" fmla="*/ 7 w 11"/>
                <a:gd name="T9" fmla="*/ 20 h 20"/>
                <a:gd name="T10" fmla="*/ 7 w 11"/>
                <a:gd name="T11" fmla="*/ 8 h 20"/>
                <a:gd name="T12" fmla="*/ 11 w 11"/>
                <a:gd name="T13" fmla="*/ 10 h 20"/>
                <a:gd name="T14" fmla="*/ 5 w 11"/>
                <a:gd name="T15" fmla="*/ 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20">
                  <a:moveTo>
                    <a:pt x="5" y="0"/>
                  </a:moveTo>
                  <a:lnTo>
                    <a:pt x="0" y="4"/>
                  </a:lnTo>
                  <a:lnTo>
                    <a:pt x="2" y="6"/>
                  </a:lnTo>
                  <a:lnTo>
                    <a:pt x="2" y="18"/>
                  </a:lnTo>
                  <a:lnTo>
                    <a:pt x="7" y="20"/>
                  </a:lnTo>
                  <a:lnTo>
                    <a:pt x="7" y="8"/>
                  </a:lnTo>
                  <a:lnTo>
                    <a:pt x="11" y="10"/>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0" name="íś1îḓê">
              <a:extLst>
                <a:ext uri="{FF2B5EF4-FFF2-40B4-BE49-F238E27FC236}">
                  <a16:creationId xmlns:a16="http://schemas.microsoft.com/office/drawing/2014/main" id="{1389A825-5488-4A88-B861-FEAF5D86A1E3}"/>
                </a:ext>
              </a:extLst>
            </p:cNvPr>
            <p:cNvSpPr/>
            <p:nvPr/>
          </p:nvSpPr>
          <p:spPr bwMode="auto">
            <a:xfrm>
              <a:off x="7762239" y="4895019"/>
              <a:ext cx="64022" cy="50544"/>
            </a:xfrm>
            <a:custGeom>
              <a:avLst/>
              <a:gdLst>
                <a:gd name="T0" fmla="*/ 0 w 19"/>
                <a:gd name="T1" fmla="*/ 0 h 15"/>
                <a:gd name="T2" fmla="*/ 0 w 19"/>
                <a:gd name="T3" fmla="*/ 2 h 15"/>
                <a:gd name="T4" fmla="*/ 19 w 19"/>
                <a:gd name="T5" fmla="*/ 15 h 15"/>
                <a:gd name="T6" fmla="*/ 19 w 19"/>
                <a:gd name="T7" fmla="*/ 13 h 15"/>
                <a:gd name="T8" fmla="*/ 0 w 19"/>
                <a:gd name="T9" fmla="*/ 0 h 15"/>
              </a:gdLst>
              <a:ahLst/>
              <a:cxnLst>
                <a:cxn ang="0">
                  <a:pos x="T0" y="T1"/>
                </a:cxn>
                <a:cxn ang="0">
                  <a:pos x="T2" y="T3"/>
                </a:cxn>
                <a:cxn ang="0">
                  <a:pos x="T4" y="T5"/>
                </a:cxn>
                <a:cxn ang="0">
                  <a:pos x="T6" y="T7"/>
                </a:cxn>
                <a:cxn ang="0">
                  <a:pos x="T8" y="T9"/>
                </a:cxn>
              </a:cxnLst>
              <a:rect l="0" t="0" r="r" b="b"/>
              <a:pathLst>
                <a:path w="19" h="15">
                  <a:moveTo>
                    <a:pt x="0" y="0"/>
                  </a:moveTo>
                  <a:lnTo>
                    <a:pt x="0" y="2"/>
                  </a:lnTo>
                  <a:lnTo>
                    <a:pt x="19" y="15"/>
                  </a:lnTo>
                  <a:lnTo>
                    <a:pt x="19" y="13"/>
                  </a:lnTo>
                  <a:lnTo>
                    <a:pt x="0" y="0"/>
                  </a:lnTo>
                  <a:close/>
                </a:path>
              </a:pathLst>
            </a:custGeom>
            <a:solidFill>
              <a:srgbClr val="AF81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1" name="îṩ1íḍê">
              <a:extLst>
                <a:ext uri="{FF2B5EF4-FFF2-40B4-BE49-F238E27FC236}">
                  <a16:creationId xmlns:a16="http://schemas.microsoft.com/office/drawing/2014/main" id="{A72FDA96-7A11-4739-818C-9317F2910A76}"/>
                </a:ext>
              </a:extLst>
            </p:cNvPr>
            <p:cNvSpPr/>
            <p:nvPr/>
          </p:nvSpPr>
          <p:spPr bwMode="auto">
            <a:xfrm>
              <a:off x="7762239" y="4895019"/>
              <a:ext cx="64022" cy="50544"/>
            </a:xfrm>
            <a:custGeom>
              <a:avLst/>
              <a:gdLst>
                <a:gd name="T0" fmla="*/ 0 w 19"/>
                <a:gd name="T1" fmla="*/ 0 h 15"/>
                <a:gd name="T2" fmla="*/ 0 w 19"/>
                <a:gd name="T3" fmla="*/ 2 h 15"/>
                <a:gd name="T4" fmla="*/ 19 w 19"/>
                <a:gd name="T5" fmla="*/ 15 h 15"/>
                <a:gd name="T6" fmla="*/ 19 w 19"/>
                <a:gd name="T7" fmla="*/ 13 h 15"/>
                <a:gd name="T8" fmla="*/ 0 w 19"/>
                <a:gd name="T9" fmla="*/ 0 h 15"/>
              </a:gdLst>
              <a:ahLst/>
              <a:cxnLst>
                <a:cxn ang="0">
                  <a:pos x="T0" y="T1"/>
                </a:cxn>
                <a:cxn ang="0">
                  <a:pos x="T2" y="T3"/>
                </a:cxn>
                <a:cxn ang="0">
                  <a:pos x="T4" y="T5"/>
                </a:cxn>
                <a:cxn ang="0">
                  <a:pos x="T6" y="T7"/>
                </a:cxn>
                <a:cxn ang="0">
                  <a:pos x="T8" y="T9"/>
                </a:cxn>
              </a:cxnLst>
              <a:rect l="0" t="0" r="r" b="b"/>
              <a:pathLst>
                <a:path w="19" h="15">
                  <a:moveTo>
                    <a:pt x="0" y="0"/>
                  </a:moveTo>
                  <a:lnTo>
                    <a:pt x="0" y="2"/>
                  </a:lnTo>
                  <a:lnTo>
                    <a:pt x="19" y="15"/>
                  </a:lnTo>
                  <a:lnTo>
                    <a:pt x="19" y="1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2" name="íṣ1îde">
              <a:extLst>
                <a:ext uri="{FF2B5EF4-FFF2-40B4-BE49-F238E27FC236}">
                  <a16:creationId xmlns:a16="http://schemas.microsoft.com/office/drawing/2014/main" id="{6D24318E-C5DF-4571-8E87-51EA5D32E021}"/>
                </a:ext>
              </a:extLst>
            </p:cNvPr>
            <p:cNvSpPr/>
            <p:nvPr/>
          </p:nvSpPr>
          <p:spPr bwMode="auto">
            <a:xfrm>
              <a:off x="7762239" y="4830999"/>
              <a:ext cx="26956" cy="70761"/>
            </a:xfrm>
            <a:custGeom>
              <a:avLst/>
              <a:gdLst>
                <a:gd name="T0" fmla="*/ 4 w 8"/>
                <a:gd name="T1" fmla="*/ 0 h 21"/>
                <a:gd name="T2" fmla="*/ 0 w 8"/>
                <a:gd name="T3" fmla="*/ 5 h 21"/>
                <a:gd name="T4" fmla="*/ 2 w 8"/>
                <a:gd name="T5" fmla="*/ 7 h 21"/>
                <a:gd name="T6" fmla="*/ 2 w 8"/>
                <a:gd name="T7" fmla="*/ 17 h 21"/>
                <a:gd name="T8" fmla="*/ 6 w 8"/>
                <a:gd name="T9" fmla="*/ 21 h 21"/>
                <a:gd name="T10" fmla="*/ 6 w 8"/>
                <a:gd name="T11" fmla="*/ 9 h 21"/>
                <a:gd name="T12" fmla="*/ 8 w 8"/>
                <a:gd name="T13" fmla="*/ 11 h 21"/>
                <a:gd name="T14" fmla="*/ 4 w 8"/>
                <a:gd name="T15" fmla="*/ 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21">
                  <a:moveTo>
                    <a:pt x="4" y="0"/>
                  </a:moveTo>
                  <a:lnTo>
                    <a:pt x="0" y="5"/>
                  </a:lnTo>
                  <a:lnTo>
                    <a:pt x="2" y="7"/>
                  </a:lnTo>
                  <a:lnTo>
                    <a:pt x="2" y="17"/>
                  </a:lnTo>
                  <a:lnTo>
                    <a:pt x="6" y="21"/>
                  </a:lnTo>
                  <a:lnTo>
                    <a:pt x="6" y="9"/>
                  </a:lnTo>
                  <a:lnTo>
                    <a:pt x="8" y="11"/>
                  </a:lnTo>
                  <a:lnTo>
                    <a:pt x="4" y="0"/>
                  </a:lnTo>
                  <a:close/>
                </a:path>
              </a:pathLst>
            </a:custGeom>
            <a:solidFill>
              <a:srgbClr val="AF81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3" name="îşľiḓè">
              <a:extLst>
                <a:ext uri="{FF2B5EF4-FFF2-40B4-BE49-F238E27FC236}">
                  <a16:creationId xmlns:a16="http://schemas.microsoft.com/office/drawing/2014/main" id="{A7A5945B-CDA4-45E5-957C-42BB5BAC5FC6}"/>
                </a:ext>
              </a:extLst>
            </p:cNvPr>
            <p:cNvSpPr/>
            <p:nvPr/>
          </p:nvSpPr>
          <p:spPr bwMode="auto">
            <a:xfrm>
              <a:off x="7762239" y="4830999"/>
              <a:ext cx="26956" cy="70761"/>
            </a:xfrm>
            <a:custGeom>
              <a:avLst/>
              <a:gdLst>
                <a:gd name="T0" fmla="*/ 4 w 8"/>
                <a:gd name="T1" fmla="*/ 0 h 21"/>
                <a:gd name="T2" fmla="*/ 0 w 8"/>
                <a:gd name="T3" fmla="*/ 5 h 21"/>
                <a:gd name="T4" fmla="*/ 2 w 8"/>
                <a:gd name="T5" fmla="*/ 7 h 21"/>
                <a:gd name="T6" fmla="*/ 2 w 8"/>
                <a:gd name="T7" fmla="*/ 17 h 21"/>
                <a:gd name="T8" fmla="*/ 6 w 8"/>
                <a:gd name="T9" fmla="*/ 21 h 21"/>
                <a:gd name="T10" fmla="*/ 6 w 8"/>
                <a:gd name="T11" fmla="*/ 9 h 21"/>
                <a:gd name="T12" fmla="*/ 8 w 8"/>
                <a:gd name="T13" fmla="*/ 11 h 21"/>
                <a:gd name="T14" fmla="*/ 4 w 8"/>
                <a:gd name="T15" fmla="*/ 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21">
                  <a:moveTo>
                    <a:pt x="4" y="0"/>
                  </a:moveTo>
                  <a:lnTo>
                    <a:pt x="0" y="5"/>
                  </a:lnTo>
                  <a:lnTo>
                    <a:pt x="2" y="7"/>
                  </a:lnTo>
                  <a:lnTo>
                    <a:pt x="2" y="17"/>
                  </a:lnTo>
                  <a:lnTo>
                    <a:pt x="6" y="21"/>
                  </a:lnTo>
                  <a:lnTo>
                    <a:pt x="6" y="9"/>
                  </a:lnTo>
                  <a:lnTo>
                    <a:pt x="8" y="11"/>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4" name="iṡlîďè">
              <a:extLst>
                <a:ext uri="{FF2B5EF4-FFF2-40B4-BE49-F238E27FC236}">
                  <a16:creationId xmlns:a16="http://schemas.microsoft.com/office/drawing/2014/main" id="{9E530CF0-6405-4D12-9058-4A0A252B12B8}"/>
                </a:ext>
              </a:extLst>
            </p:cNvPr>
            <p:cNvSpPr/>
            <p:nvPr/>
          </p:nvSpPr>
          <p:spPr bwMode="auto">
            <a:xfrm>
              <a:off x="7728544" y="4763608"/>
              <a:ext cx="131413" cy="235868"/>
            </a:xfrm>
            <a:custGeom>
              <a:avLst/>
              <a:gdLst>
                <a:gd name="T0" fmla="*/ 37 w 39"/>
                <a:gd name="T1" fmla="*/ 64 h 70"/>
                <a:gd name="T2" fmla="*/ 2 w 39"/>
                <a:gd name="T3" fmla="*/ 45 h 70"/>
                <a:gd name="T4" fmla="*/ 2 w 39"/>
                <a:gd name="T5" fmla="*/ 6 h 70"/>
                <a:gd name="T6" fmla="*/ 37 w 39"/>
                <a:gd name="T7" fmla="*/ 27 h 70"/>
                <a:gd name="T8" fmla="*/ 37 w 39"/>
                <a:gd name="T9" fmla="*/ 64 h 70"/>
                <a:gd name="T10" fmla="*/ 0 w 39"/>
                <a:gd name="T11" fmla="*/ 0 h 70"/>
                <a:gd name="T12" fmla="*/ 0 w 39"/>
                <a:gd name="T13" fmla="*/ 47 h 70"/>
                <a:gd name="T14" fmla="*/ 39 w 39"/>
                <a:gd name="T15" fmla="*/ 70 h 70"/>
                <a:gd name="T16" fmla="*/ 39 w 39"/>
                <a:gd name="T17" fmla="*/ 25 h 70"/>
                <a:gd name="T18" fmla="*/ 0 w 39"/>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70">
                  <a:moveTo>
                    <a:pt x="37" y="64"/>
                  </a:moveTo>
                  <a:lnTo>
                    <a:pt x="2" y="45"/>
                  </a:lnTo>
                  <a:lnTo>
                    <a:pt x="2" y="6"/>
                  </a:lnTo>
                  <a:lnTo>
                    <a:pt x="37" y="27"/>
                  </a:lnTo>
                  <a:lnTo>
                    <a:pt x="37" y="64"/>
                  </a:lnTo>
                  <a:close/>
                  <a:moveTo>
                    <a:pt x="0" y="0"/>
                  </a:moveTo>
                  <a:lnTo>
                    <a:pt x="0" y="47"/>
                  </a:lnTo>
                  <a:lnTo>
                    <a:pt x="39" y="70"/>
                  </a:lnTo>
                  <a:lnTo>
                    <a:pt x="39" y="25"/>
                  </a:lnTo>
                  <a:lnTo>
                    <a:pt x="0" y="0"/>
                  </a:lnTo>
                  <a:close/>
                </a:path>
              </a:pathLst>
            </a:custGeom>
            <a:solidFill>
              <a:srgbClr val="AF81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5" name="iṥliḓe">
              <a:extLst>
                <a:ext uri="{FF2B5EF4-FFF2-40B4-BE49-F238E27FC236}">
                  <a16:creationId xmlns:a16="http://schemas.microsoft.com/office/drawing/2014/main" id="{A5C61303-8716-446B-AA56-E17A854A4FAB}"/>
                </a:ext>
              </a:extLst>
            </p:cNvPr>
            <p:cNvSpPr/>
            <p:nvPr/>
          </p:nvSpPr>
          <p:spPr bwMode="auto">
            <a:xfrm>
              <a:off x="7728544" y="4763608"/>
              <a:ext cx="131413" cy="235868"/>
            </a:xfrm>
            <a:custGeom>
              <a:avLst/>
              <a:gdLst>
                <a:gd name="T0" fmla="*/ 37 w 39"/>
                <a:gd name="T1" fmla="*/ 64 h 70"/>
                <a:gd name="T2" fmla="*/ 2 w 39"/>
                <a:gd name="T3" fmla="*/ 45 h 70"/>
                <a:gd name="T4" fmla="*/ 2 w 39"/>
                <a:gd name="T5" fmla="*/ 6 h 70"/>
                <a:gd name="T6" fmla="*/ 37 w 39"/>
                <a:gd name="T7" fmla="*/ 27 h 70"/>
                <a:gd name="T8" fmla="*/ 37 w 39"/>
                <a:gd name="T9" fmla="*/ 64 h 70"/>
                <a:gd name="T10" fmla="*/ 0 w 39"/>
                <a:gd name="T11" fmla="*/ 0 h 70"/>
                <a:gd name="T12" fmla="*/ 0 w 39"/>
                <a:gd name="T13" fmla="*/ 47 h 70"/>
                <a:gd name="T14" fmla="*/ 39 w 39"/>
                <a:gd name="T15" fmla="*/ 70 h 70"/>
                <a:gd name="T16" fmla="*/ 39 w 39"/>
                <a:gd name="T17" fmla="*/ 25 h 70"/>
                <a:gd name="T18" fmla="*/ 0 w 39"/>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70">
                  <a:moveTo>
                    <a:pt x="37" y="64"/>
                  </a:moveTo>
                  <a:lnTo>
                    <a:pt x="2" y="45"/>
                  </a:lnTo>
                  <a:lnTo>
                    <a:pt x="2" y="6"/>
                  </a:lnTo>
                  <a:lnTo>
                    <a:pt x="37" y="27"/>
                  </a:lnTo>
                  <a:lnTo>
                    <a:pt x="37" y="64"/>
                  </a:lnTo>
                  <a:moveTo>
                    <a:pt x="0" y="0"/>
                  </a:moveTo>
                  <a:lnTo>
                    <a:pt x="0" y="47"/>
                  </a:lnTo>
                  <a:lnTo>
                    <a:pt x="39" y="70"/>
                  </a:lnTo>
                  <a:lnTo>
                    <a:pt x="39" y="2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6" name="íṥľîḍè">
              <a:extLst>
                <a:ext uri="{FF2B5EF4-FFF2-40B4-BE49-F238E27FC236}">
                  <a16:creationId xmlns:a16="http://schemas.microsoft.com/office/drawing/2014/main" id="{958267F7-E042-4EF6-85A4-B14C280844CB}"/>
                </a:ext>
              </a:extLst>
            </p:cNvPr>
            <p:cNvSpPr/>
            <p:nvPr/>
          </p:nvSpPr>
          <p:spPr bwMode="auto">
            <a:xfrm>
              <a:off x="7445502" y="4659151"/>
              <a:ext cx="77501" cy="90979"/>
            </a:xfrm>
            <a:custGeom>
              <a:avLst/>
              <a:gdLst>
                <a:gd name="T0" fmla="*/ 2 w 11"/>
                <a:gd name="T1" fmla="*/ 0 h 13"/>
                <a:gd name="T2" fmla="*/ 0 w 11"/>
                <a:gd name="T3" fmla="*/ 1 h 13"/>
                <a:gd name="T4" fmla="*/ 0 w 11"/>
                <a:gd name="T5" fmla="*/ 1 h 13"/>
                <a:gd name="T6" fmla="*/ 1 w 11"/>
                <a:gd name="T7" fmla="*/ 1 h 13"/>
                <a:gd name="T8" fmla="*/ 3 w 11"/>
                <a:gd name="T9" fmla="*/ 3 h 13"/>
                <a:gd name="T10" fmla="*/ 3 w 11"/>
                <a:gd name="T11" fmla="*/ 3 h 13"/>
                <a:gd name="T12" fmla="*/ 4 w 11"/>
                <a:gd name="T13" fmla="*/ 3 h 13"/>
                <a:gd name="T14" fmla="*/ 5 w 11"/>
                <a:gd name="T15" fmla="*/ 4 h 13"/>
                <a:gd name="T16" fmla="*/ 5 w 11"/>
                <a:gd name="T17" fmla="*/ 10 h 13"/>
                <a:gd name="T18" fmla="*/ 5 w 11"/>
                <a:gd name="T19" fmla="*/ 11 h 13"/>
                <a:gd name="T20" fmla="*/ 5 w 11"/>
                <a:gd name="T21" fmla="*/ 12 h 13"/>
                <a:gd name="T22" fmla="*/ 6 w 11"/>
                <a:gd name="T23" fmla="*/ 13 h 13"/>
                <a:gd name="T24" fmla="*/ 7 w 11"/>
                <a:gd name="T25" fmla="*/ 13 h 13"/>
                <a:gd name="T26" fmla="*/ 7 w 11"/>
                <a:gd name="T27" fmla="*/ 13 h 13"/>
                <a:gd name="T28" fmla="*/ 7 w 11"/>
                <a:gd name="T29" fmla="*/ 13 h 13"/>
                <a:gd name="T30" fmla="*/ 7 w 11"/>
                <a:gd name="T31" fmla="*/ 12 h 13"/>
                <a:gd name="T32" fmla="*/ 7 w 11"/>
                <a:gd name="T33" fmla="*/ 12 h 13"/>
                <a:gd name="T34" fmla="*/ 7 w 11"/>
                <a:gd name="T35" fmla="*/ 13 h 13"/>
                <a:gd name="T36" fmla="*/ 7 w 11"/>
                <a:gd name="T37" fmla="*/ 13 h 13"/>
                <a:gd name="T38" fmla="*/ 6 w 11"/>
                <a:gd name="T39" fmla="*/ 13 h 13"/>
                <a:gd name="T40" fmla="*/ 6 w 11"/>
                <a:gd name="T41" fmla="*/ 12 h 13"/>
                <a:gd name="T42" fmla="*/ 6 w 11"/>
                <a:gd name="T43" fmla="*/ 11 h 13"/>
                <a:gd name="T44" fmla="*/ 6 w 11"/>
                <a:gd name="T45" fmla="*/ 11 h 13"/>
                <a:gd name="T46" fmla="*/ 6 w 11"/>
                <a:gd name="T47" fmla="*/ 7 h 13"/>
                <a:gd name="T48" fmla="*/ 6 w 11"/>
                <a:gd name="T49" fmla="*/ 4 h 13"/>
                <a:gd name="T50" fmla="*/ 6 w 11"/>
                <a:gd name="T51" fmla="*/ 4 h 13"/>
                <a:gd name="T52" fmla="*/ 7 w 11"/>
                <a:gd name="T53" fmla="*/ 5 h 13"/>
                <a:gd name="T54" fmla="*/ 8 w 11"/>
                <a:gd name="T55" fmla="*/ 6 h 13"/>
                <a:gd name="T56" fmla="*/ 8 w 11"/>
                <a:gd name="T57" fmla="*/ 6 h 13"/>
                <a:gd name="T58" fmla="*/ 9 w 11"/>
                <a:gd name="T59" fmla="*/ 6 h 13"/>
                <a:gd name="T60" fmla="*/ 11 w 11"/>
                <a:gd name="T61" fmla="*/ 7 h 13"/>
                <a:gd name="T62" fmla="*/ 6 w 11"/>
                <a:gd name="T63" fmla="*/ 2 h 13"/>
                <a:gd name="T64" fmla="*/ 6 w 11"/>
                <a:gd name="T65" fmla="*/ 1 h 13"/>
                <a:gd name="T66" fmla="*/ 5 w 11"/>
                <a:gd name="T67" fmla="*/ 1 h 13"/>
                <a:gd name="T68" fmla="*/ 5 w 11"/>
                <a:gd name="T69" fmla="*/ 1 h 13"/>
                <a:gd name="T70" fmla="*/ 5 w 11"/>
                <a:gd name="T71" fmla="*/ 2 h 13"/>
                <a:gd name="T72" fmla="*/ 2 w 11"/>
                <a:gd name="T7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 h="13">
                  <a:moveTo>
                    <a:pt x="2" y="0"/>
                  </a:moveTo>
                  <a:cubicBezTo>
                    <a:pt x="1" y="0"/>
                    <a:pt x="0" y="1"/>
                    <a:pt x="0" y="1"/>
                  </a:cubicBezTo>
                  <a:cubicBezTo>
                    <a:pt x="0" y="1"/>
                    <a:pt x="0" y="1"/>
                    <a:pt x="0" y="1"/>
                  </a:cubicBezTo>
                  <a:cubicBezTo>
                    <a:pt x="1" y="1"/>
                    <a:pt x="1" y="1"/>
                    <a:pt x="1" y="1"/>
                  </a:cubicBezTo>
                  <a:cubicBezTo>
                    <a:pt x="2" y="2"/>
                    <a:pt x="2" y="2"/>
                    <a:pt x="3" y="3"/>
                  </a:cubicBezTo>
                  <a:cubicBezTo>
                    <a:pt x="3" y="3"/>
                    <a:pt x="3" y="3"/>
                    <a:pt x="3" y="3"/>
                  </a:cubicBezTo>
                  <a:cubicBezTo>
                    <a:pt x="3" y="3"/>
                    <a:pt x="4" y="3"/>
                    <a:pt x="4" y="3"/>
                  </a:cubicBezTo>
                  <a:cubicBezTo>
                    <a:pt x="5" y="3"/>
                    <a:pt x="5" y="4"/>
                    <a:pt x="5" y="4"/>
                  </a:cubicBezTo>
                  <a:cubicBezTo>
                    <a:pt x="5" y="6"/>
                    <a:pt x="5" y="9"/>
                    <a:pt x="5" y="10"/>
                  </a:cubicBezTo>
                  <a:cubicBezTo>
                    <a:pt x="5" y="11"/>
                    <a:pt x="5" y="11"/>
                    <a:pt x="5" y="11"/>
                  </a:cubicBezTo>
                  <a:cubicBezTo>
                    <a:pt x="5" y="12"/>
                    <a:pt x="5" y="12"/>
                    <a:pt x="5" y="12"/>
                  </a:cubicBezTo>
                  <a:cubicBezTo>
                    <a:pt x="5" y="13"/>
                    <a:pt x="6" y="13"/>
                    <a:pt x="6" y="13"/>
                  </a:cubicBezTo>
                  <a:cubicBezTo>
                    <a:pt x="6" y="13"/>
                    <a:pt x="7" y="13"/>
                    <a:pt x="7" y="13"/>
                  </a:cubicBezTo>
                  <a:cubicBezTo>
                    <a:pt x="7" y="13"/>
                    <a:pt x="7" y="13"/>
                    <a:pt x="7" y="13"/>
                  </a:cubicBezTo>
                  <a:cubicBezTo>
                    <a:pt x="7" y="13"/>
                    <a:pt x="7" y="13"/>
                    <a:pt x="7" y="13"/>
                  </a:cubicBezTo>
                  <a:cubicBezTo>
                    <a:pt x="7" y="12"/>
                    <a:pt x="7" y="12"/>
                    <a:pt x="7" y="12"/>
                  </a:cubicBezTo>
                  <a:cubicBezTo>
                    <a:pt x="7" y="12"/>
                    <a:pt x="7" y="12"/>
                    <a:pt x="7" y="12"/>
                  </a:cubicBezTo>
                  <a:cubicBezTo>
                    <a:pt x="7" y="13"/>
                    <a:pt x="7" y="13"/>
                    <a:pt x="7" y="13"/>
                  </a:cubicBezTo>
                  <a:cubicBezTo>
                    <a:pt x="7" y="13"/>
                    <a:pt x="7" y="13"/>
                    <a:pt x="7" y="13"/>
                  </a:cubicBezTo>
                  <a:cubicBezTo>
                    <a:pt x="7" y="13"/>
                    <a:pt x="6" y="13"/>
                    <a:pt x="6" y="13"/>
                  </a:cubicBezTo>
                  <a:cubicBezTo>
                    <a:pt x="6" y="13"/>
                    <a:pt x="6" y="12"/>
                    <a:pt x="6" y="12"/>
                  </a:cubicBezTo>
                  <a:cubicBezTo>
                    <a:pt x="6" y="11"/>
                    <a:pt x="6" y="11"/>
                    <a:pt x="6" y="11"/>
                  </a:cubicBezTo>
                  <a:cubicBezTo>
                    <a:pt x="6" y="11"/>
                    <a:pt x="6" y="11"/>
                    <a:pt x="6" y="11"/>
                  </a:cubicBezTo>
                  <a:cubicBezTo>
                    <a:pt x="6" y="7"/>
                    <a:pt x="6" y="7"/>
                    <a:pt x="6" y="7"/>
                  </a:cubicBezTo>
                  <a:cubicBezTo>
                    <a:pt x="6" y="6"/>
                    <a:pt x="6" y="5"/>
                    <a:pt x="6" y="4"/>
                  </a:cubicBezTo>
                  <a:cubicBezTo>
                    <a:pt x="6" y="4"/>
                    <a:pt x="6" y="4"/>
                    <a:pt x="6" y="4"/>
                  </a:cubicBezTo>
                  <a:cubicBezTo>
                    <a:pt x="6" y="4"/>
                    <a:pt x="6" y="4"/>
                    <a:pt x="7" y="5"/>
                  </a:cubicBezTo>
                  <a:cubicBezTo>
                    <a:pt x="7" y="5"/>
                    <a:pt x="8" y="5"/>
                    <a:pt x="8" y="6"/>
                  </a:cubicBezTo>
                  <a:cubicBezTo>
                    <a:pt x="8" y="6"/>
                    <a:pt x="8" y="6"/>
                    <a:pt x="8" y="6"/>
                  </a:cubicBezTo>
                  <a:cubicBezTo>
                    <a:pt x="9" y="6"/>
                    <a:pt x="9" y="6"/>
                    <a:pt x="9" y="6"/>
                  </a:cubicBezTo>
                  <a:cubicBezTo>
                    <a:pt x="10" y="6"/>
                    <a:pt x="10" y="7"/>
                    <a:pt x="11" y="7"/>
                  </a:cubicBezTo>
                  <a:cubicBezTo>
                    <a:pt x="10" y="5"/>
                    <a:pt x="8" y="3"/>
                    <a:pt x="6" y="2"/>
                  </a:cubicBezTo>
                  <a:cubicBezTo>
                    <a:pt x="6" y="1"/>
                    <a:pt x="6" y="1"/>
                    <a:pt x="6" y="1"/>
                  </a:cubicBezTo>
                  <a:cubicBezTo>
                    <a:pt x="5" y="1"/>
                    <a:pt x="5" y="1"/>
                    <a:pt x="5" y="1"/>
                  </a:cubicBezTo>
                  <a:cubicBezTo>
                    <a:pt x="5" y="1"/>
                    <a:pt x="5" y="1"/>
                    <a:pt x="5" y="1"/>
                  </a:cubicBezTo>
                  <a:cubicBezTo>
                    <a:pt x="5" y="2"/>
                    <a:pt x="5" y="2"/>
                    <a:pt x="5" y="2"/>
                  </a:cubicBezTo>
                  <a:cubicBezTo>
                    <a:pt x="4" y="1"/>
                    <a:pt x="3" y="0"/>
                    <a:pt x="2" y="0"/>
                  </a:cubicBezTo>
                </a:path>
              </a:pathLst>
            </a:custGeom>
            <a:solidFill>
              <a:srgbClr val="AF81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7" name="iṣ1îḑè">
              <a:extLst>
                <a:ext uri="{FF2B5EF4-FFF2-40B4-BE49-F238E27FC236}">
                  <a16:creationId xmlns:a16="http://schemas.microsoft.com/office/drawing/2014/main" id="{9E37194C-1D69-4386-A4AA-EF37C7F7D162}"/>
                </a:ext>
              </a:extLst>
            </p:cNvPr>
            <p:cNvSpPr/>
            <p:nvPr/>
          </p:nvSpPr>
          <p:spPr bwMode="auto">
            <a:xfrm>
              <a:off x="7418546" y="4588392"/>
              <a:ext cx="134782" cy="235868"/>
            </a:xfrm>
            <a:custGeom>
              <a:avLst/>
              <a:gdLst>
                <a:gd name="T0" fmla="*/ 35 w 40"/>
                <a:gd name="T1" fmla="*/ 64 h 70"/>
                <a:gd name="T2" fmla="*/ 2 w 40"/>
                <a:gd name="T3" fmla="*/ 43 h 70"/>
                <a:gd name="T4" fmla="*/ 2 w 40"/>
                <a:gd name="T5" fmla="*/ 6 h 70"/>
                <a:gd name="T6" fmla="*/ 38 w 40"/>
                <a:gd name="T7" fmla="*/ 25 h 70"/>
                <a:gd name="T8" fmla="*/ 35 w 40"/>
                <a:gd name="T9" fmla="*/ 64 h 70"/>
                <a:gd name="T10" fmla="*/ 0 w 40"/>
                <a:gd name="T11" fmla="*/ 0 h 70"/>
                <a:gd name="T12" fmla="*/ 0 w 40"/>
                <a:gd name="T13" fmla="*/ 45 h 70"/>
                <a:gd name="T14" fmla="*/ 40 w 40"/>
                <a:gd name="T15" fmla="*/ 70 h 70"/>
                <a:gd name="T16" fmla="*/ 40 w 40"/>
                <a:gd name="T17" fmla="*/ 23 h 70"/>
                <a:gd name="T18" fmla="*/ 0 w 40"/>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70">
                  <a:moveTo>
                    <a:pt x="35" y="64"/>
                  </a:moveTo>
                  <a:lnTo>
                    <a:pt x="2" y="43"/>
                  </a:lnTo>
                  <a:lnTo>
                    <a:pt x="2" y="6"/>
                  </a:lnTo>
                  <a:lnTo>
                    <a:pt x="38" y="25"/>
                  </a:lnTo>
                  <a:lnTo>
                    <a:pt x="35" y="64"/>
                  </a:lnTo>
                  <a:close/>
                  <a:moveTo>
                    <a:pt x="0" y="0"/>
                  </a:moveTo>
                  <a:lnTo>
                    <a:pt x="0" y="45"/>
                  </a:lnTo>
                  <a:lnTo>
                    <a:pt x="40" y="70"/>
                  </a:lnTo>
                  <a:lnTo>
                    <a:pt x="40" y="23"/>
                  </a:lnTo>
                  <a:lnTo>
                    <a:pt x="0" y="0"/>
                  </a:lnTo>
                  <a:close/>
                </a:path>
              </a:pathLst>
            </a:custGeom>
            <a:solidFill>
              <a:srgbClr val="AF81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8" name="íṩḻîḋé">
              <a:extLst>
                <a:ext uri="{FF2B5EF4-FFF2-40B4-BE49-F238E27FC236}">
                  <a16:creationId xmlns:a16="http://schemas.microsoft.com/office/drawing/2014/main" id="{137129B5-2DDE-44A5-A314-987721188B3F}"/>
                </a:ext>
              </a:extLst>
            </p:cNvPr>
            <p:cNvSpPr/>
            <p:nvPr/>
          </p:nvSpPr>
          <p:spPr bwMode="auto">
            <a:xfrm>
              <a:off x="7418546" y="4588392"/>
              <a:ext cx="134782" cy="235868"/>
            </a:xfrm>
            <a:custGeom>
              <a:avLst/>
              <a:gdLst>
                <a:gd name="T0" fmla="*/ 35 w 40"/>
                <a:gd name="T1" fmla="*/ 64 h 70"/>
                <a:gd name="T2" fmla="*/ 2 w 40"/>
                <a:gd name="T3" fmla="*/ 43 h 70"/>
                <a:gd name="T4" fmla="*/ 2 w 40"/>
                <a:gd name="T5" fmla="*/ 6 h 70"/>
                <a:gd name="T6" fmla="*/ 38 w 40"/>
                <a:gd name="T7" fmla="*/ 25 h 70"/>
                <a:gd name="T8" fmla="*/ 35 w 40"/>
                <a:gd name="T9" fmla="*/ 64 h 70"/>
                <a:gd name="T10" fmla="*/ 0 w 40"/>
                <a:gd name="T11" fmla="*/ 0 h 70"/>
                <a:gd name="T12" fmla="*/ 0 w 40"/>
                <a:gd name="T13" fmla="*/ 45 h 70"/>
                <a:gd name="T14" fmla="*/ 40 w 40"/>
                <a:gd name="T15" fmla="*/ 70 h 70"/>
                <a:gd name="T16" fmla="*/ 40 w 40"/>
                <a:gd name="T17" fmla="*/ 23 h 70"/>
                <a:gd name="T18" fmla="*/ 0 w 40"/>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70">
                  <a:moveTo>
                    <a:pt x="35" y="64"/>
                  </a:moveTo>
                  <a:lnTo>
                    <a:pt x="2" y="43"/>
                  </a:lnTo>
                  <a:lnTo>
                    <a:pt x="2" y="6"/>
                  </a:lnTo>
                  <a:lnTo>
                    <a:pt x="38" y="25"/>
                  </a:lnTo>
                  <a:lnTo>
                    <a:pt x="35" y="64"/>
                  </a:lnTo>
                  <a:moveTo>
                    <a:pt x="0" y="0"/>
                  </a:moveTo>
                  <a:lnTo>
                    <a:pt x="0" y="45"/>
                  </a:lnTo>
                  <a:lnTo>
                    <a:pt x="40" y="70"/>
                  </a:lnTo>
                  <a:lnTo>
                    <a:pt x="40" y="2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9" name="íṩļïḑè">
              <a:extLst>
                <a:ext uri="{FF2B5EF4-FFF2-40B4-BE49-F238E27FC236}">
                  <a16:creationId xmlns:a16="http://schemas.microsoft.com/office/drawing/2014/main" id="{844C1ABA-7111-41B0-B2CE-621095C6CCA5}"/>
                </a:ext>
              </a:extLst>
            </p:cNvPr>
            <p:cNvSpPr/>
            <p:nvPr/>
          </p:nvSpPr>
          <p:spPr bwMode="auto">
            <a:xfrm>
              <a:off x="7098440" y="3419159"/>
              <a:ext cx="1273688" cy="734560"/>
            </a:xfrm>
            <a:custGeom>
              <a:avLst/>
              <a:gdLst>
                <a:gd name="T0" fmla="*/ 0 w 378"/>
                <a:gd name="T1" fmla="*/ 17 h 218"/>
                <a:gd name="T2" fmla="*/ 31 w 378"/>
                <a:gd name="T3" fmla="*/ 0 h 218"/>
                <a:gd name="T4" fmla="*/ 378 w 378"/>
                <a:gd name="T5" fmla="*/ 199 h 218"/>
                <a:gd name="T6" fmla="*/ 349 w 378"/>
                <a:gd name="T7" fmla="*/ 218 h 218"/>
                <a:gd name="T8" fmla="*/ 0 w 378"/>
                <a:gd name="T9" fmla="*/ 17 h 218"/>
              </a:gdLst>
              <a:ahLst/>
              <a:cxnLst>
                <a:cxn ang="0">
                  <a:pos x="T0" y="T1"/>
                </a:cxn>
                <a:cxn ang="0">
                  <a:pos x="T2" y="T3"/>
                </a:cxn>
                <a:cxn ang="0">
                  <a:pos x="T4" y="T5"/>
                </a:cxn>
                <a:cxn ang="0">
                  <a:pos x="T6" y="T7"/>
                </a:cxn>
                <a:cxn ang="0">
                  <a:pos x="T8" y="T9"/>
                </a:cxn>
              </a:cxnLst>
              <a:rect l="0" t="0" r="r" b="b"/>
              <a:pathLst>
                <a:path w="378" h="218">
                  <a:moveTo>
                    <a:pt x="0" y="17"/>
                  </a:moveTo>
                  <a:lnTo>
                    <a:pt x="31" y="0"/>
                  </a:lnTo>
                  <a:lnTo>
                    <a:pt x="378" y="199"/>
                  </a:lnTo>
                  <a:lnTo>
                    <a:pt x="349" y="218"/>
                  </a:lnTo>
                  <a:lnTo>
                    <a:pt x="0"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0" name="îşļîḋê">
              <a:extLst>
                <a:ext uri="{FF2B5EF4-FFF2-40B4-BE49-F238E27FC236}">
                  <a16:creationId xmlns:a16="http://schemas.microsoft.com/office/drawing/2014/main" id="{18A594C4-D9C1-457D-B59F-680EA641EBC6}"/>
                </a:ext>
              </a:extLst>
            </p:cNvPr>
            <p:cNvSpPr/>
            <p:nvPr/>
          </p:nvSpPr>
          <p:spPr bwMode="auto">
            <a:xfrm>
              <a:off x="8274410" y="4089699"/>
              <a:ext cx="97718" cy="272934"/>
            </a:xfrm>
            <a:custGeom>
              <a:avLst/>
              <a:gdLst>
                <a:gd name="T0" fmla="*/ 29 w 29"/>
                <a:gd name="T1" fmla="*/ 0 h 81"/>
                <a:gd name="T2" fmla="*/ 29 w 29"/>
                <a:gd name="T3" fmla="*/ 69 h 81"/>
                <a:gd name="T4" fmla="*/ 27 w 29"/>
                <a:gd name="T5" fmla="*/ 67 h 81"/>
                <a:gd name="T6" fmla="*/ 25 w 29"/>
                <a:gd name="T7" fmla="*/ 75 h 81"/>
                <a:gd name="T8" fmla="*/ 18 w 29"/>
                <a:gd name="T9" fmla="*/ 71 h 81"/>
                <a:gd name="T10" fmla="*/ 16 w 29"/>
                <a:gd name="T11" fmla="*/ 77 h 81"/>
                <a:gd name="T12" fmla="*/ 12 w 29"/>
                <a:gd name="T13" fmla="*/ 73 h 81"/>
                <a:gd name="T14" fmla="*/ 12 w 29"/>
                <a:gd name="T15" fmla="*/ 79 h 81"/>
                <a:gd name="T16" fmla="*/ 8 w 29"/>
                <a:gd name="T17" fmla="*/ 75 h 81"/>
                <a:gd name="T18" fmla="*/ 8 w 29"/>
                <a:gd name="T19" fmla="*/ 81 h 81"/>
                <a:gd name="T20" fmla="*/ 4 w 29"/>
                <a:gd name="T21" fmla="*/ 73 h 81"/>
                <a:gd name="T22" fmla="*/ 0 w 29"/>
                <a:gd name="T23" fmla="*/ 81 h 81"/>
                <a:gd name="T24" fmla="*/ 0 w 29"/>
                <a:gd name="T25" fmla="*/ 19 h 81"/>
                <a:gd name="T26" fmla="*/ 29 w 29"/>
                <a:gd name="T2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81">
                  <a:moveTo>
                    <a:pt x="29" y="0"/>
                  </a:moveTo>
                  <a:lnTo>
                    <a:pt x="29" y="69"/>
                  </a:lnTo>
                  <a:lnTo>
                    <a:pt x="27" y="67"/>
                  </a:lnTo>
                  <a:lnTo>
                    <a:pt x="25" y="75"/>
                  </a:lnTo>
                  <a:lnTo>
                    <a:pt x="18" y="71"/>
                  </a:lnTo>
                  <a:lnTo>
                    <a:pt x="16" y="77"/>
                  </a:lnTo>
                  <a:lnTo>
                    <a:pt x="12" y="73"/>
                  </a:lnTo>
                  <a:lnTo>
                    <a:pt x="12" y="79"/>
                  </a:lnTo>
                  <a:lnTo>
                    <a:pt x="8" y="75"/>
                  </a:lnTo>
                  <a:lnTo>
                    <a:pt x="8" y="81"/>
                  </a:lnTo>
                  <a:lnTo>
                    <a:pt x="4" y="73"/>
                  </a:lnTo>
                  <a:lnTo>
                    <a:pt x="0" y="81"/>
                  </a:lnTo>
                  <a:lnTo>
                    <a:pt x="0" y="19"/>
                  </a:lnTo>
                  <a:lnTo>
                    <a:pt x="29" y="0"/>
                  </a:lnTo>
                  <a:close/>
                </a:path>
              </a:pathLst>
            </a:custGeom>
            <a:solidFill>
              <a:srgbClr val="D4D7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1" name="îṡḻiḋé">
              <a:extLst>
                <a:ext uri="{FF2B5EF4-FFF2-40B4-BE49-F238E27FC236}">
                  <a16:creationId xmlns:a16="http://schemas.microsoft.com/office/drawing/2014/main" id="{E3052BFA-EE91-4728-B1F6-D8CB60DC81A0}"/>
                </a:ext>
              </a:extLst>
            </p:cNvPr>
            <p:cNvSpPr/>
            <p:nvPr/>
          </p:nvSpPr>
          <p:spPr bwMode="auto">
            <a:xfrm>
              <a:off x="4554433" y="3944808"/>
              <a:ext cx="3682913" cy="2146400"/>
            </a:xfrm>
            <a:custGeom>
              <a:avLst/>
              <a:gdLst>
                <a:gd name="T0" fmla="*/ 526 w 526"/>
                <a:gd name="T1" fmla="*/ 186 h 307"/>
                <a:gd name="T2" fmla="*/ 499 w 526"/>
                <a:gd name="T3" fmla="*/ 186 h 307"/>
                <a:gd name="T4" fmla="*/ 193 w 526"/>
                <a:gd name="T5" fmla="*/ 10 h 307"/>
                <a:gd name="T6" fmla="*/ 140 w 526"/>
                <a:gd name="T7" fmla="*/ 8 h 307"/>
                <a:gd name="T8" fmla="*/ 30 w 526"/>
                <a:gd name="T9" fmla="*/ 71 h 307"/>
                <a:gd name="T10" fmla="*/ 0 w 526"/>
                <a:gd name="T11" fmla="*/ 71 h 307"/>
                <a:gd name="T12" fmla="*/ 0 w 526"/>
                <a:gd name="T13" fmla="*/ 97 h 307"/>
                <a:gd name="T14" fmla="*/ 0 w 526"/>
                <a:gd name="T15" fmla="*/ 97 h 307"/>
                <a:gd name="T16" fmla="*/ 13 w 526"/>
                <a:gd name="T17" fmla="*/ 114 h 307"/>
                <a:gd name="T18" fmla="*/ 334 w 526"/>
                <a:gd name="T19" fmla="*/ 297 h 307"/>
                <a:gd name="T20" fmla="*/ 386 w 526"/>
                <a:gd name="T21" fmla="*/ 300 h 307"/>
                <a:gd name="T22" fmla="*/ 517 w 526"/>
                <a:gd name="T23" fmla="*/ 224 h 307"/>
                <a:gd name="T24" fmla="*/ 526 w 526"/>
                <a:gd name="T25" fmla="*/ 210 h 307"/>
                <a:gd name="T26" fmla="*/ 526 w 526"/>
                <a:gd name="T27" fmla="*/ 210 h 307"/>
                <a:gd name="T28" fmla="*/ 526 w 526"/>
                <a:gd name="T29" fmla="*/ 186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6" h="307">
                  <a:moveTo>
                    <a:pt x="526" y="186"/>
                  </a:moveTo>
                  <a:cubicBezTo>
                    <a:pt x="499" y="186"/>
                    <a:pt x="499" y="186"/>
                    <a:pt x="499" y="186"/>
                  </a:cubicBezTo>
                  <a:cubicBezTo>
                    <a:pt x="193" y="10"/>
                    <a:pt x="193" y="10"/>
                    <a:pt x="193" y="10"/>
                  </a:cubicBezTo>
                  <a:cubicBezTo>
                    <a:pt x="177" y="1"/>
                    <a:pt x="153" y="0"/>
                    <a:pt x="140" y="8"/>
                  </a:cubicBezTo>
                  <a:cubicBezTo>
                    <a:pt x="30" y="71"/>
                    <a:pt x="30" y="71"/>
                    <a:pt x="30" y="71"/>
                  </a:cubicBezTo>
                  <a:cubicBezTo>
                    <a:pt x="0" y="71"/>
                    <a:pt x="0" y="71"/>
                    <a:pt x="0" y="71"/>
                  </a:cubicBezTo>
                  <a:cubicBezTo>
                    <a:pt x="0" y="97"/>
                    <a:pt x="0" y="97"/>
                    <a:pt x="0" y="97"/>
                  </a:cubicBezTo>
                  <a:cubicBezTo>
                    <a:pt x="0" y="97"/>
                    <a:pt x="0" y="97"/>
                    <a:pt x="0" y="97"/>
                  </a:cubicBezTo>
                  <a:cubicBezTo>
                    <a:pt x="0" y="103"/>
                    <a:pt x="5" y="109"/>
                    <a:pt x="13" y="114"/>
                  </a:cubicBezTo>
                  <a:cubicBezTo>
                    <a:pt x="334" y="297"/>
                    <a:pt x="334" y="297"/>
                    <a:pt x="334" y="297"/>
                  </a:cubicBezTo>
                  <a:cubicBezTo>
                    <a:pt x="349" y="306"/>
                    <a:pt x="373" y="307"/>
                    <a:pt x="386" y="300"/>
                  </a:cubicBezTo>
                  <a:cubicBezTo>
                    <a:pt x="517" y="224"/>
                    <a:pt x="517" y="224"/>
                    <a:pt x="517" y="224"/>
                  </a:cubicBezTo>
                  <a:cubicBezTo>
                    <a:pt x="523" y="221"/>
                    <a:pt x="526" y="215"/>
                    <a:pt x="526" y="210"/>
                  </a:cubicBezTo>
                  <a:cubicBezTo>
                    <a:pt x="526" y="210"/>
                    <a:pt x="526" y="210"/>
                    <a:pt x="526" y="210"/>
                  </a:cubicBezTo>
                  <a:lnTo>
                    <a:pt x="526" y="186"/>
                  </a:lnTo>
                  <a:close/>
                </a:path>
              </a:pathLst>
            </a:custGeom>
            <a:solidFill>
              <a:srgbClr val="28A0D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2" name="îşļiďe">
              <a:extLst>
                <a:ext uri="{FF2B5EF4-FFF2-40B4-BE49-F238E27FC236}">
                  <a16:creationId xmlns:a16="http://schemas.microsoft.com/office/drawing/2014/main" id="{43360B11-E107-4919-A3E7-AE617C048188}"/>
                </a:ext>
              </a:extLst>
            </p:cNvPr>
            <p:cNvSpPr/>
            <p:nvPr/>
          </p:nvSpPr>
          <p:spPr bwMode="auto">
            <a:xfrm>
              <a:off x="4527477" y="3769592"/>
              <a:ext cx="3740194" cy="2153139"/>
            </a:xfrm>
            <a:custGeom>
              <a:avLst/>
              <a:gdLst>
                <a:gd name="T0" fmla="*/ 517 w 534"/>
                <a:gd name="T1" fmla="*/ 194 h 308"/>
                <a:gd name="T2" fmla="*/ 521 w 534"/>
                <a:gd name="T3" fmla="*/ 225 h 308"/>
                <a:gd name="T4" fmla="*/ 390 w 534"/>
                <a:gd name="T5" fmla="*/ 300 h 308"/>
                <a:gd name="T6" fmla="*/ 338 w 534"/>
                <a:gd name="T7" fmla="*/ 298 h 308"/>
                <a:gd name="T8" fmla="*/ 17 w 534"/>
                <a:gd name="T9" fmla="*/ 114 h 308"/>
                <a:gd name="T10" fmla="*/ 13 w 534"/>
                <a:gd name="T11" fmla="*/ 83 h 308"/>
                <a:gd name="T12" fmla="*/ 144 w 534"/>
                <a:gd name="T13" fmla="*/ 8 h 308"/>
                <a:gd name="T14" fmla="*/ 197 w 534"/>
                <a:gd name="T15" fmla="*/ 10 h 308"/>
                <a:gd name="T16" fmla="*/ 517 w 534"/>
                <a:gd name="T17" fmla="*/ 194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4" h="308">
                  <a:moveTo>
                    <a:pt x="517" y="194"/>
                  </a:moveTo>
                  <a:cubicBezTo>
                    <a:pt x="533" y="203"/>
                    <a:pt x="534" y="217"/>
                    <a:pt x="521" y="225"/>
                  </a:cubicBezTo>
                  <a:cubicBezTo>
                    <a:pt x="390" y="300"/>
                    <a:pt x="390" y="300"/>
                    <a:pt x="390" y="300"/>
                  </a:cubicBezTo>
                  <a:cubicBezTo>
                    <a:pt x="377" y="308"/>
                    <a:pt x="353" y="307"/>
                    <a:pt x="338" y="298"/>
                  </a:cubicBezTo>
                  <a:cubicBezTo>
                    <a:pt x="17" y="114"/>
                    <a:pt x="17" y="114"/>
                    <a:pt x="17" y="114"/>
                  </a:cubicBezTo>
                  <a:cubicBezTo>
                    <a:pt x="2" y="105"/>
                    <a:pt x="0" y="91"/>
                    <a:pt x="13" y="83"/>
                  </a:cubicBezTo>
                  <a:cubicBezTo>
                    <a:pt x="144" y="8"/>
                    <a:pt x="144" y="8"/>
                    <a:pt x="144" y="8"/>
                  </a:cubicBezTo>
                  <a:cubicBezTo>
                    <a:pt x="157" y="0"/>
                    <a:pt x="181" y="1"/>
                    <a:pt x="197" y="10"/>
                  </a:cubicBezTo>
                  <a:lnTo>
                    <a:pt x="517" y="194"/>
                  </a:lnTo>
                  <a:close/>
                </a:path>
              </a:pathLst>
            </a:custGeom>
            <a:solidFill>
              <a:srgbClr val="83DC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3" name="íṡḷîḋé">
              <a:extLst>
                <a:ext uri="{FF2B5EF4-FFF2-40B4-BE49-F238E27FC236}">
                  <a16:creationId xmlns:a16="http://schemas.microsoft.com/office/drawing/2014/main" id="{4C6C1208-9E11-4209-80E6-145B1D1953C6}"/>
                </a:ext>
              </a:extLst>
            </p:cNvPr>
            <p:cNvSpPr/>
            <p:nvPr/>
          </p:nvSpPr>
          <p:spPr bwMode="auto">
            <a:xfrm>
              <a:off x="4567911" y="3796548"/>
              <a:ext cx="3655956" cy="2099226"/>
            </a:xfrm>
            <a:custGeom>
              <a:avLst/>
              <a:gdLst>
                <a:gd name="T0" fmla="*/ 380 w 522"/>
                <a:gd name="T1" fmla="*/ 294 h 300"/>
                <a:gd name="T2" fmla="*/ 335 w 522"/>
                <a:gd name="T3" fmla="*/ 292 h 300"/>
                <a:gd name="T4" fmla="*/ 15 w 522"/>
                <a:gd name="T5" fmla="*/ 108 h 300"/>
                <a:gd name="T6" fmla="*/ 12 w 522"/>
                <a:gd name="T7" fmla="*/ 82 h 300"/>
                <a:gd name="T8" fmla="*/ 142 w 522"/>
                <a:gd name="T9" fmla="*/ 6 h 300"/>
                <a:gd name="T10" fmla="*/ 187 w 522"/>
                <a:gd name="T11" fmla="*/ 8 h 300"/>
                <a:gd name="T12" fmla="*/ 508 w 522"/>
                <a:gd name="T13" fmla="*/ 192 h 300"/>
                <a:gd name="T14" fmla="*/ 511 w 522"/>
                <a:gd name="T15" fmla="*/ 218 h 300"/>
                <a:gd name="T16" fmla="*/ 380 w 522"/>
                <a:gd name="T17" fmla="*/ 29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2" h="300">
                  <a:moveTo>
                    <a:pt x="380" y="294"/>
                  </a:moveTo>
                  <a:cubicBezTo>
                    <a:pt x="369" y="300"/>
                    <a:pt x="349" y="299"/>
                    <a:pt x="335" y="292"/>
                  </a:cubicBezTo>
                  <a:cubicBezTo>
                    <a:pt x="15" y="108"/>
                    <a:pt x="15" y="108"/>
                    <a:pt x="15" y="108"/>
                  </a:cubicBezTo>
                  <a:cubicBezTo>
                    <a:pt x="1" y="100"/>
                    <a:pt x="0" y="88"/>
                    <a:pt x="12" y="82"/>
                  </a:cubicBezTo>
                  <a:cubicBezTo>
                    <a:pt x="142" y="6"/>
                    <a:pt x="142" y="6"/>
                    <a:pt x="142" y="6"/>
                  </a:cubicBezTo>
                  <a:cubicBezTo>
                    <a:pt x="154" y="0"/>
                    <a:pt x="174" y="1"/>
                    <a:pt x="187" y="8"/>
                  </a:cubicBezTo>
                  <a:cubicBezTo>
                    <a:pt x="508" y="192"/>
                    <a:pt x="508" y="192"/>
                    <a:pt x="508" y="192"/>
                  </a:cubicBezTo>
                  <a:cubicBezTo>
                    <a:pt x="521" y="200"/>
                    <a:pt x="522" y="211"/>
                    <a:pt x="511" y="218"/>
                  </a:cubicBezTo>
                  <a:lnTo>
                    <a:pt x="380" y="294"/>
                  </a:lnTo>
                  <a:close/>
                </a:path>
              </a:pathLst>
            </a:custGeom>
            <a:solidFill>
              <a:srgbClr val="363F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4" name="íṡlîḓe">
              <a:extLst>
                <a:ext uri="{FF2B5EF4-FFF2-40B4-BE49-F238E27FC236}">
                  <a16:creationId xmlns:a16="http://schemas.microsoft.com/office/drawing/2014/main" id="{5FA536E4-A8EB-471D-B891-043E7818BDE0}"/>
                </a:ext>
              </a:extLst>
            </p:cNvPr>
            <p:cNvSpPr/>
            <p:nvPr/>
          </p:nvSpPr>
          <p:spPr bwMode="auto">
            <a:xfrm>
              <a:off x="4938561" y="4005460"/>
              <a:ext cx="2928135" cy="1681403"/>
            </a:xfrm>
            <a:custGeom>
              <a:avLst/>
              <a:gdLst>
                <a:gd name="T0" fmla="*/ 869 w 869"/>
                <a:gd name="T1" fmla="*/ 310 h 499"/>
                <a:gd name="T2" fmla="*/ 539 w 869"/>
                <a:gd name="T3" fmla="*/ 499 h 499"/>
                <a:gd name="T4" fmla="*/ 0 w 869"/>
                <a:gd name="T5" fmla="*/ 189 h 499"/>
                <a:gd name="T6" fmla="*/ 329 w 869"/>
                <a:gd name="T7" fmla="*/ 0 h 499"/>
                <a:gd name="T8" fmla="*/ 869 w 869"/>
                <a:gd name="T9" fmla="*/ 310 h 499"/>
              </a:gdLst>
              <a:ahLst/>
              <a:cxnLst>
                <a:cxn ang="0">
                  <a:pos x="T0" y="T1"/>
                </a:cxn>
                <a:cxn ang="0">
                  <a:pos x="T2" y="T3"/>
                </a:cxn>
                <a:cxn ang="0">
                  <a:pos x="T4" y="T5"/>
                </a:cxn>
                <a:cxn ang="0">
                  <a:pos x="T6" y="T7"/>
                </a:cxn>
                <a:cxn ang="0">
                  <a:pos x="T8" y="T9"/>
                </a:cxn>
              </a:cxnLst>
              <a:rect l="0" t="0" r="r" b="b"/>
              <a:pathLst>
                <a:path w="869" h="499">
                  <a:moveTo>
                    <a:pt x="869" y="310"/>
                  </a:moveTo>
                  <a:lnTo>
                    <a:pt x="539" y="499"/>
                  </a:lnTo>
                  <a:lnTo>
                    <a:pt x="0" y="189"/>
                  </a:lnTo>
                  <a:lnTo>
                    <a:pt x="329" y="0"/>
                  </a:lnTo>
                  <a:lnTo>
                    <a:pt x="869" y="3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5" name="íṥ1idè">
              <a:extLst>
                <a:ext uri="{FF2B5EF4-FFF2-40B4-BE49-F238E27FC236}">
                  <a16:creationId xmlns:a16="http://schemas.microsoft.com/office/drawing/2014/main" id="{42E646F0-CCC8-403B-8119-437CFA7C61B6}"/>
                </a:ext>
              </a:extLst>
            </p:cNvPr>
            <p:cNvSpPr/>
            <p:nvPr/>
          </p:nvSpPr>
          <p:spPr bwMode="auto">
            <a:xfrm>
              <a:off x="5585514" y="4362631"/>
              <a:ext cx="1246731" cy="721082"/>
            </a:xfrm>
            <a:custGeom>
              <a:avLst/>
              <a:gdLst>
                <a:gd name="T0" fmla="*/ 176 w 178"/>
                <a:gd name="T1" fmla="*/ 50 h 103"/>
                <a:gd name="T2" fmla="*/ 176 w 178"/>
                <a:gd name="T3" fmla="*/ 54 h 103"/>
                <a:gd name="T4" fmla="*/ 93 w 178"/>
                <a:gd name="T5" fmla="*/ 102 h 103"/>
                <a:gd name="T6" fmla="*/ 87 w 178"/>
                <a:gd name="T7" fmla="*/ 102 h 103"/>
                <a:gd name="T8" fmla="*/ 3 w 178"/>
                <a:gd name="T9" fmla="*/ 83 h 103"/>
                <a:gd name="T10" fmla="*/ 2 w 178"/>
                <a:gd name="T11" fmla="*/ 83 h 103"/>
                <a:gd name="T12" fmla="*/ 0 w 178"/>
                <a:gd name="T13" fmla="*/ 80 h 103"/>
                <a:gd name="T14" fmla="*/ 1 w 178"/>
                <a:gd name="T15" fmla="*/ 79 h 103"/>
                <a:gd name="T16" fmla="*/ 40 w 178"/>
                <a:gd name="T17" fmla="*/ 56 h 103"/>
                <a:gd name="T18" fmla="*/ 19 w 178"/>
                <a:gd name="T19" fmla="*/ 28 h 103"/>
                <a:gd name="T20" fmla="*/ 18 w 178"/>
                <a:gd name="T21" fmla="*/ 28 h 103"/>
                <a:gd name="T22" fmla="*/ 15 w 178"/>
                <a:gd name="T23" fmla="*/ 27 h 103"/>
                <a:gd name="T24" fmla="*/ 14 w 178"/>
                <a:gd name="T25" fmla="*/ 26 h 103"/>
                <a:gd name="T26" fmla="*/ 15 w 178"/>
                <a:gd name="T27" fmla="*/ 22 h 103"/>
                <a:gd name="T28" fmla="*/ 17 w 178"/>
                <a:gd name="T29" fmla="*/ 21 h 103"/>
                <a:gd name="T30" fmla="*/ 23 w 178"/>
                <a:gd name="T31" fmla="*/ 22 h 103"/>
                <a:gd name="T32" fmla="*/ 24 w 178"/>
                <a:gd name="T33" fmla="*/ 23 h 103"/>
                <a:gd name="T34" fmla="*/ 24 w 178"/>
                <a:gd name="T35" fmla="*/ 26 h 103"/>
                <a:gd name="T36" fmla="*/ 23 w 178"/>
                <a:gd name="T37" fmla="*/ 27 h 103"/>
                <a:gd name="T38" fmla="*/ 44 w 178"/>
                <a:gd name="T39" fmla="*/ 54 h 103"/>
                <a:gd name="T40" fmla="*/ 93 w 178"/>
                <a:gd name="T41" fmla="*/ 25 h 103"/>
                <a:gd name="T42" fmla="*/ 46 w 178"/>
                <a:gd name="T43" fmla="*/ 14 h 103"/>
                <a:gd name="T44" fmla="*/ 45 w 178"/>
                <a:gd name="T45" fmla="*/ 14 h 103"/>
                <a:gd name="T46" fmla="*/ 40 w 178"/>
                <a:gd name="T47" fmla="*/ 14 h 103"/>
                <a:gd name="T48" fmla="*/ 38 w 178"/>
                <a:gd name="T49" fmla="*/ 14 h 103"/>
                <a:gd name="T50" fmla="*/ 36 w 178"/>
                <a:gd name="T51" fmla="*/ 10 h 103"/>
                <a:gd name="T52" fmla="*/ 38 w 178"/>
                <a:gd name="T53" fmla="*/ 9 h 103"/>
                <a:gd name="T54" fmla="*/ 44 w 178"/>
                <a:gd name="T55" fmla="*/ 8 h 103"/>
                <a:gd name="T56" fmla="*/ 46 w 178"/>
                <a:gd name="T57" fmla="*/ 9 h 103"/>
                <a:gd name="T58" fmla="*/ 47 w 178"/>
                <a:gd name="T59" fmla="*/ 10 h 103"/>
                <a:gd name="T60" fmla="*/ 48 w 178"/>
                <a:gd name="T61" fmla="*/ 11 h 103"/>
                <a:gd name="T62" fmla="*/ 97 w 178"/>
                <a:gd name="T63" fmla="*/ 23 h 103"/>
                <a:gd name="T64" fmla="*/ 136 w 178"/>
                <a:gd name="T65" fmla="*/ 1 h 103"/>
                <a:gd name="T66" fmla="*/ 137 w 178"/>
                <a:gd name="T67" fmla="*/ 0 h 103"/>
                <a:gd name="T68" fmla="*/ 139 w 178"/>
                <a:gd name="T69" fmla="*/ 0 h 103"/>
                <a:gd name="T70" fmla="*/ 143 w 178"/>
                <a:gd name="T71" fmla="*/ 2 h 103"/>
                <a:gd name="T72" fmla="*/ 176 w 178"/>
                <a:gd name="T73" fmla="*/ 50 h 103"/>
                <a:gd name="T74" fmla="*/ 89 w 178"/>
                <a:gd name="T75" fmla="*/ 97 h 103"/>
                <a:gd name="T76" fmla="*/ 168 w 178"/>
                <a:gd name="T77" fmla="*/ 51 h 103"/>
                <a:gd name="T78" fmla="*/ 137 w 178"/>
                <a:gd name="T79" fmla="*/ 7 h 103"/>
                <a:gd name="T80" fmla="*/ 107 w 178"/>
                <a:gd name="T81" fmla="*/ 24 h 103"/>
                <a:gd name="T82" fmla="*/ 107 w 178"/>
                <a:gd name="T83" fmla="*/ 25 h 103"/>
                <a:gd name="T84" fmla="*/ 107 w 178"/>
                <a:gd name="T85" fmla="*/ 27 h 103"/>
                <a:gd name="T86" fmla="*/ 106 w 178"/>
                <a:gd name="T87" fmla="*/ 29 h 103"/>
                <a:gd name="T88" fmla="*/ 100 w 178"/>
                <a:gd name="T89" fmla="*/ 29 h 103"/>
                <a:gd name="T90" fmla="*/ 99 w 178"/>
                <a:gd name="T91" fmla="*/ 29 h 103"/>
                <a:gd name="T92" fmla="*/ 50 w 178"/>
                <a:gd name="T93" fmla="*/ 57 h 103"/>
                <a:gd name="T94" fmla="*/ 51 w 178"/>
                <a:gd name="T95" fmla="*/ 58 h 103"/>
                <a:gd name="T96" fmla="*/ 49 w 178"/>
                <a:gd name="T97" fmla="*/ 62 h 103"/>
                <a:gd name="T98" fmla="*/ 47 w 178"/>
                <a:gd name="T99" fmla="*/ 62 h 103"/>
                <a:gd name="T100" fmla="*/ 43 w 178"/>
                <a:gd name="T101" fmla="*/ 62 h 103"/>
                <a:gd name="T102" fmla="*/ 42 w 178"/>
                <a:gd name="T103" fmla="*/ 62 h 103"/>
                <a:gd name="T104" fmla="*/ 12 w 178"/>
                <a:gd name="T105" fmla="*/ 80 h 103"/>
                <a:gd name="T106" fmla="*/ 89 w 178"/>
                <a:gd name="T107"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8" h="103">
                  <a:moveTo>
                    <a:pt x="176" y="50"/>
                  </a:moveTo>
                  <a:cubicBezTo>
                    <a:pt x="178" y="52"/>
                    <a:pt x="177" y="53"/>
                    <a:pt x="176" y="54"/>
                  </a:cubicBezTo>
                  <a:cubicBezTo>
                    <a:pt x="93" y="102"/>
                    <a:pt x="93" y="102"/>
                    <a:pt x="93" y="102"/>
                  </a:cubicBezTo>
                  <a:cubicBezTo>
                    <a:pt x="91" y="103"/>
                    <a:pt x="89" y="103"/>
                    <a:pt x="87" y="102"/>
                  </a:cubicBezTo>
                  <a:cubicBezTo>
                    <a:pt x="3" y="83"/>
                    <a:pt x="3" y="83"/>
                    <a:pt x="3" y="83"/>
                  </a:cubicBezTo>
                  <a:cubicBezTo>
                    <a:pt x="2" y="83"/>
                    <a:pt x="2" y="83"/>
                    <a:pt x="2" y="83"/>
                  </a:cubicBezTo>
                  <a:cubicBezTo>
                    <a:pt x="0" y="81"/>
                    <a:pt x="0" y="80"/>
                    <a:pt x="0" y="80"/>
                  </a:cubicBezTo>
                  <a:cubicBezTo>
                    <a:pt x="1" y="79"/>
                    <a:pt x="1" y="79"/>
                    <a:pt x="1" y="79"/>
                  </a:cubicBezTo>
                  <a:cubicBezTo>
                    <a:pt x="40" y="56"/>
                    <a:pt x="40" y="56"/>
                    <a:pt x="40" y="56"/>
                  </a:cubicBezTo>
                  <a:cubicBezTo>
                    <a:pt x="19" y="28"/>
                    <a:pt x="19" y="28"/>
                    <a:pt x="19" y="28"/>
                  </a:cubicBezTo>
                  <a:cubicBezTo>
                    <a:pt x="18" y="28"/>
                    <a:pt x="18" y="28"/>
                    <a:pt x="18" y="28"/>
                  </a:cubicBezTo>
                  <a:cubicBezTo>
                    <a:pt x="17" y="28"/>
                    <a:pt x="16" y="27"/>
                    <a:pt x="15" y="27"/>
                  </a:cubicBezTo>
                  <a:cubicBezTo>
                    <a:pt x="14" y="27"/>
                    <a:pt x="14" y="26"/>
                    <a:pt x="14" y="26"/>
                  </a:cubicBezTo>
                  <a:cubicBezTo>
                    <a:pt x="13" y="24"/>
                    <a:pt x="13" y="23"/>
                    <a:pt x="15" y="22"/>
                  </a:cubicBezTo>
                  <a:cubicBezTo>
                    <a:pt x="15" y="22"/>
                    <a:pt x="16" y="22"/>
                    <a:pt x="17" y="21"/>
                  </a:cubicBezTo>
                  <a:cubicBezTo>
                    <a:pt x="19" y="21"/>
                    <a:pt x="21" y="21"/>
                    <a:pt x="23" y="22"/>
                  </a:cubicBezTo>
                  <a:cubicBezTo>
                    <a:pt x="24" y="22"/>
                    <a:pt x="24" y="23"/>
                    <a:pt x="24" y="23"/>
                  </a:cubicBezTo>
                  <a:cubicBezTo>
                    <a:pt x="25" y="24"/>
                    <a:pt x="25" y="25"/>
                    <a:pt x="24" y="26"/>
                  </a:cubicBezTo>
                  <a:cubicBezTo>
                    <a:pt x="23" y="27"/>
                    <a:pt x="23" y="27"/>
                    <a:pt x="23" y="27"/>
                  </a:cubicBezTo>
                  <a:cubicBezTo>
                    <a:pt x="44" y="54"/>
                    <a:pt x="44" y="54"/>
                    <a:pt x="44" y="54"/>
                  </a:cubicBezTo>
                  <a:cubicBezTo>
                    <a:pt x="93" y="25"/>
                    <a:pt x="93" y="25"/>
                    <a:pt x="93" y="25"/>
                  </a:cubicBezTo>
                  <a:cubicBezTo>
                    <a:pt x="46" y="14"/>
                    <a:pt x="46" y="14"/>
                    <a:pt x="46" y="14"/>
                  </a:cubicBezTo>
                  <a:cubicBezTo>
                    <a:pt x="45" y="14"/>
                    <a:pt x="45" y="14"/>
                    <a:pt x="45" y="14"/>
                  </a:cubicBezTo>
                  <a:cubicBezTo>
                    <a:pt x="43" y="15"/>
                    <a:pt x="41" y="15"/>
                    <a:pt x="40" y="14"/>
                  </a:cubicBezTo>
                  <a:cubicBezTo>
                    <a:pt x="39" y="14"/>
                    <a:pt x="38" y="14"/>
                    <a:pt x="38" y="14"/>
                  </a:cubicBezTo>
                  <a:cubicBezTo>
                    <a:pt x="36" y="13"/>
                    <a:pt x="35" y="11"/>
                    <a:pt x="36" y="10"/>
                  </a:cubicBezTo>
                  <a:cubicBezTo>
                    <a:pt x="37" y="9"/>
                    <a:pt x="37" y="9"/>
                    <a:pt x="38" y="9"/>
                  </a:cubicBezTo>
                  <a:cubicBezTo>
                    <a:pt x="39" y="8"/>
                    <a:pt x="42" y="8"/>
                    <a:pt x="44" y="8"/>
                  </a:cubicBezTo>
                  <a:cubicBezTo>
                    <a:pt x="45" y="8"/>
                    <a:pt x="45" y="8"/>
                    <a:pt x="46" y="9"/>
                  </a:cubicBezTo>
                  <a:cubicBezTo>
                    <a:pt x="47" y="9"/>
                    <a:pt x="47" y="10"/>
                    <a:pt x="47" y="10"/>
                  </a:cubicBezTo>
                  <a:cubicBezTo>
                    <a:pt x="48" y="11"/>
                    <a:pt x="48" y="11"/>
                    <a:pt x="48" y="11"/>
                  </a:cubicBezTo>
                  <a:cubicBezTo>
                    <a:pt x="97" y="23"/>
                    <a:pt x="97" y="23"/>
                    <a:pt x="97" y="23"/>
                  </a:cubicBezTo>
                  <a:cubicBezTo>
                    <a:pt x="136" y="1"/>
                    <a:pt x="136" y="1"/>
                    <a:pt x="136" y="1"/>
                  </a:cubicBezTo>
                  <a:cubicBezTo>
                    <a:pt x="136" y="0"/>
                    <a:pt x="137" y="0"/>
                    <a:pt x="137" y="0"/>
                  </a:cubicBezTo>
                  <a:cubicBezTo>
                    <a:pt x="138" y="0"/>
                    <a:pt x="139" y="0"/>
                    <a:pt x="139" y="0"/>
                  </a:cubicBezTo>
                  <a:cubicBezTo>
                    <a:pt x="142" y="1"/>
                    <a:pt x="143" y="1"/>
                    <a:pt x="143" y="2"/>
                  </a:cubicBezTo>
                  <a:lnTo>
                    <a:pt x="176" y="50"/>
                  </a:lnTo>
                  <a:close/>
                  <a:moveTo>
                    <a:pt x="89" y="97"/>
                  </a:moveTo>
                  <a:cubicBezTo>
                    <a:pt x="168" y="51"/>
                    <a:pt x="168" y="51"/>
                    <a:pt x="168" y="51"/>
                  </a:cubicBezTo>
                  <a:cubicBezTo>
                    <a:pt x="137" y="7"/>
                    <a:pt x="137" y="7"/>
                    <a:pt x="137" y="7"/>
                  </a:cubicBezTo>
                  <a:cubicBezTo>
                    <a:pt x="107" y="24"/>
                    <a:pt x="107" y="24"/>
                    <a:pt x="107" y="24"/>
                  </a:cubicBezTo>
                  <a:cubicBezTo>
                    <a:pt x="107" y="25"/>
                    <a:pt x="107" y="25"/>
                    <a:pt x="107" y="25"/>
                  </a:cubicBezTo>
                  <a:cubicBezTo>
                    <a:pt x="108" y="26"/>
                    <a:pt x="108" y="27"/>
                    <a:pt x="107" y="27"/>
                  </a:cubicBezTo>
                  <a:cubicBezTo>
                    <a:pt x="107" y="28"/>
                    <a:pt x="107" y="28"/>
                    <a:pt x="106" y="29"/>
                  </a:cubicBezTo>
                  <a:cubicBezTo>
                    <a:pt x="105" y="29"/>
                    <a:pt x="102" y="30"/>
                    <a:pt x="100" y="29"/>
                  </a:cubicBezTo>
                  <a:cubicBezTo>
                    <a:pt x="99" y="29"/>
                    <a:pt x="99" y="29"/>
                    <a:pt x="99" y="29"/>
                  </a:cubicBezTo>
                  <a:cubicBezTo>
                    <a:pt x="50" y="57"/>
                    <a:pt x="50" y="57"/>
                    <a:pt x="50" y="57"/>
                  </a:cubicBezTo>
                  <a:cubicBezTo>
                    <a:pt x="51" y="58"/>
                    <a:pt x="51" y="58"/>
                    <a:pt x="51" y="58"/>
                  </a:cubicBezTo>
                  <a:cubicBezTo>
                    <a:pt x="51" y="59"/>
                    <a:pt x="51" y="61"/>
                    <a:pt x="49" y="62"/>
                  </a:cubicBezTo>
                  <a:cubicBezTo>
                    <a:pt x="49" y="62"/>
                    <a:pt x="48" y="62"/>
                    <a:pt x="47" y="62"/>
                  </a:cubicBezTo>
                  <a:cubicBezTo>
                    <a:pt x="46" y="63"/>
                    <a:pt x="45" y="63"/>
                    <a:pt x="43" y="62"/>
                  </a:cubicBezTo>
                  <a:cubicBezTo>
                    <a:pt x="42" y="62"/>
                    <a:pt x="42" y="62"/>
                    <a:pt x="42" y="62"/>
                  </a:cubicBezTo>
                  <a:cubicBezTo>
                    <a:pt x="12" y="80"/>
                    <a:pt x="12" y="80"/>
                    <a:pt x="12" y="80"/>
                  </a:cubicBezTo>
                  <a:cubicBezTo>
                    <a:pt x="89" y="97"/>
                    <a:pt x="89" y="97"/>
                    <a:pt x="89" y="97"/>
                  </a:cubicBezTo>
                </a:path>
              </a:pathLst>
            </a:custGeom>
            <a:solidFill>
              <a:srgbClr val="03A9B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6" name="ïṥľide">
              <a:extLst>
                <a:ext uri="{FF2B5EF4-FFF2-40B4-BE49-F238E27FC236}">
                  <a16:creationId xmlns:a16="http://schemas.microsoft.com/office/drawing/2014/main" id="{78CCAD2C-8D0C-4061-8063-A4919AF932F1}"/>
                </a:ext>
              </a:extLst>
            </p:cNvPr>
            <p:cNvSpPr/>
            <p:nvPr/>
          </p:nvSpPr>
          <p:spPr bwMode="auto">
            <a:xfrm>
              <a:off x="6101055" y="4665890"/>
              <a:ext cx="525649" cy="299890"/>
            </a:xfrm>
            <a:custGeom>
              <a:avLst/>
              <a:gdLst>
                <a:gd name="T0" fmla="*/ 73 w 75"/>
                <a:gd name="T1" fmla="*/ 1 h 43"/>
                <a:gd name="T2" fmla="*/ 73 w 75"/>
                <a:gd name="T3" fmla="*/ 4 h 43"/>
                <a:gd name="T4" fmla="*/ 8 w 75"/>
                <a:gd name="T5" fmla="*/ 42 h 43"/>
                <a:gd name="T6" fmla="*/ 2 w 75"/>
                <a:gd name="T7" fmla="*/ 42 h 43"/>
                <a:gd name="T8" fmla="*/ 2 w 75"/>
                <a:gd name="T9" fmla="*/ 39 h 43"/>
                <a:gd name="T10" fmla="*/ 67 w 75"/>
                <a:gd name="T11" fmla="*/ 1 h 43"/>
                <a:gd name="T12" fmla="*/ 73 w 75"/>
                <a:gd name="T13" fmla="*/ 1 h 43"/>
              </a:gdLst>
              <a:ahLst/>
              <a:cxnLst>
                <a:cxn ang="0">
                  <a:pos x="T0" y="T1"/>
                </a:cxn>
                <a:cxn ang="0">
                  <a:pos x="T2" y="T3"/>
                </a:cxn>
                <a:cxn ang="0">
                  <a:pos x="T4" y="T5"/>
                </a:cxn>
                <a:cxn ang="0">
                  <a:pos x="T6" y="T7"/>
                </a:cxn>
                <a:cxn ang="0">
                  <a:pos x="T8" y="T9"/>
                </a:cxn>
                <a:cxn ang="0">
                  <a:pos x="T10" y="T11"/>
                </a:cxn>
                <a:cxn ang="0">
                  <a:pos x="T12" y="T13"/>
                </a:cxn>
              </a:cxnLst>
              <a:rect l="0" t="0" r="r" b="b"/>
              <a:pathLst>
                <a:path w="75" h="43">
                  <a:moveTo>
                    <a:pt x="73" y="1"/>
                  </a:moveTo>
                  <a:cubicBezTo>
                    <a:pt x="75" y="2"/>
                    <a:pt x="75" y="3"/>
                    <a:pt x="73" y="4"/>
                  </a:cubicBezTo>
                  <a:cubicBezTo>
                    <a:pt x="8" y="42"/>
                    <a:pt x="8" y="42"/>
                    <a:pt x="8" y="42"/>
                  </a:cubicBezTo>
                  <a:cubicBezTo>
                    <a:pt x="6" y="43"/>
                    <a:pt x="3" y="43"/>
                    <a:pt x="2" y="42"/>
                  </a:cubicBezTo>
                  <a:cubicBezTo>
                    <a:pt x="0" y="41"/>
                    <a:pt x="0" y="40"/>
                    <a:pt x="2" y="39"/>
                  </a:cubicBezTo>
                  <a:cubicBezTo>
                    <a:pt x="67" y="1"/>
                    <a:pt x="67" y="1"/>
                    <a:pt x="67" y="1"/>
                  </a:cubicBezTo>
                  <a:cubicBezTo>
                    <a:pt x="69" y="0"/>
                    <a:pt x="72" y="0"/>
                    <a:pt x="73" y="1"/>
                  </a:cubicBezTo>
                  <a:close/>
                </a:path>
              </a:pathLst>
            </a:custGeom>
            <a:solidFill>
              <a:srgbClr val="03A9B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7" name="îś1ídè">
              <a:extLst>
                <a:ext uri="{FF2B5EF4-FFF2-40B4-BE49-F238E27FC236}">
                  <a16:creationId xmlns:a16="http://schemas.microsoft.com/office/drawing/2014/main" id="{B9F8E41F-DDD2-4337-8A99-9D6752E0A89B}"/>
                </a:ext>
              </a:extLst>
            </p:cNvPr>
            <p:cNvSpPr/>
            <p:nvPr/>
          </p:nvSpPr>
          <p:spPr bwMode="auto">
            <a:xfrm>
              <a:off x="5892143" y="4544587"/>
              <a:ext cx="657062" cy="377389"/>
            </a:xfrm>
            <a:custGeom>
              <a:avLst/>
              <a:gdLst>
                <a:gd name="T0" fmla="*/ 93 w 94"/>
                <a:gd name="T1" fmla="*/ 1 h 54"/>
                <a:gd name="T2" fmla="*/ 93 w 94"/>
                <a:gd name="T3" fmla="*/ 4 h 54"/>
                <a:gd name="T4" fmla="*/ 8 w 94"/>
                <a:gd name="T5" fmla="*/ 53 h 54"/>
                <a:gd name="T6" fmla="*/ 2 w 94"/>
                <a:gd name="T7" fmla="*/ 53 h 54"/>
                <a:gd name="T8" fmla="*/ 2 w 94"/>
                <a:gd name="T9" fmla="*/ 50 h 54"/>
                <a:gd name="T10" fmla="*/ 87 w 94"/>
                <a:gd name="T11" fmla="*/ 1 h 54"/>
                <a:gd name="T12" fmla="*/ 93 w 94"/>
                <a:gd name="T13" fmla="*/ 1 h 54"/>
              </a:gdLst>
              <a:ahLst/>
              <a:cxnLst>
                <a:cxn ang="0">
                  <a:pos x="T0" y="T1"/>
                </a:cxn>
                <a:cxn ang="0">
                  <a:pos x="T2" y="T3"/>
                </a:cxn>
                <a:cxn ang="0">
                  <a:pos x="T4" y="T5"/>
                </a:cxn>
                <a:cxn ang="0">
                  <a:pos x="T6" y="T7"/>
                </a:cxn>
                <a:cxn ang="0">
                  <a:pos x="T8" y="T9"/>
                </a:cxn>
                <a:cxn ang="0">
                  <a:pos x="T10" y="T11"/>
                </a:cxn>
                <a:cxn ang="0">
                  <a:pos x="T12" y="T13"/>
                </a:cxn>
              </a:cxnLst>
              <a:rect l="0" t="0" r="r" b="b"/>
              <a:pathLst>
                <a:path w="94" h="54">
                  <a:moveTo>
                    <a:pt x="93" y="1"/>
                  </a:moveTo>
                  <a:cubicBezTo>
                    <a:pt x="94" y="2"/>
                    <a:pt x="94" y="3"/>
                    <a:pt x="93" y="4"/>
                  </a:cubicBezTo>
                  <a:cubicBezTo>
                    <a:pt x="8" y="53"/>
                    <a:pt x="8" y="53"/>
                    <a:pt x="8" y="53"/>
                  </a:cubicBezTo>
                  <a:cubicBezTo>
                    <a:pt x="6" y="54"/>
                    <a:pt x="4" y="54"/>
                    <a:pt x="2" y="53"/>
                  </a:cubicBezTo>
                  <a:cubicBezTo>
                    <a:pt x="0" y="52"/>
                    <a:pt x="0" y="51"/>
                    <a:pt x="2" y="50"/>
                  </a:cubicBezTo>
                  <a:cubicBezTo>
                    <a:pt x="87" y="1"/>
                    <a:pt x="87" y="1"/>
                    <a:pt x="87" y="1"/>
                  </a:cubicBezTo>
                  <a:cubicBezTo>
                    <a:pt x="88" y="0"/>
                    <a:pt x="91" y="0"/>
                    <a:pt x="93" y="1"/>
                  </a:cubicBezTo>
                  <a:close/>
                </a:path>
              </a:pathLst>
            </a:custGeom>
            <a:solidFill>
              <a:srgbClr val="03A9B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8" name="i$ļíḍe">
              <a:extLst>
                <a:ext uri="{FF2B5EF4-FFF2-40B4-BE49-F238E27FC236}">
                  <a16:creationId xmlns:a16="http://schemas.microsoft.com/office/drawing/2014/main" id="{78ABA1D4-6542-41CE-BBB7-8EB026E13FC3}"/>
                </a:ext>
              </a:extLst>
            </p:cNvPr>
            <p:cNvSpPr/>
            <p:nvPr/>
          </p:nvSpPr>
          <p:spPr bwMode="auto">
            <a:xfrm>
              <a:off x="6468334" y="4854585"/>
              <a:ext cx="845757" cy="488585"/>
            </a:xfrm>
            <a:custGeom>
              <a:avLst/>
              <a:gdLst>
                <a:gd name="T0" fmla="*/ 107 w 121"/>
                <a:gd name="T1" fmla="*/ 8 h 70"/>
                <a:gd name="T2" fmla="*/ 107 w 121"/>
                <a:gd name="T3" fmla="*/ 37 h 70"/>
                <a:gd name="T4" fmla="*/ 64 w 121"/>
                <a:gd name="T5" fmla="*/ 62 h 70"/>
                <a:gd name="T6" fmla="*/ 14 w 121"/>
                <a:gd name="T7" fmla="*/ 62 h 70"/>
                <a:gd name="T8" fmla="*/ 14 w 121"/>
                <a:gd name="T9" fmla="*/ 33 h 70"/>
                <a:gd name="T10" fmla="*/ 57 w 121"/>
                <a:gd name="T11" fmla="*/ 8 h 70"/>
                <a:gd name="T12" fmla="*/ 107 w 121"/>
                <a:gd name="T13" fmla="*/ 8 h 70"/>
              </a:gdLst>
              <a:ahLst/>
              <a:cxnLst>
                <a:cxn ang="0">
                  <a:pos x="T0" y="T1"/>
                </a:cxn>
                <a:cxn ang="0">
                  <a:pos x="T2" y="T3"/>
                </a:cxn>
                <a:cxn ang="0">
                  <a:pos x="T4" y="T5"/>
                </a:cxn>
                <a:cxn ang="0">
                  <a:pos x="T6" y="T7"/>
                </a:cxn>
                <a:cxn ang="0">
                  <a:pos x="T8" y="T9"/>
                </a:cxn>
                <a:cxn ang="0">
                  <a:pos x="T10" y="T11"/>
                </a:cxn>
                <a:cxn ang="0">
                  <a:pos x="T12" y="T13"/>
                </a:cxn>
              </a:cxnLst>
              <a:rect l="0" t="0" r="r" b="b"/>
              <a:pathLst>
                <a:path w="121" h="70">
                  <a:moveTo>
                    <a:pt x="107" y="8"/>
                  </a:moveTo>
                  <a:cubicBezTo>
                    <a:pt x="121" y="16"/>
                    <a:pt x="121" y="29"/>
                    <a:pt x="107" y="37"/>
                  </a:cubicBezTo>
                  <a:cubicBezTo>
                    <a:pt x="64" y="62"/>
                    <a:pt x="64" y="62"/>
                    <a:pt x="64" y="62"/>
                  </a:cubicBezTo>
                  <a:cubicBezTo>
                    <a:pt x="50" y="70"/>
                    <a:pt x="28" y="70"/>
                    <a:pt x="14" y="62"/>
                  </a:cubicBezTo>
                  <a:cubicBezTo>
                    <a:pt x="0" y="54"/>
                    <a:pt x="0" y="41"/>
                    <a:pt x="14" y="33"/>
                  </a:cubicBezTo>
                  <a:cubicBezTo>
                    <a:pt x="57" y="8"/>
                    <a:pt x="57" y="8"/>
                    <a:pt x="57" y="8"/>
                  </a:cubicBezTo>
                  <a:cubicBezTo>
                    <a:pt x="71" y="0"/>
                    <a:pt x="93" y="0"/>
                    <a:pt x="107" y="8"/>
                  </a:cubicBezTo>
                  <a:close/>
                </a:path>
              </a:pathLst>
            </a:custGeom>
            <a:solidFill>
              <a:srgbClr val="03A9B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9" name="îṧḷiḋê">
              <a:extLst>
                <a:ext uri="{FF2B5EF4-FFF2-40B4-BE49-F238E27FC236}">
                  <a16:creationId xmlns:a16="http://schemas.microsoft.com/office/drawing/2014/main" id="{CA1ECE59-9722-40B6-ACDE-20D7A68062CA}"/>
                </a:ext>
              </a:extLst>
            </p:cNvPr>
            <p:cNvSpPr/>
            <p:nvPr/>
          </p:nvSpPr>
          <p:spPr bwMode="auto">
            <a:xfrm>
              <a:off x="6593008" y="5076974"/>
              <a:ext cx="336954" cy="195434"/>
            </a:xfrm>
            <a:custGeom>
              <a:avLst/>
              <a:gdLst>
                <a:gd name="T0" fmla="*/ 43 w 48"/>
                <a:gd name="T1" fmla="*/ 14 h 28"/>
                <a:gd name="T2" fmla="*/ 43 w 48"/>
                <a:gd name="T3" fmla="*/ 23 h 28"/>
                <a:gd name="T4" fmla="*/ 34 w 48"/>
                <a:gd name="T5" fmla="*/ 28 h 28"/>
                <a:gd name="T6" fmla="*/ 0 w 48"/>
                <a:gd name="T7" fmla="*/ 8 h 28"/>
                <a:gd name="T8" fmla="*/ 8 w 48"/>
                <a:gd name="T9" fmla="*/ 3 h 28"/>
                <a:gd name="T10" fmla="*/ 24 w 48"/>
                <a:gd name="T11" fmla="*/ 3 h 28"/>
                <a:gd name="T12" fmla="*/ 25 w 48"/>
                <a:gd name="T13" fmla="*/ 4 h 28"/>
                <a:gd name="T14" fmla="*/ 29 w 48"/>
                <a:gd name="T15" fmla="*/ 10 h 28"/>
                <a:gd name="T16" fmla="*/ 40 w 48"/>
                <a:gd name="T17" fmla="*/ 12 h 28"/>
                <a:gd name="T18" fmla="*/ 43 w 48"/>
                <a:gd name="T19" fmla="*/ 14 h 28"/>
                <a:gd name="T20" fmla="*/ 35 w 48"/>
                <a:gd name="T21" fmla="*/ 22 h 28"/>
                <a:gd name="T22" fmla="*/ 38 w 48"/>
                <a:gd name="T23" fmla="*/ 20 h 28"/>
                <a:gd name="T24" fmla="*/ 37 w 48"/>
                <a:gd name="T25" fmla="*/ 17 h 28"/>
                <a:gd name="T26" fmla="*/ 34 w 48"/>
                <a:gd name="T27" fmla="*/ 15 h 28"/>
                <a:gd name="T28" fmla="*/ 27 w 48"/>
                <a:gd name="T29" fmla="*/ 14 h 28"/>
                <a:gd name="T30" fmla="*/ 24 w 48"/>
                <a:gd name="T31" fmla="*/ 16 h 28"/>
                <a:gd name="T32" fmla="*/ 35 w 48"/>
                <a:gd name="T33" fmla="*/ 22 h 28"/>
                <a:gd name="T34" fmla="*/ 19 w 48"/>
                <a:gd name="T35" fmla="*/ 13 h 28"/>
                <a:gd name="T36" fmla="*/ 21 w 48"/>
                <a:gd name="T37" fmla="*/ 12 h 28"/>
                <a:gd name="T38" fmla="*/ 21 w 48"/>
                <a:gd name="T39" fmla="*/ 8 h 28"/>
                <a:gd name="T40" fmla="*/ 19 w 48"/>
                <a:gd name="T41" fmla="*/ 7 h 28"/>
                <a:gd name="T42" fmla="*/ 13 w 48"/>
                <a:gd name="T43" fmla="*/ 6 h 28"/>
                <a:gd name="T44" fmla="*/ 10 w 48"/>
                <a:gd name="T45" fmla="*/ 8 h 28"/>
                <a:gd name="T46" fmla="*/ 19 w 48"/>
                <a:gd name="T47" fmla="*/ 1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 h="28">
                  <a:moveTo>
                    <a:pt x="43" y="14"/>
                  </a:moveTo>
                  <a:cubicBezTo>
                    <a:pt x="48" y="17"/>
                    <a:pt x="48" y="20"/>
                    <a:pt x="43" y="23"/>
                  </a:cubicBezTo>
                  <a:cubicBezTo>
                    <a:pt x="34" y="28"/>
                    <a:pt x="34" y="28"/>
                    <a:pt x="34" y="28"/>
                  </a:cubicBezTo>
                  <a:cubicBezTo>
                    <a:pt x="0" y="8"/>
                    <a:pt x="0" y="8"/>
                    <a:pt x="0" y="8"/>
                  </a:cubicBezTo>
                  <a:cubicBezTo>
                    <a:pt x="8" y="3"/>
                    <a:pt x="8" y="3"/>
                    <a:pt x="8" y="3"/>
                  </a:cubicBezTo>
                  <a:cubicBezTo>
                    <a:pt x="14" y="0"/>
                    <a:pt x="19" y="0"/>
                    <a:pt x="24" y="3"/>
                  </a:cubicBezTo>
                  <a:cubicBezTo>
                    <a:pt x="25" y="4"/>
                    <a:pt x="25" y="4"/>
                    <a:pt x="25" y="4"/>
                  </a:cubicBezTo>
                  <a:cubicBezTo>
                    <a:pt x="29" y="6"/>
                    <a:pt x="30" y="8"/>
                    <a:pt x="29" y="10"/>
                  </a:cubicBezTo>
                  <a:cubicBezTo>
                    <a:pt x="33" y="9"/>
                    <a:pt x="36" y="10"/>
                    <a:pt x="40" y="12"/>
                  </a:cubicBezTo>
                  <a:lnTo>
                    <a:pt x="43" y="14"/>
                  </a:lnTo>
                  <a:close/>
                  <a:moveTo>
                    <a:pt x="35" y="22"/>
                  </a:moveTo>
                  <a:cubicBezTo>
                    <a:pt x="38" y="20"/>
                    <a:pt x="38" y="20"/>
                    <a:pt x="38" y="20"/>
                  </a:cubicBezTo>
                  <a:cubicBezTo>
                    <a:pt x="40" y="19"/>
                    <a:pt x="40" y="18"/>
                    <a:pt x="37" y="17"/>
                  </a:cubicBezTo>
                  <a:cubicBezTo>
                    <a:pt x="34" y="15"/>
                    <a:pt x="34" y="15"/>
                    <a:pt x="34" y="15"/>
                  </a:cubicBezTo>
                  <a:cubicBezTo>
                    <a:pt x="31" y="13"/>
                    <a:pt x="29" y="13"/>
                    <a:pt x="27" y="14"/>
                  </a:cubicBezTo>
                  <a:cubicBezTo>
                    <a:pt x="24" y="16"/>
                    <a:pt x="24" y="16"/>
                    <a:pt x="24" y="16"/>
                  </a:cubicBezTo>
                  <a:cubicBezTo>
                    <a:pt x="35" y="22"/>
                    <a:pt x="35" y="22"/>
                    <a:pt x="35" y="22"/>
                  </a:cubicBezTo>
                  <a:moveTo>
                    <a:pt x="19" y="13"/>
                  </a:moveTo>
                  <a:cubicBezTo>
                    <a:pt x="21" y="12"/>
                    <a:pt x="21" y="12"/>
                    <a:pt x="21" y="12"/>
                  </a:cubicBezTo>
                  <a:cubicBezTo>
                    <a:pt x="23" y="11"/>
                    <a:pt x="24" y="9"/>
                    <a:pt x="21" y="8"/>
                  </a:cubicBezTo>
                  <a:cubicBezTo>
                    <a:pt x="19" y="7"/>
                    <a:pt x="19" y="7"/>
                    <a:pt x="19" y="7"/>
                  </a:cubicBezTo>
                  <a:cubicBezTo>
                    <a:pt x="17" y="5"/>
                    <a:pt x="15" y="5"/>
                    <a:pt x="13" y="6"/>
                  </a:cubicBezTo>
                  <a:cubicBezTo>
                    <a:pt x="10" y="8"/>
                    <a:pt x="10" y="8"/>
                    <a:pt x="10" y="8"/>
                  </a:cubicBezTo>
                  <a:cubicBezTo>
                    <a:pt x="19" y="13"/>
                    <a:pt x="19" y="13"/>
                    <a:pt x="19" y="1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0" name="îṧļîḑê">
              <a:extLst>
                <a:ext uri="{FF2B5EF4-FFF2-40B4-BE49-F238E27FC236}">
                  <a16:creationId xmlns:a16="http://schemas.microsoft.com/office/drawing/2014/main" id="{FD0312DC-4C00-4B57-8A79-B9D4C7A54FBE}"/>
                </a:ext>
              </a:extLst>
            </p:cNvPr>
            <p:cNvSpPr/>
            <p:nvPr/>
          </p:nvSpPr>
          <p:spPr bwMode="auto">
            <a:xfrm>
              <a:off x="6852462" y="4901758"/>
              <a:ext cx="326847" cy="188694"/>
            </a:xfrm>
            <a:custGeom>
              <a:avLst/>
              <a:gdLst>
                <a:gd name="T0" fmla="*/ 39 w 97"/>
                <a:gd name="T1" fmla="*/ 0 h 56"/>
                <a:gd name="T2" fmla="*/ 73 w 97"/>
                <a:gd name="T3" fmla="*/ 38 h 56"/>
                <a:gd name="T4" fmla="*/ 97 w 97"/>
                <a:gd name="T5" fmla="*/ 50 h 56"/>
                <a:gd name="T6" fmla="*/ 85 w 97"/>
                <a:gd name="T7" fmla="*/ 56 h 56"/>
                <a:gd name="T8" fmla="*/ 62 w 97"/>
                <a:gd name="T9" fmla="*/ 44 h 56"/>
                <a:gd name="T10" fmla="*/ 0 w 97"/>
                <a:gd name="T11" fmla="*/ 23 h 56"/>
                <a:gd name="T12" fmla="*/ 12 w 97"/>
                <a:gd name="T13" fmla="*/ 17 h 56"/>
                <a:gd name="T14" fmla="*/ 54 w 97"/>
                <a:gd name="T15" fmla="*/ 31 h 56"/>
                <a:gd name="T16" fmla="*/ 29 w 97"/>
                <a:gd name="T17" fmla="*/ 6 h 56"/>
                <a:gd name="T18" fmla="*/ 39 w 97"/>
                <a:gd name="T1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56">
                  <a:moveTo>
                    <a:pt x="39" y="0"/>
                  </a:moveTo>
                  <a:lnTo>
                    <a:pt x="73" y="38"/>
                  </a:lnTo>
                  <a:lnTo>
                    <a:pt x="97" y="50"/>
                  </a:lnTo>
                  <a:lnTo>
                    <a:pt x="85" y="56"/>
                  </a:lnTo>
                  <a:lnTo>
                    <a:pt x="62" y="44"/>
                  </a:lnTo>
                  <a:lnTo>
                    <a:pt x="0" y="23"/>
                  </a:lnTo>
                  <a:lnTo>
                    <a:pt x="12" y="17"/>
                  </a:lnTo>
                  <a:lnTo>
                    <a:pt x="54" y="31"/>
                  </a:lnTo>
                  <a:lnTo>
                    <a:pt x="29" y="6"/>
                  </a:lnTo>
                  <a:lnTo>
                    <a:pt x="3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1" name="îṥḻidè">
              <a:extLst>
                <a:ext uri="{FF2B5EF4-FFF2-40B4-BE49-F238E27FC236}">
                  <a16:creationId xmlns:a16="http://schemas.microsoft.com/office/drawing/2014/main" id="{035950EA-398D-4007-BE2D-D770F246B56C}"/>
                </a:ext>
              </a:extLst>
            </p:cNvPr>
            <p:cNvSpPr/>
            <p:nvPr/>
          </p:nvSpPr>
          <p:spPr bwMode="auto">
            <a:xfrm>
              <a:off x="6731159" y="4985996"/>
              <a:ext cx="336954" cy="195434"/>
            </a:xfrm>
            <a:custGeom>
              <a:avLst/>
              <a:gdLst>
                <a:gd name="T0" fmla="*/ 42 w 48"/>
                <a:gd name="T1" fmla="*/ 16 h 28"/>
                <a:gd name="T2" fmla="*/ 42 w 48"/>
                <a:gd name="T3" fmla="*/ 25 h 28"/>
                <a:gd name="T4" fmla="*/ 26 w 48"/>
                <a:gd name="T5" fmla="*/ 25 h 28"/>
                <a:gd name="T6" fmla="*/ 0 w 48"/>
                <a:gd name="T7" fmla="*/ 10 h 28"/>
                <a:gd name="T8" fmla="*/ 5 w 48"/>
                <a:gd name="T9" fmla="*/ 7 h 28"/>
                <a:gd name="T10" fmla="*/ 31 w 48"/>
                <a:gd name="T11" fmla="*/ 22 h 28"/>
                <a:gd name="T12" fmla="*/ 37 w 48"/>
                <a:gd name="T13" fmla="*/ 22 h 28"/>
                <a:gd name="T14" fmla="*/ 37 w 48"/>
                <a:gd name="T15" fmla="*/ 19 h 28"/>
                <a:gd name="T16" fmla="*/ 10 w 48"/>
                <a:gd name="T17" fmla="*/ 3 h 28"/>
                <a:gd name="T18" fmla="*/ 16 w 48"/>
                <a:gd name="T19" fmla="*/ 0 h 28"/>
                <a:gd name="T20" fmla="*/ 42 w 48"/>
                <a:gd name="T21" fmla="*/ 1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28">
                  <a:moveTo>
                    <a:pt x="42" y="16"/>
                  </a:moveTo>
                  <a:cubicBezTo>
                    <a:pt x="47" y="19"/>
                    <a:pt x="48" y="22"/>
                    <a:pt x="42" y="25"/>
                  </a:cubicBezTo>
                  <a:cubicBezTo>
                    <a:pt x="37" y="28"/>
                    <a:pt x="31" y="28"/>
                    <a:pt x="26" y="25"/>
                  </a:cubicBezTo>
                  <a:cubicBezTo>
                    <a:pt x="0" y="10"/>
                    <a:pt x="0" y="10"/>
                    <a:pt x="0" y="10"/>
                  </a:cubicBezTo>
                  <a:cubicBezTo>
                    <a:pt x="5" y="7"/>
                    <a:pt x="5" y="7"/>
                    <a:pt x="5" y="7"/>
                  </a:cubicBezTo>
                  <a:cubicBezTo>
                    <a:pt x="31" y="22"/>
                    <a:pt x="31" y="22"/>
                    <a:pt x="31" y="22"/>
                  </a:cubicBezTo>
                  <a:cubicBezTo>
                    <a:pt x="34" y="23"/>
                    <a:pt x="36" y="23"/>
                    <a:pt x="37" y="22"/>
                  </a:cubicBezTo>
                  <a:cubicBezTo>
                    <a:pt x="39" y="21"/>
                    <a:pt x="39" y="20"/>
                    <a:pt x="37" y="19"/>
                  </a:cubicBezTo>
                  <a:cubicBezTo>
                    <a:pt x="10" y="3"/>
                    <a:pt x="10" y="3"/>
                    <a:pt x="10" y="3"/>
                  </a:cubicBezTo>
                  <a:cubicBezTo>
                    <a:pt x="16" y="0"/>
                    <a:pt x="16" y="0"/>
                    <a:pt x="16" y="0"/>
                  </a:cubicBezTo>
                  <a:lnTo>
                    <a:pt x="42"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40" name="文本框 39">
            <a:extLst>
              <a:ext uri="{FF2B5EF4-FFF2-40B4-BE49-F238E27FC236}">
                <a16:creationId xmlns:a16="http://schemas.microsoft.com/office/drawing/2014/main" id="{9DE1E85E-FD02-4572-890F-D14C6A8BE306}"/>
              </a:ext>
            </a:extLst>
          </p:cNvPr>
          <p:cNvSpPr txBox="1"/>
          <p:nvPr/>
        </p:nvSpPr>
        <p:spPr>
          <a:xfrm>
            <a:off x="5475445" y="498805"/>
            <a:ext cx="1626446" cy="523220"/>
          </a:xfrm>
          <a:prstGeom prst="rect">
            <a:avLst/>
          </a:prstGeom>
        </p:spPr>
        <p:txBody>
          <a:bodyPr wrap="square">
            <a:spAutoFit/>
          </a:bodyPr>
          <a:lstStyle>
            <a:defPPr>
              <a:defRPr lang="zh-CN"/>
            </a:defPPr>
            <a:lvl1pPr>
              <a:defRPr sz="2800" b="1">
                <a:solidFill>
                  <a:srgbClr val="FF6E55"/>
                </a:solidFill>
                <a:latin typeface="微软雅黑" panose="020B0503020204020204" pitchFamily="34" charset="-122"/>
                <a:ea typeface="微软雅黑" panose="020B0503020204020204" pitchFamily="34" charset="-122"/>
                <a:cs typeface="Open Sans" pitchFamily="34" charset="0"/>
              </a:defRPr>
            </a:lvl1pPr>
          </a:lstStyle>
          <a:p>
            <a:r>
              <a:rPr lang="en-US" altLang="zh-CN" dirty="0"/>
              <a:t>eBay</a:t>
            </a:r>
            <a:endParaRPr lang="zh-CN" altLang="en-US" dirty="0"/>
          </a:p>
        </p:txBody>
      </p:sp>
      <p:sp>
        <p:nvSpPr>
          <p:cNvPr id="2" name="文本框 1"/>
          <p:cNvSpPr txBox="1"/>
          <p:nvPr/>
        </p:nvSpPr>
        <p:spPr>
          <a:xfrm>
            <a:off x="1462458" y="5551609"/>
            <a:ext cx="9053142" cy="830997"/>
          </a:xfrm>
          <a:prstGeom prst="rect">
            <a:avLst/>
          </a:prstGeom>
          <a:grpFill/>
        </p:spPr>
        <p:txBody>
          <a:bodyPr wrap="square">
            <a:spAutoFit/>
          </a:bodyPr>
          <a:lstStyle>
            <a:defPPr>
              <a:defRPr lang="zh-CN"/>
            </a:defPPr>
            <a:lvl1pPr>
              <a:lnSpc>
                <a:spcPct val="120000"/>
              </a:lnSpc>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en-US" altLang="zh-CN" sz="2000" dirty="0">
                <a:solidFill>
                  <a:schemeClr val="bg1"/>
                </a:solidFill>
              </a:rPr>
              <a:t>eBay</a:t>
            </a:r>
            <a:r>
              <a:rPr lang="zh-CN" altLang="zh-CN" sz="2000" dirty="0">
                <a:solidFill>
                  <a:schemeClr val="bg1"/>
                </a:solidFill>
              </a:rPr>
              <a:t>（中文简称易贝）是一个买卖物品的线上拍卖及购物网站。在</a:t>
            </a:r>
            <a:r>
              <a:rPr lang="en-US" altLang="zh-CN" sz="2000" dirty="0">
                <a:solidFill>
                  <a:schemeClr val="bg1"/>
                </a:solidFill>
              </a:rPr>
              <a:t>eBay</a:t>
            </a:r>
            <a:r>
              <a:rPr lang="zh-CN" altLang="zh-CN" sz="2000" dirty="0">
                <a:solidFill>
                  <a:schemeClr val="bg1"/>
                </a:solidFill>
              </a:rPr>
              <a:t>上有两种售卖方式：拍卖和一口价</a:t>
            </a:r>
            <a:endParaRPr lang="zh-CN" altLang="en-US" sz="2000" dirty="0">
              <a:solidFill>
                <a:schemeClr val="bg1"/>
              </a:solidFill>
            </a:endParaRPr>
          </a:p>
        </p:txBody>
      </p:sp>
    </p:spTree>
    <p:extLst>
      <p:ext uri="{BB962C8B-B14F-4D97-AF65-F5344CB8AC3E}">
        <p14:creationId xmlns:p14="http://schemas.microsoft.com/office/powerpoint/2010/main" val="268422823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37"/>
          <p:cNvGrpSpPr/>
          <p:nvPr/>
        </p:nvGrpSpPr>
        <p:grpSpPr>
          <a:xfrm>
            <a:off x="3046687" y="3223176"/>
            <a:ext cx="2860104" cy="2471063"/>
            <a:chOff x="2285015" y="2000246"/>
            <a:chExt cx="2145078" cy="1853297"/>
          </a:xfrm>
        </p:grpSpPr>
        <p:cxnSp>
          <p:nvCxnSpPr>
            <p:cNvPr id="10" name="Straight Connector 34"/>
            <p:cNvCxnSpPr>
              <a:stCxn id="12" idx="0"/>
            </p:cNvCxnSpPr>
            <p:nvPr/>
          </p:nvCxnSpPr>
          <p:spPr>
            <a:xfrm rot="16200000" flipV="1">
              <a:off x="2819724" y="1466507"/>
              <a:ext cx="4091" cy="107157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1" name="Group 33"/>
            <p:cNvGrpSpPr/>
            <p:nvPr/>
          </p:nvGrpSpPr>
          <p:grpSpPr>
            <a:xfrm>
              <a:off x="2285015" y="2004337"/>
              <a:ext cx="2145078" cy="1849206"/>
              <a:chOff x="2285015" y="2004337"/>
              <a:chExt cx="2145078" cy="1849206"/>
            </a:xfrm>
          </p:grpSpPr>
          <p:sp>
            <p:nvSpPr>
              <p:cNvPr id="12" name="Isosceles Triangle 7"/>
              <p:cNvSpPr/>
              <p:nvPr/>
            </p:nvSpPr>
            <p:spPr>
              <a:xfrm>
                <a:off x="2285015" y="2004337"/>
                <a:ext cx="2145078" cy="1849206"/>
              </a:xfrm>
              <a:prstGeom prst="triangl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sp>
            <p:nvSpPr>
              <p:cNvPr id="13" name="AutoShape 112"/>
              <p:cNvSpPr>
                <a:spLocks/>
              </p:cNvSpPr>
              <p:nvPr/>
            </p:nvSpPr>
            <p:spPr bwMode="auto">
              <a:xfrm>
                <a:off x="3143240" y="2857502"/>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5" name="Group 46"/>
          <p:cNvGrpSpPr/>
          <p:nvPr/>
        </p:nvGrpSpPr>
        <p:grpSpPr>
          <a:xfrm>
            <a:off x="6096000" y="3223177"/>
            <a:ext cx="2860104" cy="2471061"/>
            <a:chOff x="4572000" y="2000247"/>
            <a:chExt cx="2145078" cy="1853296"/>
          </a:xfrm>
        </p:grpSpPr>
        <p:cxnSp>
          <p:nvCxnSpPr>
            <p:cNvPr id="16" name="Straight Connector 38"/>
            <p:cNvCxnSpPr>
              <a:stCxn id="18" idx="0"/>
            </p:cNvCxnSpPr>
            <p:nvPr/>
          </p:nvCxnSpPr>
          <p:spPr>
            <a:xfrm rot="5400000" flipH="1" flipV="1">
              <a:off x="6142075" y="1502711"/>
              <a:ext cx="4091" cy="999163"/>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7" name="Group 31"/>
            <p:cNvGrpSpPr/>
            <p:nvPr/>
          </p:nvGrpSpPr>
          <p:grpSpPr>
            <a:xfrm>
              <a:off x="4572000" y="2004337"/>
              <a:ext cx="2145078" cy="1849206"/>
              <a:chOff x="4572000" y="2004337"/>
              <a:chExt cx="2145078" cy="1849206"/>
            </a:xfrm>
          </p:grpSpPr>
          <p:sp>
            <p:nvSpPr>
              <p:cNvPr id="18" name="Isosceles Triangle 9"/>
              <p:cNvSpPr/>
              <p:nvPr/>
            </p:nvSpPr>
            <p:spPr>
              <a:xfrm>
                <a:off x="4572000" y="2004337"/>
                <a:ext cx="2145078" cy="1849206"/>
              </a:xfrm>
              <a:prstGeom prst="triangl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sp>
            <p:nvSpPr>
              <p:cNvPr id="19" name="AutoShape 59"/>
              <p:cNvSpPr>
                <a:spLocks/>
              </p:cNvSpPr>
              <p:nvPr/>
            </p:nvSpPr>
            <p:spPr bwMode="auto">
              <a:xfrm>
                <a:off x="5429256" y="2786064"/>
                <a:ext cx="366676" cy="36605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22" name="Group 32"/>
          <p:cNvGrpSpPr/>
          <p:nvPr/>
        </p:nvGrpSpPr>
        <p:grpSpPr>
          <a:xfrm>
            <a:off x="5238744" y="4402157"/>
            <a:ext cx="1501467" cy="1294368"/>
            <a:chOff x="3929058" y="2884482"/>
            <a:chExt cx="1126100" cy="970776"/>
          </a:xfrm>
        </p:grpSpPr>
        <p:sp>
          <p:nvSpPr>
            <p:cNvPr id="25" name="Isosceles Triangle 8"/>
            <p:cNvSpPr/>
            <p:nvPr/>
          </p:nvSpPr>
          <p:spPr>
            <a:xfrm>
              <a:off x="3929058" y="2884482"/>
              <a:ext cx="1126100" cy="970776"/>
            </a:xfrm>
            <a:prstGeom prst="triangl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grpSp>
          <p:nvGrpSpPr>
            <p:cNvPr id="26" name="Group 26"/>
            <p:cNvGrpSpPr/>
            <p:nvPr/>
          </p:nvGrpSpPr>
          <p:grpSpPr>
            <a:xfrm>
              <a:off x="4286248" y="3429006"/>
              <a:ext cx="366051" cy="297846"/>
              <a:chOff x="7730164" y="3530664"/>
              <a:chExt cx="366051" cy="297846"/>
            </a:xfrm>
            <a:solidFill>
              <a:schemeClr val="bg1"/>
            </a:solidFill>
          </p:grpSpPr>
          <p:sp>
            <p:nvSpPr>
              <p:cNvPr id="27" name="AutoShape 5"/>
              <p:cNvSpPr>
                <a:spLocks/>
              </p:cNvSpPr>
              <p:nvPr/>
            </p:nvSpPr>
            <p:spPr bwMode="auto">
              <a:xfrm>
                <a:off x="7981704" y="3622021"/>
                <a:ext cx="68830"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sp>
            <p:nvSpPr>
              <p:cNvPr id="28" name="AutoShape 6"/>
              <p:cNvSpPr>
                <a:spLocks/>
              </p:cNvSpPr>
              <p:nvPr/>
            </p:nvSpPr>
            <p:spPr bwMode="auto">
              <a:xfrm>
                <a:off x="7730164" y="3530664"/>
                <a:ext cx="366051" cy="297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grpSp>
      </p:grpSp>
      <p:sp>
        <p:nvSpPr>
          <p:cNvPr id="36" name="文本框 35">
            <a:extLst>
              <a:ext uri="{FF2B5EF4-FFF2-40B4-BE49-F238E27FC236}">
                <a16:creationId xmlns:a16="http://schemas.microsoft.com/office/drawing/2014/main" id="{9DE1E85E-FD02-4572-890F-D14C6A8BE306}"/>
              </a:ext>
            </a:extLst>
          </p:cNvPr>
          <p:cNvSpPr txBox="1"/>
          <p:nvPr/>
        </p:nvSpPr>
        <p:spPr>
          <a:xfrm>
            <a:off x="5510278" y="3553391"/>
            <a:ext cx="1626446" cy="523220"/>
          </a:xfrm>
          <a:prstGeom prst="rect">
            <a:avLst/>
          </a:prstGeom>
        </p:spPr>
        <p:txBody>
          <a:bodyPr wrap="square">
            <a:spAutoFit/>
          </a:bodyPr>
          <a:lstStyle>
            <a:defPPr>
              <a:defRPr lang="zh-CN"/>
            </a:defPPr>
            <a:lvl1pPr>
              <a:defRPr sz="2800" b="1">
                <a:solidFill>
                  <a:srgbClr val="FF6E55"/>
                </a:solidFill>
                <a:latin typeface="微软雅黑" panose="020B0503020204020204" pitchFamily="34" charset="-122"/>
                <a:ea typeface="微软雅黑" panose="020B0503020204020204" pitchFamily="34" charset="-122"/>
                <a:cs typeface="Open Sans" pitchFamily="34" charset="0"/>
              </a:defRPr>
            </a:lvl1pPr>
          </a:lstStyle>
          <a:p>
            <a:r>
              <a:rPr lang="zh-CN" altLang="en-US" dirty="0" smtClean="0"/>
              <a:t>亚马逊</a:t>
            </a:r>
            <a:endParaRPr lang="zh-CN" altLang="en-US" dirty="0"/>
          </a:p>
        </p:txBody>
      </p:sp>
      <p:pic>
        <p:nvPicPr>
          <p:cNvPr id="37" name="图片 36" descr="https://timgsa.baidu.com/timg?image&amp;quality=80&amp;size=b9999_10000&amp;sec=1524739016758&amp;di=37977d541f6e00f32d7d1ca791fb17bb&amp;imgtype=0&amp;src=http%3A%2F%2Fimg31.mtime.cn%2FCMS%2FNews%2F2016%2F04%2F23%2F111859.26382507_620X620.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9054" y="1389275"/>
            <a:ext cx="2699536" cy="1228878"/>
          </a:xfrm>
          <a:prstGeom prst="rect">
            <a:avLst/>
          </a:prstGeom>
          <a:noFill/>
          <a:ln>
            <a:noFill/>
          </a:ln>
        </p:spPr>
      </p:pic>
      <p:sp>
        <p:nvSpPr>
          <p:cNvPr id="4" name="矩形 3"/>
          <p:cNvSpPr/>
          <p:nvPr/>
        </p:nvSpPr>
        <p:spPr>
          <a:xfrm>
            <a:off x="523039" y="3321926"/>
            <a:ext cx="2571919" cy="1865126"/>
          </a:xfrm>
          <a:prstGeom prst="rect">
            <a:avLst/>
          </a:prstGeom>
          <a:grpFill/>
        </p:spPr>
        <p:txBody>
          <a:bodyPr wrap="square">
            <a:spAutoFit/>
          </a:bodyPr>
          <a:lstStyle/>
          <a:p>
            <a:pPr>
              <a:lnSpc>
                <a:spcPct val="12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Amazon</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（简称亚马逊），是美国最大的一家网络电子商务公司，已成为全球商品品种最多的网上零售商和全球第二大互联网企业</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9399178" y="3275760"/>
            <a:ext cx="2352371" cy="978729"/>
          </a:xfrm>
          <a:prstGeom prst="rect">
            <a:avLst/>
          </a:prstGeom>
          <a:grpFill/>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主要销售市场：</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美国、中国、德国、日本、英国</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7038306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0" y="1918827"/>
            <a:ext cx="12192000" cy="3023042"/>
            <a:chOff x="0" y="1643056"/>
            <a:chExt cx="9144000" cy="2143140"/>
          </a:xfrm>
        </p:grpSpPr>
        <p:sp>
          <p:nvSpPr>
            <p:cNvPr id="4" name="Rectangle 3"/>
            <p:cNvSpPr/>
            <p:nvPr/>
          </p:nvSpPr>
          <p:spPr>
            <a:xfrm>
              <a:off x="0" y="1643056"/>
              <a:ext cx="9144000" cy="2143140"/>
            </a:xfrm>
            <a:prstGeom prst="rect">
              <a:avLst/>
            </a:prstGeom>
            <a:solidFill>
              <a:srgbClr val="52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5" name="Group 30"/>
            <p:cNvGrpSpPr/>
            <p:nvPr/>
          </p:nvGrpSpPr>
          <p:grpSpPr>
            <a:xfrm>
              <a:off x="320500" y="1785932"/>
              <a:ext cx="2814487" cy="1825994"/>
              <a:chOff x="320500" y="1785932"/>
              <a:chExt cx="2814487" cy="1825994"/>
            </a:xfrm>
          </p:grpSpPr>
          <p:sp>
            <p:nvSpPr>
              <p:cNvPr id="6" name="Freeform 128"/>
              <p:cNvSpPr>
                <a:spLocks/>
              </p:cNvSpPr>
              <p:nvPr/>
            </p:nvSpPr>
            <p:spPr bwMode="auto">
              <a:xfrm>
                <a:off x="320500" y="1785932"/>
                <a:ext cx="586080" cy="337060"/>
              </a:xfrm>
              <a:custGeom>
                <a:avLst/>
                <a:gdLst/>
                <a:ahLst/>
                <a:cxnLst>
                  <a:cxn ang="0">
                    <a:pos x="76" y="269"/>
                  </a:cxn>
                  <a:cxn ang="0">
                    <a:pos x="46" y="263"/>
                  </a:cxn>
                  <a:cxn ang="0">
                    <a:pos x="22" y="249"/>
                  </a:cxn>
                  <a:cxn ang="0">
                    <a:pos x="6" y="229"/>
                  </a:cxn>
                  <a:cxn ang="0">
                    <a:pos x="0" y="208"/>
                  </a:cxn>
                  <a:cxn ang="0">
                    <a:pos x="0" y="199"/>
                  </a:cxn>
                  <a:cxn ang="0">
                    <a:pos x="4" y="184"/>
                  </a:cxn>
                  <a:cxn ang="0">
                    <a:pos x="12" y="174"/>
                  </a:cxn>
                  <a:cxn ang="0">
                    <a:pos x="30" y="160"/>
                  </a:cxn>
                  <a:cxn ang="0">
                    <a:pos x="29" y="148"/>
                  </a:cxn>
                  <a:cxn ang="0">
                    <a:pos x="29" y="139"/>
                  </a:cxn>
                  <a:cxn ang="0">
                    <a:pos x="33" y="126"/>
                  </a:cxn>
                  <a:cxn ang="0">
                    <a:pos x="45" y="107"/>
                  </a:cxn>
                  <a:cxn ang="0">
                    <a:pos x="70" y="88"/>
                  </a:cxn>
                  <a:cxn ang="0">
                    <a:pos x="102" y="77"/>
                  </a:cxn>
                  <a:cxn ang="0">
                    <a:pos x="120" y="75"/>
                  </a:cxn>
                  <a:cxn ang="0">
                    <a:pos x="145" y="78"/>
                  </a:cxn>
                  <a:cxn ang="0">
                    <a:pos x="145" y="73"/>
                  </a:cxn>
                  <a:cxn ang="0">
                    <a:pos x="145" y="65"/>
                  </a:cxn>
                  <a:cxn ang="0">
                    <a:pos x="149" y="51"/>
                  </a:cxn>
                  <a:cxn ang="0">
                    <a:pos x="160" y="32"/>
                  </a:cxn>
                  <a:cxn ang="0">
                    <a:pos x="184" y="13"/>
                  </a:cxn>
                  <a:cxn ang="0">
                    <a:pos x="217" y="2"/>
                  </a:cxn>
                  <a:cxn ang="0">
                    <a:pos x="236" y="0"/>
                  </a:cxn>
                  <a:cxn ang="0">
                    <a:pos x="271" y="6"/>
                  </a:cxn>
                  <a:cxn ang="0">
                    <a:pos x="300" y="21"/>
                  </a:cxn>
                  <a:cxn ang="0">
                    <a:pos x="319" y="44"/>
                  </a:cxn>
                  <a:cxn ang="0">
                    <a:pos x="324" y="58"/>
                  </a:cxn>
                  <a:cxn ang="0">
                    <a:pos x="327" y="73"/>
                  </a:cxn>
                  <a:cxn ang="0">
                    <a:pos x="326" y="77"/>
                  </a:cxn>
                  <a:cxn ang="0">
                    <a:pos x="337" y="75"/>
                  </a:cxn>
                  <a:cxn ang="0">
                    <a:pos x="346" y="75"/>
                  </a:cxn>
                  <a:cxn ang="0">
                    <a:pos x="382" y="81"/>
                  </a:cxn>
                  <a:cxn ang="0">
                    <a:pos x="410" y="96"/>
                  </a:cxn>
                  <a:cxn ang="0">
                    <a:pos x="431" y="119"/>
                  </a:cxn>
                  <a:cxn ang="0">
                    <a:pos x="436" y="133"/>
                  </a:cxn>
                  <a:cxn ang="0">
                    <a:pos x="437" y="148"/>
                  </a:cxn>
                  <a:cxn ang="0">
                    <a:pos x="436" y="160"/>
                  </a:cxn>
                  <a:cxn ang="0">
                    <a:pos x="448" y="168"/>
                  </a:cxn>
                  <a:cxn ang="0">
                    <a:pos x="458" y="178"/>
                  </a:cxn>
                  <a:cxn ang="0">
                    <a:pos x="465" y="191"/>
                  </a:cxn>
                  <a:cxn ang="0">
                    <a:pos x="466" y="208"/>
                  </a:cxn>
                  <a:cxn ang="0">
                    <a:pos x="465" y="219"/>
                  </a:cxn>
                  <a:cxn ang="0">
                    <a:pos x="454" y="239"/>
                  </a:cxn>
                  <a:cxn ang="0">
                    <a:pos x="433" y="257"/>
                  </a:cxn>
                  <a:cxn ang="0">
                    <a:pos x="406" y="268"/>
                  </a:cxn>
                  <a:cxn ang="0">
                    <a:pos x="270" y="269"/>
                  </a:cxn>
                  <a:cxn ang="0">
                    <a:pos x="319" y="164"/>
                  </a:cxn>
                  <a:cxn ang="0">
                    <a:pos x="149" y="164"/>
                  </a:cxn>
                  <a:cxn ang="0">
                    <a:pos x="196" y="269"/>
                  </a:cxn>
                </a:cxnLst>
                <a:rect l="0" t="0" r="r" b="b"/>
                <a:pathLst>
                  <a:path w="466" h="269">
                    <a:moveTo>
                      <a:pt x="76" y="269"/>
                    </a:moveTo>
                    <a:lnTo>
                      <a:pt x="76" y="269"/>
                    </a:lnTo>
                    <a:lnTo>
                      <a:pt x="61" y="268"/>
                    </a:lnTo>
                    <a:lnTo>
                      <a:pt x="46" y="263"/>
                    </a:lnTo>
                    <a:lnTo>
                      <a:pt x="33" y="257"/>
                    </a:lnTo>
                    <a:lnTo>
                      <a:pt x="22" y="249"/>
                    </a:lnTo>
                    <a:lnTo>
                      <a:pt x="12" y="239"/>
                    </a:lnTo>
                    <a:lnTo>
                      <a:pt x="6" y="229"/>
                    </a:lnTo>
                    <a:lnTo>
                      <a:pt x="1" y="219"/>
                    </a:lnTo>
                    <a:lnTo>
                      <a:pt x="0" y="208"/>
                    </a:lnTo>
                    <a:lnTo>
                      <a:pt x="0" y="208"/>
                    </a:lnTo>
                    <a:lnTo>
                      <a:pt x="0" y="199"/>
                    </a:lnTo>
                    <a:lnTo>
                      <a:pt x="1" y="191"/>
                    </a:lnTo>
                    <a:lnTo>
                      <a:pt x="4" y="184"/>
                    </a:lnTo>
                    <a:lnTo>
                      <a:pt x="8" y="178"/>
                    </a:lnTo>
                    <a:lnTo>
                      <a:pt x="12" y="174"/>
                    </a:lnTo>
                    <a:lnTo>
                      <a:pt x="18" y="168"/>
                    </a:lnTo>
                    <a:lnTo>
                      <a:pt x="30" y="160"/>
                    </a:lnTo>
                    <a:lnTo>
                      <a:pt x="30" y="160"/>
                    </a:lnTo>
                    <a:lnTo>
                      <a:pt x="29" y="148"/>
                    </a:lnTo>
                    <a:lnTo>
                      <a:pt x="29" y="148"/>
                    </a:lnTo>
                    <a:lnTo>
                      <a:pt x="29" y="139"/>
                    </a:lnTo>
                    <a:lnTo>
                      <a:pt x="30" y="133"/>
                    </a:lnTo>
                    <a:lnTo>
                      <a:pt x="33" y="126"/>
                    </a:lnTo>
                    <a:lnTo>
                      <a:pt x="36" y="119"/>
                    </a:lnTo>
                    <a:lnTo>
                      <a:pt x="45" y="107"/>
                    </a:lnTo>
                    <a:lnTo>
                      <a:pt x="56" y="96"/>
                    </a:lnTo>
                    <a:lnTo>
                      <a:pt x="70" y="88"/>
                    </a:lnTo>
                    <a:lnTo>
                      <a:pt x="85" y="81"/>
                    </a:lnTo>
                    <a:lnTo>
                      <a:pt x="102" y="77"/>
                    </a:lnTo>
                    <a:lnTo>
                      <a:pt x="120" y="75"/>
                    </a:lnTo>
                    <a:lnTo>
                      <a:pt x="120" y="75"/>
                    </a:lnTo>
                    <a:lnTo>
                      <a:pt x="132" y="75"/>
                    </a:lnTo>
                    <a:lnTo>
                      <a:pt x="145" y="78"/>
                    </a:lnTo>
                    <a:lnTo>
                      <a:pt x="145" y="78"/>
                    </a:lnTo>
                    <a:lnTo>
                      <a:pt x="145" y="73"/>
                    </a:lnTo>
                    <a:lnTo>
                      <a:pt x="145" y="73"/>
                    </a:lnTo>
                    <a:lnTo>
                      <a:pt x="145" y="65"/>
                    </a:lnTo>
                    <a:lnTo>
                      <a:pt x="146" y="58"/>
                    </a:lnTo>
                    <a:lnTo>
                      <a:pt x="149" y="51"/>
                    </a:lnTo>
                    <a:lnTo>
                      <a:pt x="151" y="44"/>
                    </a:lnTo>
                    <a:lnTo>
                      <a:pt x="160" y="32"/>
                    </a:lnTo>
                    <a:lnTo>
                      <a:pt x="172" y="21"/>
                    </a:lnTo>
                    <a:lnTo>
                      <a:pt x="184" y="13"/>
                    </a:lnTo>
                    <a:lnTo>
                      <a:pt x="200" y="6"/>
                    </a:lnTo>
                    <a:lnTo>
                      <a:pt x="217" y="2"/>
                    </a:lnTo>
                    <a:lnTo>
                      <a:pt x="236" y="0"/>
                    </a:lnTo>
                    <a:lnTo>
                      <a:pt x="236" y="0"/>
                    </a:lnTo>
                    <a:lnTo>
                      <a:pt x="254" y="2"/>
                    </a:lnTo>
                    <a:lnTo>
                      <a:pt x="271" y="6"/>
                    </a:lnTo>
                    <a:lnTo>
                      <a:pt x="286" y="13"/>
                    </a:lnTo>
                    <a:lnTo>
                      <a:pt x="300" y="21"/>
                    </a:lnTo>
                    <a:lnTo>
                      <a:pt x="311" y="32"/>
                    </a:lnTo>
                    <a:lnTo>
                      <a:pt x="319" y="44"/>
                    </a:lnTo>
                    <a:lnTo>
                      <a:pt x="323" y="51"/>
                    </a:lnTo>
                    <a:lnTo>
                      <a:pt x="324" y="58"/>
                    </a:lnTo>
                    <a:lnTo>
                      <a:pt x="326" y="65"/>
                    </a:lnTo>
                    <a:lnTo>
                      <a:pt x="327" y="73"/>
                    </a:lnTo>
                    <a:lnTo>
                      <a:pt x="327" y="73"/>
                    </a:lnTo>
                    <a:lnTo>
                      <a:pt x="326" y="77"/>
                    </a:lnTo>
                    <a:lnTo>
                      <a:pt x="326" y="77"/>
                    </a:lnTo>
                    <a:lnTo>
                      <a:pt x="337" y="75"/>
                    </a:lnTo>
                    <a:lnTo>
                      <a:pt x="346" y="75"/>
                    </a:lnTo>
                    <a:lnTo>
                      <a:pt x="346" y="75"/>
                    </a:lnTo>
                    <a:lnTo>
                      <a:pt x="365" y="77"/>
                    </a:lnTo>
                    <a:lnTo>
                      <a:pt x="382" y="81"/>
                    </a:lnTo>
                    <a:lnTo>
                      <a:pt x="398" y="88"/>
                    </a:lnTo>
                    <a:lnTo>
                      <a:pt x="410" y="96"/>
                    </a:lnTo>
                    <a:lnTo>
                      <a:pt x="422" y="107"/>
                    </a:lnTo>
                    <a:lnTo>
                      <a:pt x="431" y="119"/>
                    </a:lnTo>
                    <a:lnTo>
                      <a:pt x="433" y="126"/>
                    </a:lnTo>
                    <a:lnTo>
                      <a:pt x="436" y="133"/>
                    </a:lnTo>
                    <a:lnTo>
                      <a:pt x="437" y="139"/>
                    </a:lnTo>
                    <a:lnTo>
                      <a:pt x="437" y="148"/>
                    </a:lnTo>
                    <a:lnTo>
                      <a:pt x="437" y="148"/>
                    </a:lnTo>
                    <a:lnTo>
                      <a:pt x="436" y="160"/>
                    </a:lnTo>
                    <a:lnTo>
                      <a:pt x="436" y="160"/>
                    </a:lnTo>
                    <a:lnTo>
                      <a:pt x="448" y="168"/>
                    </a:lnTo>
                    <a:lnTo>
                      <a:pt x="454" y="174"/>
                    </a:lnTo>
                    <a:lnTo>
                      <a:pt x="458" y="178"/>
                    </a:lnTo>
                    <a:lnTo>
                      <a:pt x="462" y="184"/>
                    </a:lnTo>
                    <a:lnTo>
                      <a:pt x="465" y="191"/>
                    </a:lnTo>
                    <a:lnTo>
                      <a:pt x="466" y="199"/>
                    </a:lnTo>
                    <a:lnTo>
                      <a:pt x="466" y="208"/>
                    </a:lnTo>
                    <a:lnTo>
                      <a:pt x="466" y="208"/>
                    </a:lnTo>
                    <a:lnTo>
                      <a:pt x="465" y="219"/>
                    </a:lnTo>
                    <a:lnTo>
                      <a:pt x="461" y="229"/>
                    </a:lnTo>
                    <a:lnTo>
                      <a:pt x="454" y="239"/>
                    </a:lnTo>
                    <a:lnTo>
                      <a:pt x="444" y="249"/>
                    </a:lnTo>
                    <a:lnTo>
                      <a:pt x="433" y="257"/>
                    </a:lnTo>
                    <a:lnTo>
                      <a:pt x="420" y="263"/>
                    </a:lnTo>
                    <a:lnTo>
                      <a:pt x="406" y="268"/>
                    </a:lnTo>
                    <a:lnTo>
                      <a:pt x="390" y="269"/>
                    </a:lnTo>
                    <a:lnTo>
                      <a:pt x="270" y="269"/>
                    </a:lnTo>
                    <a:lnTo>
                      <a:pt x="270" y="164"/>
                    </a:lnTo>
                    <a:lnTo>
                      <a:pt x="319" y="164"/>
                    </a:lnTo>
                    <a:lnTo>
                      <a:pt x="233" y="58"/>
                    </a:lnTo>
                    <a:lnTo>
                      <a:pt x="149" y="164"/>
                    </a:lnTo>
                    <a:lnTo>
                      <a:pt x="196" y="164"/>
                    </a:lnTo>
                    <a:lnTo>
                      <a:pt x="196" y="269"/>
                    </a:lnTo>
                    <a:lnTo>
                      <a:pt x="76" y="26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 name="Rectangle 14"/>
              <p:cNvSpPr/>
              <p:nvPr/>
            </p:nvSpPr>
            <p:spPr>
              <a:xfrm>
                <a:off x="594519" y="2152529"/>
                <a:ext cx="2540468" cy="1459397"/>
              </a:xfrm>
              <a:prstGeom prst="rect">
                <a:avLst/>
              </a:prstGeom>
              <a:grpFill/>
            </p:spPr>
            <p:txBody>
              <a:bodyPr wrap="square">
                <a:spAutoFit/>
              </a:bodyPr>
              <a:lstStyle/>
              <a:p>
                <a:pPr>
                  <a:lnSpc>
                    <a:spcPct val="120000"/>
                  </a:lnSpc>
                </a:pPr>
                <a:r>
                  <a:rPr lang="en-US" altLang="zh-CN" dirty="0">
                    <a:solidFill>
                      <a:schemeClr val="bg1"/>
                    </a:solidFill>
                    <a:latin typeface="微软雅黑" panose="020B0503020204020204" pitchFamily="34" charset="-122"/>
                    <a:ea typeface="微软雅黑" panose="020B0503020204020204" pitchFamily="34" charset="-122"/>
                  </a:rPr>
                  <a:t>Wish</a:t>
                </a:r>
                <a:r>
                  <a:rPr lang="zh-CN" altLang="zh-CN" dirty="0">
                    <a:solidFill>
                      <a:schemeClr val="bg1"/>
                    </a:solidFill>
                    <a:latin typeface="微软雅黑" panose="020B0503020204020204" pitchFamily="34" charset="-122"/>
                    <a:ea typeface="微软雅黑" panose="020B0503020204020204" pitchFamily="34" charset="-122"/>
                  </a:rPr>
                  <a:t>于</a:t>
                </a:r>
                <a:r>
                  <a:rPr lang="en-US" altLang="zh-CN" dirty="0">
                    <a:solidFill>
                      <a:schemeClr val="bg1"/>
                    </a:solidFill>
                    <a:latin typeface="微软雅黑" panose="020B0503020204020204" pitchFamily="34" charset="-122"/>
                    <a:ea typeface="微软雅黑" panose="020B0503020204020204" pitchFamily="34" charset="-122"/>
                  </a:rPr>
                  <a:t>2011</a:t>
                </a:r>
                <a:r>
                  <a:rPr lang="zh-CN" altLang="zh-CN" dirty="0">
                    <a:solidFill>
                      <a:schemeClr val="bg1"/>
                    </a:solidFill>
                    <a:latin typeface="微软雅黑" panose="020B0503020204020204" pitchFamily="34" charset="-122"/>
                    <a:ea typeface="微软雅黑" panose="020B0503020204020204" pitchFamily="34" charset="-122"/>
                  </a:rPr>
                  <a:t>年成立于美国旧金山，是一款基于移动端</a:t>
                </a:r>
                <a:r>
                  <a:rPr lang="en-US" altLang="zh-CN" dirty="0">
                    <a:solidFill>
                      <a:schemeClr val="bg1"/>
                    </a:solidFill>
                    <a:latin typeface="微软雅黑" panose="020B0503020204020204" pitchFamily="34" charset="-122"/>
                    <a:ea typeface="微软雅黑" panose="020B0503020204020204" pitchFamily="34" charset="-122"/>
                  </a:rPr>
                  <a:t>APP</a:t>
                </a:r>
                <a:r>
                  <a:rPr lang="zh-CN" altLang="zh-CN" dirty="0">
                    <a:solidFill>
                      <a:schemeClr val="bg1"/>
                    </a:solidFill>
                    <a:latin typeface="微软雅黑" panose="020B0503020204020204" pitchFamily="34" charset="-122"/>
                    <a:ea typeface="微软雅黑" panose="020B0503020204020204" pitchFamily="34" charset="-122"/>
                  </a:rPr>
                  <a:t>的商业平台。</a:t>
                </a:r>
                <a:r>
                  <a:rPr lang="en-US" altLang="zh-CN" dirty="0">
                    <a:solidFill>
                      <a:schemeClr val="bg1"/>
                    </a:solidFill>
                    <a:latin typeface="微软雅黑" panose="020B0503020204020204" pitchFamily="34" charset="-122"/>
                    <a:ea typeface="微软雅黑" panose="020B0503020204020204" pitchFamily="34" charset="-122"/>
                  </a:rPr>
                  <a:t>Wish</a:t>
                </a:r>
                <a:r>
                  <a:rPr lang="zh-CN" altLang="zh-CN" dirty="0">
                    <a:solidFill>
                      <a:schemeClr val="bg1"/>
                    </a:solidFill>
                    <a:latin typeface="微软雅黑" panose="020B0503020204020204" pitchFamily="34" charset="-122"/>
                    <a:ea typeface="微软雅黑" panose="020B0503020204020204" pitchFamily="34" charset="-122"/>
                  </a:rPr>
                  <a:t>的系统通过买家行为等数据的计算，判断买家的喜好、感兴趣的产品信息，并且选择相应的产品推送给买家</a:t>
                </a:r>
                <a:endParaRPr lang="ms-MY" dirty="0">
                  <a:solidFill>
                    <a:schemeClr val="bg1"/>
                  </a:solidFill>
                  <a:latin typeface="微软雅黑" panose="020B0503020204020204" pitchFamily="34" charset="-122"/>
                  <a:ea typeface="微软雅黑" panose="020B0503020204020204" pitchFamily="34" charset="-122"/>
                </a:endParaRPr>
              </a:p>
            </p:txBody>
          </p:sp>
        </p:grpSp>
        <p:grpSp>
          <p:nvGrpSpPr>
            <p:cNvPr id="8" name="Group 25"/>
            <p:cNvGrpSpPr/>
            <p:nvPr/>
          </p:nvGrpSpPr>
          <p:grpSpPr>
            <a:xfrm>
              <a:off x="6000760" y="1785932"/>
              <a:ext cx="2785555" cy="1061166"/>
              <a:chOff x="6000760" y="1785932"/>
              <a:chExt cx="2785555" cy="1061166"/>
            </a:xfrm>
          </p:grpSpPr>
          <p:sp>
            <p:nvSpPr>
              <p:cNvPr id="9" name="Freeform 127"/>
              <p:cNvSpPr>
                <a:spLocks/>
              </p:cNvSpPr>
              <p:nvPr/>
            </p:nvSpPr>
            <p:spPr bwMode="auto">
              <a:xfrm>
                <a:off x="6000760" y="1785932"/>
                <a:ext cx="588596" cy="329512"/>
              </a:xfrm>
              <a:custGeom>
                <a:avLst/>
                <a:gdLst/>
                <a:ahLst/>
                <a:cxnLst>
                  <a:cxn ang="0">
                    <a:pos x="76" y="263"/>
                  </a:cxn>
                  <a:cxn ang="0">
                    <a:pos x="46" y="257"/>
                  </a:cxn>
                  <a:cxn ang="0">
                    <a:pos x="22" y="243"/>
                  </a:cxn>
                  <a:cxn ang="0">
                    <a:pos x="5" y="223"/>
                  </a:cxn>
                  <a:cxn ang="0">
                    <a:pos x="0" y="202"/>
                  </a:cxn>
                  <a:cxn ang="0">
                    <a:pos x="0" y="193"/>
                  </a:cxn>
                  <a:cxn ang="0">
                    <a:pos x="4" y="178"/>
                  </a:cxn>
                  <a:cxn ang="0">
                    <a:pos x="12" y="168"/>
                  </a:cxn>
                  <a:cxn ang="0">
                    <a:pos x="30" y="154"/>
                  </a:cxn>
                  <a:cxn ang="0">
                    <a:pos x="28" y="142"/>
                  </a:cxn>
                  <a:cxn ang="0">
                    <a:pos x="30" y="133"/>
                  </a:cxn>
                  <a:cxn ang="0">
                    <a:pos x="32" y="120"/>
                  </a:cxn>
                  <a:cxn ang="0">
                    <a:pos x="45" y="101"/>
                  </a:cxn>
                  <a:cxn ang="0">
                    <a:pos x="69" y="82"/>
                  </a:cxn>
                  <a:cxn ang="0">
                    <a:pos x="102" y="71"/>
                  </a:cxn>
                  <a:cxn ang="0">
                    <a:pos x="120" y="69"/>
                  </a:cxn>
                  <a:cxn ang="0">
                    <a:pos x="144" y="72"/>
                  </a:cxn>
                  <a:cxn ang="0">
                    <a:pos x="144" y="67"/>
                  </a:cxn>
                  <a:cxn ang="0">
                    <a:pos x="146" y="56"/>
                  </a:cxn>
                  <a:cxn ang="0">
                    <a:pos x="152" y="35"/>
                  </a:cxn>
                  <a:cxn ang="0">
                    <a:pos x="166" y="19"/>
                  </a:cxn>
                  <a:cxn ang="0">
                    <a:pos x="185" y="7"/>
                  </a:cxn>
                  <a:cxn ang="0">
                    <a:pos x="197" y="121"/>
                  </a:cxn>
                  <a:cxn ang="0">
                    <a:pos x="233" y="228"/>
                  </a:cxn>
                  <a:cxn ang="0">
                    <a:pos x="270" y="121"/>
                  </a:cxn>
                  <a:cxn ang="0">
                    <a:pos x="270" y="0"/>
                  </a:cxn>
                  <a:cxn ang="0">
                    <a:pos x="293" y="11"/>
                  </a:cxn>
                  <a:cxn ang="0">
                    <a:pos x="310" y="26"/>
                  </a:cxn>
                  <a:cxn ang="0">
                    <a:pos x="323" y="45"/>
                  </a:cxn>
                  <a:cxn ang="0">
                    <a:pos x="327" y="67"/>
                  </a:cxn>
                  <a:cxn ang="0">
                    <a:pos x="327" y="71"/>
                  </a:cxn>
                  <a:cxn ang="0">
                    <a:pos x="336" y="69"/>
                  </a:cxn>
                  <a:cxn ang="0">
                    <a:pos x="346" y="69"/>
                  </a:cxn>
                  <a:cxn ang="0">
                    <a:pos x="381" y="75"/>
                  </a:cxn>
                  <a:cxn ang="0">
                    <a:pos x="411" y="90"/>
                  </a:cxn>
                  <a:cxn ang="0">
                    <a:pos x="430" y="113"/>
                  </a:cxn>
                  <a:cxn ang="0">
                    <a:pos x="436" y="127"/>
                  </a:cxn>
                  <a:cxn ang="0">
                    <a:pos x="437" y="142"/>
                  </a:cxn>
                  <a:cxn ang="0">
                    <a:pos x="436" y="154"/>
                  </a:cxn>
                  <a:cxn ang="0">
                    <a:pos x="448" y="162"/>
                  </a:cxn>
                  <a:cxn ang="0">
                    <a:pos x="459" y="172"/>
                  </a:cxn>
                  <a:cxn ang="0">
                    <a:pos x="464" y="185"/>
                  </a:cxn>
                  <a:cxn ang="0">
                    <a:pos x="467" y="202"/>
                  </a:cxn>
                  <a:cxn ang="0">
                    <a:pos x="466" y="213"/>
                  </a:cxn>
                  <a:cxn ang="0">
                    <a:pos x="454" y="233"/>
                  </a:cxn>
                  <a:cxn ang="0">
                    <a:pos x="433" y="251"/>
                  </a:cxn>
                  <a:cxn ang="0">
                    <a:pos x="406" y="262"/>
                  </a:cxn>
                  <a:cxn ang="0">
                    <a:pos x="76" y="263"/>
                  </a:cxn>
                </a:cxnLst>
                <a:rect l="0" t="0" r="r" b="b"/>
                <a:pathLst>
                  <a:path w="467" h="263">
                    <a:moveTo>
                      <a:pt x="76" y="263"/>
                    </a:moveTo>
                    <a:lnTo>
                      <a:pt x="76" y="263"/>
                    </a:lnTo>
                    <a:lnTo>
                      <a:pt x="61" y="262"/>
                    </a:lnTo>
                    <a:lnTo>
                      <a:pt x="46" y="257"/>
                    </a:lnTo>
                    <a:lnTo>
                      <a:pt x="34" y="251"/>
                    </a:lnTo>
                    <a:lnTo>
                      <a:pt x="22" y="243"/>
                    </a:lnTo>
                    <a:lnTo>
                      <a:pt x="12" y="233"/>
                    </a:lnTo>
                    <a:lnTo>
                      <a:pt x="5" y="223"/>
                    </a:lnTo>
                    <a:lnTo>
                      <a:pt x="1" y="213"/>
                    </a:lnTo>
                    <a:lnTo>
                      <a:pt x="0" y="202"/>
                    </a:lnTo>
                    <a:lnTo>
                      <a:pt x="0" y="202"/>
                    </a:lnTo>
                    <a:lnTo>
                      <a:pt x="0" y="193"/>
                    </a:lnTo>
                    <a:lnTo>
                      <a:pt x="1" y="185"/>
                    </a:lnTo>
                    <a:lnTo>
                      <a:pt x="4" y="178"/>
                    </a:lnTo>
                    <a:lnTo>
                      <a:pt x="8" y="172"/>
                    </a:lnTo>
                    <a:lnTo>
                      <a:pt x="12" y="168"/>
                    </a:lnTo>
                    <a:lnTo>
                      <a:pt x="18" y="162"/>
                    </a:lnTo>
                    <a:lnTo>
                      <a:pt x="30" y="154"/>
                    </a:lnTo>
                    <a:lnTo>
                      <a:pt x="30" y="154"/>
                    </a:lnTo>
                    <a:lnTo>
                      <a:pt x="28" y="142"/>
                    </a:lnTo>
                    <a:lnTo>
                      <a:pt x="28" y="142"/>
                    </a:lnTo>
                    <a:lnTo>
                      <a:pt x="30" y="133"/>
                    </a:lnTo>
                    <a:lnTo>
                      <a:pt x="31" y="127"/>
                    </a:lnTo>
                    <a:lnTo>
                      <a:pt x="32" y="120"/>
                    </a:lnTo>
                    <a:lnTo>
                      <a:pt x="37" y="113"/>
                    </a:lnTo>
                    <a:lnTo>
                      <a:pt x="45" y="101"/>
                    </a:lnTo>
                    <a:lnTo>
                      <a:pt x="56" y="90"/>
                    </a:lnTo>
                    <a:lnTo>
                      <a:pt x="69" y="82"/>
                    </a:lnTo>
                    <a:lnTo>
                      <a:pt x="84" y="75"/>
                    </a:lnTo>
                    <a:lnTo>
                      <a:pt x="102" y="71"/>
                    </a:lnTo>
                    <a:lnTo>
                      <a:pt x="120" y="69"/>
                    </a:lnTo>
                    <a:lnTo>
                      <a:pt x="120" y="69"/>
                    </a:lnTo>
                    <a:lnTo>
                      <a:pt x="132" y="69"/>
                    </a:lnTo>
                    <a:lnTo>
                      <a:pt x="144" y="72"/>
                    </a:lnTo>
                    <a:lnTo>
                      <a:pt x="144" y="72"/>
                    </a:lnTo>
                    <a:lnTo>
                      <a:pt x="144" y="67"/>
                    </a:lnTo>
                    <a:lnTo>
                      <a:pt x="144" y="67"/>
                    </a:lnTo>
                    <a:lnTo>
                      <a:pt x="146" y="56"/>
                    </a:lnTo>
                    <a:lnTo>
                      <a:pt x="148" y="45"/>
                    </a:lnTo>
                    <a:lnTo>
                      <a:pt x="152" y="35"/>
                    </a:lnTo>
                    <a:lnTo>
                      <a:pt x="159" y="27"/>
                    </a:lnTo>
                    <a:lnTo>
                      <a:pt x="166" y="19"/>
                    </a:lnTo>
                    <a:lnTo>
                      <a:pt x="176" y="12"/>
                    </a:lnTo>
                    <a:lnTo>
                      <a:pt x="185" y="7"/>
                    </a:lnTo>
                    <a:lnTo>
                      <a:pt x="197" y="1"/>
                    </a:lnTo>
                    <a:lnTo>
                      <a:pt x="197" y="121"/>
                    </a:lnTo>
                    <a:lnTo>
                      <a:pt x="148" y="121"/>
                    </a:lnTo>
                    <a:lnTo>
                      <a:pt x="233" y="228"/>
                    </a:lnTo>
                    <a:lnTo>
                      <a:pt x="319" y="121"/>
                    </a:lnTo>
                    <a:lnTo>
                      <a:pt x="270" y="121"/>
                    </a:lnTo>
                    <a:lnTo>
                      <a:pt x="270" y="0"/>
                    </a:lnTo>
                    <a:lnTo>
                      <a:pt x="270" y="0"/>
                    </a:lnTo>
                    <a:lnTo>
                      <a:pt x="282" y="4"/>
                    </a:lnTo>
                    <a:lnTo>
                      <a:pt x="293" y="11"/>
                    </a:lnTo>
                    <a:lnTo>
                      <a:pt x="302" y="18"/>
                    </a:lnTo>
                    <a:lnTo>
                      <a:pt x="310" y="26"/>
                    </a:lnTo>
                    <a:lnTo>
                      <a:pt x="317" y="34"/>
                    </a:lnTo>
                    <a:lnTo>
                      <a:pt x="323" y="45"/>
                    </a:lnTo>
                    <a:lnTo>
                      <a:pt x="325" y="54"/>
                    </a:lnTo>
                    <a:lnTo>
                      <a:pt x="327" y="67"/>
                    </a:lnTo>
                    <a:lnTo>
                      <a:pt x="327" y="67"/>
                    </a:lnTo>
                    <a:lnTo>
                      <a:pt x="327" y="71"/>
                    </a:lnTo>
                    <a:lnTo>
                      <a:pt x="327" y="71"/>
                    </a:lnTo>
                    <a:lnTo>
                      <a:pt x="336" y="69"/>
                    </a:lnTo>
                    <a:lnTo>
                      <a:pt x="346" y="69"/>
                    </a:lnTo>
                    <a:lnTo>
                      <a:pt x="346" y="69"/>
                    </a:lnTo>
                    <a:lnTo>
                      <a:pt x="365" y="71"/>
                    </a:lnTo>
                    <a:lnTo>
                      <a:pt x="381" y="75"/>
                    </a:lnTo>
                    <a:lnTo>
                      <a:pt x="398" y="82"/>
                    </a:lnTo>
                    <a:lnTo>
                      <a:pt x="411" y="90"/>
                    </a:lnTo>
                    <a:lnTo>
                      <a:pt x="422" y="101"/>
                    </a:lnTo>
                    <a:lnTo>
                      <a:pt x="430" y="113"/>
                    </a:lnTo>
                    <a:lnTo>
                      <a:pt x="433" y="120"/>
                    </a:lnTo>
                    <a:lnTo>
                      <a:pt x="436" y="127"/>
                    </a:lnTo>
                    <a:lnTo>
                      <a:pt x="437" y="133"/>
                    </a:lnTo>
                    <a:lnTo>
                      <a:pt x="437" y="142"/>
                    </a:lnTo>
                    <a:lnTo>
                      <a:pt x="437" y="142"/>
                    </a:lnTo>
                    <a:lnTo>
                      <a:pt x="436" y="154"/>
                    </a:lnTo>
                    <a:lnTo>
                      <a:pt x="436" y="154"/>
                    </a:lnTo>
                    <a:lnTo>
                      <a:pt x="448" y="162"/>
                    </a:lnTo>
                    <a:lnTo>
                      <a:pt x="454" y="168"/>
                    </a:lnTo>
                    <a:lnTo>
                      <a:pt x="459" y="172"/>
                    </a:lnTo>
                    <a:lnTo>
                      <a:pt x="462" y="178"/>
                    </a:lnTo>
                    <a:lnTo>
                      <a:pt x="464" y="185"/>
                    </a:lnTo>
                    <a:lnTo>
                      <a:pt x="466" y="193"/>
                    </a:lnTo>
                    <a:lnTo>
                      <a:pt x="467" y="202"/>
                    </a:lnTo>
                    <a:lnTo>
                      <a:pt x="467" y="202"/>
                    </a:lnTo>
                    <a:lnTo>
                      <a:pt x="466" y="213"/>
                    </a:lnTo>
                    <a:lnTo>
                      <a:pt x="460" y="223"/>
                    </a:lnTo>
                    <a:lnTo>
                      <a:pt x="454" y="233"/>
                    </a:lnTo>
                    <a:lnTo>
                      <a:pt x="444" y="243"/>
                    </a:lnTo>
                    <a:lnTo>
                      <a:pt x="433" y="251"/>
                    </a:lnTo>
                    <a:lnTo>
                      <a:pt x="419" y="257"/>
                    </a:lnTo>
                    <a:lnTo>
                      <a:pt x="406" y="262"/>
                    </a:lnTo>
                    <a:lnTo>
                      <a:pt x="389" y="263"/>
                    </a:lnTo>
                    <a:lnTo>
                      <a:pt x="76" y="26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 name="Rectangle 15"/>
              <p:cNvSpPr/>
              <p:nvPr/>
            </p:nvSpPr>
            <p:spPr>
              <a:xfrm>
                <a:off x="6245847" y="2562219"/>
                <a:ext cx="2540468" cy="284879"/>
              </a:xfrm>
              <a:prstGeom prst="rect">
                <a:avLst/>
              </a:prstGeom>
              <a:grpFill/>
            </p:spPr>
            <p:txBody>
              <a:bodyPr wrap="squar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主要销售市场：</a:t>
                </a:r>
                <a:r>
                  <a:rPr lang="zh-CN" altLang="zh-CN" dirty="0">
                    <a:solidFill>
                      <a:schemeClr val="bg1"/>
                    </a:solidFill>
                    <a:latin typeface="微软雅黑" panose="020B0503020204020204" pitchFamily="34" charset="-122"/>
                    <a:ea typeface="微软雅黑" panose="020B0503020204020204" pitchFamily="34" charset="-122"/>
                  </a:rPr>
                  <a:t>欧美</a:t>
                </a:r>
                <a:r>
                  <a:rPr lang="zh-CN" altLang="zh-CN" dirty="0">
                    <a:solidFill>
                      <a:schemeClr val="bg1"/>
                    </a:solidFill>
                    <a:latin typeface="微软雅黑" panose="020B0503020204020204" pitchFamily="34" charset="-122"/>
                    <a:ea typeface="微软雅黑" panose="020B0503020204020204" pitchFamily="34" charset="-122"/>
                  </a:rPr>
                  <a:t>和南美</a:t>
                </a:r>
                <a:endParaRPr lang="ms-MY" dirty="0">
                  <a:solidFill>
                    <a:schemeClr val="bg1"/>
                  </a:solidFill>
                  <a:latin typeface="微软雅黑" panose="020B0503020204020204" pitchFamily="34" charset="-122"/>
                  <a:ea typeface="微软雅黑" panose="020B0503020204020204" pitchFamily="34" charset="-122"/>
                </a:endParaRPr>
              </a:p>
            </p:txBody>
          </p:sp>
        </p:grpSp>
        <p:grpSp>
          <p:nvGrpSpPr>
            <p:cNvPr id="11" name="Group 27"/>
            <p:cNvGrpSpPr/>
            <p:nvPr/>
          </p:nvGrpSpPr>
          <p:grpSpPr>
            <a:xfrm>
              <a:off x="4572000" y="2714626"/>
              <a:ext cx="1143008" cy="1071570"/>
              <a:chOff x="4572000" y="2714626"/>
              <a:chExt cx="1143008" cy="1071570"/>
            </a:xfrm>
          </p:grpSpPr>
          <p:sp>
            <p:nvSpPr>
              <p:cNvPr id="12" name="Rectangle 13"/>
              <p:cNvSpPr/>
              <p:nvPr/>
            </p:nvSpPr>
            <p:spPr>
              <a:xfrm>
                <a:off x="4572000" y="2714626"/>
                <a:ext cx="1143008" cy="107157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3" name="Group 23"/>
              <p:cNvGrpSpPr/>
              <p:nvPr/>
            </p:nvGrpSpPr>
            <p:grpSpPr>
              <a:xfrm>
                <a:off x="4984817" y="3056006"/>
                <a:ext cx="397674" cy="397670"/>
                <a:chOff x="4870563" y="3884444"/>
                <a:chExt cx="366051" cy="366050"/>
              </a:xfrm>
              <a:solidFill>
                <a:schemeClr val="bg1"/>
              </a:solidFill>
            </p:grpSpPr>
            <p:sp>
              <p:nvSpPr>
                <p:cNvPr id="14" name="AutoShape 56"/>
                <p:cNvSpPr>
                  <a:spLocks/>
                </p:cNvSpPr>
                <p:nvPr/>
              </p:nvSpPr>
              <p:spPr bwMode="auto">
                <a:xfrm>
                  <a:off x="4870563"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5" name="AutoShape 57"/>
                <p:cNvSpPr>
                  <a:spLocks/>
                </p:cNvSpPr>
                <p:nvPr/>
              </p:nvSpPr>
              <p:spPr bwMode="auto">
                <a:xfrm>
                  <a:off x="5122106"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6" name="AutoShape 58"/>
                <p:cNvSpPr>
                  <a:spLocks/>
                </p:cNvSpPr>
                <p:nvPr/>
              </p:nvSpPr>
              <p:spPr bwMode="auto">
                <a:xfrm>
                  <a:off x="4996334"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7" name="Group 28"/>
            <p:cNvGrpSpPr/>
            <p:nvPr/>
          </p:nvGrpSpPr>
          <p:grpSpPr>
            <a:xfrm>
              <a:off x="3428992" y="2714626"/>
              <a:ext cx="1143008" cy="1071570"/>
              <a:chOff x="3428992" y="2714626"/>
              <a:chExt cx="1143008" cy="1071570"/>
            </a:xfrm>
          </p:grpSpPr>
          <p:sp>
            <p:nvSpPr>
              <p:cNvPr id="18" name="Rectangle 11"/>
              <p:cNvSpPr/>
              <p:nvPr/>
            </p:nvSpPr>
            <p:spPr>
              <a:xfrm>
                <a:off x="3428992" y="2714626"/>
                <a:ext cx="1143008" cy="107157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19" name="AutoShape 59"/>
              <p:cNvSpPr>
                <a:spLocks/>
              </p:cNvSpPr>
              <p:nvPr/>
            </p:nvSpPr>
            <p:spPr bwMode="auto">
              <a:xfrm>
                <a:off x="3770344" y="3056005"/>
                <a:ext cx="398352" cy="397672"/>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20" name="Group 26"/>
            <p:cNvGrpSpPr/>
            <p:nvPr/>
          </p:nvGrpSpPr>
          <p:grpSpPr>
            <a:xfrm>
              <a:off x="4572000" y="1643056"/>
              <a:ext cx="1143008" cy="1071570"/>
              <a:chOff x="4572000" y="1643056"/>
              <a:chExt cx="1143008" cy="1071570"/>
            </a:xfrm>
          </p:grpSpPr>
          <p:sp>
            <p:nvSpPr>
              <p:cNvPr id="21" name="Rectangle 12"/>
              <p:cNvSpPr/>
              <p:nvPr/>
            </p:nvSpPr>
            <p:spPr>
              <a:xfrm>
                <a:off x="4572000" y="1643056"/>
                <a:ext cx="1143008" cy="107157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22" name="Group 24"/>
              <p:cNvGrpSpPr/>
              <p:nvPr/>
            </p:nvGrpSpPr>
            <p:grpSpPr>
              <a:xfrm>
                <a:off x="4984790" y="1965928"/>
                <a:ext cx="398352" cy="373200"/>
                <a:chOff x="3357554" y="4643452"/>
                <a:chExt cx="366676" cy="343525"/>
              </a:xfrm>
              <a:solidFill>
                <a:schemeClr val="bg1"/>
              </a:solidFill>
            </p:grpSpPr>
            <p:sp>
              <p:nvSpPr>
                <p:cNvPr id="23" name="AutoShape 110"/>
                <p:cNvSpPr>
                  <a:spLocks/>
                </p:cNvSpPr>
                <p:nvPr/>
              </p:nvSpPr>
              <p:spPr bwMode="auto">
                <a:xfrm>
                  <a:off x="3403860" y="4689131"/>
                  <a:ext cx="274069" cy="18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24" name="AutoShape 111"/>
                <p:cNvSpPr>
                  <a:spLocks/>
                </p:cNvSpPr>
                <p:nvPr/>
              </p:nvSpPr>
              <p:spPr bwMode="auto">
                <a:xfrm>
                  <a:off x="3357554" y="4643452"/>
                  <a:ext cx="366676"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25" name="Group 29"/>
            <p:cNvGrpSpPr/>
            <p:nvPr/>
          </p:nvGrpSpPr>
          <p:grpSpPr>
            <a:xfrm>
              <a:off x="3428992" y="1643056"/>
              <a:ext cx="1143008" cy="1071570"/>
              <a:chOff x="3428992" y="1643056"/>
              <a:chExt cx="1143008" cy="1071570"/>
            </a:xfrm>
          </p:grpSpPr>
          <p:sp>
            <p:nvSpPr>
              <p:cNvPr id="26" name="Rectangle 10"/>
              <p:cNvSpPr/>
              <p:nvPr/>
            </p:nvSpPr>
            <p:spPr>
              <a:xfrm>
                <a:off x="3428992" y="1643056"/>
                <a:ext cx="1143008" cy="107157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7" name="AutoShape 112"/>
              <p:cNvSpPr>
                <a:spLocks/>
              </p:cNvSpPr>
              <p:nvPr/>
            </p:nvSpPr>
            <p:spPr bwMode="auto">
              <a:xfrm>
                <a:off x="3770371" y="1964927"/>
                <a:ext cx="397672" cy="398352"/>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pic>
        <p:nvPicPr>
          <p:cNvPr id="29" name="图片 28"/>
          <p:cNvPicPr/>
          <p:nvPr/>
        </p:nvPicPr>
        <p:blipFill>
          <a:blip r:embed="rId2"/>
          <a:stretch>
            <a:fillRect/>
          </a:stretch>
        </p:blipFill>
        <p:spPr>
          <a:xfrm>
            <a:off x="5412534" y="3069978"/>
            <a:ext cx="1339015" cy="692620"/>
          </a:xfrm>
          <a:prstGeom prst="rect">
            <a:avLst/>
          </a:prstGeom>
        </p:spPr>
      </p:pic>
    </p:spTree>
    <p:extLst>
      <p:ext uri="{BB962C8B-B14F-4D97-AF65-F5344CB8AC3E}">
        <p14:creationId xmlns:p14="http://schemas.microsoft.com/office/powerpoint/2010/main" val="359918065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跨境电子商务平台分析</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50004504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p:nvPr/>
        </p:nvSpPr>
        <p:spPr>
          <a:xfrm>
            <a:off x="857213" y="5619766"/>
            <a:ext cx="10363200" cy="707694"/>
          </a:xfrm>
          <a:prstGeom prst="rect">
            <a:avLst/>
          </a:prstGeom>
        </p:spPr>
        <p:txBody>
          <a:bodyPr wrap="square">
            <a:spAutoFit/>
          </a:bodyPr>
          <a:lstStyle/>
          <a:p>
            <a:r>
              <a:rPr lang="ms-MY" sz="1333" dirty="0">
                <a:solidFill>
                  <a:schemeClr val="bg1"/>
                </a:solidFill>
                <a:latin typeface="微软雅黑" panose="020B0503020204020204" pitchFamily="34" charset="-122"/>
                <a:ea typeface="微软雅黑" panose="020B0503020204020204" pitchFamily="34" charset="-122"/>
                <a:cs typeface="Open Sans Light"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grpSp>
        <p:nvGrpSpPr>
          <p:cNvPr id="17" name="Group 62"/>
          <p:cNvGrpSpPr/>
          <p:nvPr/>
        </p:nvGrpSpPr>
        <p:grpSpPr>
          <a:xfrm>
            <a:off x="0" y="0"/>
            <a:ext cx="12192000" cy="6858000"/>
            <a:chOff x="6480130" y="-76200"/>
            <a:chExt cx="2074768" cy="5143499"/>
          </a:xfrm>
          <a:solidFill>
            <a:srgbClr val="A5779E"/>
          </a:solidFill>
        </p:grpSpPr>
        <p:sp>
          <p:nvSpPr>
            <p:cNvPr id="18" name="Rectangle 54"/>
            <p:cNvSpPr/>
            <p:nvPr/>
          </p:nvSpPr>
          <p:spPr>
            <a:xfrm>
              <a:off x="6480130" y="-76200"/>
              <a:ext cx="2074768" cy="51434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微软雅黑" panose="020B0503020204020204" pitchFamily="34" charset="-122"/>
                <a:ea typeface="微软雅黑" panose="020B0503020204020204" pitchFamily="34" charset="-122"/>
              </a:endParaRPr>
            </a:p>
          </p:txBody>
        </p:sp>
        <p:sp>
          <p:nvSpPr>
            <p:cNvPr id="19" name="Rectangle 55"/>
            <p:cNvSpPr/>
            <p:nvPr/>
          </p:nvSpPr>
          <p:spPr>
            <a:xfrm>
              <a:off x="7598956" y="3507574"/>
              <a:ext cx="883681" cy="783309"/>
            </a:xfrm>
            <a:prstGeom prst="rect">
              <a:avLst/>
            </a:prstGeom>
            <a:solidFill>
              <a:srgbClr val="F6E2F1">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latin typeface="微软雅黑" panose="020B0503020204020204" pitchFamily="34" charset="-122"/>
                  <a:ea typeface="微软雅黑" panose="020B0503020204020204" pitchFamily="34" charset="-122"/>
                </a:rPr>
                <a:t>阿里巴巴国际站</a:t>
              </a:r>
              <a:r>
                <a:rPr lang="en-US" sz="3200" dirty="0" smtClean="0">
                  <a:latin typeface="微软雅黑" panose="020B0503020204020204" pitchFamily="34" charset="-122"/>
                  <a:ea typeface="微软雅黑" panose="020B0503020204020204" pitchFamily="34" charset="-122"/>
                </a:rPr>
                <a:t>www.alibaba.com</a:t>
              </a:r>
              <a:endParaRPr lang="en-US" sz="3200" dirty="0">
                <a:latin typeface="微软雅黑" panose="020B0503020204020204" pitchFamily="34" charset="-122"/>
                <a:ea typeface="微软雅黑" panose="020B0503020204020204" pitchFamily="34" charset="-122"/>
              </a:endParaRPr>
            </a:p>
          </p:txBody>
        </p:sp>
        <p:sp>
          <p:nvSpPr>
            <p:cNvPr id="20" name="Rectangle 56"/>
            <p:cNvSpPr/>
            <p:nvPr/>
          </p:nvSpPr>
          <p:spPr>
            <a:xfrm>
              <a:off x="7373966" y="2038350"/>
              <a:ext cx="31436" cy="284742"/>
            </a:xfrm>
            <a:prstGeom prst="rect">
              <a:avLst/>
            </a:prstGeom>
            <a:grpFill/>
          </p:spPr>
          <p:txBody>
            <a:bodyPr wrap="none">
              <a:spAutoFit/>
            </a:bodyPr>
            <a:lstStyle/>
            <a:p>
              <a:pPr algn="ctr"/>
              <a:endParaRPr lang="en-US" sz="1867"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pic>
        <p:nvPicPr>
          <p:cNvPr id="2" name="图片 1">
            <a:extLst>
              <a:ext uri="{FF2B5EF4-FFF2-40B4-BE49-F238E27FC236}">
                <a16:creationId xmlns:a16="http://schemas.microsoft.com/office/drawing/2014/main" id="{30FF6DC1-FEC3-4395-B798-32791DBD9F18}"/>
              </a:ext>
            </a:extLst>
          </p:cNvPr>
          <p:cNvPicPr>
            <a:picLocks noChangeAspect="1"/>
          </p:cNvPicPr>
          <p:nvPr/>
        </p:nvPicPr>
        <p:blipFill>
          <a:blip r:embed="rId2"/>
          <a:stretch>
            <a:fillRect/>
          </a:stretch>
        </p:blipFill>
        <p:spPr>
          <a:xfrm>
            <a:off x="547380" y="3658944"/>
            <a:ext cx="6574157" cy="287986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 name="矩形 2"/>
          <p:cNvSpPr/>
          <p:nvPr/>
        </p:nvSpPr>
        <p:spPr>
          <a:xfrm>
            <a:off x="786458" y="629428"/>
            <a:ext cx="10433955" cy="2419124"/>
          </a:xfrm>
          <a:prstGeom prst="rect">
            <a:avLst/>
          </a:prstGeom>
          <a:grpFill/>
        </p:spPr>
        <p:txBody>
          <a:bodyPr wrap="squar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平台特点：</a:t>
            </a:r>
            <a:endParaRPr lang="en-US" altLang="zh-CN" dirty="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zh-CN"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1</a:t>
            </a:r>
            <a:r>
              <a:rPr lang="zh-CN" altLang="zh-CN" dirty="0">
                <a:solidFill>
                  <a:schemeClr val="bg1"/>
                </a:solidFill>
                <a:latin typeface="微软雅黑" panose="020B0503020204020204" pitchFamily="34" charset="-122"/>
                <a:ea typeface="微软雅黑" panose="020B0503020204020204" pitchFamily="34" charset="-122"/>
              </a:rPr>
              <a:t>）互动：社区</a:t>
            </a:r>
            <a:r>
              <a:rPr lang="en-US" altLang="zh-CN" dirty="0">
                <a:solidFill>
                  <a:schemeClr val="bg1"/>
                </a:solidFill>
                <a:latin typeface="微软雅黑" panose="020B0503020204020204" pitchFamily="34" charset="-122"/>
                <a:ea typeface="微软雅黑" panose="020B0503020204020204" pitchFamily="34" charset="-122"/>
              </a:rPr>
              <a:t>Community</a:t>
            </a:r>
            <a:r>
              <a:rPr lang="zh-CN" altLang="zh-CN" dirty="0">
                <a:solidFill>
                  <a:schemeClr val="bg1"/>
                </a:solidFill>
                <a:latin typeface="微软雅黑" panose="020B0503020204020204" pitchFamily="34" charset="-122"/>
                <a:ea typeface="微软雅黑" panose="020B0503020204020204" pitchFamily="34" charset="-122"/>
              </a:rPr>
              <a:t>频道</a:t>
            </a:r>
          </a:p>
          <a:p>
            <a:pPr>
              <a:lnSpc>
                <a:spcPct val="120000"/>
              </a:lnSpc>
            </a:pPr>
            <a:r>
              <a:rPr lang="zh-CN" altLang="zh-CN"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2</a:t>
            </a:r>
            <a:r>
              <a:rPr lang="zh-CN" altLang="zh-CN" dirty="0">
                <a:solidFill>
                  <a:schemeClr val="bg1"/>
                </a:solidFill>
                <a:latin typeface="微软雅黑" panose="020B0503020204020204" pitchFamily="34" charset="-122"/>
                <a:ea typeface="微软雅黑" panose="020B0503020204020204" pitchFamily="34" charset="-122"/>
              </a:rPr>
              <a:t>）可信：第三方的认证</a:t>
            </a:r>
          </a:p>
          <a:p>
            <a:pPr>
              <a:lnSpc>
                <a:spcPct val="120000"/>
              </a:lnSpc>
            </a:pPr>
            <a:r>
              <a:rPr lang="zh-CN" altLang="zh-CN"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3</a:t>
            </a:r>
            <a:r>
              <a:rPr lang="zh-CN" altLang="zh-CN" dirty="0">
                <a:solidFill>
                  <a:schemeClr val="bg1"/>
                </a:solidFill>
                <a:latin typeface="微软雅黑" panose="020B0503020204020204" pitchFamily="34" charset="-122"/>
                <a:ea typeface="微软雅黑" panose="020B0503020204020204" pitchFamily="34" charset="-122"/>
              </a:rPr>
              <a:t>）专业：人性化的网站设计、丰富类目、出色的搜索和网页浏览，简便的沟通工具、账号管理工具</a:t>
            </a:r>
          </a:p>
          <a:p>
            <a:pPr>
              <a:lnSpc>
                <a:spcPct val="120000"/>
              </a:lnSpc>
            </a:pPr>
            <a:r>
              <a:rPr lang="zh-CN" altLang="zh-CN"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4</a:t>
            </a:r>
            <a:r>
              <a:rPr lang="zh-CN" altLang="zh-CN" dirty="0">
                <a:solidFill>
                  <a:schemeClr val="bg1"/>
                </a:solidFill>
                <a:latin typeface="微软雅黑" panose="020B0503020204020204" pitchFamily="34" charset="-122"/>
                <a:ea typeface="微软雅黑" panose="020B0503020204020204" pitchFamily="34" charset="-122"/>
              </a:rPr>
              <a:t>）全球化：客户遍布</a:t>
            </a:r>
            <a:r>
              <a:rPr lang="zh-CN" altLang="zh-CN" dirty="0" smtClean="0">
                <a:solidFill>
                  <a:schemeClr val="bg1"/>
                </a:solidFill>
                <a:latin typeface="微软雅黑" panose="020B0503020204020204" pitchFamily="34" charset="-122"/>
                <a:ea typeface="微软雅黑" panose="020B0503020204020204" pitchFamily="34" charset="-122"/>
              </a:rPr>
              <a:t>全球</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物流特点：</a:t>
            </a:r>
            <a:r>
              <a:rPr lang="zh-CN" altLang="zh-CN" dirty="0">
                <a:solidFill>
                  <a:schemeClr val="bg1"/>
                </a:solidFill>
                <a:latin typeface="微软雅黑" panose="020B0503020204020204" pitchFamily="34" charset="-122"/>
                <a:ea typeface="微软雅黑" panose="020B0503020204020204" pitchFamily="34" charset="-122"/>
              </a:rPr>
              <a:t>阿里</a:t>
            </a:r>
            <a:r>
              <a:rPr lang="zh-CN" altLang="zh-CN" dirty="0">
                <a:solidFill>
                  <a:schemeClr val="bg1"/>
                </a:solidFill>
                <a:latin typeface="微软雅黑" panose="020B0503020204020204" pitchFamily="34" charset="-122"/>
                <a:ea typeface="微软雅黑" panose="020B0503020204020204" pitchFamily="34" charset="-122"/>
              </a:rPr>
              <a:t>巴巴国际站分别与新加坡邮政、美国邮政，巴西邮政、</a:t>
            </a:r>
            <a:r>
              <a:rPr lang="en-US" altLang="zh-CN" dirty="0">
                <a:solidFill>
                  <a:schemeClr val="bg1"/>
                </a:solidFill>
                <a:latin typeface="微软雅黑" panose="020B0503020204020204" pitchFamily="34" charset="-122"/>
                <a:ea typeface="微软雅黑" panose="020B0503020204020204" pitchFamily="34" charset="-122"/>
              </a:rPr>
              <a:t>PS</a:t>
            </a:r>
            <a:r>
              <a:rPr lang="zh-CN" altLang="zh-CN" dirty="0">
                <a:solidFill>
                  <a:schemeClr val="bg1"/>
                </a:solidFill>
                <a:latin typeface="微软雅黑" panose="020B0503020204020204" pitchFamily="34" charset="-122"/>
                <a:ea typeface="微软雅黑" panose="020B0503020204020204" pitchFamily="34" charset="-122"/>
              </a:rPr>
              <a:t>快递、</a:t>
            </a:r>
            <a:r>
              <a:rPr lang="en-US" altLang="zh-CN" dirty="0">
                <a:solidFill>
                  <a:schemeClr val="bg1"/>
                </a:solidFill>
                <a:latin typeface="微软雅黑" panose="020B0503020204020204" pitchFamily="34" charset="-122"/>
                <a:ea typeface="微软雅黑" panose="020B0503020204020204" pitchFamily="34" charset="-122"/>
              </a:rPr>
              <a:t>FedEx</a:t>
            </a:r>
            <a:r>
              <a:rPr lang="zh-CN" altLang="zh-CN" dirty="0">
                <a:solidFill>
                  <a:schemeClr val="bg1"/>
                </a:solidFill>
                <a:latin typeface="微软雅黑" panose="020B0503020204020204" pitchFamily="34" charset="-122"/>
                <a:ea typeface="微软雅黑" panose="020B0503020204020204" pitchFamily="34" charset="-122"/>
              </a:rPr>
              <a:t>快递和德讯合作推出合作物流方式</a:t>
            </a:r>
            <a:endParaRPr lang="zh-CN" altLang="en-US"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559405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1103446" y="1508787"/>
            <a:ext cx="10311209" cy="4264820"/>
            <a:chOff x="1928813" y="1731169"/>
            <a:chExt cx="5335191" cy="2311004"/>
          </a:xfrm>
        </p:grpSpPr>
        <p:sp>
          <p:nvSpPr>
            <p:cNvPr id="32" name="MH_Other_1"/>
            <p:cNvSpPr/>
            <p:nvPr>
              <p:custDataLst>
                <p:tags r:id="rId1"/>
              </p:custDataLst>
            </p:nvPr>
          </p:nvSpPr>
          <p:spPr>
            <a:xfrm>
              <a:off x="2220516" y="1888331"/>
              <a:ext cx="823913" cy="852488"/>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 fmla="*/ 0 w 1098550"/>
                <a:gd name="connsiteY0" fmla="*/ 815975 h 1136650"/>
                <a:gd name="connsiteX1" fmla="*/ 482600 w 1098550"/>
                <a:gd name="connsiteY1" fmla="*/ 0 h 1136650"/>
                <a:gd name="connsiteX2" fmla="*/ 584200 w 1098550"/>
                <a:gd name="connsiteY2" fmla="*/ 28575 h 1136650"/>
                <a:gd name="connsiteX3" fmla="*/ 1098550 w 1098550"/>
                <a:gd name="connsiteY3" fmla="*/ 1136650 h 1136650"/>
              </a:gdLst>
              <a:ahLst/>
              <a:cxnLst>
                <a:cxn ang="0">
                  <a:pos x="connsiteX0" y="connsiteY0"/>
                </a:cxn>
                <a:cxn ang="0">
                  <a:pos x="connsiteX1" y="connsiteY1"/>
                </a:cxn>
                <a:cxn ang="0">
                  <a:pos x="connsiteX2" y="connsiteY2"/>
                </a:cxn>
                <a:cxn ang="0">
                  <a:pos x="connsiteX3" y="connsiteY3"/>
                </a:cxn>
              </a:cxnLst>
              <a:rect l="l" t="t" r="r" b="b"/>
              <a:pathLst>
                <a:path w="1098550" h="1136650">
                  <a:moveTo>
                    <a:pt x="0" y="815975"/>
                  </a:moveTo>
                  <a:lnTo>
                    <a:pt x="482600" y="0"/>
                  </a:lnTo>
                  <a:lnTo>
                    <a:pt x="584200" y="28575"/>
                  </a:lnTo>
                  <a:lnTo>
                    <a:pt x="1098550" y="1136650"/>
                  </a:lnTo>
                </a:path>
              </a:pathLst>
            </a:custGeom>
            <a:noFill/>
            <a:ln w="19050">
              <a:solidFill>
                <a:srgbClr val="DF593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latin typeface="Calibri" panose="020F0502020204030204" pitchFamily="34" charset="0"/>
                <a:ea typeface="微软雅黑" panose="020B0503020204020204" pitchFamily="34" charset="-122"/>
              </a:endParaRPr>
            </a:p>
          </p:txBody>
        </p:sp>
        <p:sp>
          <p:nvSpPr>
            <p:cNvPr id="38" name="MH_SubTitle_1"/>
            <p:cNvSpPr/>
            <p:nvPr>
              <p:custDataLst>
                <p:tags r:id="rId2"/>
              </p:custDataLst>
            </p:nvPr>
          </p:nvSpPr>
          <p:spPr>
            <a:xfrm rot="588792">
              <a:off x="1928813" y="2531269"/>
              <a:ext cx="1295400" cy="558404"/>
            </a:xfrm>
            <a:prstGeom prst="roundRect">
              <a:avLst>
                <a:gd name="adj" fmla="val 11293"/>
              </a:avLst>
            </a:prstGeom>
            <a:solidFill>
              <a:srgbClr val="DF593C"/>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dirty="0">
                  <a:solidFill>
                    <a:srgbClr val="FFFFFF"/>
                  </a:solidFill>
                  <a:latin typeface="Calibri" panose="020F0502020204030204" pitchFamily="34" charset="0"/>
                  <a:ea typeface="微软雅黑" panose="020B0503020204020204" pitchFamily="34" charset="-122"/>
                </a:rPr>
                <a:t>重买家体验</a:t>
              </a:r>
            </a:p>
          </p:txBody>
        </p:sp>
        <p:sp>
          <p:nvSpPr>
            <p:cNvPr id="39" name="MH_Other_2"/>
            <p:cNvSpPr/>
            <p:nvPr>
              <p:custDataLst>
                <p:tags r:id="rId3"/>
              </p:custDataLst>
            </p:nvPr>
          </p:nvSpPr>
          <p:spPr>
            <a:xfrm>
              <a:off x="2437210" y="1731169"/>
              <a:ext cx="323850" cy="323850"/>
            </a:xfrm>
            <a:prstGeom prst="ellipse">
              <a:avLst/>
            </a:prstGeom>
            <a:solidFill>
              <a:srgbClr val="DF593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a:solidFill>
                    <a:srgbClr val="FFFFFF"/>
                  </a:solidFill>
                  <a:latin typeface="Calibri" panose="020F0502020204030204" pitchFamily="34" charset="0"/>
                  <a:ea typeface="微软雅黑" panose="020B0503020204020204" pitchFamily="34" charset="-122"/>
                </a:rPr>
                <a:t>01</a:t>
              </a:r>
              <a:endParaRPr lang="zh-CN" altLang="en-US">
                <a:solidFill>
                  <a:srgbClr val="FFFFFF"/>
                </a:solidFill>
                <a:latin typeface="Calibri" panose="020F0502020204030204" pitchFamily="34" charset="0"/>
                <a:ea typeface="微软雅黑" panose="020B0503020204020204" pitchFamily="34" charset="-122"/>
              </a:endParaRPr>
            </a:p>
          </p:txBody>
        </p:sp>
        <p:sp>
          <p:nvSpPr>
            <p:cNvPr id="40" name="MH_Other_3"/>
            <p:cNvSpPr/>
            <p:nvPr>
              <p:custDataLst>
                <p:tags r:id="rId4"/>
              </p:custDataLst>
            </p:nvPr>
          </p:nvSpPr>
          <p:spPr>
            <a:xfrm>
              <a:off x="3567112" y="2840831"/>
              <a:ext cx="823913" cy="852488"/>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 fmla="*/ 0 w 1098550"/>
                <a:gd name="connsiteY0" fmla="*/ 815975 h 1136650"/>
                <a:gd name="connsiteX1" fmla="*/ 482600 w 1098550"/>
                <a:gd name="connsiteY1" fmla="*/ 0 h 1136650"/>
                <a:gd name="connsiteX2" fmla="*/ 584200 w 1098550"/>
                <a:gd name="connsiteY2" fmla="*/ 28575 h 1136650"/>
                <a:gd name="connsiteX3" fmla="*/ 1098550 w 1098550"/>
                <a:gd name="connsiteY3" fmla="*/ 1136650 h 1136650"/>
              </a:gdLst>
              <a:ahLst/>
              <a:cxnLst>
                <a:cxn ang="0">
                  <a:pos x="connsiteX0" y="connsiteY0"/>
                </a:cxn>
                <a:cxn ang="0">
                  <a:pos x="connsiteX1" y="connsiteY1"/>
                </a:cxn>
                <a:cxn ang="0">
                  <a:pos x="connsiteX2" y="connsiteY2"/>
                </a:cxn>
                <a:cxn ang="0">
                  <a:pos x="connsiteX3" y="connsiteY3"/>
                </a:cxn>
              </a:cxnLst>
              <a:rect l="l" t="t" r="r" b="b"/>
              <a:pathLst>
                <a:path w="1098550" h="1136650">
                  <a:moveTo>
                    <a:pt x="0" y="815975"/>
                  </a:moveTo>
                  <a:lnTo>
                    <a:pt x="482600" y="0"/>
                  </a:lnTo>
                  <a:lnTo>
                    <a:pt x="584200" y="28575"/>
                  </a:lnTo>
                  <a:lnTo>
                    <a:pt x="1098550" y="1136650"/>
                  </a:lnTo>
                </a:path>
              </a:pathLst>
            </a:custGeom>
            <a:noFill/>
            <a:ln w="19050">
              <a:solidFill>
                <a:srgbClr val="F4A94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latin typeface="Calibri" panose="020F0502020204030204" pitchFamily="34" charset="0"/>
                <a:ea typeface="微软雅黑" panose="020B0503020204020204" pitchFamily="34" charset="-122"/>
              </a:endParaRPr>
            </a:p>
          </p:txBody>
        </p:sp>
        <p:sp>
          <p:nvSpPr>
            <p:cNvPr id="41" name="MH_SubTitle_2"/>
            <p:cNvSpPr/>
            <p:nvPr>
              <p:custDataLst>
                <p:tags r:id="rId5"/>
              </p:custDataLst>
            </p:nvPr>
          </p:nvSpPr>
          <p:spPr>
            <a:xfrm rot="588792">
              <a:off x="3275410" y="3483769"/>
              <a:ext cx="1295400" cy="558404"/>
            </a:xfrm>
            <a:prstGeom prst="roundRect">
              <a:avLst>
                <a:gd name="adj" fmla="val 11293"/>
              </a:avLst>
            </a:prstGeom>
            <a:solidFill>
              <a:srgbClr val="F4A943"/>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dirty="0">
                  <a:solidFill>
                    <a:srgbClr val="FFFFFF"/>
                  </a:solidFill>
                  <a:latin typeface="Calibri" panose="020F0502020204030204" pitchFamily="34" charset="0"/>
                  <a:ea typeface="微软雅黑" panose="020B0503020204020204" pitchFamily="34" charset="-122"/>
                </a:rPr>
                <a:t>重产品详情及客服咨询</a:t>
              </a:r>
            </a:p>
          </p:txBody>
        </p:sp>
        <p:sp>
          <p:nvSpPr>
            <p:cNvPr id="42" name="MH_Other_4"/>
            <p:cNvSpPr/>
            <p:nvPr>
              <p:custDataLst>
                <p:tags r:id="rId6"/>
              </p:custDataLst>
            </p:nvPr>
          </p:nvSpPr>
          <p:spPr>
            <a:xfrm>
              <a:off x="3783806" y="2683669"/>
              <a:ext cx="323850" cy="323850"/>
            </a:xfrm>
            <a:prstGeom prst="ellipse">
              <a:avLst/>
            </a:prstGeom>
            <a:solidFill>
              <a:srgbClr val="F4A94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a:solidFill>
                    <a:srgbClr val="FFFFFF"/>
                  </a:solidFill>
                  <a:latin typeface="Calibri" panose="020F0502020204030204" pitchFamily="34" charset="0"/>
                  <a:ea typeface="微软雅黑" panose="020B0503020204020204" pitchFamily="34" charset="-122"/>
                </a:rPr>
                <a:t>02</a:t>
              </a:r>
              <a:endParaRPr lang="zh-CN" altLang="en-US">
                <a:solidFill>
                  <a:srgbClr val="FFFFFF"/>
                </a:solidFill>
                <a:latin typeface="Calibri" panose="020F0502020204030204" pitchFamily="34" charset="0"/>
                <a:ea typeface="微软雅黑" panose="020B0503020204020204" pitchFamily="34" charset="-122"/>
              </a:endParaRPr>
            </a:p>
          </p:txBody>
        </p:sp>
        <p:sp>
          <p:nvSpPr>
            <p:cNvPr id="43" name="MH_Other_5"/>
            <p:cNvSpPr/>
            <p:nvPr>
              <p:custDataLst>
                <p:tags r:id="rId7"/>
              </p:custDataLst>
            </p:nvPr>
          </p:nvSpPr>
          <p:spPr>
            <a:xfrm>
              <a:off x="4913710" y="1888331"/>
              <a:ext cx="823913" cy="852488"/>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 fmla="*/ 0 w 1098550"/>
                <a:gd name="connsiteY0" fmla="*/ 815975 h 1136650"/>
                <a:gd name="connsiteX1" fmla="*/ 482600 w 1098550"/>
                <a:gd name="connsiteY1" fmla="*/ 0 h 1136650"/>
                <a:gd name="connsiteX2" fmla="*/ 584200 w 1098550"/>
                <a:gd name="connsiteY2" fmla="*/ 28575 h 1136650"/>
                <a:gd name="connsiteX3" fmla="*/ 1098550 w 1098550"/>
                <a:gd name="connsiteY3" fmla="*/ 1136650 h 1136650"/>
              </a:gdLst>
              <a:ahLst/>
              <a:cxnLst>
                <a:cxn ang="0">
                  <a:pos x="connsiteX0" y="connsiteY0"/>
                </a:cxn>
                <a:cxn ang="0">
                  <a:pos x="connsiteX1" y="connsiteY1"/>
                </a:cxn>
                <a:cxn ang="0">
                  <a:pos x="connsiteX2" y="connsiteY2"/>
                </a:cxn>
                <a:cxn ang="0">
                  <a:pos x="connsiteX3" y="connsiteY3"/>
                </a:cxn>
              </a:cxnLst>
              <a:rect l="l" t="t" r="r" b="b"/>
              <a:pathLst>
                <a:path w="1098550" h="1136650">
                  <a:moveTo>
                    <a:pt x="0" y="815975"/>
                  </a:moveTo>
                  <a:lnTo>
                    <a:pt x="482600" y="0"/>
                  </a:lnTo>
                  <a:lnTo>
                    <a:pt x="584200" y="28575"/>
                  </a:lnTo>
                  <a:lnTo>
                    <a:pt x="1098550" y="1136650"/>
                  </a:lnTo>
                </a:path>
              </a:pathLst>
            </a:custGeom>
            <a:noFill/>
            <a:ln w="19050">
              <a:solidFill>
                <a:srgbClr val="4B5E6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latin typeface="Calibri" panose="020F0502020204030204" pitchFamily="34" charset="0"/>
                <a:ea typeface="微软雅黑" panose="020B0503020204020204" pitchFamily="34" charset="-122"/>
              </a:endParaRPr>
            </a:p>
          </p:txBody>
        </p:sp>
        <p:sp>
          <p:nvSpPr>
            <p:cNvPr id="44" name="MH_SubTitle_3"/>
            <p:cNvSpPr/>
            <p:nvPr>
              <p:custDataLst>
                <p:tags r:id="rId8"/>
              </p:custDataLst>
            </p:nvPr>
          </p:nvSpPr>
          <p:spPr>
            <a:xfrm rot="588792">
              <a:off x="4622006" y="2531269"/>
              <a:ext cx="1295400" cy="558404"/>
            </a:xfrm>
            <a:prstGeom prst="roundRect">
              <a:avLst>
                <a:gd name="adj" fmla="val 11293"/>
              </a:avLst>
            </a:prstGeom>
            <a:solidFill>
              <a:srgbClr val="4B5E6B"/>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dirty="0">
                  <a:solidFill>
                    <a:srgbClr val="FFFFFF"/>
                  </a:solidFill>
                  <a:latin typeface="Calibri" panose="020F0502020204030204" pitchFamily="34" charset="0"/>
                  <a:ea typeface="微软雅黑" panose="020B0503020204020204" pitchFamily="34" charset="-122"/>
                </a:rPr>
                <a:t>重产品重店铺</a:t>
              </a:r>
            </a:p>
          </p:txBody>
        </p:sp>
        <p:sp>
          <p:nvSpPr>
            <p:cNvPr id="45" name="MH_Other_6"/>
            <p:cNvSpPr/>
            <p:nvPr>
              <p:custDataLst>
                <p:tags r:id="rId9"/>
              </p:custDataLst>
            </p:nvPr>
          </p:nvSpPr>
          <p:spPr>
            <a:xfrm>
              <a:off x="5130404" y="1731169"/>
              <a:ext cx="323850" cy="323850"/>
            </a:xfrm>
            <a:prstGeom prst="ellipse">
              <a:avLst/>
            </a:prstGeom>
            <a:solidFill>
              <a:srgbClr val="4B5E6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a:solidFill>
                    <a:srgbClr val="FFFFFF"/>
                  </a:solidFill>
                  <a:latin typeface="Calibri" panose="020F0502020204030204" pitchFamily="34" charset="0"/>
                  <a:ea typeface="微软雅黑" panose="020B0503020204020204" pitchFamily="34" charset="-122"/>
                </a:rPr>
                <a:t>03</a:t>
              </a:r>
              <a:endParaRPr lang="zh-CN" altLang="en-US">
                <a:solidFill>
                  <a:srgbClr val="FFFFFF"/>
                </a:solidFill>
                <a:latin typeface="Calibri" panose="020F0502020204030204" pitchFamily="34" charset="0"/>
                <a:ea typeface="微软雅黑" panose="020B0503020204020204" pitchFamily="34" charset="-122"/>
              </a:endParaRPr>
            </a:p>
          </p:txBody>
        </p:sp>
        <p:sp>
          <p:nvSpPr>
            <p:cNvPr id="46" name="MH_Other_7"/>
            <p:cNvSpPr/>
            <p:nvPr>
              <p:custDataLst>
                <p:tags r:id="rId10"/>
              </p:custDataLst>
            </p:nvPr>
          </p:nvSpPr>
          <p:spPr>
            <a:xfrm>
              <a:off x="6260306" y="2840831"/>
              <a:ext cx="823913" cy="852488"/>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 fmla="*/ 0 w 1098550"/>
                <a:gd name="connsiteY0" fmla="*/ 815975 h 1136650"/>
                <a:gd name="connsiteX1" fmla="*/ 482600 w 1098550"/>
                <a:gd name="connsiteY1" fmla="*/ 0 h 1136650"/>
                <a:gd name="connsiteX2" fmla="*/ 584200 w 1098550"/>
                <a:gd name="connsiteY2" fmla="*/ 28575 h 1136650"/>
                <a:gd name="connsiteX3" fmla="*/ 1098550 w 1098550"/>
                <a:gd name="connsiteY3" fmla="*/ 1136650 h 1136650"/>
              </a:gdLst>
              <a:ahLst/>
              <a:cxnLst>
                <a:cxn ang="0">
                  <a:pos x="connsiteX0" y="connsiteY0"/>
                </a:cxn>
                <a:cxn ang="0">
                  <a:pos x="connsiteX1" y="connsiteY1"/>
                </a:cxn>
                <a:cxn ang="0">
                  <a:pos x="connsiteX2" y="connsiteY2"/>
                </a:cxn>
                <a:cxn ang="0">
                  <a:pos x="connsiteX3" y="connsiteY3"/>
                </a:cxn>
              </a:cxnLst>
              <a:rect l="l" t="t" r="r" b="b"/>
              <a:pathLst>
                <a:path w="1098550" h="1136650">
                  <a:moveTo>
                    <a:pt x="0" y="815975"/>
                  </a:moveTo>
                  <a:lnTo>
                    <a:pt x="482600" y="0"/>
                  </a:lnTo>
                  <a:lnTo>
                    <a:pt x="584200" y="28575"/>
                  </a:lnTo>
                  <a:lnTo>
                    <a:pt x="1098550" y="1136650"/>
                  </a:lnTo>
                </a:path>
              </a:pathLst>
            </a:custGeom>
            <a:noFill/>
            <a:ln w="19050">
              <a:solidFill>
                <a:srgbClr val="26ACA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latin typeface="Calibri" panose="020F0502020204030204" pitchFamily="34" charset="0"/>
                <a:ea typeface="微软雅黑" panose="020B0503020204020204" pitchFamily="34" charset="-122"/>
              </a:endParaRPr>
            </a:p>
          </p:txBody>
        </p:sp>
        <p:sp>
          <p:nvSpPr>
            <p:cNvPr id="47" name="MH_SubTitle_4"/>
            <p:cNvSpPr/>
            <p:nvPr>
              <p:custDataLst>
                <p:tags r:id="rId11"/>
              </p:custDataLst>
            </p:nvPr>
          </p:nvSpPr>
          <p:spPr>
            <a:xfrm rot="588792">
              <a:off x="5968604" y="3483769"/>
              <a:ext cx="1295400" cy="558404"/>
            </a:xfrm>
            <a:prstGeom prst="roundRect">
              <a:avLst>
                <a:gd name="adj" fmla="val 11293"/>
              </a:avLst>
            </a:prstGeom>
            <a:solidFill>
              <a:srgbClr val="26ACAF"/>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dirty="0">
                  <a:solidFill>
                    <a:srgbClr val="FFFFFF"/>
                  </a:solidFill>
                  <a:latin typeface="Calibri" panose="020F0502020204030204" pitchFamily="34" charset="0"/>
                  <a:ea typeface="微软雅黑" panose="020B0503020204020204" pitchFamily="34" charset="-122"/>
                </a:rPr>
                <a:t>重视营销推广</a:t>
              </a:r>
              <a:endParaRPr lang="en-US" altLang="zh-CN" dirty="0">
                <a:solidFill>
                  <a:srgbClr val="FFFFFF"/>
                </a:solidFill>
                <a:latin typeface="Calibri" panose="020F0502020204030204" pitchFamily="34" charset="0"/>
                <a:ea typeface="微软雅黑" panose="020B0503020204020204" pitchFamily="34" charset="-122"/>
              </a:endParaRPr>
            </a:p>
            <a:p>
              <a:pPr algn="ctr">
                <a:defRPr/>
              </a:pPr>
              <a:r>
                <a:rPr lang="zh-CN" altLang="en-US" dirty="0">
                  <a:solidFill>
                    <a:srgbClr val="FFFFFF"/>
                  </a:solidFill>
                  <a:latin typeface="Calibri" panose="020F0502020204030204" pitchFamily="34" charset="0"/>
                  <a:ea typeface="微软雅黑" panose="020B0503020204020204" pitchFamily="34" charset="-122"/>
                </a:rPr>
                <a:t>（平台活动）</a:t>
              </a:r>
            </a:p>
          </p:txBody>
        </p:sp>
        <p:sp>
          <p:nvSpPr>
            <p:cNvPr id="48" name="MH_Other_8"/>
            <p:cNvSpPr/>
            <p:nvPr>
              <p:custDataLst>
                <p:tags r:id="rId12"/>
              </p:custDataLst>
            </p:nvPr>
          </p:nvSpPr>
          <p:spPr>
            <a:xfrm>
              <a:off x="6477000" y="2683669"/>
              <a:ext cx="323850" cy="323850"/>
            </a:xfrm>
            <a:prstGeom prst="ellipse">
              <a:avLst/>
            </a:prstGeom>
            <a:solidFill>
              <a:srgbClr val="26ACA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a:solidFill>
                    <a:srgbClr val="FFFFFF"/>
                  </a:solidFill>
                  <a:latin typeface="Calibri" panose="020F0502020204030204" pitchFamily="34" charset="0"/>
                  <a:ea typeface="微软雅黑" panose="020B0503020204020204" pitchFamily="34" charset="-122"/>
                </a:rPr>
                <a:t>04</a:t>
              </a:r>
              <a:endParaRPr lang="zh-CN" altLang="en-US">
                <a:solidFill>
                  <a:srgbClr val="FFFFFF"/>
                </a:solidFill>
                <a:latin typeface="Calibri" panose="020F0502020204030204" pitchFamily="34" charset="0"/>
                <a:ea typeface="微软雅黑" panose="020B0503020204020204" pitchFamily="34" charset="-122"/>
              </a:endParaRPr>
            </a:p>
          </p:txBody>
        </p:sp>
      </p:grpSp>
      <p:sp>
        <p:nvSpPr>
          <p:cNvPr id="2" name="文本框 1"/>
          <p:cNvSpPr txBox="1"/>
          <p:nvPr/>
        </p:nvSpPr>
        <p:spPr>
          <a:xfrm>
            <a:off x="154951" y="543321"/>
            <a:ext cx="5444337" cy="584775"/>
          </a:xfrm>
          <a:prstGeom prst="rect">
            <a:avLst/>
          </a:prstGeom>
          <a:noFill/>
        </p:spPr>
        <p:txBody>
          <a:bodyPr vert="horz" wrap="square" rtlCol="0">
            <a:spAutoFit/>
          </a:bodyPr>
          <a:lstStyle>
            <a:defPPr>
              <a:defRPr lang="zh-CN"/>
            </a:defPPr>
            <a:lvl1pPr algn="ctr">
              <a:defRPr sz="4800" b="1">
                <a:solidFill>
                  <a:srgbClr val="524F6A"/>
                </a:solidFill>
                <a:latin typeface="微软雅黑" panose="020B0503020204020204" pitchFamily="34" charset="-122"/>
                <a:ea typeface="微软雅黑" panose="020B0503020204020204" pitchFamily="34" charset="-122"/>
              </a:defRPr>
            </a:lvl1pPr>
          </a:lstStyle>
          <a:p>
            <a:r>
              <a:rPr lang="zh-CN" altLang="en-US" sz="3200" dirty="0"/>
              <a:t>速卖通平台特点</a:t>
            </a:r>
          </a:p>
        </p:txBody>
      </p:sp>
    </p:spTree>
    <p:extLst>
      <p:ext uri="{BB962C8B-B14F-4D97-AF65-F5344CB8AC3E}">
        <p14:creationId xmlns:p14="http://schemas.microsoft.com/office/powerpoint/2010/main" val="8384726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544410" y="459106"/>
            <a:ext cx="6647492" cy="5132723"/>
            <a:chOff x="1674629" y="1013323"/>
            <a:chExt cx="4146338" cy="2997894"/>
          </a:xfrm>
        </p:grpSpPr>
        <p:sp>
          <p:nvSpPr>
            <p:cNvPr id="10" name="MH_Other_1"/>
            <p:cNvSpPr/>
            <p:nvPr>
              <p:custDataLst>
                <p:tags r:id="rId1"/>
              </p:custDataLst>
            </p:nvPr>
          </p:nvSpPr>
          <p:spPr>
            <a:xfrm>
              <a:off x="3696891" y="1787129"/>
              <a:ext cx="1737122" cy="1654969"/>
            </a:xfrm>
            <a:prstGeom prst="pentagon">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latin typeface="Arial" panose="020B0604020202020204" pitchFamily="34" charset="0"/>
                <a:ea typeface="微软雅黑" panose="020B0503020204020204" pitchFamily="34" charset="-122"/>
              </a:endParaRPr>
            </a:p>
          </p:txBody>
        </p:sp>
        <p:sp>
          <p:nvSpPr>
            <p:cNvPr id="11" name="MH_Title_1"/>
            <p:cNvSpPr/>
            <p:nvPr>
              <p:custDataLst>
                <p:tags r:id="rId2"/>
              </p:custDataLst>
            </p:nvPr>
          </p:nvSpPr>
          <p:spPr>
            <a:xfrm>
              <a:off x="3994548" y="2137173"/>
              <a:ext cx="1148953" cy="1148953"/>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hangingPunct="1">
                <a:lnSpc>
                  <a:spcPct val="110000"/>
                </a:lnSpc>
                <a:defRPr/>
              </a:pPr>
              <a:r>
                <a:rPr lang="zh-CN" altLang="en-US" sz="3200" dirty="0">
                  <a:solidFill>
                    <a:srgbClr val="333333"/>
                  </a:solidFill>
                  <a:latin typeface="Arial" panose="020B0604020202020204" pitchFamily="34" charset="0"/>
                  <a:ea typeface="微软雅黑" panose="020B0503020204020204" pitchFamily="34" charset="-122"/>
                </a:rPr>
                <a:t>速卖通</a:t>
              </a:r>
              <a:endParaRPr lang="en-US" altLang="zh-CN" sz="3200" dirty="0">
                <a:solidFill>
                  <a:srgbClr val="333333"/>
                </a:solidFill>
                <a:latin typeface="Arial" panose="020B0604020202020204" pitchFamily="34" charset="0"/>
                <a:ea typeface="微软雅黑" panose="020B0503020204020204" pitchFamily="34" charset="-122"/>
              </a:endParaRPr>
            </a:p>
          </p:txBody>
        </p:sp>
        <p:sp>
          <p:nvSpPr>
            <p:cNvPr id="12" name="MH_Other_2"/>
            <p:cNvSpPr/>
            <p:nvPr>
              <p:custDataLst>
                <p:tags r:id="rId3"/>
              </p:custDataLst>
            </p:nvPr>
          </p:nvSpPr>
          <p:spPr>
            <a:xfrm rot="19470660">
              <a:off x="3417094" y="1634729"/>
              <a:ext cx="1066800" cy="457200"/>
            </a:xfrm>
            <a:prstGeom prst="triangle">
              <a:avLst/>
            </a:prstGeom>
            <a:solidFill>
              <a:srgbClr val="F466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latin typeface="Arial" panose="020B0604020202020204" pitchFamily="34" charset="0"/>
                <a:ea typeface="微软雅黑" panose="020B0503020204020204" pitchFamily="34" charset="-122"/>
              </a:endParaRPr>
            </a:p>
          </p:txBody>
        </p:sp>
        <p:sp>
          <p:nvSpPr>
            <p:cNvPr id="13" name="MH_Other_3"/>
            <p:cNvSpPr/>
            <p:nvPr>
              <p:custDataLst>
                <p:tags r:id="rId4"/>
              </p:custDataLst>
            </p:nvPr>
          </p:nvSpPr>
          <p:spPr>
            <a:xfrm rot="19470660">
              <a:off x="3699272" y="1600200"/>
              <a:ext cx="438150" cy="436960"/>
            </a:xfrm>
            <a:prstGeom prst="ellipse">
              <a:avLst/>
            </a:prstGeom>
            <a:solidFill>
              <a:srgbClr val="FFFFFF"/>
            </a:solidFill>
            <a:ln w="19050">
              <a:solidFill>
                <a:srgbClr val="F46644"/>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latin typeface="Arial" panose="020B0604020202020204" pitchFamily="34" charset="0"/>
                <a:ea typeface="微软雅黑" panose="020B0503020204020204" pitchFamily="34" charset="-122"/>
              </a:endParaRPr>
            </a:p>
          </p:txBody>
        </p:sp>
        <p:sp>
          <p:nvSpPr>
            <p:cNvPr id="14" name="MH_Other_4"/>
            <p:cNvSpPr>
              <a:spLocks/>
            </p:cNvSpPr>
            <p:nvPr>
              <p:custDataLst>
                <p:tags r:id="rId5"/>
              </p:custDataLst>
            </p:nvPr>
          </p:nvSpPr>
          <p:spPr bwMode="auto">
            <a:xfrm>
              <a:off x="3784998" y="1719263"/>
              <a:ext cx="258365" cy="184547"/>
            </a:xfrm>
            <a:custGeom>
              <a:avLst/>
              <a:gdLst>
                <a:gd name="T0" fmla="*/ 1091648 w 2509838"/>
                <a:gd name="T1" fmla="*/ 1608111 h 1787526"/>
                <a:gd name="T2" fmla="*/ 1364673 w 2509838"/>
                <a:gd name="T3" fmla="*/ 1644625 h 1787526"/>
                <a:gd name="T4" fmla="*/ 1419551 w 2509838"/>
                <a:gd name="T5" fmla="*/ 1603152 h 1787526"/>
                <a:gd name="T6" fmla="*/ 2438407 w 2509838"/>
                <a:gd name="T7" fmla="*/ 1567539 h 1787526"/>
                <a:gd name="T8" fmla="*/ 2487842 w 2509838"/>
                <a:gd name="T9" fmla="*/ 1592108 h 1787526"/>
                <a:gd name="T10" fmla="*/ 2509611 w 2509838"/>
                <a:gd name="T11" fmla="*/ 1640568 h 1787526"/>
                <a:gd name="T12" fmla="*/ 2495552 w 2509838"/>
                <a:gd name="T13" fmla="*/ 1753040 h 1787526"/>
                <a:gd name="T14" fmla="*/ 2450426 w 2509838"/>
                <a:gd name="T15" fmla="*/ 1783920 h 1787526"/>
                <a:gd name="T16" fmla="*/ 55558 w 2509838"/>
                <a:gd name="T17" fmla="*/ 1782793 h 1787526"/>
                <a:gd name="T18" fmla="*/ 12472 w 2509838"/>
                <a:gd name="T19" fmla="*/ 1750110 h 1787526"/>
                <a:gd name="T20" fmla="*/ 680 w 2509838"/>
                <a:gd name="T21" fmla="*/ 1636736 h 1787526"/>
                <a:gd name="T22" fmla="*/ 24717 w 2509838"/>
                <a:gd name="T23" fmla="*/ 1589628 h 1787526"/>
                <a:gd name="T24" fmla="*/ 75740 w 2509838"/>
                <a:gd name="T25" fmla="*/ 1567089 h 1787526"/>
                <a:gd name="T26" fmla="*/ 933501 w 2509838"/>
                <a:gd name="T27" fmla="*/ 749091 h 1787526"/>
                <a:gd name="T28" fmla="*/ 932155 w 2509838"/>
                <a:gd name="T29" fmla="*/ 1160902 h 1787526"/>
                <a:gd name="T30" fmla="*/ 829865 w 2509838"/>
                <a:gd name="T31" fmla="*/ 1167944 h 1787526"/>
                <a:gd name="T32" fmla="*/ 814387 w 2509838"/>
                <a:gd name="T33" fmla="*/ 760448 h 1787526"/>
                <a:gd name="T34" fmla="*/ 837043 w 2509838"/>
                <a:gd name="T35" fmla="*/ 738188 h 1787526"/>
                <a:gd name="T36" fmla="*/ 1416304 w 2509838"/>
                <a:gd name="T37" fmla="*/ 686474 h 1787526"/>
                <a:gd name="T38" fmla="*/ 1412034 w 2509838"/>
                <a:gd name="T39" fmla="*/ 1161601 h 1787526"/>
                <a:gd name="T40" fmla="*/ 1308659 w 2509838"/>
                <a:gd name="T41" fmla="*/ 1166588 h 1787526"/>
                <a:gd name="T42" fmla="*/ 1296074 w 2509838"/>
                <a:gd name="T43" fmla="*/ 694181 h 1787526"/>
                <a:gd name="T44" fmla="*/ 988416 w 2509838"/>
                <a:gd name="T45" fmla="*/ 671513 h 1787526"/>
                <a:gd name="T46" fmla="*/ 1088565 w 2509838"/>
                <a:gd name="T47" fmla="*/ 688968 h 1787526"/>
                <a:gd name="T48" fmla="*/ 1081281 w 2509838"/>
                <a:gd name="T49" fmla="*/ 1163414 h 1787526"/>
                <a:gd name="T50" fmla="*/ 976581 w 2509838"/>
                <a:gd name="T51" fmla="*/ 1165228 h 1787526"/>
                <a:gd name="T52" fmla="*/ 966338 w 2509838"/>
                <a:gd name="T53" fmla="*/ 691461 h 1787526"/>
                <a:gd name="T54" fmla="*/ 1546133 w 2509838"/>
                <a:gd name="T55" fmla="*/ 590550 h 1787526"/>
                <a:gd name="T56" fmla="*/ 1571170 w 2509838"/>
                <a:gd name="T57" fmla="*/ 617105 h 1787526"/>
                <a:gd name="T58" fmla="*/ 1558196 w 2509838"/>
                <a:gd name="T59" fmla="*/ 1165903 h 1787526"/>
                <a:gd name="T60" fmla="*/ 1453496 w 2509838"/>
                <a:gd name="T61" fmla="*/ 1160229 h 1787526"/>
                <a:gd name="T62" fmla="*/ 1449399 w 2509838"/>
                <a:gd name="T63" fmla="*/ 608026 h 1787526"/>
                <a:gd name="T64" fmla="*/ 1229322 w 2509838"/>
                <a:gd name="T65" fmla="*/ 590777 h 1787526"/>
                <a:gd name="T66" fmla="*/ 1252538 w 2509838"/>
                <a:gd name="T67" fmla="*/ 620282 h 1787526"/>
                <a:gd name="T68" fmla="*/ 1236833 w 2509838"/>
                <a:gd name="T69" fmla="*/ 1167492 h 1787526"/>
                <a:gd name="T70" fmla="*/ 1132815 w 2509838"/>
                <a:gd name="T71" fmla="*/ 1157959 h 1787526"/>
                <a:gd name="T72" fmla="*/ 1131450 w 2509838"/>
                <a:gd name="T73" fmla="*/ 605303 h 1787526"/>
                <a:gd name="T74" fmla="*/ 1713065 w 2509838"/>
                <a:gd name="T75" fmla="*/ 508680 h 1787526"/>
                <a:gd name="T76" fmla="*/ 1733550 w 2509838"/>
                <a:gd name="T77" fmla="*/ 545860 h 1787526"/>
                <a:gd name="T78" fmla="*/ 1715797 w 2509838"/>
                <a:gd name="T79" fmla="*/ 1168174 h 1787526"/>
                <a:gd name="T80" fmla="*/ 1612689 w 2509838"/>
                <a:gd name="T81" fmla="*/ 1153438 h 1787526"/>
                <a:gd name="T82" fmla="*/ 1614055 w 2509838"/>
                <a:gd name="T83" fmla="*/ 521829 h 1787526"/>
                <a:gd name="T84" fmla="*/ 1733550 w 2509838"/>
                <a:gd name="T85" fmla="*/ 464215 h 1787526"/>
                <a:gd name="T86" fmla="*/ 1501548 w 2509838"/>
                <a:gd name="T87" fmla="*/ 379141 h 1787526"/>
                <a:gd name="T88" fmla="*/ 188232 w 2509838"/>
                <a:gd name="T89" fmla="*/ 103187 h 1787526"/>
                <a:gd name="T90" fmla="*/ 158976 w 2509838"/>
                <a:gd name="T91" fmla="*/ 139700 h 1787526"/>
                <a:gd name="T92" fmla="*/ 160110 w 2509838"/>
                <a:gd name="T93" fmla="*/ 1353684 h 1787526"/>
                <a:gd name="T94" fmla="*/ 191407 w 2509838"/>
                <a:gd name="T95" fmla="*/ 1389063 h 1787526"/>
                <a:gd name="T96" fmla="*/ 2288041 w 2509838"/>
                <a:gd name="T97" fmla="*/ 1398588 h 1787526"/>
                <a:gd name="T98" fmla="*/ 2332945 w 2509838"/>
                <a:gd name="T99" fmla="*/ 1378857 h 1787526"/>
                <a:gd name="T100" fmla="*/ 2354036 w 2509838"/>
                <a:gd name="T101" fmla="*/ 1337129 h 1787526"/>
                <a:gd name="T102" fmla="*/ 2343830 w 2509838"/>
                <a:gd name="T103" fmla="*/ 124505 h 1787526"/>
                <a:gd name="T104" fmla="*/ 2305957 w 2509838"/>
                <a:gd name="T105" fmla="*/ 95704 h 1787526"/>
                <a:gd name="T106" fmla="*/ 2436813 w 2509838"/>
                <a:gd name="T107" fmla="*/ 680 h 1787526"/>
                <a:gd name="T108" fmla="*/ 2486479 w 2509838"/>
                <a:gd name="T109" fmla="*/ 25400 h 1787526"/>
                <a:gd name="T110" fmla="*/ 2508250 w 2509838"/>
                <a:gd name="T111" fmla="*/ 74159 h 1787526"/>
                <a:gd name="T112" fmla="*/ 2493963 w 2509838"/>
                <a:gd name="T113" fmla="*/ 1455965 h 1787526"/>
                <a:gd name="T114" fmla="*/ 2449286 w 2509838"/>
                <a:gd name="T115" fmla="*/ 1487034 h 1787526"/>
                <a:gd name="T116" fmla="*/ 57150 w 2509838"/>
                <a:gd name="T117" fmla="*/ 1485674 h 1787526"/>
                <a:gd name="T118" fmla="*/ 13833 w 2509838"/>
                <a:gd name="T119" fmla="*/ 1452790 h 1787526"/>
                <a:gd name="T120" fmla="*/ 2041 w 2509838"/>
                <a:gd name="T121" fmla="*/ 70304 h 1787526"/>
                <a:gd name="T122" fmla="*/ 26307 w 2509838"/>
                <a:gd name="T123" fmla="*/ 22905 h 1787526"/>
                <a:gd name="T124" fmla="*/ 77333 w 2509838"/>
                <a:gd name="T125" fmla="*/ 227 h 1787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09838" h="1787526">
                  <a:moveTo>
                    <a:pt x="80048" y="1566863"/>
                  </a:moveTo>
                  <a:lnTo>
                    <a:pt x="84357" y="1566863"/>
                  </a:lnTo>
                  <a:lnTo>
                    <a:pt x="1096637" y="1566863"/>
                  </a:lnTo>
                  <a:lnTo>
                    <a:pt x="1094823" y="1569568"/>
                  </a:lnTo>
                  <a:lnTo>
                    <a:pt x="1093235" y="1572498"/>
                  </a:lnTo>
                  <a:lnTo>
                    <a:pt x="1092102" y="1575879"/>
                  </a:lnTo>
                  <a:lnTo>
                    <a:pt x="1090968" y="1579035"/>
                  </a:lnTo>
                  <a:lnTo>
                    <a:pt x="1090287" y="1582415"/>
                  </a:lnTo>
                  <a:lnTo>
                    <a:pt x="1089607" y="1585571"/>
                  </a:lnTo>
                  <a:lnTo>
                    <a:pt x="1089380" y="1589177"/>
                  </a:lnTo>
                  <a:lnTo>
                    <a:pt x="1089154" y="1592558"/>
                  </a:lnTo>
                  <a:lnTo>
                    <a:pt x="1089380" y="1597968"/>
                  </a:lnTo>
                  <a:lnTo>
                    <a:pt x="1090287" y="1603152"/>
                  </a:lnTo>
                  <a:lnTo>
                    <a:pt x="1091648" y="1608111"/>
                  </a:lnTo>
                  <a:lnTo>
                    <a:pt x="1093689" y="1612844"/>
                  </a:lnTo>
                  <a:lnTo>
                    <a:pt x="1095957" y="1617352"/>
                  </a:lnTo>
                  <a:lnTo>
                    <a:pt x="1098678" y="1621634"/>
                  </a:lnTo>
                  <a:lnTo>
                    <a:pt x="1101853" y="1625692"/>
                  </a:lnTo>
                  <a:lnTo>
                    <a:pt x="1105481" y="1629523"/>
                  </a:lnTo>
                  <a:lnTo>
                    <a:pt x="1109563" y="1632679"/>
                  </a:lnTo>
                  <a:lnTo>
                    <a:pt x="1113871" y="1635834"/>
                  </a:lnTo>
                  <a:lnTo>
                    <a:pt x="1118633" y="1638314"/>
                  </a:lnTo>
                  <a:lnTo>
                    <a:pt x="1123395" y="1640568"/>
                  </a:lnTo>
                  <a:lnTo>
                    <a:pt x="1128611" y="1642371"/>
                  </a:lnTo>
                  <a:lnTo>
                    <a:pt x="1134053" y="1643498"/>
                  </a:lnTo>
                  <a:lnTo>
                    <a:pt x="1139496" y="1644174"/>
                  </a:lnTo>
                  <a:lnTo>
                    <a:pt x="1145391" y="1644625"/>
                  </a:lnTo>
                  <a:lnTo>
                    <a:pt x="1364673" y="1644625"/>
                  </a:lnTo>
                  <a:lnTo>
                    <a:pt x="1370343" y="1644174"/>
                  </a:lnTo>
                  <a:lnTo>
                    <a:pt x="1376012" y="1643498"/>
                  </a:lnTo>
                  <a:lnTo>
                    <a:pt x="1381227" y="1642371"/>
                  </a:lnTo>
                  <a:lnTo>
                    <a:pt x="1386443" y="1640568"/>
                  </a:lnTo>
                  <a:lnTo>
                    <a:pt x="1391432" y="1638314"/>
                  </a:lnTo>
                  <a:lnTo>
                    <a:pt x="1396194" y="1635834"/>
                  </a:lnTo>
                  <a:lnTo>
                    <a:pt x="1400502" y="1632679"/>
                  </a:lnTo>
                  <a:lnTo>
                    <a:pt x="1404357" y="1629523"/>
                  </a:lnTo>
                  <a:lnTo>
                    <a:pt x="1407986" y="1625692"/>
                  </a:lnTo>
                  <a:lnTo>
                    <a:pt x="1411160" y="1621634"/>
                  </a:lnTo>
                  <a:lnTo>
                    <a:pt x="1414108" y="1617352"/>
                  </a:lnTo>
                  <a:lnTo>
                    <a:pt x="1416376" y="1612844"/>
                  </a:lnTo>
                  <a:lnTo>
                    <a:pt x="1418417" y="1608111"/>
                  </a:lnTo>
                  <a:lnTo>
                    <a:pt x="1419551" y="1603152"/>
                  </a:lnTo>
                  <a:lnTo>
                    <a:pt x="1420684" y="1597968"/>
                  </a:lnTo>
                  <a:lnTo>
                    <a:pt x="1420911" y="1592558"/>
                  </a:lnTo>
                  <a:lnTo>
                    <a:pt x="1420684" y="1589177"/>
                  </a:lnTo>
                  <a:lnTo>
                    <a:pt x="1420231" y="1585571"/>
                  </a:lnTo>
                  <a:lnTo>
                    <a:pt x="1419551" y="1582415"/>
                  </a:lnTo>
                  <a:lnTo>
                    <a:pt x="1418870" y="1579035"/>
                  </a:lnTo>
                  <a:lnTo>
                    <a:pt x="1417737" y="1575879"/>
                  </a:lnTo>
                  <a:lnTo>
                    <a:pt x="1416603" y="1572498"/>
                  </a:lnTo>
                  <a:lnTo>
                    <a:pt x="1415015" y="1569568"/>
                  </a:lnTo>
                  <a:lnTo>
                    <a:pt x="1413201" y="1566863"/>
                  </a:lnTo>
                  <a:lnTo>
                    <a:pt x="2425481" y="1566863"/>
                  </a:lnTo>
                  <a:lnTo>
                    <a:pt x="2429790" y="1566863"/>
                  </a:lnTo>
                  <a:lnTo>
                    <a:pt x="2434099" y="1567089"/>
                  </a:lnTo>
                  <a:lnTo>
                    <a:pt x="2438407" y="1567539"/>
                  </a:lnTo>
                  <a:lnTo>
                    <a:pt x="2442489" y="1568216"/>
                  </a:lnTo>
                  <a:lnTo>
                    <a:pt x="2446571" y="1569117"/>
                  </a:lnTo>
                  <a:lnTo>
                    <a:pt x="2450426" y="1570244"/>
                  </a:lnTo>
                  <a:lnTo>
                    <a:pt x="2454507" y="1571596"/>
                  </a:lnTo>
                  <a:lnTo>
                    <a:pt x="2458362" y="1572723"/>
                  </a:lnTo>
                  <a:lnTo>
                    <a:pt x="2462217" y="1574301"/>
                  </a:lnTo>
                  <a:lnTo>
                    <a:pt x="2465619" y="1576104"/>
                  </a:lnTo>
                  <a:lnTo>
                    <a:pt x="2469247" y="1578133"/>
                  </a:lnTo>
                  <a:lnTo>
                    <a:pt x="2472422" y="1580162"/>
                  </a:lnTo>
                  <a:lnTo>
                    <a:pt x="2476050" y="1581965"/>
                  </a:lnTo>
                  <a:lnTo>
                    <a:pt x="2478998" y="1584669"/>
                  </a:lnTo>
                  <a:lnTo>
                    <a:pt x="2482173" y="1586923"/>
                  </a:lnTo>
                  <a:lnTo>
                    <a:pt x="2485121" y="1589628"/>
                  </a:lnTo>
                  <a:lnTo>
                    <a:pt x="2487842" y="1592108"/>
                  </a:lnTo>
                  <a:lnTo>
                    <a:pt x="2490336" y="1595038"/>
                  </a:lnTo>
                  <a:lnTo>
                    <a:pt x="2492831" y="1597968"/>
                  </a:lnTo>
                  <a:lnTo>
                    <a:pt x="2495552" y="1601123"/>
                  </a:lnTo>
                  <a:lnTo>
                    <a:pt x="2497366" y="1604054"/>
                  </a:lnTo>
                  <a:lnTo>
                    <a:pt x="2499407" y="1607434"/>
                  </a:lnTo>
                  <a:lnTo>
                    <a:pt x="2501448" y="1610815"/>
                  </a:lnTo>
                  <a:lnTo>
                    <a:pt x="2503035" y="1614196"/>
                  </a:lnTo>
                  <a:lnTo>
                    <a:pt x="2504623" y="1618028"/>
                  </a:lnTo>
                  <a:lnTo>
                    <a:pt x="2505983" y="1621409"/>
                  </a:lnTo>
                  <a:lnTo>
                    <a:pt x="2507117" y="1625241"/>
                  </a:lnTo>
                  <a:lnTo>
                    <a:pt x="2508024" y="1629073"/>
                  </a:lnTo>
                  <a:lnTo>
                    <a:pt x="2508704" y="1632679"/>
                  </a:lnTo>
                  <a:lnTo>
                    <a:pt x="2509385" y="1636736"/>
                  </a:lnTo>
                  <a:lnTo>
                    <a:pt x="2509611" y="1640568"/>
                  </a:lnTo>
                  <a:lnTo>
                    <a:pt x="2509838" y="1644625"/>
                  </a:lnTo>
                  <a:lnTo>
                    <a:pt x="2509838" y="1709764"/>
                  </a:lnTo>
                  <a:lnTo>
                    <a:pt x="2509611" y="1713822"/>
                  </a:lnTo>
                  <a:lnTo>
                    <a:pt x="2509385" y="1717428"/>
                  </a:lnTo>
                  <a:lnTo>
                    <a:pt x="2508704" y="1721485"/>
                  </a:lnTo>
                  <a:lnTo>
                    <a:pt x="2508024" y="1725317"/>
                  </a:lnTo>
                  <a:lnTo>
                    <a:pt x="2507117" y="1729148"/>
                  </a:lnTo>
                  <a:lnTo>
                    <a:pt x="2505983" y="1732755"/>
                  </a:lnTo>
                  <a:lnTo>
                    <a:pt x="2504623" y="1736361"/>
                  </a:lnTo>
                  <a:lnTo>
                    <a:pt x="2503035" y="1740193"/>
                  </a:lnTo>
                  <a:lnTo>
                    <a:pt x="2501448" y="1743348"/>
                  </a:lnTo>
                  <a:lnTo>
                    <a:pt x="2499407" y="1746955"/>
                  </a:lnTo>
                  <a:lnTo>
                    <a:pt x="2497366" y="1750110"/>
                  </a:lnTo>
                  <a:lnTo>
                    <a:pt x="2495552" y="1753040"/>
                  </a:lnTo>
                  <a:lnTo>
                    <a:pt x="2492831" y="1756421"/>
                  </a:lnTo>
                  <a:lnTo>
                    <a:pt x="2490336" y="1759126"/>
                  </a:lnTo>
                  <a:lnTo>
                    <a:pt x="2487842" y="1762282"/>
                  </a:lnTo>
                  <a:lnTo>
                    <a:pt x="2485121" y="1764761"/>
                  </a:lnTo>
                  <a:lnTo>
                    <a:pt x="2482173" y="1767466"/>
                  </a:lnTo>
                  <a:lnTo>
                    <a:pt x="2478998" y="1769720"/>
                  </a:lnTo>
                  <a:lnTo>
                    <a:pt x="2476050" y="1772199"/>
                  </a:lnTo>
                  <a:lnTo>
                    <a:pt x="2472422" y="1774228"/>
                  </a:lnTo>
                  <a:lnTo>
                    <a:pt x="2469247" y="1776256"/>
                  </a:lnTo>
                  <a:lnTo>
                    <a:pt x="2465619" y="1778285"/>
                  </a:lnTo>
                  <a:lnTo>
                    <a:pt x="2462217" y="1780088"/>
                  </a:lnTo>
                  <a:lnTo>
                    <a:pt x="2458362" y="1781440"/>
                  </a:lnTo>
                  <a:lnTo>
                    <a:pt x="2454507" y="1782793"/>
                  </a:lnTo>
                  <a:lnTo>
                    <a:pt x="2450426" y="1783920"/>
                  </a:lnTo>
                  <a:lnTo>
                    <a:pt x="2446571" y="1785272"/>
                  </a:lnTo>
                  <a:lnTo>
                    <a:pt x="2442489" y="1785948"/>
                  </a:lnTo>
                  <a:lnTo>
                    <a:pt x="2438407" y="1786850"/>
                  </a:lnTo>
                  <a:lnTo>
                    <a:pt x="2434099" y="1787301"/>
                  </a:lnTo>
                  <a:lnTo>
                    <a:pt x="2429790" y="1787526"/>
                  </a:lnTo>
                  <a:lnTo>
                    <a:pt x="2425481" y="1787526"/>
                  </a:lnTo>
                  <a:lnTo>
                    <a:pt x="84357" y="1787526"/>
                  </a:lnTo>
                  <a:lnTo>
                    <a:pt x="80048" y="1787526"/>
                  </a:lnTo>
                  <a:lnTo>
                    <a:pt x="75740" y="1787301"/>
                  </a:lnTo>
                  <a:lnTo>
                    <a:pt x="71431" y="1786850"/>
                  </a:lnTo>
                  <a:lnTo>
                    <a:pt x="67349" y="1785948"/>
                  </a:lnTo>
                  <a:lnTo>
                    <a:pt x="63494" y="1785272"/>
                  </a:lnTo>
                  <a:lnTo>
                    <a:pt x="59413" y="1783920"/>
                  </a:lnTo>
                  <a:lnTo>
                    <a:pt x="55558" y="1782793"/>
                  </a:lnTo>
                  <a:lnTo>
                    <a:pt x="51476" y="1781440"/>
                  </a:lnTo>
                  <a:lnTo>
                    <a:pt x="48074" y="1780088"/>
                  </a:lnTo>
                  <a:lnTo>
                    <a:pt x="44219" y="1778285"/>
                  </a:lnTo>
                  <a:lnTo>
                    <a:pt x="40591" y="1776256"/>
                  </a:lnTo>
                  <a:lnTo>
                    <a:pt x="37416" y="1774228"/>
                  </a:lnTo>
                  <a:lnTo>
                    <a:pt x="33788" y="1772199"/>
                  </a:lnTo>
                  <a:lnTo>
                    <a:pt x="30840" y="1769720"/>
                  </a:lnTo>
                  <a:lnTo>
                    <a:pt x="27892" y="1767466"/>
                  </a:lnTo>
                  <a:lnTo>
                    <a:pt x="24717" y="1764761"/>
                  </a:lnTo>
                  <a:lnTo>
                    <a:pt x="21996" y="1762282"/>
                  </a:lnTo>
                  <a:lnTo>
                    <a:pt x="19502" y="1759126"/>
                  </a:lnTo>
                  <a:lnTo>
                    <a:pt x="17007" y="1756421"/>
                  </a:lnTo>
                  <a:lnTo>
                    <a:pt x="14513" y="1753040"/>
                  </a:lnTo>
                  <a:lnTo>
                    <a:pt x="12472" y="1750110"/>
                  </a:lnTo>
                  <a:lnTo>
                    <a:pt x="10431" y="1746955"/>
                  </a:lnTo>
                  <a:lnTo>
                    <a:pt x="8390" y="1743348"/>
                  </a:lnTo>
                  <a:lnTo>
                    <a:pt x="6803" y="1740193"/>
                  </a:lnTo>
                  <a:lnTo>
                    <a:pt x="5442" y="1736361"/>
                  </a:lnTo>
                  <a:lnTo>
                    <a:pt x="3855" y="1732755"/>
                  </a:lnTo>
                  <a:lnTo>
                    <a:pt x="2948" y="1729148"/>
                  </a:lnTo>
                  <a:lnTo>
                    <a:pt x="1814" y="1725317"/>
                  </a:lnTo>
                  <a:lnTo>
                    <a:pt x="1134" y="1721485"/>
                  </a:lnTo>
                  <a:lnTo>
                    <a:pt x="680" y="1717428"/>
                  </a:lnTo>
                  <a:lnTo>
                    <a:pt x="227" y="1713822"/>
                  </a:lnTo>
                  <a:lnTo>
                    <a:pt x="0" y="1709764"/>
                  </a:lnTo>
                  <a:lnTo>
                    <a:pt x="0" y="1644625"/>
                  </a:lnTo>
                  <a:lnTo>
                    <a:pt x="227" y="1640568"/>
                  </a:lnTo>
                  <a:lnTo>
                    <a:pt x="680" y="1636736"/>
                  </a:lnTo>
                  <a:lnTo>
                    <a:pt x="1134" y="1632679"/>
                  </a:lnTo>
                  <a:lnTo>
                    <a:pt x="1814" y="1629073"/>
                  </a:lnTo>
                  <a:lnTo>
                    <a:pt x="2948" y="1625241"/>
                  </a:lnTo>
                  <a:lnTo>
                    <a:pt x="3855" y="1621409"/>
                  </a:lnTo>
                  <a:lnTo>
                    <a:pt x="5442" y="1618028"/>
                  </a:lnTo>
                  <a:lnTo>
                    <a:pt x="6803" y="1614196"/>
                  </a:lnTo>
                  <a:lnTo>
                    <a:pt x="8390" y="1610815"/>
                  </a:lnTo>
                  <a:lnTo>
                    <a:pt x="10431" y="1607434"/>
                  </a:lnTo>
                  <a:lnTo>
                    <a:pt x="12472" y="1604054"/>
                  </a:lnTo>
                  <a:lnTo>
                    <a:pt x="14513" y="1601123"/>
                  </a:lnTo>
                  <a:lnTo>
                    <a:pt x="17007" y="1597968"/>
                  </a:lnTo>
                  <a:lnTo>
                    <a:pt x="19502" y="1595038"/>
                  </a:lnTo>
                  <a:lnTo>
                    <a:pt x="21996" y="1592108"/>
                  </a:lnTo>
                  <a:lnTo>
                    <a:pt x="24717" y="1589628"/>
                  </a:lnTo>
                  <a:lnTo>
                    <a:pt x="27892" y="1586923"/>
                  </a:lnTo>
                  <a:lnTo>
                    <a:pt x="30840" y="1584669"/>
                  </a:lnTo>
                  <a:lnTo>
                    <a:pt x="33788" y="1581965"/>
                  </a:lnTo>
                  <a:lnTo>
                    <a:pt x="37416" y="1580162"/>
                  </a:lnTo>
                  <a:lnTo>
                    <a:pt x="40591" y="1578133"/>
                  </a:lnTo>
                  <a:lnTo>
                    <a:pt x="44219" y="1576104"/>
                  </a:lnTo>
                  <a:lnTo>
                    <a:pt x="48074" y="1574301"/>
                  </a:lnTo>
                  <a:lnTo>
                    <a:pt x="51476" y="1572723"/>
                  </a:lnTo>
                  <a:lnTo>
                    <a:pt x="55558" y="1571596"/>
                  </a:lnTo>
                  <a:lnTo>
                    <a:pt x="59413" y="1570244"/>
                  </a:lnTo>
                  <a:lnTo>
                    <a:pt x="63494" y="1569117"/>
                  </a:lnTo>
                  <a:lnTo>
                    <a:pt x="67349" y="1568216"/>
                  </a:lnTo>
                  <a:lnTo>
                    <a:pt x="71431" y="1567539"/>
                  </a:lnTo>
                  <a:lnTo>
                    <a:pt x="75740" y="1567089"/>
                  </a:lnTo>
                  <a:lnTo>
                    <a:pt x="80048" y="1566863"/>
                  </a:lnTo>
                  <a:close/>
                  <a:moveTo>
                    <a:pt x="837043" y="738188"/>
                  </a:moveTo>
                  <a:lnTo>
                    <a:pt x="839735" y="738188"/>
                  </a:lnTo>
                  <a:lnTo>
                    <a:pt x="912639" y="738188"/>
                  </a:lnTo>
                  <a:lnTo>
                    <a:pt x="915107" y="738188"/>
                  </a:lnTo>
                  <a:lnTo>
                    <a:pt x="917575" y="738870"/>
                  </a:lnTo>
                  <a:lnTo>
                    <a:pt x="920042" y="739324"/>
                  </a:lnTo>
                  <a:lnTo>
                    <a:pt x="922285" y="740232"/>
                  </a:lnTo>
                  <a:lnTo>
                    <a:pt x="924529" y="741368"/>
                  </a:lnTo>
                  <a:lnTo>
                    <a:pt x="926772" y="742504"/>
                  </a:lnTo>
                  <a:lnTo>
                    <a:pt x="928791" y="743867"/>
                  </a:lnTo>
                  <a:lnTo>
                    <a:pt x="930585" y="745684"/>
                  </a:lnTo>
                  <a:lnTo>
                    <a:pt x="932155" y="747047"/>
                  </a:lnTo>
                  <a:lnTo>
                    <a:pt x="933501" y="749091"/>
                  </a:lnTo>
                  <a:lnTo>
                    <a:pt x="934847" y="751135"/>
                  </a:lnTo>
                  <a:lnTo>
                    <a:pt x="936193" y="753407"/>
                  </a:lnTo>
                  <a:lnTo>
                    <a:pt x="936866" y="755678"/>
                  </a:lnTo>
                  <a:lnTo>
                    <a:pt x="937315" y="757950"/>
                  </a:lnTo>
                  <a:lnTo>
                    <a:pt x="937763" y="760448"/>
                  </a:lnTo>
                  <a:lnTo>
                    <a:pt x="938212" y="762947"/>
                  </a:lnTo>
                  <a:lnTo>
                    <a:pt x="938212" y="1145229"/>
                  </a:lnTo>
                  <a:lnTo>
                    <a:pt x="937763" y="1147728"/>
                  </a:lnTo>
                  <a:lnTo>
                    <a:pt x="937315" y="1150227"/>
                  </a:lnTo>
                  <a:lnTo>
                    <a:pt x="936866" y="1152498"/>
                  </a:lnTo>
                  <a:lnTo>
                    <a:pt x="936193" y="1154770"/>
                  </a:lnTo>
                  <a:lnTo>
                    <a:pt x="934847" y="1157041"/>
                  </a:lnTo>
                  <a:lnTo>
                    <a:pt x="933501" y="1159085"/>
                  </a:lnTo>
                  <a:lnTo>
                    <a:pt x="932155" y="1160902"/>
                  </a:lnTo>
                  <a:lnTo>
                    <a:pt x="930585" y="1162720"/>
                  </a:lnTo>
                  <a:lnTo>
                    <a:pt x="928791" y="1164537"/>
                  </a:lnTo>
                  <a:lnTo>
                    <a:pt x="926772" y="1165672"/>
                  </a:lnTo>
                  <a:lnTo>
                    <a:pt x="924529" y="1167035"/>
                  </a:lnTo>
                  <a:lnTo>
                    <a:pt x="922285" y="1167944"/>
                  </a:lnTo>
                  <a:lnTo>
                    <a:pt x="920042" y="1168852"/>
                  </a:lnTo>
                  <a:lnTo>
                    <a:pt x="917575" y="1169534"/>
                  </a:lnTo>
                  <a:lnTo>
                    <a:pt x="915107" y="1169761"/>
                  </a:lnTo>
                  <a:lnTo>
                    <a:pt x="912639" y="1169988"/>
                  </a:lnTo>
                  <a:lnTo>
                    <a:pt x="839735" y="1169988"/>
                  </a:lnTo>
                  <a:lnTo>
                    <a:pt x="837043" y="1169761"/>
                  </a:lnTo>
                  <a:lnTo>
                    <a:pt x="834576" y="1169534"/>
                  </a:lnTo>
                  <a:lnTo>
                    <a:pt x="832108" y="1168852"/>
                  </a:lnTo>
                  <a:lnTo>
                    <a:pt x="829865" y="1167944"/>
                  </a:lnTo>
                  <a:lnTo>
                    <a:pt x="827622" y="1167035"/>
                  </a:lnTo>
                  <a:lnTo>
                    <a:pt x="825603" y="1165672"/>
                  </a:lnTo>
                  <a:lnTo>
                    <a:pt x="823584" y="1164537"/>
                  </a:lnTo>
                  <a:lnTo>
                    <a:pt x="821790" y="1162720"/>
                  </a:lnTo>
                  <a:lnTo>
                    <a:pt x="819995" y="1160902"/>
                  </a:lnTo>
                  <a:lnTo>
                    <a:pt x="818649" y="1159085"/>
                  </a:lnTo>
                  <a:lnTo>
                    <a:pt x="817303" y="1157041"/>
                  </a:lnTo>
                  <a:lnTo>
                    <a:pt x="816406" y="1154770"/>
                  </a:lnTo>
                  <a:lnTo>
                    <a:pt x="815284" y="1152498"/>
                  </a:lnTo>
                  <a:lnTo>
                    <a:pt x="814836" y="1150227"/>
                  </a:lnTo>
                  <a:lnTo>
                    <a:pt x="814387" y="1147728"/>
                  </a:lnTo>
                  <a:lnTo>
                    <a:pt x="814387" y="1145229"/>
                  </a:lnTo>
                  <a:lnTo>
                    <a:pt x="814387" y="762947"/>
                  </a:lnTo>
                  <a:lnTo>
                    <a:pt x="814387" y="760448"/>
                  </a:lnTo>
                  <a:lnTo>
                    <a:pt x="814836" y="757950"/>
                  </a:lnTo>
                  <a:lnTo>
                    <a:pt x="815284" y="755678"/>
                  </a:lnTo>
                  <a:lnTo>
                    <a:pt x="816406" y="753407"/>
                  </a:lnTo>
                  <a:lnTo>
                    <a:pt x="817303" y="751135"/>
                  </a:lnTo>
                  <a:lnTo>
                    <a:pt x="818649" y="749091"/>
                  </a:lnTo>
                  <a:lnTo>
                    <a:pt x="819995" y="747047"/>
                  </a:lnTo>
                  <a:lnTo>
                    <a:pt x="821790" y="745684"/>
                  </a:lnTo>
                  <a:lnTo>
                    <a:pt x="823584" y="743867"/>
                  </a:lnTo>
                  <a:lnTo>
                    <a:pt x="825603" y="742504"/>
                  </a:lnTo>
                  <a:lnTo>
                    <a:pt x="827622" y="741368"/>
                  </a:lnTo>
                  <a:lnTo>
                    <a:pt x="829865" y="740232"/>
                  </a:lnTo>
                  <a:lnTo>
                    <a:pt x="832108" y="739324"/>
                  </a:lnTo>
                  <a:lnTo>
                    <a:pt x="834576" y="738870"/>
                  </a:lnTo>
                  <a:lnTo>
                    <a:pt x="837043" y="738188"/>
                  </a:lnTo>
                  <a:close/>
                  <a:moveTo>
                    <a:pt x="1318322" y="671513"/>
                  </a:moveTo>
                  <a:lnTo>
                    <a:pt x="1320794" y="671513"/>
                  </a:lnTo>
                  <a:lnTo>
                    <a:pt x="1394056" y="671513"/>
                  </a:lnTo>
                  <a:lnTo>
                    <a:pt x="1396528" y="671513"/>
                  </a:lnTo>
                  <a:lnTo>
                    <a:pt x="1399000" y="671966"/>
                  </a:lnTo>
                  <a:lnTo>
                    <a:pt x="1401472" y="672873"/>
                  </a:lnTo>
                  <a:lnTo>
                    <a:pt x="1403719" y="673553"/>
                  </a:lnTo>
                  <a:lnTo>
                    <a:pt x="1405966" y="674913"/>
                  </a:lnTo>
                  <a:lnTo>
                    <a:pt x="1408213" y="676273"/>
                  </a:lnTo>
                  <a:lnTo>
                    <a:pt x="1410011" y="677860"/>
                  </a:lnTo>
                  <a:lnTo>
                    <a:pt x="1412034" y="679900"/>
                  </a:lnTo>
                  <a:lnTo>
                    <a:pt x="1413607" y="681941"/>
                  </a:lnTo>
                  <a:lnTo>
                    <a:pt x="1414955" y="683981"/>
                  </a:lnTo>
                  <a:lnTo>
                    <a:pt x="1416304" y="686474"/>
                  </a:lnTo>
                  <a:lnTo>
                    <a:pt x="1417203" y="688968"/>
                  </a:lnTo>
                  <a:lnTo>
                    <a:pt x="1418326" y="691461"/>
                  </a:lnTo>
                  <a:lnTo>
                    <a:pt x="1418776" y="694181"/>
                  </a:lnTo>
                  <a:lnTo>
                    <a:pt x="1419225" y="696902"/>
                  </a:lnTo>
                  <a:lnTo>
                    <a:pt x="1419225" y="699848"/>
                  </a:lnTo>
                  <a:lnTo>
                    <a:pt x="1419225" y="1141426"/>
                  </a:lnTo>
                  <a:lnTo>
                    <a:pt x="1419225" y="1144373"/>
                  </a:lnTo>
                  <a:lnTo>
                    <a:pt x="1418776" y="1147320"/>
                  </a:lnTo>
                  <a:lnTo>
                    <a:pt x="1418326" y="1149813"/>
                  </a:lnTo>
                  <a:lnTo>
                    <a:pt x="1417203" y="1152534"/>
                  </a:lnTo>
                  <a:lnTo>
                    <a:pt x="1416304" y="1155254"/>
                  </a:lnTo>
                  <a:lnTo>
                    <a:pt x="1414955" y="1157521"/>
                  </a:lnTo>
                  <a:lnTo>
                    <a:pt x="1413607" y="1159787"/>
                  </a:lnTo>
                  <a:lnTo>
                    <a:pt x="1412034" y="1161601"/>
                  </a:lnTo>
                  <a:lnTo>
                    <a:pt x="1410011" y="1163414"/>
                  </a:lnTo>
                  <a:lnTo>
                    <a:pt x="1408213" y="1165228"/>
                  </a:lnTo>
                  <a:lnTo>
                    <a:pt x="1405966" y="1166588"/>
                  </a:lnTo>
                  <a:lnTo>
                    <a:pt x="1403719" y="1167721"/>
                  </a:lnTo>
                  <a:lnTo>
                    <a:pt x="1401472" y="1168855"/>
                  </a:lnTo>
                  <a:lnTo>
                    <a:pt x="1399000" y="1169535"/>
                  </a:lnTo>
                  <a:lnTo>
                    <a:pt x="1396528" y="1169761"/>
                  </a:lnTo>
                  <a:lnTo>
                    <a:pt x="1394056" y="1169988"/>
                  </a:lnTo>
                  <a:lnTo>
                    <a:pt x="1320794" y="1169988"/>
                  </a:lnTo>
                  <a:lnTo>
                    <a:pt x="1318322" y="1169761"/>
                  </a:lnTo>
                  <a:lnTo>
                    <a:pt x="1315850" y="1169535"/>
                  </a:lnTo>
                  <a:lnTo>
                    <a:pt x="1313154" y="1168855"/>
                  </a:lnTo>
                  <a:lnTo>
                    <a:pt x="1310906" y="1167721"/>
                  </a:lnTo>
                  <a:lnTo>
                    <a:pt x="1308659" y="1166588"/>
                  </a:lnTo>
                  <a:lnTo>
                    <a:pt x="1306861" y="1165228"/>
                  </a:lnTo>
                  <a:lnTo>
                    <a:pt x="1304839" y="1163414"/>
                  </a:lnTo>
                  <a:lnTo>
                    <a:pt x="1303041" y="1161601"/>
                  </a:lnTo>
                  <a:lnTo>
                    <a:pt x="1301243" y="1159787"/>
                  </a:lnTo>
                  <a:lnTo>
                    <a:pt x="1299670" y="1157521"/>
                  </a:lnTo>
                  <a:lnTo>
                    <a:pt x="1298546" y="1155254"/>
                  </a:lnTo>
                  <a:lnTo>
                    <a:pt x="1297423" y="1152534"/>
                  </a:lnTo>
                  <a:lnTo>
                    <a:pt x="1296524" y="1149813"/>
                  </a:lnTo>
                  <a:lnTo>
                    <a:pt x="1296074" y="1147320"/>
                  </a:lnTo>
                  <a:lnTo>
                    <a:pt x="1295400" y="1144373"/>
                  </a:lnTo>
                  <a:lnTo>
                    <a:pt x="1295400" y="1141426"/>
                  </a:lnTo>
                  <a:lnTo>
                    <a:pt x="1295400" y="699848"/>
                  </a:lnTo>
                  <a:lnTo>
                    <a:pt x="1295400" y="696902"/>
                  </a:lnTo>
                  <a:lnTo>
                    <a:pt x="1296074" y="694181"/>
                  </a:lnTo>
                  <a:lnTo>
                    <a:pt x="1296524" y="691461"/>
                  </a:lnTo>
                  <a:lnTo>
                    <a:pt x="1297423" y="688968"/>
                  </a:lnTo>
                  <a:lnTo>
                    <a:pt x="1298546" y="686474"/>
                  </a:lnTo>
                  <a:lnTo>
                    <a:pt x="1299670" y="683981"/>
                  </a:lnTo>
                  <a:lnTo>
                    <a:pt x="1301243" y="681941"/>
                  </a:lnTo>
                  <a:lnTo>
                    <a:pt x="1303041" y="679900"/>
                  </a:lnTo>
                  <a:lnTo>
                    <a:pt x="1304839" y="677860"/>
                  </a:lnTo>
                  <a:lnTo>
                    <a:pt x="1306861" y="676273"/>
                  </a:lnTo>
                  <a:lnTo>
                    <a:pt x="1308659" y="674913"/>
                  </a:lnTo>
                  <a:lnTo>
                    <a:pt x="1310906" y="673553"/>
                  </a:lnTo>
                  <a:lnTo>
                    <a:pt x="1313154" y="672873"/>
                  </a:lnTo>
                  <a:lnTo>
                    <a:pt x="1315850" y="671966"/>
                  </a:lnTo>
                  <a:lnTo>
                    <a:pt x="1318322" y="671513"/>
                  </a:lnTo>
                  <a:close/>
                  <a:moveTo>
                    <a:pt x="988416" y="671513"/>
                  </a:moveTo>
                  <a:lnTo>
                    <a:pt x="990920" y="671513"/>
                  </a:lnTo>
                  <a:lnTo>
                    <a:pt x="1065121" y="671513"/>
                  </a:lnTo>
                  <a:lnTo>
                    <a:pt x="1067624" y="671513"/>
                  </a:lnTo>
                  <a:lnTo>
                    <a:pt x="1070128" y="671966"/>
                  </a:lnTo>
                  <a:lnTo>
                    <a:pt x="1072632" y="672873"/>
                  </a:lnTo>
                  <a:lnTo>
                    <a:pt x="1074908" y="673553"/>
                  </a:lnTo>
                  <a:lnTo>
                    <a:pt x="1077184" y="674913"/>
                  </a:lnTo>
                  <a:lnTo>
                    <a:pt x="1079460" y="676273"/>
                  </a:lnTo>
                  <a:lnTo>
                    <a:pt x="1081281" y="677860"/>
                  </a:lnTo>
                  <a:lnTo>
                    <a:pt x="1083330" y="679900"/>
                  </a:lnTo>
                  <a:lnTo>
                    <a:pt x="1084923" y="681941"/>
                  </a:lnTo>
                  <a:lnTo>
                    <a:pt x="1086288" y="683981"/>
                  </a:lnTo>
                  <a:lnTo>
                    <a:pt x="1087654" y="686474"/>
                  </a:lnTo>
                  <a:lnTo>
                    <a:pt x="1088565" y="688968"/>
                  </a:lnTo>
                  <a:lnTo>
                    <a:pt x="1089703" y="691461"/>
                  </a:lnTo>
                  <a:lnTo>
                    <a:pt x="1090158" y="694181"/>
                  </a:lnTo>
                  <a:lnTo>
                    <a:pt x="1090613" y="696902"/>
                  </a:lnTo>
                  <a:lnTo>
                    <a:pt x="1090613" y="699848"/>
                  </a:lnTo>
                  <a:lnTo>
                    <a:pt x="1090613" y="1141426"/>
                  </a:lnTo>
                  <a:lnTo>
                    <a:pt x="1090613" y="1144373"/>
                  </a:lnTo>
                  <a:lnTo>
                    <a:pt x="1090158" y="1147320"/>
                  </a:lnTo>
                  <a:lnTo>
                    <a:pt x="1089703" y="1149813"/>
                  </a:lnTo>
                  <a:lnTo>
                    <a:pt x="1088565" y="1152534"/>
                  </a:lnTo>
                  <a:lnTo>
                    <a:pt x="1087654" y="1155254"/>
                  </a:lnTo>
                  <a:lnTo>
                    <a:pt x="1086288" y="1157521"/>
                  </a:lnTo>
                  <a:lnTo>
                    <a:pt x="1084923" y="1159787"/>
                  </a:lnTo>
                  <a:lnTo>
                    <a:pt x="1083330" y="1161601"/>
                  </a:lnTo>
                  <a:lnTo>
                    <a:pt x="1081281" y="1163414"/>
                  </a:lnTo>
                  <a:lnTo>
                    <a:pt x="1079460" y="1165228"/>
                  </a:lnTo>
                  <a:lnTo>
                    <a:pt x="1077184" y="1166588"/>
                  </a:lnTo>
                  <a:lnTo>
                    <a:pt x="1074908" y="1167721"/>
                  </a:lnTo>
                  <a:lnTo>
                    <a:pt x="1072632" y="1168855"/>
                  </a:lnTo>
                  <a:lnTo>
                    <a:pt x="1070128" y="1169535"/>
                  </a:lnTo>
                  <a:lnTo>
                    <a:pt x="1067624" y="1169761"/>
                  </a:lnTo>
                  <a:lnTo>
                    <a:pt x="1065121" y="1169988"/>
                  </a:lnTo>
                  <a:lnTo>
                    <a:pt x="990920" y="1169988"/>
                  </a:lnTo>
                  <a:lnTo>
                    <a:pt x="988416" y="1169761"/>
                  </a:lnTo>
                  <a:lnTo>
                    <a:pt x="985685" y="1169535"/>
                  </a:lnTo>
                  <a:lnTo>
                    <a:pt x="983181" y="1168855"/>
                  </a:lnTo>
                  <a:lnTo>
                    <a:pt x="980905" y="1167721"/>
                  </a:lnTo>
                  <a:lnTo>
                    <a:pt x="978629" y="1166588"/>
                  </a:lnTo>
                  <a:lnTo>
                    <a:pt x="976581" y="1165228"/>
                  </a:lnTo>
                  <a:lnTo>
                    <a:pt x="974532" y="1163414"/>
                  </a:lnTo>
                  <a:lnTo>
                    <a:pt x="972939" y="1161601"/>
                  </a:lnTo>
                  <a:lnTo>
                    <a:pt x="971118" y="1159787"/>
                  </a:lnTo>
                  <a:lnTo>
                    <a:pt x="969525" y="1157521"/>
                  </a:lnTo>
                  <a:lnTo>
                    <a:pt x="968387" y="1155254"/>
                  </a:lnTo>
                  <a:lnTo>
                    <a:pt x="967249" y="1152534"/>
                  </a:lnTo>
                  <a:lnTo>
                    <a:pt x="966338" y="1149813"/>
                  </a:lnTo>
                  <a:lnTo>
                    <a:pt x="965883" y="1147320"/>
                  </a:lnTo>
                  <a:lnTo>
                    <a:pt x="965200" y="1144373"/>
                  </a:lnTo>
                  <a:lnTo>
                    <a:pt x="965200" y="1141426"/>
                  </a:lnTo>
                  <a:lnTo>
                    <a:pt x="965200" y="699848"/>
                  </a:lnTo>
                  <a:lnTo>
                    <a:pt x="965200" y="696902"/>
                  </a:lnTo>
                  <a:lnTo>
                    <a:pt x="965883" y="694181"/>
                  </a:lnTo>
                  <a:lnTo>
                    <a:pt x="966338" y="691461"/>
                  </a:lnTo>
                  <a:lnTo>
                    <a:pt x="967249" y="688968"/>
                  </a:lnTo>
                  <a:lnTo>
                    <a:pt x="968387" y="686474"/>
                  </a:lnTo>
                  <a:lnTo>
                    <a:pt x="969525" y="683981"/>
                  </a:lnTo>
                  <a:lnTo>
                    <a:pt x="971118" y="681941"/>
                  </a:lnTo>
                  <a:lnTo>
                    <a:pt x="972939" y="679900"/>
                  </a:lnTo>
                  <a:lnTo>
                    <a:pt x="974532" y="677860"/>
                  </a:lnTo>
                  <a:lnTo>
                    <a:pt x="976581" y="676273"/>
                  </a:lnTo>
                  <a:lnTo>
                    <a:pt x="978629" y="674913"/>
                  </a:lnTo>
                  <a:lnTo>
                    <a:pt x="980905" y="673553"/>
                  </a:lnTo>
                  <a:lnTo>
                    <a:pt x="983181" y="672873"/>
                  </a:lnTo>
                  <a:lnTo>
                    <a:pt x="985685" y="671966"/>
                  </a:lnTo>
                  <a:lnTo>
                    <a:pt x="988416" y="671513"/>
                  </a:lnTo>
                  <a:close/>
                  <a:moveTo>
                    <a:pt x="1471932" y="590550"/>
                  </a:moveTo>
                  <a:lnTo>
                    <a:pt x="1546133" y="590550"/>
                  </a:lnTo>
                  <a:lnTo>
                    <a:pt x="1548636" y="590777"/>
                  </a:lnTo>
                  <a:lnTo>
                    <a:pt x="1551140" y="591231"/>
                  </a:lnTo>
                  <a:lnTo>
                    <a:pt x="1553644" y="592139"/>
                  </a:lnTo>
                  <a:lnTo>
                    <a:pt x="1555920" y="593274"/>
                  </a:lnTo>
                  <a:lnTo>
                    <a:pt x="1558196" y="594635"/>
                  </a:lnTo>
                  <a:lnTo>
                    <a:pt x="1560472" y="596451"/>
                  </a:lnTo>
                  <a:lnTo>
                    <a:pt x="1562293" y="598267"/>
                  </a:lnTo>
                  <a:lnTo>
                    <a:pt x="1564342" y="600537"/>
                  </a:lnTo>
                  <a:lnTo>
                    <a:pt x="1565707" y="602806"/>
                  </a:lnTo>
                  <a:lnTo>
                    <a:pt x="1567300" y="605303"/>
                  </a:lnTo>
                  <a:lnTo>
                    <a:pt x="1568666" y="608026"/>
                  </a:lnTo>
                  <a:lnTo>
                    <a:pt x="1569577" y="610750"/>
                  </a:lnTo>
                  <a:lnTo>
                    <a:pt x="1570487" y="613927"/>
                  </a:lnTo>
                  <a:lnTo>
                    <a:pt x="1571170" y="617105"/>
                  </a:lnTo>
                  <a:lnTo>
                    <a:pt x="1571625" y="620282"/>
                  </a:lnTo>
                  <a:lnTo>
                    <a:pt x="1571625" y="623687"/>
                  </a:lnTo>
                  <a:lnTo>
                    <a:pt x="1571625" y="1136851"/>
                  </a:lnTo>
                  <a:lnTo>
                    <a:pt x="1571625" y="1140256"/>
                  </a:lnTo>
                  <a:lnTo>
                    <a:pt x="1571170" y="1143433"/>
                  </a:lnTo>
                  <a:lnTo>
                    <a:pt x="1570487" y="1146838"/>
                  </a:lnTo>
                  <a:lnTo>
                    <a:pt x="1569577" y="1149788"/>
                  </a:lnTo>
                  <a:lnTo>
                    <a:pt x="1568666" y="1152512"/>
                  </a:lnTo>
                  <a:lnTo>
                    <a:pt x="1567300" y="1155462"/>
                  </a:lnTo>
                  <a:lnTo>
                    <a:pt x="1565707" y="1157959"/>
                  </a:lnTo>
                  <a:lnTo>
                    <a:pt x="1564342" y="1160229"/>
                  </a:lnTo>
                  <a:lnTo>
                    <a:pt x="1562293" y="1162498"/>
                  </a:lnTo>
                  <a:lnTo>
                    <a:pt x="1560472" y="1164314"/>
                  </a:lnTo>
                  <a:lnTo>
                    <a:pt x="1558196" y="1165903"/>
                  </a:lnTo>
                  <a:lnTo>
                    <a:pt x="1555920" y="1167492"/>
                  </a:lnTo>
                  <a:lnTo>
                    <a:pt x="1553644" y="1168399"/>
                  </a:lnTo>
                  <a:lnTo>
                    <a:pt x="1551140" y="1169307"/>
                  </a:lnTo>
                  <a:lnTo>
                    <a:pt x="1548636" y="1169761"/>
                  </a:lnTo>
                  <a:lnTo>
                    <a:pt x="1546133" y="1169988"/>
                  </a:lnTo>
                  <a:lnTo>
                    <a:pt x="1471932" y="1169988"/>
                  </a:lnTo>
                  <a:lnTo>
                    <a:pt x="1469201" y="1169761"/>
                  </a:lnTo>
                  <a:lnTo>
                    <a:pt x="1466697" y="1169307"/>
                  </a:lnTo>
                  <a:lnTo>
                    <a:pt x="1464193" y="1168399"/>
                  </a:lnTo>
                  <a:lnTo>
                    <a:pt x="1461917" y="1167492"/>
                  </a:lnTo>
                  <a:lnTo>
                    <a:pt x="1459641" y="1165903"/>
                  </a:lnTo>
                  <a:lnTo>
                    <a:pt x="1457593" y="1164314"/>
                  </a:lnTo>
                  <a:lnTo>
                    <a:pt x="1455544" y="1162498"/>
                  </a:lnTo>
                  <a:lnTo>
                    <a:pt x="1453496" y="1160229"/>
                  </a:lnTo>
                  <a:lnTo>
                    <a:pt x="1452130" y="1157959"/>
                  </a:lnTo>
                  <a:lnTo>
                    <a:pt x="1450537" y="1155462"/>
                  </a:lnTo>
                  <a:lnTo>
                    <a:pt x="1449399" y="1152512"/>
                  </a:lnTo>
                  <a:lnTo>
                    <a:pt x="1448261" y="1149788"/>
                  </a:lnTo>
                  <a:lnTo>
                    <a:pt x="1447350" y="1146838"/>
                  </a:lnTo>
                  <a:lnTo>
                    <a:pt x="1446667" y="1143433"/>
                  </a:lnTo>
                  <a:lnTo>
                    <a:pt x="1446212" y="1140256"/>
                  </a:lnTo>
                  <a:lnTo>
                    <a:pt x="1446212" y="1136851"/>
                  </a:lnTo>
                  <a:lnTo>
                    <a:pt x="1446212" y="623687"/>
                  </a:lnTo>
                  <a:lnTo>
                    <a:pt x="1446212" y="620282"/>
                  </a:lnTo>
                  <a:lnTo>
                    <a:pt x="1446667" y="617105"/>
                  </a:lnTo>
                  <a:lnTo>
                    <a:pt x="1447350" y="613927"/>
                  </a:lnTo>
                  <a:lnTo>
                    <a:pt x="1448261" y="610750"/>
                  </a:lnTo>
                  <a:lnTo>
                    <a:pt x="1449399" y="608026"/>
                  </a:lnTo>
                  <a:lnTo>
                    <a:pt x="1450537" y="605303"/>
                  </a:lnTo>
                  <a:lnTo>
                    <a:pt x="1452130" y="602806"/>
                  </a:lnTo>
                  <a:lnTo>
                    <a:pt x="1453496" y="600537"/>
                  </a:lnTo>
                  <a:lnTo>
                    <a:pt x="1455544" y="598267"/>
                  </a:lnTo>
                  <a:lnTo>
                    <a:pt x="1457593" y="596451"/>
                  </a:lnTo>
                  <a:lnTo>
                    <a:pt x="1459641" y="594635"/>
                  </a:lnTo>
                  <a:lnTo>
                    <a:pt x="1461917" y="593274"/>
                  </a:lnTo>
                  <a:lnTo>
                    <a:pt x="1464193" y="592139"/>
                  </a:lnTo>
                  <a:lnTo>
                    <a:pt x="1466697" y="591231"/>
                  </a:lnTo>
                  <a:lnTo>
                    <a:pt x="1469201" y="590777"/>
                  </a:lnTo>
                  <a:lnTo>
                    <a:pt x="1471932" y="590550"/>
                  </a:lnTo>
                  <a:close/>
                  <a:moveTo>
                    <a:pt x="1152617" y="590550"/>
                  </a:moveTo>
                  <a:lnTo>
                    <a:pt x="1226818" y="590550"/>
                  </a:lnTo>
                  <a:lnTo>
                    <a:pt x="1229322" y="590777"/>
                  </a:lnTo>
                  <a:lnTo>
                    <a:pt x="1232053" y="591231"/>
                  </a:lnTo>
                  <a:lnTo>
                    <a:pt x="1234557" y="592139"/>
                  </a:lnTo>
                  <a:lnTo>
                    <a:pt x="1236833" y="593274"/>
                  </a:lnTo>
                  <a:lnTo>
                    <a:pt x="1239109" y="594635"/>
                  </a:lnTo>
                  <a:lnTo>
                    <a:pt x="1241158" y="596451"/>
                  </a:lnTo>
                  <a:lnTo>
                    <a:pt x="1242978" y="598267"/>
                  </a:lnTo>
                  <a:lnTo>
                    <a:pt x="1244799" y="600537"/>
                  </a:lnTo>
                  <a:lnTo>
                    <a:pt x="1246620" y="602806"/>
                  </a:lnTo>
                  <a:lnTo>
                    <a:pt x="1248213" y="605303"/>
                  </a:lnTo>
                  <a:lnTo>
                    <a:pt x="1249352" y="608026"/>
                  </a:lnTo>
                  <a:lnTo>
                    <a:pt x="1250490" y="610750"/>
                  </a:lnTo>
                  <a:lnTo>
                    <a:pt x="1251400" y="613927"/>
                  </a:lnTo>
                  <a:lnTo>
                    <a:pt x="1251855" y="617105"/>
                  </a:lnTo>
                  <a:lnTo>
                    <a:pt x="1252538" y="620282"/>
                  </a:lnTo>
                  <a:lnTo>
                    <a:pt x="1252538" y="623687"/>
                  </a:lnTo>
                  <a:lnTo>
                    <a:pt x="1252538" y="1136851"/>
                  </a:lnTo>
                  <a:lnTo>
                    <a:pt x="1252538" y="1140256"/>
                  </a:lnTo>
                  <a:lnTo>
                    <a:pt x="1251855" y="1143433"/>
                  </a:lnTo>
                  <a:lnTo>
                    <a:pt x="1251400" y="1146838"/>
                  </a:lnTo>
                  <a:lnTo>
                    <a:pt x="1250490" y="1149788"/>
                  </a:lnTo>
                  <a:lnTo>
                    <a:pt x="1249352" y="1152512"/>
                  </a:lnTo>
                  <a:lnTo>
                    <a:pt x="1248213" y="1155462"/>
                  </a:lnTo>
                  <a:lnTo>
                    <a:pt x="1246620" y="1157959"/>
                  </a:lnTo>
                  <a:lnTo>
                    <a:pt x="1244799" y="1160229"/>
                  </a:lnTo>
                  <a:lnTo>
                    <a:pt x="1242978" y="1162498"/>
                  </a:lnTo>
                  <a:lnTo>
                    <a:pt x="1241158" y="1164314"/>
                  </a:lnTo>
                  <a:lnTo>
                    <a:pt x="1239109" y="1165903"/>
                  </a:lnTo>
                  <a:lnTo>
                    <a:pt x="1236833" y="1167492"/>
                  </a:lnTo>
                  <a:lnTo>
                    <a:pt x="1234557" y="1168399"/>
                  </a:lnTo>
                  <a:lnTo>
                    <a:pt x="1232053" y="1169307"/>
                  </a:lnTo>
                  <a:lnTo>
                    <a:pt x="1229322" y="1169761"/>
                  </a:lnTo>
                  <a:lnTo>
                    <a:pt x="1226818" y="1169988"/>
                  </a:lnTo>
                  <a:lnTo>
                    <a:pt x="1152617" y="1169988"/>
                  </a:lnTo>
                  <a:lnTo>
                    <a:pt x="1150114" y="1169761"/>
                  </a:lnTo>
                  <a:lnTo>
                    <a:pt x="1147610" y="1169307"/>
                  </a:lnTo>
                  <a:lnTo>
                    <a:pt x="1145106" y="1168399"/>
                  </a:lnTo>
                  <a:lnTo>
                    <a:pt x="1142830" y="1167492"/>
                  </a:lnTo>
                  <a:lnTo>
                    <a:pt x="1140554" y="1165903"/>
                  </a:lnTo>
                  <a:lnTo>
                    <a:pt x="1138278" y="1164314"/>
                  </a:lnTo>
                  <a:lnTo>
                    <a:pt x="1136457" y="1162498"/>
                  </a:lnTo>
                  <a:lnTo>
                    <a:pt x="1134409" y="1160229"/>
                  </a:lnTo>
                  <a:lnTo>
                    <a:pt x="1132815" y="1157959"/>
                  </a:lnTo>
                  <a:lnTo>
                    <a:pt x="1131450" y="1155462"/>
                  </a:lnTo>
                  <a:lnTo>
                    <a:pt x="1130084" y="1152512"/>
                  </a:lnTo>
                  <a:lnTo>
                    <a:pt x="1129174" y="1149788"/>
                  </a:lnTo>
                  <a:lnTo>
                    <a:pt x="1128036" y="1146838"/>
                  </a:lnTo>
                  <a:lnTo>
                    <a:pt x="1127580" y="1143433"/>
                  </a:lnTo>
                  <a:lnTo>
                    <a:pt x="1127125" y="1140256"/>
                  </a:lnTo>
                  <a:lnTo>
                    <a:pt x="1127125" y="1136851"/>
                  </a:lnTo>
                  <a:lnTo>
                    <a:pt x="1127125" y="623687"/>
                  </a:lnTo>
                  <a:lnTo>
                    <a:pt x="1127125" y="620282"/>
                  </a:lnTo>
                  <a:lnTo>
                    <a:pt x="1127580" y="617105"/>
                  </a:lnTo>
                  <a:lnTo>
                    <a:pt x="1128036" y="613927"/>
                  </a:lnTo>
                  <a:lnTo>
                    <a:pt x="1129174" y="610750"/>
                  </a:lnTo>
                  <a:lnTo>
                    <a:pt x="1130084" y="608026"/>
                  </a:lnTo>
                  <a:lnTo>
                    <a:pt x="1131450" y="605303"/>
                  </a:lnTo>
                  <a:lnTo>
                    <a:pt x="1132815" y="602806"/>
                  </a:lnTo>
                  <a:lnTo>
                    <a:pt x="1134409" y="600537"/>
                  </a:lnTo>
                  <a:lnTo>
                    <a:pt x="1136457" y="598267"/>
                  </a:lnTo>
                  <a:lnTo>
                    <a:pt x="1138278" y="596451"/>
                  </a:lnTo>
                  <a:lnTo>
                    <a:pt x="1140554" y="594635"/>
                  </a:lnTo>
                  <a:lnTo>
                    <a:pt x="1142830" y="593274"/>
                  </a:lnTo>
                  <a:lnTo>
                    <a:pt x="1145106" y="592139"/>
                  </a:lnTo>
                  <a:lnTo>
                    <a:pt x="1147610" y="591231"/>
                  </a:lnTo>
                  <a:lnTo>
                    <a:pt x="1150114" y="590777"/>
                  </a:lnTo>
                  <a:lnTo>
                    <a:pt x="1152617" y="590550"/>
                  </a:lnTo>
                  <a:close/>
                  <a:moveTo>
                    <a:pt x="1633857" y="508000"/>
                  </a:moveTo>
                  <a:lnTo>
                    <a:pt x="1707830" y="508000"/>
                  </a:lnTo>
                  <a:lnTo>
                    <a:pt x="1710561" y="508227"/>
                  </a:lnTo>
                  <a:lnTo>
                    <a:pt x="1713065" y="508680"/>
                  </a:lnTo>
                  <a:lnTo>
                    <a:pt x="1715797" y="509814"/>
                  </a:lnTo>
                  <a:lnTo>
                    <a:pt x="1718073" y="510947"/>
                  </a:lnTo>
                  <a:lnTo>
                    <a:pt x="1720349" y="512534"/>
                  </a:lnTo>
                  <a:lnTo>
                    <a:pt x="1722170" y="514575"/>
                  </a:lnTo>
                  <a:lnTo>
                    <a:pt x="1724218" y="516842"/>
                  </a:lnTo>
                  <a:lnTo>
                    <a:pt x="1726039" y="519109"/>
                  </a:lnTo>
                  <a:lnTo>
                    <a:pt x="1727860" y="521829"/>
                  </a:lnTo>
                  <a:lnTo>
                    <a:pt x="1729453" y="524550"/>
                  </a:lnTo>
                  <a:lnTo>
                    <a:pt x="1730591" y="527950"/>
                  </a:lnTo>
                  <a:lnTo>
                    <a:pt x="1731729" y="531124"/>
                  </a:lnTo>
                  <a:lnTo>
                    <a:pt x="1732640" y="534752"/>
                  </a:lnTo>
                  <a:lnTo>
                    <a:pt x="1733095" y="538152"/>
                  </a:lnTo>
                  <a:lnTo>
                    <a:pt x="1733550" y="542006"/>
                  </a:lnTo>
                  <a:lnTo>
                    <a:pt x="1733550" y="545860"/>
                  </a:lnTo>
                  <a:lnTo>
                    <a:pt x="1733550" y="1132128"/>
                  </a:lnTo>
                  <a:lnTo>
                    <a:pt x="1733550" y="1135982"/>
                  </a:lnTo>
                  <a:lnTo>
                    <a:pt x="1733095" y="1139836"/>
                  </a:lnTo>
                  <a:lnTo>
                    <a:pt x="1732640" y="1143463"/>
                  </a:lnTo>
                  <a:lnTo>
                    <a:pt x="1731729" y="1146864"/>
                  </a:lnTo>
                  <a:lnTo>
                    <a:pt x="1730591" y="1150038"/>
                  </a:lnTo>
                  <a:lnTo>
                    <a:pt x="1729453" y="1153438"/>
                  </a:lnTo>
                  <a:lnTo>
                    <a:pt x="1727860" y="1156159"/>
                  </a:lnTo>
                  <a:lnTo>
                    <a:pt x="1726039" y="1158879"/>
                  </a:lnTo>
                  <a:lnTo>
                    <a:pt x="1724218" y="1161373"/>
                  </a:lnTo>
                  <a:lnTo>
                    <a:pt x="1722170" y="1163414"/>
                  </a:lnTo>
                  <a:lnTo>
                    <a:pt x="1720349" y="1165454"/>
                  </a:lnTo>
                  <a:lnTo>
                    <a:pt x="1718073" y="1167041"/>
                  </a:lnTo>
                  <a:lnTo>
                    <a:pt x="1715797" y="1168174"/>
                  </a:lnTo>
                  <a:lnTo>
                    <a:pt x="1713065" y="1169308"/>
                  </a:lnTo>
                  <a:lnTo>
                    <a:pt x="1710561" y="1169761"/>
                  </a:lnTo>
                  <a:lnTo>
                    <a:pt x="1707830" y="1169988"/>
                  </a:lnTo>
                  <a:lnTo>
                    <a:pt x="1633857" y="1169988"/>
                  </a:lnTo>
                  <a:lnTo>
                    <a:pt x="1631353" y="1169761"/>
                  </a:lnTo>
                  <a:lnTo>
                    <a:pt x="1628850" y="1169308"/>
                  </a:lnTo>
                  <a:lnTo>
                    <a:pt x="1626346" y="1168174"/>
                  </a:lnTo>
                  <a:lnTo>
                    <a:pt x="1624070" y="1167041"/>
                  </a:lnTo>
                  <a:lnTo>
                    <a:pt x="1621794" y="1165454"/>
                  </a:lnTo>
                  <a:lnTo>
                    <a:pt x="1619518" y="1163414"/>
                  </a:lnTo>
                  <a:lnTo>
                    <a:pt x="1617469" y="1161373"/>
                  </a:lnTo>
                  <a:lnTo>
                    <a:pt x="1615648" y="1158879"/>
                  </a:lnTo>
                  <a:lnTo>
                    <a:pt x="1614055" y="1156159"/>
                  </a:lnTo>
                  <a:lnTo>
                    <a:pt x="1612689" y="1153438"/>
                  </a:lnTo>
                  <a:lnTo>
                    <a:pt x="1611324" y="1150038"/>
                  </a:lnTo>
                  <a:lnTo>
                    <a:pt x="1610186" y="1146864"/>
                  </a:lnTo>
                  <a:lnTo>
                    <a:pt x="1609275" y="1143463"/>
                  </a:lnTo>
                  <a:lnTo>
                    <a:pt x="1608820" y="1139836"/>
                  </a:lnTo>
                  <a:lnTo>
                    <a:pt x="1608365" y="1135982"/>
                  </a:lnTo>
                  <a:lnTo>
                    <a:pt x="1608137" y="1132128"/>
                  </a:lnTo>
                  <a:lnTo>
                    <a:pt x="1608137" y="545860"/>
                  </a:lnTo>
                  <a:lnTo>
                    <a:pt x="1608365" y="542006"/>
                  </a:lnTo>
                  <a:lnTo>
                    <a:pt x="1608820" y="538152"/>
                  </a:lnTo>
                  <a:lnTo>
                    <a:pt x="1609275" y="534752"/>
                  </a:lnTo>
                  <a:lnTo>
                    <a:pt x="1610186" y="531124"/>
                  </a:lnTo>
                  <a:lnTo>
                    <a:pt x="1611324" y="527950"/>
                  </a:lnTo>
                  <a:lnTo>
                    <a:pt x="1612689" y="524550"/>
                  </a:lnTo>
                  <a:lnTo>
                    <a:pt x="1614055" y="521829"/>
                  </a:lnTo>
                  <a:lnTo>
                    <a:pt x="1615648" y="519109"/>
                  </a:lnTo>
                  <a:lnTo>
                    <a:pt x="1617469" y="516842"/>
                  </a:lnTo>
                  <a:lnTo>
                    <a:pt x="1619518" y="514575"/>
                  </a:lnTo>
                  <a:lnTo>
                    <a:pt x="1621794" y="512534"/>
                  </a:lnTo>
                  <a:lnTo>
                    <a:pt x="1624070" y="510947"/>
                  </a:lnTo>
                  <a:lnTo>
                    <a:pt x="1626346" y="509814"/>
                  </a:lnTo>
                  <a:lnTo>
                    <a:pt x="1628850" y="508680"/>
                  </a:lnTo>
                  <a:lnTo>
                    <a:pt x="1631353" y="508227"/>
                  </a:lnTo>
                  <a:lnTo>
                    <a:pt x="1633857" y="508000"/>
                  </a:lnTo>
                  <a:close/>
                  <a:moveTo>
                    <a:pt x="1501548" y="319088"/>
                  </a:moveTo>
                  <a:lnTo>
                    <a:pt x="1733323" y="319088"/>
                  </a:lnTo>
                  <a:lnTo>
                    <a:pt x="1733323" y="319316"/>
                  </a:lnTo>
                  <a:lnTo>
                    <a:pt x="1733550" y="319316"/>
                  </a:lnTo>
                  <a:lnTo>
                    <a:pt x="1733550" y="464215"/>
                  </a:lnTo>
                  <a:lnTo>
                    <a:pt x="1637620" y="464215"/>
                  </a:lnTo>
                  <a:lnTo>
                    <a:pt x="1637620" y="418038"/>
                  </a:lnTo>
                  <a:lnTo>
                    <a:pt x="1318759" y="617303"/>
                  </a:lnTo>
                  <a:lnTo>
                    <a:pt x="1250723" y="574766"/>
                  </a:lnTo>
                  <a:lnTo>
                    <a:pt x="1253444" y="573174"/>
                  </a:lnTo>
                  <a:lnTo>
                    <a:pt x="1146628" y="506525"/>
                  </a:lnTo>
                  <a:lnTo>
                    <a:pt x="844096" y="695326"/>
                  </a:lnTo>
                  <a:lnTo>
                    <a:pt x="776287" y="653016"/>
                  </a:lnTo>
                  <a:lnTo>
                    <a:pt x="1147082" y="421450"/>
                  </a:lnTo>
                  <a:lnTo>
                    <a:pt x="1215118" y="463533"/>
                  </a:lnTo>
                  <a:lnTo>
                    <a:pt x="1214437" y="464215"/>
                  </a:lnTo>
                  <a:lnTo>
                    <a:pt x="1321253" y="530637"/>
                  </a:lnTo>
                  <a:lnTo>
                    <a:pt x="1564368" y="379141"/>
                  </a:lnTo>
                  <a:lnTo>
                    <a:pt x="1501548" y="379141"/>
                  </a:lnTo>
                  <a:lnTo>
                    <a:pt x="1501548" y="319088"/>
                  </a:lnTo>
                  <a:close/>
                  <a:moveTo>
                    <a:pt x="229507" y="91395"/>
                  </a:moveTo>
                  <a:lnTo>
                    <a:pt x="225651" y="91621"/>
                  </a:lnTo>
                  <a:lnTo>
                    <a:pt x="221796" y="91848"/>
                  </a:lnTo>
                  <a:lnTo>
                    <a:pt x="218394" y="92075"/>
                  </a:lnTo>
                  <a:lnTo>
                    <a:pt x="214539" y="92755"/>
                  </a:lnTo>
                  <a:lnTo>
                    <a:pt x="210910" y="93662"/>
                  </a:lnTo>
                  <a:lnTo>
                    <a:pt x="207509" y="94570"/>
                  </a:lnTo>
                  <a:lnTo>
                    <a:pt x="204107" y="95704"/>
                  </a:lnTo>
                  <a:lnTo>
                    <a:pt x="200705" y="96837"/>
                  </a:lnTo>
                  <a:lnTo>
                    <a:pt x="197303" y="98198"/>
                  </a:lnTo>
                  <a:lnTo>
                    <a:pt x="194355" y="99559"/>
                  </a:lnTo>
                  <a:lnTo>
                    <a:pt x="191407" y="101373"/>
                  </a:lnTo>
                  <a:lnTo>
                    <a:pt x="188232" y="103187"/>
                  </a:lnTo>
                  <a:lnTo>
                    <a:pt x="185284" y="105002"/>
                  </a:lnTo>
                  <a:lnTo>
                    <a:pt x="182562" y="107270"/>
                  </a:lnTo>
                  <a:lnTo>
                    <a:pt x="179614" y="109311"/>
                  </a:lnTo>
                  <a:lnTo>
                    <a:pt x="177119" y="111579"/>
                  </a:lnTo>
                  <a:lnTo>
                    <a:pt x="174851" y="114073"/>
                  </a:lnTo>
                  <a:lnTo>
                    <a:pt x="172357" y="116568"/>
                  </a:lnTo>
                  <a:lnTo>
                    <a:pt x="170316" y="119062"/>
                  </a:lnTo>
                  <a:lnTo>
                    <a:pt x="168275" y="121784"/>
                  </a:lnTo>
                  <a:lnTo>
                    <a:pt x="166460" y="124505"/>
                  </a:lnTo>
                  <a:lnTo>
                    <a:pt x="164646" y="127454"/>
                  </a:lnTo>
                  <a:lnTo>
                    <a:pt x="162832" y="130402"/>
                  </a:lnTo>
                  <a:lnTo>
                    <a:pt x="161471" y="133350"/>
                  </a:lnTo>
                  <a:lnTo>
                    <a:pt x="160110" y="136525"/>
                  </a:lnTo>
                  <a:lnTo>
                    <a:pt x="158976" y="139700"/>
                  </a:lnTo>
                  <a:lnTo>
                    <a:pt x="158069" y="143102"/>
                  </a:lnTo>
                  <a:lnTo>
                    <a:pt x="156935" y="146277"/>
                  </a:lnTo>
                  <a:lnTo>
                    <a:pt x="156482" y="149679"/>
                  </a:lnTo>
                  <a:lnTo>
                    <a:pt x="156028" y="153080"/>
                  </a:lnTo>
                  <a:lnTo>
                    <a:pt x="155801" y="156709"/>
                  </a:lnTo>
                  <a:lnTo>
                    <a:pt x="155801" y="160111"/>
                  </a:lnTo>
                  <a:lnTo>
                    <a:pt x="155801" y="1330098"/>
                  </a:lnTo>
                  <a:lnTo>
                    <a:pt x="155801" y="1333500"/>
                  </a:lnTo>
                  <a:lnTo>
                    <a:pt x="156028" y="1337129"/>
                  </a:lnTo>
                  <a:lnTo>
                    <a:pt x="156482" y="1340531"/>
                  </a:lnTo>
                  <a:lnTo>
                    <a:pt x="156935" y="1343932"/>
                  </a:lnTo>
                  <a:lnTo>
                    <a:pt x="158069" y="1347561"/>
                  </a:lnTo>
                  <a:lnTo>
                    <a:pt x="158976" y="1350509"/>
                  </a:lnTo>
                  <a:lnTo>
                    <a:pt x="160110" y="1353684"/>
                  </a:lnTo>
                  <a:lnTo>
                    <a:pt x="161471" y="1357086"/>
                  </a:lnTo>
                  <a:lnTo>
                    <a:pt x="162832" y="1360034"/>
                  </a:lnTo>
                  <a:lnTo>
                    <a:pt x="164646" y="1362756"/>
                  </a:lnTo>
                  <a:lnTo>
                    <a:pt x="166460" y="1365931"/>
                  </a:lnTo>
                  <a:lnTo>
                    <a:pt x="168275" y="1368652"/>
                  </a:lnTo>
                  <a:lnTo>
                    <a:pt x="170316" y="1371373"/>
                  </a:lnTo>
                  <a:lnTo>
                    <a:pt x="172357" y="1373868"/>
                  </a:lnTo>
                  <a:lnTo>
                    <a:pt x="174851" y="1376590"/>
                  </a:lnTo>
                  <a:lnTo>
                    <a:pt x="177119" y="1378857"/>
                  </a:lnTo>
                  <a:lnTo>
                    <a:pt x="179614" y="1381125"/>
                  </a:lnTo>
                  <a:lnTo>
                    <a:pt x="182562" y="1383393"/>
                  </a:lnTo>
                  <a:lnTo>
                    <a:pt x="185284" y="1385207"/>
                  </a:lnTo>
                  <a:lnTo>
                    <a:pt x="188232" y="1387248"/>
                  </a:lnTo>
                  <a:lnTo>
                    <a:pt x="191407" y="1389063"/>
                  </a:lnTo>
                  <a:lnTo>
                    <a:pt x="194355" y="1390650"/>
                  </a:lnTo>
                  <a:lnTo>
                    <a:pt x="197303" y="1392238"/>
                  </a:lnTo>
                  <a:lnTo>
                    <a:pt x="200705" y="1393598"/>
                  </a:lnTo>
                  <a:lnTo>
                    <a:pt x="204107" y="1394959"/>
                  </a:lnTo>
                  <a:lnTo>
                    <a:pt x="207509" y="1395866"/>
                  </a:lnTo>
                  <a:lnTo>
                    <a:pt x="210910" y="1397000"/>
                  </a:lnTo>
                  <a:lnTo>
                    <a:pt x="214539" y="1397681"/>
                  </a:lnTo>
                  <a:lnTo>
                    <a:pt x="218394" y="1398134"/>
                  </a:lnTo>
                  <a:lnTo>
                    <a:pt x="221796" y="1398588"/>
                  </a:lnTo>
                  <a:lnTo>
                    <a:pt x="225651" y="1399041"/>
                  </a:lnTo>
                  <a:lnTo>
                    <a:pt x="229507" y="1399041"/>
                  </a:lnTo>
                  <a:lnTo>
                    <a:pt x="2280330" y="1399041"/>
                  </a:lnTo>
                  <a:lnTo>
                    <a:pt x="2284186" y="1399041"/>
                  </a:lnTo>
                  <a:lnTo>
                    <a:pt x="2288041" y="1398588"/>
                  </a:lnTo>
                  <a:lnTo>
                    <a:pt x="2291670" y="1398134"/>
                  </a:lnTo>
                  <a:lnTo>
                    <a:pt x="2295298" y="1397681"/>
                  </a:lnTo>
                  <a:lnTo>
                    <a:pt x="2299154" y="1397000"/>
                  </a:lnTo>
                  <a:lnTo>
                    <a:pt x="2302555" y="1395866"/>
                  </a:lnTo>
                  <a:lnTo>
                    <a:pt x="2305957" y="1394959"/>
                  </a:lnTo>
                  <a:lnTo>
                    <a:pt x="2309359" y="1393598"/>
                  </a:lnTo>
                  <a:lnTo>
                    <a:pt x="2312534" y="1392238"/>
                  </a:lnTo>
                  <a:lnTo>
                    <a:pt x="2315709" y="1390650"/>
                  </a:lnTo>
                  <a:lnTo>
                    <a:pt x="2318884" y="1389063"/>
                  </a:lnTo>
                  <a:lnTo>
                    <a:pt x="2321832" y="1387248"/>
                  </a:lnTo>
                  <a:lnTo>
                    <a:pt x="2324780" y="1385207"/>
                  </a:lnTo>
                  <a:lnTo>
                    <a:pt x="2327502" y="1383393"/>
                  </a:lnTo>
                  <a:lnTo>
                    <a:pt x="2330223" y="1381125"/>
                  </a:lnTo>
                  <a:lnTo>
                    <a:pt x="2332945" y="1378857"/>
                  </a:lnTo>
                  <a:lnTo>
                    <a:pt x="2335213" y="1376590"/>
                  </a:lnTo>
                  <a:lnTo>
                    <a:pt x="2337707" y="1373868"/>
                  </a:lnTo>
                  <a:lnTo>
                    <a:pt x="2339748" y="1371373"/>
                  </a:lnTo>
                  <a:lnTo>
                    <a:pt x="2341789" y="1368652"/>
                  </a:lnTo>
                  <a:lnTo>
                    <a:pt x="2343830" y="1365931"/>
                  </a:lnTo>
                  <a:lnTo>
                    <a:pt x="2345418" y="1362756"/>
                  </a:lnTo>
                  <a:lnTo>
                    <a:pt x="2347232" y="1360034"/>
                  </a:lnTo>
                  <a:lnTo>
                    <a:pt x="2348593" y="1357086"/>
                  </a:lnTo>
                  <a:lnTo>
                    <a:pt x="2350180" y="1353684"/>
                  </a:lnTo>
                  <a:lnTo>
                    <a:pt x="2351088" y="1350509"/>
                  </a:lnTo>
                  <a:lnTo>
                    <a:pt x="2351995" y="1347561"/>
                  </a:lnTo>
                  <a:lnTo>
                    <a:pt x="2352902" y="1343932"/>
                  </a:lnTo>
                  <a:lnTo>
                    <a:pt x="2353582" y="1340531"/>
                  </a:lnTo>
                  <a:lnTo>
                    <a:pt x="2354036" y="1337129"/>
                  </a:lnTo>
                  <a:lnTo>
                    <a:pt x="2354263" y="1333500"/>
                  </a:lnTo>
                  <a:lnTo>
                    <a:pt x="2354263" y="1330098"/>
                  </a:lnTo>
                  <a:lnTo>
                    <a:pt x="2354263" y="160111"/>
                  </a:lnTo>
                  <a:lnTo>
                    <a:pt x="2354263" y="156709"/>
                  </a:lnTo>
                  <a:lnTo>
                    <a:pt x="2354036" y="153080"/>
                  </a:lnTo>
                  <a:lnTo>
                    <a:pt x="2353582" y="149679"/>
                  </a:lnTo>
                  <a:lnTo>
                    <a:pt x="2352902" y="146277"/>
                  </a:lnTo>
                  <a:lnTo>
                    <a:pt x="2351995" y="143102"/>
                  </a:lnTo>
                  <a:lnTo>
                    <a:pt x="2351088" y="139700"/>
                  </a:lnTo>
                  <a:lnTo>
                    <a:pt x="2350180" y="136525"/>
                  </a:lnTo>
                  <a:lnTo>
                    <a:pt x="2348593" y="133350"/>
                  </a:lnTo>
                  <a:lnTo>
                    <a:pt x="2347232" y="130402"/>
                  </a:lnTo>
                  <a:lnTo>
                    <a:pt x="2345418" y="127454"/>
                  </a:lnTo>
                  <a:lnTo>
                    <a:pt x="2343830" y="124505"/>
                  </a:lnTo>
                  <a:lnTo>
                    <a:pt x="2341789" y="121784"/>
                  </a:lnTo>
                  <a:lnTo>
                    <a:pt x="2339748" y="119062"/>
                  </a:lnTo>
                  <a:lnTo>
                    <a:pt x="2337707" y="116568"/>
                  </a:lnTo>
                  <a:lnTo>
                    <a:pt x="2335213" y="114073"/>
                  </a:lnTo>
                  <a:lnTo>
                    <a:pt x="2332945" y="111579"/>
                  </a:lnTo>
                  <a:lnTo>
                    <a:pt x="2330223" y="109311"/>
                  </a:lnTo>
                  <a:lnTo>
                    <a:pt x="2327502" y="107270"/>
                  </a:lnTo>
                  <a:lnTo>
                    <a:pt x="2324780" y="105002"/>
                  </a:lnTo>
                  <a:lnTo>
                    <a:pt x="2321832" y="103187"/>
                  </a:lnTo>
                  <a:lnTo>
                    <a:pt x="2318884" y="101373"/>
                  </a:lnTo>
                  <a:lnTo>
                    <a:pt x="2315709" y="99559"/>
                  </a:lnTo>
                  <a:lnTo>
                    <a:pt x="2312534" y="98198"/>
                  </a:lnTo>
                  <a:lnTo>
                    <a:pt x="2309359" y="96837"/>
                  </a:lnTo>
                  <a:lnTo>
                    <a:pt x="2305957" y="95704"/>
                  </a:lnTo>
                  <a:lnTo>
                    <a:pt x="2302555" y="94570"/>
                  </a:lnTo>
                  <a:lnTo>
                    <a:pt x="2299154" y="93662"/>
                  </a:lnTo>
                  <a:lnTo>
                    <a:pt x="2295298" y="92755"/>
                  </a:lnTo>
                  <a:lnTo>
                    <a:pt x="2291670" y="92075"/>
                  </a:lnTo>
                  <a:lnTo>
                    <a:pt x="2288041" y="91848"/>
                  </a:lnTo>
                  <a:lnTo>
                    <a:pt x="2284186" y="91621"/>
                  </a:lnTo>
                  <a:lnTo>
                    <a:pt x="2280330" y="91395"/>
                  </a:lnTo>
                  <a:lnTo>
                    <a:pt x="229507" y="91395"/>
                  </a:lnTo>
                  <a:close/>
                  <a:moveTo>
                    <a:pt x="81642" y="0"/>
                  </a:moveTo>
                  <a:lnTo>
                    <a:pt x="86178" y="0"/>
                  </a:lnTo>
                  <a:lnTo>
                    <a:pt x="2424113" y="0"/>
                  </a:lnTo>
                  <a:lnTo>
                    <a:pt x="2428648" y="0"/>
                  </a:lnTo>
                  <a:lnTo>
                    <a:pt x="2432730" y="227"/>
                  </a:lnTo>
                  <a:lnTo>
                    <a:pt x="2436813" y="680"/>
                  </a:lnTo>
                  <a:lnTo>
                    <a:pt x="2441122" y="1361"/>
                  </a:lnTo>
                  <a:lnTo>
                    <a:pt x="2445204" y="2268"/>
                  </a:lnTo>
                  <a:lnTo>
                    <a:pt x="2449286" y="3402"/>
                  </a:lnTo>
                  <a:lnTo>
                    <a:pt x="2452914" y="4536"/>
                  </a:lnTo>
                  <a:lnTo>
                    <a:pt x="2456770" y="5896"/>
                  </a:lnTo>
                  <a:lnTo>
                    <a:pt x="2460625" y="7484"/>
                  </a:lnTo>
                  <a:lnTo>
                    <a:pt x="2464480" y="9298"/>
                  </a:lnTo>
                  <a:lnTo>
                    <a:pt x="2467882" y="11339"/>
                  </a:lnTo>
                  <a:lnTo>
                    <a:pt x="2471284" y="13380"/>
                  </a:lnTo>
                  <a:lnTo>
                    <a:pt x="2474459" y="15421"/>
                  </a:lnTo>
                  <a:lnTo>
                    <a:pt x="2477861" y="17916"/>
                  </a:lnTo>
                  <a:lnTo>
                    <a:pt x="2480809" y="20184"/>
                  </a:lnTo>
                  <a:lnTo>
                    <a:pt x="2483757" y="22905"/>
                  </a:lnTo>
                  <a:lnTo>
                    <a:pt x="2486479" y="25400"/>
                  </a:lnTo>
                  <a:lnTo>
                    <a:pt x="2489200" y="28348"/>
                  </a:lnTo>
                  <a:lnTo>
                    <a:pt x="2491695" y="31296"/>
                  </a:lnTo>
                  <a:lnTo>
                    <a:pt x="2493963" y="34471"/>
                  </a:lnTo>
                  <a:lnTo>
                    <a:pt x="2496230" y="37646"/>
                  </a:lnTo>
                  <a:lnTo>
                    <a:pt x="2498272" y="40821"/>
                  </a:lnTo>
                  <a:lnTo>
                    <a:pt x="2499859" y="44450"/>
                  </a:lnTo>
                  <a:lnTo>
                    <a:pt x="2501673" y="47625"/>
                  </a:lnTo>
                  <a:lnTo>
                    <a:pt x="2503261" y="51480"/>
                  </a:lnTo>
                  <a:lnTo>
                    <a:pt x="2504395" y="54882"/>
                  </a:lnTo>
                  <a:lnTo>
                    <a:pt x="2505755" y="58737"/>
                  </a:lnTo>
                  <a:lnTo>
                    <a:pt x="2506663" y="62593"/>
                  </a:lnTo>
                  <a:lnTo>
                    <a:pt x="2507343" y="66221"/>
                  </a:lnTo>
                  <a:lnTo>
                    <a:pt x="2508023" y="70304"/>
                  </a:lnTo>
                  <a:lnTo>
                    <a:pt x="2508250" y="74159"/>
                  </a:lnTo>
                  <a:lnTo>
                    <a:pt x="2508250" y="78241"/>
                  </a:lnTo>
                  <a:lnTo>
                    <a:pt x="2508250" y="1411968"/>
                  </a:lnTo>
                  <a:lnTo>
                    <a:pt x="2508250" y="1416050"/>
                  </a:lnTo>
                  <a:lnTo>
                    <a:pt x="2508023" y="1420132"/>
                  </a:lnTo>
                  <a:lnTo>
                    <a:pt x="2507343" y="1423988"/>
                  </a:lnTo>
                  <a:lnTo>
                    <a:pt x="2506663" y="1427616"/>
                  </a:lnTo>
                  <a:lnTo>
                    <a:pt x="2505755" y="1431472"/>
                  </a:lnTo>
                  <a:lnTo>
                    <a:pt x="2504395" y="1435327"/>
                  </a:lnTo>
                  <a:lnTo>
                    <a:pt x="2503261" y="1439182"/>
                  </a:lnTo>
                  <a:lnTo>
                    <a:pt x="2501673" y="1442584"/>
                  </a:lnTo>
                  <a:lnTo>
                    <a:pt x="2499859" y="1446213"/>
                  </a:lnTo>
                  <a:lnTo>
                    <a:pt x="2498272" y="1449388"/>
                  </a:lnTo>
                  <a:lnTo>
                    <a:pt x="2496230" y="1452790"/>
                  </a:lnTo>
                  <a:lnTo>
                    <a:pt x="2493963" y="1455965"/>
                  </a:lnTo>
                  <a:lnTo>
                    <a:pt x="2491695" y="1458913"/>
                  </a:lnTo>
                  <a:lnTo>
                    <a:pt x="2489200" y="1462088"/>
                  </a:lnTo>
                  <a:lnTo>
                    <a:pt x="2486479" y="1464809"/>
                  </a:lnTo>
                  <a:lnTo>
                    <a:pt x="2483757" y="1467531"/>
                  </a:lnTo>
                  <a:lnTo>
                    <a:pt x="2480809" y="1470025"/>
                  </a:lnTo>
                  <a:lnTo>
                    <a:pt x="2477861" y="1472747"/>
                  </a:lnTo>
                  <a:lnTo>
                    <a:pt x="2474459" y="1475015"/>
                  </a:lnTo>
                  <a:lnTo>
                    <a:pt x="2471284" y="1477282"/>
                  </a:lnTo>
                  <a:lnTo>
                    <a:pt x="2467882" y="1479097"/>
                  </a:lnTo>
                  <a:lnTo>
                    <a:pt x="2464480" y="1480911"/>
                  </a:lnTo>
                  <a:lnTo>
                    <a:pt x="2460625" y="1482725"/>
                  </a:lnTo>
                  <a:lnTo>
                    <a:pt x="2456770" y="1484313"/>
                  </a:lnTo>
                  <a:lnTo>
                    <a:pt x="2452914" y="1485674"/>
                  </a:lnTo>
                  <a:lnTo>
                    <a:pt x="2449286" y="1487034"/>
                  </a:lnTo>
                  <a:lnTo>
                    <a:pt x="2445204" y="1487941"/>
                  </a:lnTo>
                  <a:lnTo>
                    <a:pt x="2441122" y="1488849"/>
                  </a:lnTo>
                  <a:lnTo>
                    <a:pt x="2436813" y="1489529"/>
                  </a:lnTo>
                  <a:lnTo>
                    <a:pt x="2432730" y="1489982"/>
                  </a:lnTo>
                  <a:lnTo>
                    <a:pt x="2428648" y="1490209"/>
                  </a:lnTo>
                  <a:lnTo>
                    <a:pt x="2424113" y="1490663"/>
                  </a:lnTo>
                  <a:lnTo>
                    <a:pt x="86178" y="1490663"/>
                  </a:lnTo>
                  <a:lnTo>
                    <a:pt x="81642" y="1490209"/>
                  </a:lnTo>
                  <a:lnTo>
                    <a:pt x="77333" y="1489982"/>
                  </a:lnTo>
                  <a:lnTo>
                    <a:pt x="73251" y="1489529"/>
                  </a:lnTo>
                  <a:lnTo>
                    <a:pt x="68942" y="1488849"/>
                  </a:lnTo>
                  <a:lnTo>
                    <a:pt x="64860" y="1487941"/>
                  </a:lnTo>
                  <a:lnTo>
                    <a:pt x="60778" y="1487034"/>
                  </a:lnTo>
                  <a:lnTo>
                    <a:pt x="57150" y="1485674"/>
                  </a:lnTo>
                  <a:lnTo>
                    <a:pt x="53294" y="1484313"/>
                  </a:lnTo>
                  <a:lnTo>
                    <a:pt x="49439" y="1482725"/>
                  </a:lnTo>
                  <a:lnTo>
                    <a:pt x="45810" y="1480911"/>
                  </a:lnTo>
                  <a:lnTo>
                    <a:pt x="42182" y="1479097"/>
                  </a:lnTo>
                  <a:lnTo>
                    <a:pt x="39007" y="1477282"/>
                  </a:lnTo>
                  <a:lnTo>
                    <a:pt x="35605" y="1475015"/>
                  </a:lnTo>
                  <a:lnTo>
                    <a:pt x="32430" y="1472747"/>
                  </a:lnTo>
                  <a:lnTo>
                    <a:pt x="29255" y="1470025"/>
                  </a:lnTo>
                  <a:lnTo>
                    <a:pt x="26307" y="1467531"/>
                  </a:lnTo>
                  <a:lnTo>
                    <a:pt x="23585" y="1464809"/>
                  </a:lnTo>
                  <a:lnTo>
                    <a:pt x="21091" y="1462088"/>
                  </a:lnTo>
                  <a:lnTo>
                    <a:pt x="18596" y="1458913"/>
                  </a:lnTo>
                  <a:lnTo>
                    <a:pt x="16101" y="1455965"/>
                  </a:lnTo>
                  <a:lnTo>
                    <a:pt x="13833" y="1452790"/>
                  </a:lnTo>
                  <a:lnTo>
                    <a:pt x="12019" y="1449388"/>
                  </a:lnTo>
                  <a:lnTo>
                    <a:pt x="9978" y="1446213"/>
                  </a:lnTo>
                  <a:lnTo>
                    <a:pt x="8391" y="1442584"/>
                  </a:lnTo>
                  <a:lnTo>
                    <a:pt x="6803" y="1439182"/>
                  </a:lnTo>
                  <a:lnTo>
                    <a:pt x="5442" y="1435327"/>
                  </a:lnTo>
                  <a:lnTo>
                    <a:pt x="4308" y="1431472"/>
                  </a:lnTo>
                  <a:lnTo>
                    <a:pt x="3401" y="1427616"/>
                  </a:lnTo>
                  <a:lnTo>
                    <a:pt x="2494" y="1423988"/>
                  </a:lnTo>
                  <a:lnTo>
                    <a:pt x="2041" y="1420132"/>
                  </a:lnTo>
                  <a:lnTo>
                    <a:pt x="1814" y="1416050"/>
                  </a:lnTo>
                  <a:lnTo>
                    <a:pt x="1587" y="1411968"/>
                  </a:lnTo>
                  <a:lnTo>
                    <a:pt x="1587" y="78241"/>
                  </a:lnTo>
                  <a:lnTo>
                    <a:pt x="1814" y="74159"/>
                  </a:lnTo>
                  <a:lnTo>
                    <a:pt x="2041" y="70304"/>
                  </a:lnTo>
                  <a:lnTo>
                    <a:pt x="2494" y="66221"/>
                  </a:lnTo>
                  <a:lnTo>
                    <a:pt x="3401" y="62593"/>
                  </a:lnTo>
                  <a:lnTo>
                    <a:pt x="4308" y="58737"/>
                  </a:lnTo>
                  <a:lnTo>
                    <a:pt x="5442" y="54882"/>
                  </a:lnTo>
                  <a:lnTo>
                    <a:pt x="6803" y="51480"/>
                  </a:lnTo>
                  <a:lnTo>
                    <a:pt x="8391" y="47625"/>
                  </a:lnTo>
                  <a:lnTo>
                    <a:pt x="9978" y="44450"/>
                  </a:lnTo>
                  <a:lnTo>
                    <a:pt x="12019" y="40821"/>
                  </a:lnTo>
                  <a:lnTo>
                    <a:pt x="13833" y="37646"/>
                  </a:lnTo>
                  <a:lnTo>
                    <a:pt x="16101" y="34471"/>
                  </a:lnTo>
                  <a:lnTo>
                    <a:pt x="18596" y="31296"/>
                  </a:lnTo>
                  <a:lnTo>
                    <a:pt x="21091" y="28348"/>
                  </a:lnTo>
                  <a:lnTo>
                    <a:pt x="23585" y="25400"/>
                  </a:lnTo>
                  <a:lnTo>
                    <a:pt x="26307" y="22905"/>
                  </a:lnTo>
                  <a:lnTo>
                    <a:pt x="29255" y="20184"/>
                  </a:lnTo>
                  <a:lnTo>
                    <a:pt x="32430" y="17916"/>
                  </a:lnTo>
                  <a:lnTo>
                    <a:pt x="35605" y="15421"/>
                  </a:lnTo>
                  <a:lnTo>
                    <a:pt x="39007" y="13380"/>
                  </a:lnTo>
                  <a:lnTo>
                    <a:pt x="42182" y="11339"/>
                  </a:lnTo>
                  <a:lnTo>
                    <a:pt x="45810" y="9298"/>
                  </a:lnTo>
                  <a:lnTo>
                    <a:pt x="49439" y="7484"/>
                  </a:lnTo>
                  <a:lnTo>
                    <a:pt x="53294" y="5896"/>
                  </a:lnTo>
                  <a:lnTo>
                    <a:pt x="57150" y="4536"/>
                  </a:lnTo>
                  <a:lnTo>
                    <a:pt x="60778" y="3402"/>
                  </a:lnTo>
                  <a:lnTo>
                    <a:pt x="64860" y="2268"/>
                  </a:lnTo>
                  <a:lnTo>
                    <a:pt x="68942" y="1361"/>
                  </a:lnTo>
                  <a:lnTo>
                    <a:pt x="73251" y="680"/>
                  </a:lnTo>
                  <a:lnTo>
                    <a:pt x="77333" y="227"/>
                  </a:lnTo>
                  <a:lnTo>
                    <a:pt x="81642" y="0"/>
                  </a:lnTo>
                  <a:close/>
                </a:path>
              </a:pathLst>
            </a:custGeom>
            <a:solidFill>
              <a:srgbClr val="F46644"/>
            </a:solidFill>
            <a:ln>
              <a:noFill/>
            </a:ln>
            <a:extLst/>
          </p:spPr>
          <p:txBody>
            <a:bodyPr anchor="ctr">
              <a:normAutofit fontScale="92500" lnSpcReduction="20000"/>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Arial" panose="020B0604020202020204" pitchFamily="34" charset="0"/>
                <a:ea typeface="微软雅黑" panose="020B0503020204020204" pitchFamily="34" charset="-122"/>
              </a:endParaRPr>
            </a:p>
          </p:txBody>
        </p:sp>
        <p:sp>
          <p:nvSpPr>
            <p:cNvPr id="15" name="MH_SubTitle_1"/>
            <p:cNvSpPr txBox="1">
              <a:spLocks/>
            </p:cNvSpPr>
            <p:nvPr>
              <p:custDataLst>
                <p:tags r:id="rId6"/>
              </p:custDataLst>
            </p:nvPr>
          </p:nvSpPr>
          <p:spPr bwMode="auto">
            <a:xfrm>
              <a:off x="1674629" y="1013323"/>
              <a:ext cx="1934352" cy="1714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10000"/>
                </a:lnSpc>
                <a:defRPr/>
              </a:pPr>
              <a:r>
                <a:rPr lang="zh-CN" altLang="en-US" sz="2400" dirty="0">
                  <a:solidFill>
                    <a:srgbClr val="F46644"/>
                  </a:solidFill>
                  <a:latin typeface="微软雅黑" panose="020B0503020204020204" pitchFamily="34" charset="-122"/>
                  <a:ea typeface="微软雅黑" panose="020B0503020204020204" pitchFamily="34" charset="-122"/>
                </a:rPr>
                <a:t>      </a:t>
              </a:r>
              <a:r>
                <a:rPr lang="zh-CN" altLang="en-US" sz="2400" b="1" dirty="0">
                  <a:solidFill>
                    <a:srgbClr val="F46644"/>
                  </a:solidFill>
                  <a:latin typeface="微软雅黑" panose="020B0503020204020204" pitchFamily="34" charset="-122"/>
                  <a:ea typeface="微软雅黑" panose="020B0503020204020204" pitchFamily="34" charset="-122"/>
                </a:rPr>
                <a:t>业务覆盖</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defRPr/>
              </a:pPr>
              <a:r>
                <a:rPr lang="en-US" altLang="zh-CN" sz="2500" dirty="0">
                  <a:solidFill>
                    <a:schemeClr val="tx1">
                      <a:lumMod val="75000"/>
                      <a:lumOff val="25000"/>
                    </a:schemeClr>
                  </a:solidFill>
                  <a:latin typeface="微软雅黑" panose="020B0503020204020204" pitchFamily="34" charset="-122"/>
                  <a:ea typeface="微软雅黑" panose="020B0503020204020204" pitchFamily="34" charset="-122"/>
                </a:rPr>
                <a:t>220</a:t>
              </a:r>
              <a:r>
                <a:rPr lang="zh-CN" altLang="en-US" sz="2500" dirty="0">
                  <a:solidFill>
                    <a:schemeClr val="tx1">
                      <a:lumMod val="75000"/>
                      <a:lumOff val="25000"/>
                    </a:schemeClr>
                  </a:solidFill>
                  <a:latin typeface="微软雅黑" panose="020B0503020204020204" pitchFamily="34" charset="-122"/>
                  <a:ea typeface="微软雅黑" panose="020B0503020204020204" pitchFamily="34" charset="-122"/>
                </a:rPr>
                <a:t>多个国家和</a:t>
              </a:r>
              <a:r>
                <a:rPr lang="zh-CN" altLang="en-US" sz="2500" dirty="0">
                  <a:solidFill>
                    <a:schemeClr val="tx1">
                      <a:lumMod val="75000"/>
                      <a:lumOff val="25000"/>
                    </a:schemeClr>
                  </a:solidFill>
                  <a:latin typeface="微软雅黑" panose="020B0503020204020204" pitchFamily="34" charset="-122"/>
                  <a:ea typeface="微软雅黑" panose="020B0503020204020204" pitchFamily="34" charset="-122"/>
                </a:rPr>
                <a:t>地区</a:t>
              </a:r>
              <a:r>
                <a:rPr lang="zh-CN" altLang="en-US" sz="25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CN" sz="2500" dirty="0" smtClean="0">
                  <a:solidFill>
                    <a:schemeClr val="tx1">
                      <a:lumMod val="75000"/>
                      <a:lumOff val="25000"/>
                    </a:schemeClr>
                  </a:solidFill>
                  <a:latin typeface="微软雅黑" panose="020B0503020204020204" pitchFamily="34" charset="-122"/>
                  <a:ea typeface="微软雅黑" panose="020B0503020204020204" pitchFamily="34" charset="-122"/>
                </a:rPr>
                <a:t>分别</a:t>
              </a:r>
              <a:r>
                <a:rPr lang="zh-CN" altLang="zh-CN" sz="2500" dirty="0">
                  <a:solidFill>
                    <a:schemeClr val="tx1">
                      <a:lumMod val="75000"/>
                      <a:lumOff val="25000"/>
                    </a:schemeClr>
                  </a:solidFill>
                  <a:latin typeface="微软雅黑" panose="020B0503020204020204" pitchFamily="34" charset="-122"/>
                  <a:ea typeface="微软雅黑" panose="020B0503020204020204" pitchFamily="34" charset="-122"/>
                </a:rPr>
                <a:t>与浙江</a:t>
              </a:r>
              <a:r>
                <a:rPr lang="zh-CN" altLang="zh-CN" sz="2500" dirty="0" smtClean="0">
                  <a:solidFill>
                    <a:schemeClr val="tx1">
                      <a:lumMod val="75000"/>
                      <a:lumOff val="25000"/>
                    </a:schemeClr>
                  </a:solidFill>
                  <a:latin typeface="微软雅黑" panose="020B0503020204020204" pitchFamily="34" charset="-122"/>
                  <a:ea typeface="微软雅黑" panose="020B0503020204020204" pitchFamily="34" charset="-122"/>
                </a:rPr>
                <a:t>邮政、</a:t>
              </a:r>
              <a:r>
                <a:rPr lang="zh-CN" altLang="zh-CN" sz="2500" dirty="0">
                  <a:solidFill>
                    <a:schemeClr val="tx1">
                      <a:lumMod val="75000"/>
                      <a:lumOff val="25000"/>
                    </a:schemeClr>
                  </a:solidFill>
                  <a:latin typeface="微软雅黑" panose="020B0503020204020204" pitchFamily="34" charset="-122"/>
                  <a:ea typeface="微软雅黑" panose="020B0503020204020204" pitchFamily="34" charset="-122"/>
                </a:rPr>
                <a:t>中国邮政合作推出合作物流方式</a:t>
              </a:r>
              <a:endParaRPr lang="zh-CN" altLang="en-US" sz="25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eaLnBrk="1" hangingPunct="1">
                <a:lnSpc>
                  <a:spcPct val="110000"/>
                </a:lnSpc>
                <a:defRPr/>
              </a:pPr>
              <a:endParaRPr lang="zh-CN" altLang="en-US" sz="1600" dirty="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17" name="MH_Other_5"/>
            <p:cNvSpPr/>
            <p:nvPr>
              <p:custDataLst>
                <p:tags r:id="rId7"/>
              </p:custDataLst>
            </p:nvPr>
          </p:nvSpPr>
          <p:spPr>
            <a:xfrm rot="2129340" flipH="1">
              <a:off x="4648200" y="1641872"/>
              <a:ext cx="1066800" cy="457200"/>
            </a:xfrm>
            <a:prstGeom prst="triangle">
              <a:avLst/>
            </a:prstGeom>
            <a:solidFill>
              <a:srgbClr val="FCBC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latin typeface="Arial" panose="020B0604020202020204" pitchFamily="34" charset="0"/>
                <a:ea typeface="微软雅黑" panose="020B0503020204020204" pitchFamily="34" charset="-122"/>
              </a:endParaRPr>
            </a:p>
          </p:txBody>
        </p:sp>
        <p:sp>
          <p:nvSpPr>
            <p:cNvPr id="19" name="MH_Other_6"/>
            <p:cNvSpPr/>
            <p:nvPr>
              <p:custDataLst>
                <p:tags r:id="rId8"/>
              </p:custDataLst>
            </p:nvPr>
          </p:nvSpPr>
          <p:spPr>
            <a:xfrm rot="2129340" flipH="1">
              <a:off x="4995863" y="1606154"/>
              <a:ext cx="436960" cy="438150"/>
            </a:xfrm>
            <a:prstGeom prst="ellipse">
              <a:avLst/>
            </a:prstGeom>
            <a:solidFill>
              <a:srgbClr val="FFFFFF"/>
            </a:solidFill>
            <a:ln w="19050">
              <a:solidFill>
                <a:srgbClr val="FCBC1D"/>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latin typeface="Arial" panose="020B0604020202020204" pitchFamily="34" charset="0"/>
                <a:ea typeface="微软雅黑" panose="020B0503020204020204" pitchFamily="34" charset="-122"/>
              </a:endParaRPr>
            </a:p>
          </p:txBody>
        </p:sp>
        <p:sp>
          <p:nvSpPr>
            <p:cNvPr id="20" name="MH_Other_7"/>
            <p:cNvSpPr>
              <a:spLocks/>
            </p:cNvSpPr>
            <p:nvPr>
              <p:custDataLst>
                <p:tags r:id="rId9"/>
              </p:custDataLst>
            </p:nvPr>
          </p:nvSpPr>
          <p:spPr bwMode="auto">
            <a:xfrm>
              <a:off x="5100638" y="1720454"/>
              <a:ext cx="247650" cy="208359"/>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FCBC1D"/>
            </a:solidFill>
            <a:ln>
              <a:noFill/>
            </a:ln>
            <a:extLst/>
          </p:spPr>
          <p:txBody>
            <a:bodyPr anchor="ctr">
              <a:normAutofit lnSpcReduction="10000"/>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Arial" panose="020B0604020202020204" pitchFamily="34" charset="0"/>
                <a:ea typeface="微软雅黑" panose="020B0503020204020204" pitchFamily="34" charset="-122"/>
              </a:endParaRPr>
            </a:p>
          </p:txBody>
        </p:sp>
        <p:sp>
          <p:nvSpPr>
            <p:cNvPr id="21" name="MH_Other_8"/>
            <p:cNvSpPr/>
            <p:nvPr>
              <p:custDataLst>
                <p:tags r:id="rId10"/>
              </p:custDataLst>
            </p:nvPr>
          </p:nvSpPr>
          <p:spPr>
            <a:xfrm rot="10800000">
              <a:off x="4031456" y="3508772"/>
              <a:ext cx="1067991" cy="457200"/>
            </a:xfrm>
            <a:prstGeom prst="triangle">
              <a:avLst/>
            </a:prstGeom>
            <a:solidFill>
              <a:srgbClr val="4DB9E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latin typeface="Arial" panose="020B0604020202020204" pitchFamily="34" charset="0"/>
                <a:ea typeface="微软雅黑" panose="020B0503020204020204" pitchFamily="34" charset="-122"/>
              </a:endParaRPr>
            </a:p>
          </p:txBody>
        </p:sp>
        <p:sp>
          <p:nvSpPr>
            <p:cNvPr id="22" name="MH_Other_9"/>
            <p:cNvSpPr/>
            <p:nvPr>
              <p:custDataLst>
                <p:tags r:id="rId11"/>
              </p:custDataLst>
            </p:nvPr>
          </p:nvSpPr>
          <p:spPr>
            <a:xfrm rot="10800000">
              <a:off x="4346972" y="3574257"/>
              <a:ext cx="438150" cy="436960"/>
            </a:xfrm>
            <a:prstGeom prst="ellipse">
              <a:avLst/>
            </a:prstGeom>
            <a:solidFill>
              <a:srgbClr val="FFFFFF"/>
            </a:solidFill>
            <a:ln w="19050">
              <a:solidFill>
                <a:srgbClr val="4DB9E4"/>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latin typeface="Arial" panose="020B0604020202020204" pitchFamily="34" charset="0"/>
                <a:ea typeface="微软雅黑" panose="020B0503020204020204" pitchFamily="34" charset="-122"/>
              </a:endParaRPr>
            </a:p>
          </p:txBody>
        </p:sp>
        <p:sp>
          <p:nvSpPr>
            <p:cNvPr id="23" name="MH_Other_10"/>
            <p:cNvSpPr/>
            <p:nvPr>
              <p:custDataLst>
                <p:tags r:id="rId12"/>
              </p:custDataLst>
            </p:nvPr>
          </p:nvSpPr>
          <p:spPr>
            <a:xfrm>
              <a:off x="4460081" y="3684985"/>
              <a:ext cx="209550" cy="252413"/>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4DB9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scene3d>
                <a:camera prst="orthographicFront"/>
                <a:lightRig rig="threePt" dir="t"/>
              </a:scene3d>
              <a:sp3d contourW="12700">
                <a:contourClr>
                  <a:srgbClr val="FFFFFF"/>
                </a:contourClr>
              </a:sp3d>
            </a:bodyPr>
            <a:lstStyle/>
            <a:p>
              <a:pPr algn="ctr">
                <a:defRPr/>
              </a:pPr>
              <a:endParaRPr lang="zh-CN" altLang="en-US" dirty="0">
                <a:solidFill>
                  <a:srgbClr val="FFFFFF"/>
                </a:solidFill>
                <a:latin typeface="Arial" panose="020B0604020202020204" pitchFamily="34" charset="0"/>
                <a:ea typeface="微软雅黑" panose="020B0503020204020204" pitchFamily="34" charset="-122"/>
              </a:endParaRPr>
            </a:p>
          </p:txBody>
        </p:sp>
        <p:sp>
          <p:nvSpPr>
            <p:cNvPr id="25" name="MH_Other_11"/>
            <p:cNvSpPr/>
            <p:nvPr>
              <p:custDataLst>
                <p:tags r:id="rId13"/>
              </p:custDataLst>
            </p:nvPr>
          </p:nvSpPr>
          <p:spPr>
            <a:xfrm rot="15116999">
              <a:off x="3069431" y="2796779"/>
              <a:ext cx="1028700" cy="457200"/>
            </a:xfrm>
            <a:prstGeom prst="triangle">
              <a:avLst/>
            </a:prstGeom>
            <a:solidFill>
              <a:srgbClr val="71CC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latin typeface="Arial" panose="020B0604020202020204" pitchFamily="34" charset="0"/>
                <a:ea typeface="微软雅黑" panose="020B0503020204020204" pitchFamily="34" charset="-122"/>
              </a:endParaRPr>
            </a:p>
          </p:txBody>
        </p:sp>
        <p:sp>
          <p:nvSpPr>
            <p:cNvPr id="26" name="MH_Other_12"/>
            <p:cNvSpPr/>
            <p:nvPr>
              <p:custDataLst>
                <p:tags r:id="rId14"/>
              </p:custDataLst>
            </p:nvPr>
          </p:nvSpPr>
          <p:spPr>
            <a:xfrm rot="15116999">
              <a:off x="3318272" y="2842022"/>
              <a:ext cx="438150" cy="438150"/>
            </a:xfrm>
            <a:prstGeom prst="ellipse">
              <a:avLst/>
            </a:prstGeom>
            <a:solidFill>
              <a:srgbClr val="FFFFFF"/>
            </a:solidFill>
            <a:ln w="19050">
              <a:solidFill>
                <a:srgbClr val="71CC35"/>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latin typeface="Arial" panose="020B0604020202020204" pitchFamily="34" charset="0"/>
                <a:ea typeface="微软雅黑" panose="020B0503020204020204" pitchFamily="34" charset="-122"/>
              </a:endParaRPr>
            </a:p>
          </p:txBody>
        </p:sp>
        <p:sp>
          <p:nvSpPr>
            <p:cNvPr id="27" name="MH_Other_13"/>
            <p:cNvSpPr>
              <a:spLocks noChangeArrowheads="1"/>
            </p:cNvSpPr>
            <p:nvPr>
              <p:custDataLst>
                <p:tags r:id="rId15"/>
              </p:custDataLst>
            </p:nvPr>
          </p:nvSpPr>
          <p:spPr bwMode="auto">
            <a:xfrm>
              <a:off x="3433763" y="2976563"/>
              <a:ext cx="191691" cy="189310"/>
            </a:xfrm>
            <a:custGeom>
              <a:avLst/>
              <a:gdLst/>
              <a:ahLst/>
              <a:cxnLst/>
              <a:rect l="0" t="0" r="r" b="b"/>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rgbClr val="71CC35"/>
            </a:solidFill>
            <a:ln>
              <a:noFill/>
            </a:ln>
            <a:extLst/>
          </p:spPr>
          <p:txBody>
            <a:bodyPr anchor="ctr">
              <a:normAutofit fontScale="92500" lnSpcReduction="20000"/>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Arial" panose="020B0604020202020204" pitchFamily="34" charset="0"/>
                <a:ea typeface="微软雅黑" panose="020B0503020204020204" pitchFamily="34" charset="-122"/>
              </a:endParaRPr>
            </a:p>
          </p:txBody>
        </p:sp>
        <p:sp>
          <p:nvSpPr>
            <p:cNvPr id="28" name="MH_Other_14"/>
            <p:cNvSpPr/>
            <p:nvPr>
              <p:custDataLst>
                <p:tags r:id="rId16"/>
              </p:custDataLst>
            </p:nvPr>
          </p:nvSpPr>
          <p:spPr>
            <a:xfrm rot="6483001" flipH="1">
              <a:off x="5041106" y="2790825"/>
              <a:ext cx="1028700" cy="457200"/>
            </a:xfrm>
            <a:prstGeom prst="triangle">
              <a:avLst/>
            </a:prstGeom>
            <a:solidFill>
              <a:srgbClr val="7179B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latin typeface="Arial" panose="020B0604020202020204" pitchFamily="34" charset="0"/>
                <a:ea typeface="微软雅黑" panose="020B0503020204020204" pitchFamily="34" charset="-122"/>
              </a:endParaRPr>
            </a:p>
          </p:txBody>
        </p:sp>
        <p:sp>
          <p:nvSpPr>
            <p:cNvPr id="29" name="MH_Other_15"/>
            <p:cNvSpPr/>
            <p:nvPr>
              <p:custDataLst>
                <p:tags r:id="rId17"/>
              </p:custDataLst>
            </p:nvPr>
          </p:nvSpPr>
          <p:spPr>
            <a:xfrm rot="6483001" flipH="1">
              <a:off x="5384007" y="2836069"/>
              <a:ext cx="436960" cy="436960"/>
            </a:xfrm>
            <a:prstGeom prst="ellipse">
              <a:avLst/>
            </a:prstGeom>
            <a:solidFill>
              <a:srgbClr val="FFFFFF"/>
            </a:solidFill>
            <a:ln w="19050">
              <a:solidFill>
                <a:srgbClr val="7179BA"/>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latin typeface="Arial" panose="020B0604020202020204" pitchFamily="34" charset="0"/>
                <a:ea typeface="微软雅黑" panose="020B0503020204020204" pitchFamily="34" charset="-122"/>
              </a:endParaRPr>
            </a:p>
          </p:txBody>
        </p:sp>
        <p:sp>
          <p:nvSpPr>
            <p:cNvPr id="30" name="MH_Other_16"/>
            <p:cNvSpPr>
              <a:spLocks/>
            </p:cNvSpPr>
            <p:nvPr>
              <p:custDataLst>
                <p:tags r:id="rId18"/>
              </p:custDataLst>
            </p:nvPr>
          </p:nvSpPr>
          <p:spPr bwMode="auto">
            <a:xfrm>
              <a:off x="5464969" y="2942035"/>
              <a:ext cx="235744" cy="232172"/>
            </a:xfrm>
            <a:custGeom>
              <a:avLst/>
              <a:gdLst>
                <a:gd name="T0" fmla="*/ 2147483646 w 6140"/>
                <a:gd name="T1" fmla="*/ 2147483646 h 6040"/>
                <a:gd name="T2" fmla="*/ 2147483646 w 6140"/>
                <a:gd name="T3" fmla="*/ 2147483646 h 6040"/>
                <a:gd name="T4" fmla="*/ 2147483646 w 6140"/>
                <a:gd name="T5" fmla="*/ 2147483646 h 6040"/>
                <a:gd name="T6" fmla="*/ 2147483646 w 6140"/>
                <a:gd name="T7" fmla="*/ 2147483646 h 6040"/>
                <a:gd name="T8" fmla="*/ 2147483646 w 6140"/>
                <a:gd name="T9" fmla="*/ 2147483646 h 6040"/>
                <a:gd name="T10" fmla="*/ 2147483646 w 6140"/>
                <a:gd name="T11" fmla="*/ 2147483646 h 6040"/>
                <a:gd name="T12" fmla="*/ 2147483646 w 6140"/>
                <a:gd name="T13" fmla="*/ 2147483646 h 6040"/>
                <a:gd name="T14" fmla="*/ 2147483646 w 6140"/>
                <a:gd name="T15" fmla="*/ 2147483646 h 6040"/>
                <a:gd name="T16" fmla="*/ 2147483646 w 6140"/>
                <a:gd name="T17" fmla="*/ 2147483646 h 6040"/>
                <a:gd name="T18" fmla="*/ 2147483646 w 6140"/>
                <a:gd name="T19" fmla="*/ 2147483646 h 6040"/>
                <a:gd name="T20" fmla="*/ 2147483646 w 6140"/>
                <a:gd name="T21" fmla="*/ 2147483646 h 6040"/>
                <a:gd name="T22" fmla="*/ 2147483646 w 6140"/>
                <a:gd name="T23" fmla="*/ 2147483646 h 6040"/>
                <a:gd name="T24" fmla="*/ 2147483646 w 6140"/>
                <a:gd name="T25" fmla="*/ 2147483646 h 6040"/>
                <a:gd name="T26" fmla="*/ 2147483646 w 6140"/>
                <a:gd name="T27" fmla="*/ 2147483646 h 6040"/>
                <a:gd name="T28" fmla="*/ 298699967 w 6140"/>
                <a:gd name="T29" fmla="*/ 2147483646 h 6040"/>
                <a:gd name="T30" fmla="*/ 836224881 w 6140"/>
                <a:gd name="T31" fmla="*/ 2147483646 h 6040"/>
                <a:gd name="T32" fmla="*/ 2147483646 w 6140"/>
                <a:gd name="T33" fmla="*/ 89854040 h 6040"/>
                <a:gd name="T34" fmla="*/ 2147483646 w 6140"/>
                <a:gd name="T35" fmla="*/ 1707904638 h 6040"/>
                <a:gd name="T36" fmla="*/ 2147483646 w 6140"/>
                <a:gd name="T37" fmla="*/ 2147483646 h 6040"/>
                <a:gd name="T38" fmla="*/ 2147483646 w 6140"/>
                <a:gd name="T39" fmla="*/ 2147483646 h 6040"/>
                <a:gd name="T40" fmla="*/ 2147483646 w 6140"/>
                <a:gd name="T41" fmla="*/ 2147483646 h 6040"/>
                <a:gd name="T42" fmla="*/ 2147483646 w 6140"/>
                <a:gd name="T43" fmla="*/ 2147483646 h 6040"/>
                <a:gd name="T44" fmla="*/ 2147483646 w 6140"/>
                <a:gd name="T45" fmla="*/ 2147483646 h 6040"/>
                <a:gd name="T46" fmla="*/ 2147483646 w 6140"/>
                <a:gd name="T47" fmla="*/ 2147483646 h 6040"/>
                <a:gd name="T48" fmla="*/ 2147483646 w 6140"/>
                <a:gd name="T49" fmla="*/ 2147483646 h 6040"/>
                <a:gd name="T50" fmla="*/ 2147483646 w 6140"/>
                <a:gd name="T51" fmla="*/ 2147483646 h 6040"/>
                <a:gd name="T52" fmla="*/ 2147483646 w 6140"/>
                <a:gd name="T53" fmla="*/ 2147483646 h 6040"/>
                <a:gd name="T54" fmla="*/ 2147483646 w 6140"/>
                <a:gd name="T55" fmla="*/ 2147483646 h 6040"/>
                <a:gd name="T56" fmla="*/ 2147483646 w 6140"/>
                <a:gd name="T57" fmla="*/ 2147483646 h 6040"/>
                <a:gd name="T58" fmla="*/ 2147483646 w 6140"/>
                <a:gd name="T59" fmla="*/ 2147483646 h 6040"/>
                <a:gd name="T60" fmla="*/ 2147483646 w 6140"/>
                <a:gd name="T61" fmla="*/ 2147483646 h 6040"/>
                <a:gd name="T62" fmla="*/ 2147483646 w 6140"/>
                <a:gd name="T63" fmla="*/ 2147483646 h 6040"/>
                <a:gd name="T64" fmla="*/ 2147483646 w 6140"/>
                <a:gd name="T65" fmla="*/ 2147483646 h 6040"/>
                <a:gd name="T66" fmla="*/ 2147483646 w 6140"/>
                <a:gd name="T67" fmla="*/ 2147483646 h 6040"/>
                <a:gd name="T68" fmla="*/ 2147483646 w 6140"/>
                <a:gd name="T69" fmla="*/ 2147483646 h 6040"/>
                <a:gd name="T70" fmla="*/ 2147483646 w 6140"/>
                <a:gd name="T71" fmla="*/ 2147483646 h 6040"/>
                <a:gd name="T72" fmla="*/ 2147483646 w 6140"/>
                <a:gd name="T73" fmla="*/ 2147483646 h 6040"/>
                <a:gd name="T74" fmla="*/ 2147483646 w 6140"/>
                <a:gd name="T75" fmla="*/ 2147483646 h 6040"/>
                <a:gd name="T76" fmla="*/ 2147483646 w 6140"/>
                <a:gd name="T77" fmla="*/ 2147483646 h 6040"/>
                <a:gd name="T78" fmla="*/ 2147483646 w 6140"/>
                <a:gd name="T79" fmla="*/ 2147483646 h 6040"/>
                <a:gd name="T80" fmla="*/ 2147483646 w 6140"/>
                <a:gd name="T81" fmla="*/ 2147483646 h 6040"/>
                <a:gd name="T82" fmla="*/ 2147483646 w 6140"/>
                <a:gd name="T83" fmla="*/ 2147483646 h 6040"/>
                <a:gd name="T84" fmla="*/ 2147483646 w 6140"/>
                <a:gd name="T85" fmla="*/ 2147483646 h 6040"/>
                <a:gd name="T86" fmla="*/ 2147483646 w 6140"/>
                <a:gd name="T87" fmla="*/ 2147483646 h 6040"/>
                <a:gd name="T88" fmla="*/ 2147483646 w 6140"/>
                <a:gd name="T89" fmla="*/ 2147483646 h 6040"/>
                <a:gd name="T90" fmla="*/ 2147483646 w 6140"/>
                <a:gd name="T91" fmla="*/ 2147483646 h 6040"/>
                <a:gd name="T92" fmla="*/ 2147483646 w 6140"/>
                <a:gd name="T93" fmla="*/ 2147483646 h 6040"/>
                <a:gd name="T94" fmla="*/ 2147483646 w 6140"/>
                <a:gd name="T95" fmla="*/ 2147483646 h 6040"/>
                <a:gd name="T96" fmla="*/ 2147483646 w 6140"/>
                <a:gd name="T97" fmla="*/ 2147483646 h 6040"/>
                <a:gd name="T98" fmla="*/ 2147483646 w 6140"/>
                <a:gd name="T99" fmla="*/ 2147483646 h 6040"/>
                <a:gd name="T100" fmla="*/ 2147483646 w 6140"/>
                <a:gd name="T101" fmla="*/ 2147483646 h 6040"/>
                <a:gd name="T102" fmla="*/ 2147483646 w 6140"/>
                <a:gd name="T103" fmla="*/ 2147483646 h 6040"/>
                <a:gd name="T104" fmla="*/ 2147483646 w 6140"/>
                <a:gd name="T105" fmla="*/ 2147483646 h 6040"/>
                <a:gd name="T106" fmla="*/ 2147483646 w 6140"/>
                <a:gd name="T107" fmla="*/ 2147483646 h 6040"/>
                <a:gd name="T108" fmla="*/ 2147483646 w 6140"/>
                <a:gd name="T109" fmla="*/ 2147483646 h 6040"/>
                <a:gd name="T110" fmla="*/ 2147483646 w 6140"/>
                <a:gd name="T111" fmla="*/ 2147483646 h 6040"/>
                <a:gd name="T112" fmla="*/ 2147483646 w 6140"/>
                <a:gd name="T113" fmla="*/ 2147483646 h 6040"/>
                <a:gd name="T114" fmla="*/ 2147483646 w 6140"/>
                <a:gd name="T115" fmla="*/ 2147483646 h 6040"/>
                <a:gd name="T116" fmla="*/ 2147483646 w 6140"/>
                <a:gd name="T117" fmla="*/ 2147483646 h 6040"/>
                <a:gd name="T118" fmla="*/ 2147483646 w 6140"/>
                <a:gd name="T119" fmla="*/ 2147483646 h 604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140" h="6040">
                  <a:moveTo>
                    <a:pt x="3011" y="554"/>
                  </a:moveTo>
                  <a:lnTo>
                    <a:pt x="5433" y="554"/>
                  </a:lnTo>
                  <a:lnTo>
                    <a:pt x="5469" y="555"/>
                  </a:lnTo>
                  <a:lnTo>
                    <a:pt x="5505" y="557"/>
                  </a:lnTo>
                  <a:lnTo>
                    <a:pt x="5540" y="562"/>
                  </a:lnTo>
                  <a:lnTo>
                    <a:pt x="5575" y="567"/>
                  </a:lnTo>
                  <a:lnTo>
                    <a:pt x="5608" y="576"/>
                  </a:lnTo>
                  <a:lnTo>
                    <a:pt x="5642" y="586"/>
                  </a:lnTo>
                  <a:lnTo>
                    <a:pt x="5676" y="597"/>
                  </a:lnTo>
                  <a:lnTo>
                    <a:pt x="5707" y="609"/>
                  </a:lnTo>
                  <a:lnTo>
                    <a:pt x="5738" y="623"/>
                  </a:lnTo>
                  <a:lnTo>
                    <a:pt x="5768" y="639"/>
                  </a:lnTo>
                  <a:lnTo>
                    <a:pt x="5799" y="656"/>
                  </a:lnTo>
                  <a:lnTo>
                    <a:pt x="5828" y="674"/>
                  </a:lnTo>
                  <a:lnTo>
                    <a:pt x="5854" y="694"/>
                  </a:lnTo>
                  <a:lnTo>
                    <a:pt x="5881" y="716"/>
                  </a:lnTo>
                  <a:lnTo>
                    <a:pt x="5908" y="738"/>
                  </a:lnTo>
                  <a:lnTo>
                    <a:pt x="5932" y="761"/>
                  </a:lnTo>
                  <a:lnTo>
                    <a:pt x="5955" y="786"/>
                  </a:lnTo>
                  <a:lnTo>
                    <a:pt x="5977" y="811"/>
                  </a:lnTo>
                  <a:lnTo>
                    <a:pt x="5998" y="838"/>
                  </a:lnTo>
                  <a:lnTo>
                    <a:pt x="6018" y="866"/>
                  </a:lnTo>
                  <a:lnTo>
                    <a:pt x="6037" y="895"/>
                  </a:lnTo>
                  <a:lnTo>
                    <a:pt x="6054" y="924"/>
                  </a:lnTo>
                  <a:lnTo>
                    <a:pt x="6069" y="955"/>
                  </a:lnTo>
                  <a:lnTo>
                    <a:pt x="6084" y="987"/>
                  </a:lnTo>
                  <a:lnTo>
                    <a:pt x="6097" y="1018"/>
                  </a:lnTo>
                  <a:lnTo>
                    <a:pt x="6107" y="1051"/>
                  </a:lnTo>
                  <a:lnTo>
                    <a:pt x="6117" y="1084"/>
                  </a:lnTo>
                  <a:lnTo>
                    <a:pt x="6125" y="1119"/>
                  </a:lnTo>
                  <a:lnTo>
                    <a:pt x="6132" y="1154"/>
                  </a:lnTo>
                  <a:lnTo>
                    <a:pt x="6136" y="1189"/>
                  </a:lnTo>
                  <a:lnTo>
                    <a:pt x="6139" y="1225"/>
                  </a:lnTo>
                  <a:lnTo>
                    <a:pt x="6140" y="1261"/>
                  </a:lnTo>
                  <a:lnTo>
                    <a:pt x="6140" y="5331"/>
                  </a:lnTo>
                  <a:lnTo>
                    <a:pt x="6139" y="5369"/>
                  </a:lnTo>
                  <a:lnTo>
                    <a:pt x="6136" y="5405"/>
                  </a:lnTo>
                  <a:lnTo>
                    <a:pt x="6132" y="5439"/>
                  </a:lnTo>
                  <a:lnTo>
                    <a:pt x="6125" y="5474"/>
                  </a:lnTo>
                  <a:lnTo>
                    <a:pt x="6117" y="5508"/>
                  </a:lnTo>
                  <a:lnTo>
                    <a:pt x="6107" y="5542"/>
                  </a:lnTo>
                  <a:lnTo>
                    <a:pt x="6097" y="5574"/>
                  </a:lnTo>
                  <a:lnTo>
                    <a:pt x="6084" y="5607"/>
                  </a:lnTo>
                  <a:lnTo>
                    <a:pt x="6069" y="5638"/>
                  </a:lnTo>
                  <a:lnTo>
                    <a:pt x="6054" y="5668"/>
                  </a:lnTo>
                  <a:lnTo>
                    <a:pt x="6037" y="5698"/>
                  </a:lnTo>
                  <a:lnTo>
                    <a:pt x="6018" y="5726"/>
                  </a:lnTo>
                  <a:lnTo>
                    <a:pt x="5998" y="5754"/>
                  </a:lnTo>
                  <a:lnTo>
                    <a:pt x="5977" y="5781"/>
                  </a:lnTo>
                  <a:lnTo>
                    <a:pt x="5955" y="5806"/>
                  </a:lnTo>
                  <a:lnTo>
                    <a:pt x="5932" y="5832"/>
                  </a:lnTo>
                  <a:lnTo>
                    <a:pt x="5908" y="5855"/>
                  </a:lnTo>
                  <a:lnTo>
                    <a:pt x="5881" y="5877"/>
                  </a:lnTo>
                  <a:lnTo>
                    <a:pt x="5854" y="5898"/>
                  </a:lnTo>
                  <a:lnTo>
                    <a:pt x="5828" y="5918"/>
                  </a:lnTo>
                  <a:lnTo>
                    <a:pt x="5799" y="5936"/>
                  </a:lnTo>
                  <a:lnTo>
                    <a:pt x="5768" y="5954"/>
                  </a:lnTo>
                  <a:lnTo>
                    <a:pt x="5738" y="5969"/>
                  </a:lnTo>
                  <a:lnTo>
                    <a:pt x="5707" y="5983"/>
                  </a:lnTo>
                  <a:lnTo>
                    <a:pt x="5676" y="5996"/>
                  </a:lnTo>
                  <a:lnTo>
                    <a:pt x="5642" y="6007"/>
                  </a:lnTo>
                  <a:lnTo>
                    <a:pt x="5608" y="6016"/>
                  </a:lnTo>
                  <a:lnTo>
                    <a:pt x="5575" y="6025"/>
                  </a:lnTo>
                  <a:lnTo>
                    <a:pt x="5540" y="6030"/>
                  </a:lnTo>
                  <a:lnTo>
                    <a:pt x="5505" y="6035"/>
                  </a:lnTo>
                  <a:lnTo>
                    <a:pt x="5469" y="6039"/>
                  </a:lnTo>
                  <a:lnTo>
                    <a:pt x="5433" y="6040"/>
                  </a:lnTo>
                  <a:lnTo>
                    <a:pt x="3011" y="6040"/>
                  </a:lnTo>
                  <a:lnTo>
                    <a:pt x="2981" y="6039"/>
                  </a:lnTo>
                  <a:lnTo>
                    <a:pt x="2951" y="6036"/>
                  </a:lnTo>
                  <a:lnTo>
                    <a:pt x="2921" y="6033"/>
                  </a:lnTo>
                  <a:lnTo>
                    <a:pt x="2892" y="6029"/>
                  </a:lnTo>
                  <a:lnTo>
                    <a:pt x="2863" y="6023"/>
                  </a:lnTo>
                  <a:lnTo>
                    <a:pt x="2834" y="6016"/>
                  </a:lnTo>
                  <a:lnTo>
                    <a:pt x="2806" y="6008"/>
                  </a:lnTo>
                  <a:lnTo>
                    <a:pt x="2778" y="5999"/>
                  </a:lnTo>
                  <a:lnTo>
                    <a:pt x="2750" y="5989"/>
                  </a:lnTo>
                  <a:lnTo>
                    <a:pt x="2723" y="5978"/>
                  </a:lnTo>
                  <a:lnTo>
                    <a:pt x="2698" y="5965"/>
                  </a:lnTo>
                  <a:lnTo>
                    <a:pt x="2672" y="5951"/>
                  </a:lnTo>
                  <a:lnTo>
                    <a:pt x="2647" y="5938"/>
                  </a:lnTo>
                  <a:lnTo>
                    <a:pt x="2623" y="5922"/>
                  </a:lnTo>
                  <a:lnTo>
                    <a:pt x="2599" y="5906"/>
                  </a:lnTo>
                  <a:lnTo>
                    <a:pt x="2577" y="5889"/>
                  </a:lnTo>
                  <a:lnTo>
                    <a:pt x="2554" y="5870"/>
                  </a:lnTo>
                  <a:lnTo>
                    <a:pt x="2533" y="5852"/>
                  </a:lnTo>
                  <a:lnTo>
                    <a:pt x="2512" y="5832"/>
                  </a:lnTo>
                  <a:lnTo>
                    <a:pt x="2492" y="5811"/>
                  </a:lnTo>
                  <a:lnTo>
                    <a:pt x="2474" y="5790"/>
                  </a:lnTo>
                  <a:lnTo>
                    <a:pt x="2455" y="5768"/>
                  </a:lnTo>
                  <a:lnTo>
                    <a:pt x="2438" y="5745"/>
                  </a:lnTo>
                  <a:lnTo>
                    <a:pt x="2421" y="5722"/>
                  </a:lnTo>
                  <a:lnTo>
                    <a:pt x="2406" y="5697"/>
                  </a:lnTo>
                  <a:lnTo>
                    <a:pt x="2392" y="5672"/>
                  </a:lnTo>
                  <a:lnTo>
                    <a:pt x="2378" y="5646"/>
                  </a:lnTo>
                  <a:lnTo>
                    <a:pt x="2366" y="5621"/>
                  </a:lnTo>
                  <a:lnTo>
                    <a:pt x="2355" y="5594"/>
                  </a:lnTo>
                  <a:lnTo>
                    <a:pt x="2345" y="5567"/>
                  </a:lnTo>
                  <a:lnTo>
                    <a:pt x="2336" y="5539"/>
                  </a:lnTo>
                  <a:lnTo>
                    <a:pt x="2327" y="5510"/>
                  </a:lnTo>
                  <a:lnTo>
                    <a:pt x="2315" y="5509"/>
                  </a:lnTo>
                  <a:lnTo>
                    <a:pt x="2259" y="5501"/>
                  </a:lnTo>
                  <a:lnTo>
                    <a:pt x="2203" y="5493"/>
                  </a:lnTo>
                  <a:lnTo>
                    <a:pt x="2147" y="5484"/>
                  </a:lnTo>
                  <a:lnTo>
                    <a:pt x="2092" y="5474"/>
                  </a:lnTo>
                  <a:lnTo>
                    <a:pt x="2037" y="5463"/>
                  </a:lnTo>
                  <a:lnTo>
                    <a:pt x="1983" y="5451"/>
                  </a:lnTo>
                  <a:lnTo>
                    <a:pt x="1929" y="5439"/>
                  </a:lnTo>
                  <a:lnTo>
                    <a:pt x="1876" y="5427"/>
                  </a:lnTo>
                  <a:lnTo>
                    <a:pt x="1824" y="5413"/>
                  </a:lnTo>
                  <a:lnTo>
                    <a:pt x="1771" y="5398"/>
                  </a:lnTo>
                  <a:lnTo>
                    <a:pt x="1719" y="5383"/>
                  </a:lnTo>
                  <a:lnTo>
                    <a:pt x="1668" y="5366"/>
                  </a:lnTo>
                  <a:lnTo>
                    <a:pt x="1618" y="5350"/>
                  </a:lnTo>
                  <a:lnTo>
                    <a:pt x="1568" y="5333"/>
                  </a:lnTo>
                  <a:lnTo>
                    <a:pt x="1519" y="5314"/>
                  </a:lnTo>
                  <a:lnTo>
                    <a:pt x="1471" y="5295"/>
                  </a:lnTo>
                  <a:lnTo>
                    <a:pt x="1423" y="5276"/>
                  </a:lnTo>
                  <a:lnTo>
                    <a:pt x="1375" y="5255"/>
                  </a:lnTo>
                  <a:lnTo>
                    <a:pt x="1329" y="5234"/>
                  </a:lnTo>
                  <a:lnTo>
                    <a:pt x="1283" y="5213"/>
                  </a:lnTo>
                  <a:lnTo>
                    <a:pt x="1237" y="5190"/>
                  </a:lnTo>
                  <a:lnTo>
                    <a:pt x="1193" y="5167"/>
                  </a:lnTo>
                  <a:lnTo>
                    <a:pt x="1150" y="5143"/>
                  </a:lnTo>
                  <a:lnTo>
                    <a:pt x="1107" y="5119"/>
                  </a:lnTo>
                  <a:lnTo>
                    <a:pt x="1064" y="5093"/>
                  </a:lnTo>
                  <a:lnTo>
                    <a:pt x="1024" y="5067"/>
                  </a:lnTo>
                  <a:lnTo>
                    <a:pt x="983" y="5041"/>
                  </a:lnTo>
                  <a:lnTo>
                    <a:pt x="944" y="5013"/>
                  </a:lnTo>
                  <a:lnTo>
                    <a:pt x="905" y="4985"/>
                  </a:lnTo>
                  <a:lnTo>
                    <a:pt x="867" y="4956"/>
                  </a:lnTo>
                  <a:lnTo>
                    <a:pt x="830" y="4927"/>
                  </a:lnTo>
                  <a:lnTo>
                    <a:pt x="794" y="4897"/>
                  </a:lnTo>
                  <a:lnTo>
                    <a:pt x="757" y="4866"/>
                  </a:lnTo>
                  <a:lnTo>
                    <a:pt x="721" y="4832"/>
                  </a:lnTo>
                  <a:lnTo>
                    <a:pt x="686" y="4800"/>
                  </a:lnTo>
                  <a:lnTo>
                    <a:pt x="652" y="4765"/>
                  </a:lnTo>
                  <a:lnTo>
                    <a:pt x="620" y="4730"/>
                  </a:lnTo>
                  <a:lnTo>
                    <a:pt x="588" y="4695"/>
                  </a:lnTo>
                  <a:lnTo>
                    <a:pt x="557" y="4658"/>
                  </a:lnTo>
                  <a:lnTo>
                    <a:pt x="528" y="4622"/>
                  </a:lnTo>
                  <a:lnTo>
                    <a:pt x="500" y="4584"/>
                  </a:lnTo>
                  <a:lnTo>
                    <a:pt x="472" y="4547"/>
                  </a:lnTo>
                  <a:lnTo>
                    <a:pt x="447" y="4507"/>
                  </a:lnTo>
                  <a:lnTo>
                    <a:pt x="422" y="4468"/>
                  </a:lnTo>
                  <a:lnTo>
                    <a:pt x="398" y="4428"/>
                  </a:lnTo>
                  <a:lnTo>
                    <a:pt x="376" y="4386"/>
                  </a:lnTo>
                  <a:lnTo>
                    <a:pt x="355" y="4346"/>
                  </a:lnTo>
                  <a:lnTo>
                    <a:pt x="335" y="4304"/>
                  </a:lnTo>
                  <a:lnTo>
                    <a:pt x="317" y="4261"/>
                  </a:lnTo>
                  <a:lnTo>
                    <a:pt x="299" y="4218"/>
                  </a:lnTo>
                  <a:lnTo>
                    <a:pt x="283" y="4174"/>
                  </a:lnTo>
                  <a:lnTo>
                    <a:pt x="269" y="4130"/>
                  </a:lnTo>
                  <a:lnTo>
                    <a:pt x="255" y="4084"/>
                  </a:lnTo>
                  <a:lnTo>
                    <a:pt x="243" y="4038"/>
                  </a:lnTo>
                  <a:lnTo>
                    <a:pt x="233" y="3993"/>
                  </a:lnTo>
                  <a:lnTo>
                    <a:pt x="224" y="3945"/>
                  </a:lnTo>
                  <a:lnTo>
                    <a:pt x="217" y="3897"/>
                  </a:lnTo>
                  <a:lnTo>
                    <a:pt x="210" y="3850"/>
                  </a:lnTo>
                  <a:lnTo>
                    <a:pt x="205" y="3801"/>
                  </a:lnTo>
                  <a:lnTo>
                    <a:pt x="203" y="3752"/>
                  </a:lnTo>
                  <a:lnTo>
                    <a:pt x="201" y="3702"/>
                  </a:lnTo>
                  <a:lnTo>
                    <a:pt x="201" y="3651"/>
                  </a:lnTo>
                  <a:lnTo>
                    <a:pt x="202" y="3601"/>
                  </a:lnTo>
                  <a:lnTo>
                    <a:pt x="204" y="3549"/>
                  </a:lnTo>
                  <a:lnTo>
                    <a:pt x="209" y="3500"/>
                  </a:lnTo>
                  <a:lnTo>
                    <a:pt x="216" y="3445"/>
                  </a:lnTo>
                  <a:lnTo>
                    <a:pt x="221" y="3403"/>
                  </a:lnTo>
                  <a:lnTo>
                    <a:pt x="228" y="3360"/>
                  </a:lnTo>
                  <a:lnTo>
                    <a:pt x="235" y="3317"/>
                  </a:lnTo>
                  <a:lnTo>
                    <a:pt x="245" y="3274"/>
                  </a:lnTo>
                  <a:lnTo>
                    <a:pt x="255" y="3231"/>
                  </a:lnTo>
                  <a:lnTo>
                    <a:pt x="267" y="3187"/>
                  </a:lnTo>
                  <a:lnTo>
                    <a:pt x="278" y="3143"/>
                  </a:lnTo>
                  <a:lnTo>
                    <a:pt x="292" y="3099"/>
                  </a:lnTo>
                  <a:lnTo>
                    <a:pt x="306" y="3053"/>
                  </a:lnTo>
                  <a:lnTo>
                    <a:pt x="322" y="3009"/>
                  </a:lnTo>
                  <a:lnTo>
                    <a:pt x="339" y="2964"/>
                  </a:lnTo>
                  <a:lnTo>
                    <a:pt x="356" y="2919"/>
                  </a:lnTo>
                  <a:lnTo>
                    <a:pt x="376" y="2872"/>
                  </a:lnTo>
                  <a:lnTo>
                    <a:pt x="396" y="2826"/>
                  </a:lnTo>
                  <a:lnTo>
                    <a:pt x="416" y="2779"/>
                  </a:lnTo>
                  <a:lnTo>
                    <a:pt x="440" y="2733"/>
                  </a:lnTo>
                  <a:lnTo>
                    <a:pt x="398" y="2695"/>
                  </a:lnTo>
                  <a:lnTo>
                    <a:pt x="357" y="2654"/>
                  </a:lnTo>
                  <a:lnTo>
                    <a:pt x="319" y="2614"/>
                  </a:lnTo>
                  <a:lnTo>
                    <a:pt x="282" y="2573"/>
                  </a:lnTo>
                  <a:lnTo>
                    <a:pt x="247" y="2531"/>
                  </a:lnTo>
                  <a:lnTo>
                    <a:pt x="214" y="2489"/>
                  </a:lnTo>
                  <a:lnTo>
                    <a:pt x="184" y="2445"/>
                  </a:lnTo>
                  <a:lnTo>
                    <a:pt x="155" y="2401"/>
                  </a:lnTo>
                  <a:lnTo>
                    <a:pt x="129" y="2356"/>
                  </a:lnTo>
                  <a:lnTo>
                    <a:pt x="104" y="2310"/>
                  </a:lnTo>
                  <a:lnTo>
                    <a:pt x="82" y="2263"/>
                  </a:lnTo>
                  <a:lnTo>
                    <a:pt x="62" y="2215"/>
                  </a:lnTo>
                  <a:lnTo>
                    <a:pt x="46" y="2165"/>
                  </a:lnTo>
                  <a:lnTo>
                    <a:pt x="38" y="2141"/>
                  </a:lnTo>
                  <a:lnTo>
                    <a:pt x="31" y="2115"/>
                  </a:lnTo>
                  <a:lnTo>
                    <a:pt x="25" y="2090"/>
                  </a:lnTo>
                  <a:lnTo>
                    <a:pt x="19" y="2064"/>
                  </a:lnTo>
                  <a:lnTo>
                    <a:pt x="14" y="2037"/>
                  </a:lnTo>
                  <a:lnTo>
                    <a:pt x="10" y="2011"/>
                  </a:lnTo>
                  <a:lnTo>
                    <a:pt x="7" y="1984"/>
                  </a:lnTo>
                  <a:lnTo>
                    <a:pt x="3" y="1957"/>
                  </a:lnTo>
                  <a:lnTo>
                    <a:pt x="1" y="1929"/>
                  </a:lnTo>
                  <a:lnTo>
                    <a:pt x="0" y="1902"/>
                  </a:lnTo>
                  <a:lnTo>
                    <a:pt x="0" y="1874"/>
                  </a:lnTo>
                  <a:lnTo>
                    <a:pt x="0" y="1846"/>
                  </a:lnTo>
                  <a:lnTo>
                    <a:pt x="0" y="1817"/>
                  </a:lnTo>
                  <a:lnTo>
                    <a:pt x="2" y="1788"/>
                  </a:lnTo>
                  <a:lnTo>
                    <a:pt x="4" y="1758"/>
                  </a:lnTo>
                  <a:lnTo>
                    <a:pt x="7" y="1729"/>
                  </a:lnTo>
                  <a:lnTo>
                    <a:pt x="11" y="1698"/>
                  </a:lnTo>
                  <a:lnTo>
                    <a:pt x="16" y="1667"/>
                  </a:lnTo>
                  <a:lnTo>
                    <a:pt x="21" y="1637"/>
                  </a:lnTo>
                  <a:lnTo>
                    <a:pt x="28" y="1606"/>
                  </a:lnTo>
                  <a:lnTo>
                    <a:pt x="35" y="1573"/>
                  </a:lnTo>
                  <a:lnTo>
                    <a:pt x="43" y="1542"/>
                  </a:lnTo>
                  <a:lnTo>
                    <a:pt x="51" y="1509"/>
                  </a:lnTo>
                  <a:lnTo>
                    <a:pt x="61" y="1475"/>
                  </a:lnTo>
                  <a:lnTo>
                    <a:pt x="72" y="1443"/>
                  </a:lnTo>
                  <a:lnTo>
                    <a:pt x="83" y="1409"/>
                  </a:lnTo>
                  <a:lnTo>
                    <a:pt x="109" y="1340"/>
                  </a:lnTo>
                  <a:lnTo>
                    <a:pt x="138" y="1270"/>
                  </a:lnTo>
                  <a:lnTo>
                    <a:pt x="170" y="1198"/>
                  </a:lnTo>
                  <a:lnTo>
                    <a:pt x="207" y="1124"/>
                  </a:lnTo>
                  <a:lnTo>
                    <a:pt x="247" y="1048"/>
                  </a:lnTo>
                  <a:lnTo>
                    <a:pt x="291" y="970"/>
                  </a:lnTo>
                  <a:lnTo>
                    <a:pt x="232" y="930"/>
                  </a:lnTo>
                  <a:lnTo>
                    <a:pt x="966" y="3"/>
                  </a:lnTo>
                  <a:lnTo>
                    <a:pt x="977" y="2"/>
                  </a:lnTo>
                  <a:lnTo>
                    <a:pt x="1011" y="1"/>
                  </a:lnTo>
                  <a:lnTo>
                    <a:pt x="1062" y="0"/>
                  </a:lnTo>
                  <a:lnTo>
                    <a:pt x="1092" y="1"/>
                  </a:lnTo>
                  <a:lnTo>
                    <a:pt x="1126" y="2"/>
                  </a:lnTo>
                  <a:lnTo>
                    <a:pt x="1161" y="4"/>
                  </a:lnTo>
                  <a:lnTo>
                    <a:pt x="1198" y="9"/>
                  </a:lnTo>
                  <a:lnTo>
                    <a:pt x="1236" y="14"/>
                  </a:lnTo>
                  <a:lnTo>
                    <a:pt x="1276" y="22"/>
                  </a:lnTo>
                  <a:lnTo>
                    <a:pt x="1314" y="31"/>
                  </a:lnTo>
                  <a:lnTo>
                    <a:pt x="1352" y="43"/>
                  </a:lnTo>
                  <a:lnTo>
                    <a:pt x="1372" y="48"/>
                  </a:lnTo>
                  <a:lnTo>
                    <a:pt x="1390" y="57"/>
                  </a:lnTo>
                  <a:lnTo>
                    <a:pt x="1408" y="65"/>
                  </a:lnTo>
                  <a:lnTo>
                    <a:pt x="1426" y="73"/>
                  </a:lnTo>
                  <a:lnTo>
                    <a:pt x="1461" y="93"/>
                  </a:lnTo>
                  <a:lnTo>
                    <a:pt x="1495" y="114"/>
                  </a:lnTo>
                  <a:lnTo>
                    <a:pt x="1527" y="136"/>
                  </a:lnTo>
                  <a:lnTo>
                    <a:pt x="1559" y="159"/>
                  </a:lnTo>
                  <a:lnTo>
                    <a:pt x="1588" y="182"/>
                  </a:lnTo>
                  <a:lnTo>
                    <a:pt x="1616" y="205"/>
                  </a:lnTo>
                  <a:lnTo>
                    <a:pt x="1642" y="230"/>
                  </a:lnTo>
                  <a:lnTo>
                    <a:pt x="1666" y="252"/>
                  </a:lnTo>
                  <a:lnTo>
                    <a:pt x="1707" y="293"/>
                  </a:lnTo>
                  <a:lnTo>
                    <a:pt x="1739" y="327"/>
                  </a:lnTo>
                  <a:lnTo>
                    <a:pt x="1759" y="350"/>
                  </a:lnTo>
                  <a:lnTo>
                    <a:pt x="1765" y="359"/>
                  </a:lnTo>
                  <a:lnTo>
                    <a:pt x="1153" y="1011"/>
                  </a:lnTo>
                  <a:lnTo>
                    <a:pt x="985" y="843"/>
                  </a:lnTo>
                  <a:lnTo>
                    <a:pt x="714" y="1251"/>
                  </a:lnTo>
                  <a:lnTo>
                    <a:pt x="630" y="1196"/>
                  </a:lnTo>
                  <a:lnTo>
                    <a:pt x="603" y="1246"/>
                  </a:lnTo>
                  <a:lnTo>
                    <a:pt x="578" y="1294"/>
                  </a:lnTo>
                  <a:lnTo>
                    <a:pt x="556" y="1342"/>
                  </a:lnTo>
                  <a:lnTo>
                    <a:pt x="535" y="1390"/>
                  </a:lnTo>
                  <a:lnTo>
                    <a:pt x="516" y="1435"/>
                  </a:lnTo>
                  <a:lnTo>
                    <a:pt x="500" y="1480"/>
                  </a:lnTo>
                  <a:lnTo>
                    <a:pt x="485" y="1524"/>
                  </a:lnTo>
                  <a:lnTo>
                    <a:pt x="472" y="1567"/>
                  </a:lnTo>
                  <a:lnTo>
                    <a:pt x="462" y="1609"/>
                  </a:lnTo>
                  <a:lnTo>
                    <a:pt x="452" y="1650"/>
                  </a:lnTo>
                  <a:lnTo>
                    <a:pt x="445" y="1690"/>
                  </a:lnTo>
                  <a:lnTo>
                    <a:pt x="440" y="1729"/>
                  </a:lnTo>
                  <a:lnTo>
                    <a:pt x="436" y="1768"/>
                  </a:lnTo>
                  <a:lnTo>
                    <a:pt x="435" y="1805"/>
                  </a:lnTo>
                  <a:lnTo>
                    <a:pt x="434" y="1842"/>
                  </a:lnTo>
                  <a:lnTo>
                    <a:pt x="436" y="1878"/>
                  </a:lnTo>
                  <a:lnTo>
                    <a:pt x="439" y="1913"/>
                  </a:lnTo>
                  <a:lnTo>
                    <a:pt x="443" y="1948"/>
                  </a:lnTo>
                  <a:lnTo>
                    <a:pt x="450" y="1982"/>
                  </a:lnTo>
                  <a:lnTo>
                    <a:pt x="457" y="2014"/>
                  </a:lnTo>
                  <a:lnTo>
                    <a:pt x="466" y="2047"/>
                  </a:lnTo>
                  <a:lnTo>
                    <a:pt x="477" y="2079"/>
                  </a:lnTo>
                  <a:lnTo>
                    <a:pt x="488" y="2111"/>
                  </a:lnTo>
                  <a:lnTo>
                    <a:pt x="502" y="2141"/>
                  </a:lnTo>
                  <a:lnTo>
                    <a:pt x="516" y="2171"/>
                  </a:lnTo>
                  <a:lnTo>
                    <a:pt x="533" y="2200"/>
                  </a:lnTo>
                  <a:lnTo>
                    <a:pt x="550" y="2229"/>
                  </a:lnTo>
                  <a:lnTo>
                    <a:pt x="569" y="2257"/>
                  </a:lnTo>
                  <a:lnTo>
                    <a:pt x="587" y="2285"/>
                  </a:lnTo>
                  <a:lnTo>
                    <a:pt x="608" y="2313"/>
                  </a:lnTo>
                  <a:lnTo>
                    <a:pt x="630" y="2339"/>
                  </a:lnTo>
                  <a:lnTo>
                    <a:pt x="652" y="2366"/>
                  </a:lnTo>
                  <a:lnTo>
                    <a:pt x="682" y="2322"/>
                  </a:lnTo>
                  <a:lnTo>
                    <a:pt x="713" y="2278"/>
                  </a:lnTo>
                  <a:lnTo>
                    <a:pt x="745" y="2234"/>
                  </a:lnTo>
                  <a:lnTo>
                    <a:pt x="778" y="2188"/>
                  </a:lnTo>
                  <a:lnTo>
                    <a:pt x="811" y="2144"/>
                  </a:lnTo>
                  <a:lnTo>
                    <a:pt x="846" y="2099"/>
                  </a:lnTo>
                  <a:lnTo>
                    <a:pt x="883" y="2054"/>
                  </a:lnTo>
                  <a:lnTo>
                    <a:pt x="920" y="2007"/>
                  </a:lnTo>
                  <a:lnTo>
                    <a:pt x="957" y="1962"/>
                  </a:lnTo>
                  <a:lnTo>
                    <a:pt x="997" y="1916"/>
                  </a:lnTo>
                  <a:lnTo>
                    <a:pt x="1038" y="1870"/>
                  </a:lnTo>
                  <a:lnTo>
                    <a:pt x="1079" y="1824"/>
                  </a:lnTo>
                  <a:lnTo>
                    <a:pt x="1166" y="1730"/>
                  </a:lnTo>
                  <a:lnTo>
                    <a:pt x="1257" y="1636"/>
                  </a:lnTo>
                  <a:lnTo>
                    <a:pt x="1247" y="1611"/>
                  </a:lnTo>
                  <a:lnTo>
                    <a:pt x="1237" y="1586"/>
                  </a:lnTo>
                  <a:lnTo>
                    <a:pt x="1230" y="1560"/>
                  </a:lnTo>
                  <a:lnTo>
                    <a:pt x="1223" y="1534"/>
                  </a:lnTo>
                  <a:lnTo>
                    <a:pt x="1219" y="1507"/>
                  </a:lnTo>
                  <a:lnTo>
                    <a:pt x="1215" y="1479"/>
                  </a:lnTo>
                  <a:lnTo>
                    <a:pt x="1213" y="1451"/>
                  </a:lnTo>
                  <a:lnTo>
                    <a:pt x="1212" y="1423"/>
                  </a:lnTo>
                  <a:lnTo>
                    <a:pt x="1213" y="1397"/>
                  </a:lnTo>
                  <a:lnTo>
                    <a:pt x="1214" y="1370"/>
                  </a:lnTo>
                  <a:lnTo>
                    <a:pt x="1218" y="1344"/>
                  </a:lnTo>
                  <a:lnTo>
                    <a:pt x="1222" y="1319"/>
                  </a:lnTo>
                  <a:lnTo>
                    <a:pt x="1228" y="1293"/>
                  </a:lnTo>
                  <a:lnTo>
                    <a:pt x="1235" y="1269"/>
                  </a:lnTo>
                  <a:lnTo>
                    <a:pt x="1243" y="1244"/>
                  </a:lnTo>
                  <a:lnTo>
                    <a:pt x="1252" y="1221"/>
                  </a:lnTo>
                  <a:lnTo>
                    <a:pt x="1263" y="1198"/>
                  </a:lnTo>
                  <a:lnTo>
                    <a:pt x="1274" y="1175"/>
                  </a:lnTo>
                  <a:lnTo>
                    <a:pt x="1287" y="1154"/>
                  </a:lnTo>
                  <a:lnTo>
                    <a:pt x="1301" y="1132"/>
                  </a:lnTo>
                  <a:lnTo>
                    <a:pt x="1315" y="1112"/>
                  </a:lnTo>
                  <a:lnTo>
                    <a:pt x="1331" y="1092"/>
                  </a:lnTo>
                  <a:lnTo>
                    <a:pt x="1348" y="1073"/>
                  </a:lnTo>
                  <a:lnTo>
                    <a:pt x="1365" y="1055"/>
                  </a:lnTo>
                  <a:lnTo>
                    <a:pt x="1365" y="1054"/>
                  </a:lnTo>
                  <a:lnTo>
                    <a:pt x="1384" y="1037"/>
                  </a:lnTo>
                  <a:lnTo>
                    <a:pt x="1402" y="1020"/>
                  </a:lnTo>
                  <a:lnTo>
                    <a:pt x="1422" y="1005"/>
                  </a:lnTo>
                  <a:lnTo>
                    <a:pt x="1443" y="990"/>
                  </a:lnTo>
                  <a:lnTo>
                    <a:pt x="1464" y="977"/>
                  </a:lnTo>
                  <a:lnTo>
                    <a:pt x="1486" y="965"/>
                  </a:lnTo>
                  <a:lnTo>
                    <a:pt x="1508" y="953"/>
                  </a:lnTo>
                  <a:lnTo>
                    <a:pt x="1531" y="943"/>
                  </a:lnTo>
                  <a:lnTo>
                    <a:pt x="1554" y="933"/>
                  </a:lnTo>
                  <a:lnTo>
                    <a:pt x="1579" y="925"/>
                  </a:lnTo>
                  <a:lnTo>
                    <a:pt x="1603" y="918"/>
                  </a:lnTo>
                  <a:lnTo>
                    <a:pt x="1628" y="912"/>
                  </a:lnTo>
                  <a:lnTo>
                    <a:pt x="1654" y="908"/>
                  </a:lnTo>
                  <a:lnTo>
                    <a:pt x="1681" y="904"/>
                  </a:lnTo>
                  <a:lnTo>
                    <a:pt x="1706" y="902"/>
                  </a:lnTo>
                  <a:lnTo>
                    <a:pt x="1733" y="902"/>
                  </a:lnTo>
                  <a:lnTo>
                    <a:pt x="1760" y="902"/>
                  </a:lnTo>
                  <a:lnTo>
                    <a:pt x="1786" y="904"/>
                  </a:lnTo>
                  <a:lnTo>
                    <a:pt x="1813" y="908"/>
                  </a:lnTo>
                  <a:lnTo>
                    <a:pt x="1839" y="912"/>
                  </a:lnTo>
                  <a:lnTo>
                    <a:pt x="1863" y="918"/>
                  </a:lnTo>
                  <a:lnTo>
                    <a:pt x="1889" y="925"/>
                  </a:lnTo>
                  <a:lnTo>
                    <a:pt x="1913" y="933"/>
                  </a:lnTo>
                  <a:lnTo>
                    <a:pt x="1936" y="943"/>
                  </a:lnTo>
                  <a:lnTo>
                    <a:pt x="1959" y="953"/>
                  </a:lnTo>
                  <a:lnTo>
                    <a:pt x="1981" y="965"/>
                  </a:lnTo>
                  <a:lnTo>
                    <a:pt x="2003" y="977"/>
                  </a:lnTo>
                  <a:lnTo>
                    <a:pt x="2024" y="990"/>
                  </a:lnTo>
                  <a:lnTo>
                    <a:pt x="2045" y="1005"/>
                  </a:lnTo>
                  <a:lnTo>
                    <a:pt x="2065" y="1020"/>
                  </a:lnTo>
                  <a:lnTo>
                    <a:pt x="2084" y="1037"/>
                  </a:lnTo>
                  <a:lnTo>
                    <a:pt x="2102" y="1054"/>
                  </a:lnTo>
                  <a:lnTo>
                    <a:pt x="2102" y="1055"/>
                  </a:lnTo>
                  <a:lnTo>
                    <a:pt x="2118" y="1073"/>
                  </a:lnTo>
                  <a:lnTo>
                    <a:pt x="2136" y="1091"/>
                  </a:lnTo>
                  <a:lnTo>
                    <a:pt x="2151" y="1111"/>
                  </a:lnTo>
                  <a:lnTo>
                    <a:pt x="2165" y="1132"/>
                  </a:lnTo>
                  <a:lnTo>
                    <a:pt x="2179" y="1153"/>
                  </a:lnTo>
                  <a:lnTo>
                    <a:pt x="2192" y="1175"/>
                  </a:lnTo>
                  <a:lnTo>
                    <a:pt x="2203" y="1197"/>
                  </a:lnTo>
                  <a:lnTo>
                    <a:pt x="2214" y="1220"/>
                  </a:lnTo>
                  <a:lnTo>
                    <a:pt x="2223" y="1244"/>
                  </a:lnTo>
                  <a:lnTo>
                    <a:pt x="2231" y="1269"/>
                  </a:lnTo>
                  <a:lnTo>
                    <a:pt x="2238" y="1293"/>
                  </a:lnTo>
                  <a:lnTo>
                    <a:pt x="2244" y="1319"/>
                  </a:lnTo>
                  <a:lnTo>
                    <a:pt x="2248" y="1344"/>
                  </a:lnTo>
                  <a:lnTo>
                    <a:pt x="2252" y="1370"/>
                  </a:lnTo>
                  <a:lnTo>
                    <a:pt x="2254" y="1397"/>
                  </a:lnTo>
                  <a:lnTo>
                    <a:pt x="2254" y="1423"/>
                  </a:lnTo>
                  <a:lnTo>
                    <a:pt x="2254" y="1450"/>
                  </a:lnTo>
                  <a:lnTo>
                    <a:pt x="2252" y="1477"/>
                  </a:lnTo>
                  <a:lnTo>
                    <a:pt x="2248" y="1502"/>
                  </a:lnTo>
                  <a:lnTo>
                    <a:pt x="2244" y="1528"/>
                  </a:lnTo>
                  <a:lnTo>
                    <a:pt x="2238" y="1553"/>
                  </a:lnTo>
                  <a:lnTo>
                    <a:pt x="2231" y="1578"/>
                  </a:lnTo>
                  <a:lnTo>
                    <a:pt x="2223" y="1602"/>
                  </a:lnTo>
                  <a:lnTo>
                    <a:pt x="2214" y="1626"/>
                  </a:lnTo>
                  <a:lnTo>
                    <a:pt x="2203" y="1648"/>
                  </a:lnTo>
                  <a:lnTo>
                    <a:pt x="2192" y="1672"/>
                  </a:lnTo>
                  <a:lnTo>
                    <a:pt x="2179" y="1694"/>
                  </a:lnTo>
                  <a:lnTo>
                    <a:pt x="2166" y="1715"/>
                  </a:lnTo>
                  <a:lnTo>
                    <a:pt x="2151" y="1734"/>
                  </a:lnTo>
                  <a:lnTo>
                    <a:pt x="2136" y="1754"/>
                  </a:lnTo>
                  <a:lnTo>
                    <a:pt x="2120" y="1774"/>
                  </a:lnTo>
                  <a:lnTo>
                    <a:pt x="2102" y="1791"/>
                  </a:lnTo>
                  <a:lnTo>
                    <a:pt x="2084" y="1809"/>
                  </a:lnTo>
                  <a:lnTo>
                    <a:pt x="2065" y="1825"/>
                  </a:lnTo>
                  <a:lnTo>
                    <a:pt x="2045" y="1841"/>
                  </a:lnTo>
                  <a:lnTo>
                    <a:pt x="2024" y="1855"/>
                  </a:lnTo>
                  <a:lnTo>
                    <a:pt x="2003" y="1869"/>
                  </a:lnTo>
                  <a:lnTo>
                    <a:pt x="1981" y="1882"/>
                  </a:lnTo>
                  <a:lnTo>
                    <a:pt x="1959" y="1893"/>
                  </a:lnTo>
                  <a:lnTo>
                    <a:pt x="1936" y="1904"/>
                  </a:lnTo>
                  <a:lnTo>
                    <a:pt x="1913" y="1913"/>
                  </a:lnTo>
                  <a:lnTo>
                    <a:pt x="1889" y="1921"/>
                  </a:lnTo>
                  <a:lnTo>
                    <a:pt x="1863" y="1928"/>
                  </a:lnTo>
                  <a:lnTo>
                    <a:pt x="1839" y="1934"/>
                  </a:lnTo>
                  <a:lnTo>
                    <a:pt x="1813" y="1939"/>
                  </a:lnTo>
                  <a:lnTo>
                    <a:pt x="1786" y="1942"/>
                  </a:lnTo>
                  <a:lnTo>
                    <a:pt x="1760" y="1943"/>
                  </a:lnTo>
                  <a:lnTo>
                    <a:pt x="1733" y="1945"/>
                  </a:lnTo>
                  <a:lnTo>
                    <a:pt x="1710" y="1943"/>
                  </a:lnTo>
                  <a:lnTo>
                    <a:pt x="1685" y="1942"/>
                  </a:lnTo>
                  <a:lnTo>
                    <a:pt x="1662" y="1940"/>
                  </a:lnTo>
                  <a:lnTo>
                    <a:pt x="1640" y="1936"/>
                  </a:lnTo>
                  <a:lnTo>
                    <a:pt x="1617" y="1932"/>
                  </a:lnTo>
                  <a:lnTo>
                    <a:pt x="1595" y="1926"/>
                  </a:lnTo>
                  <a:lnTo>
                    <a:pt x="1573" y="1919"/>
                  </a:lnTo>
                  <a:lnTo>
                    <a:pt x="1552" y="1912"/>
                  </a:lnTo>
                  <a:lnTo>
                    <a:pt x="1465" y="2000"/>
                  </a:lnTo>
                  <a:lnTo>
                    <a:pt x="1384" y="2089"/>
                  </a:lnTo>
                  <a:lnTo>
                    <a:pt x="1306" y="2177"/>
                  </a:lnTo>
                  <a:lnTo>
                    <a:pt x="1233" y="2263"/>
                  </a:lnTo>
                  <a:lnTo>
                    <a:pt x="1164" y="2349"/>
                  </a:lnTo>
                  <a:lnTo>
                    <a:pt x="1099" y="2433"/>
                  </a:lnTo>
                  <a:lnTo>
                    <a:pt x="1069" y="2475"/>
                  </a:lnTo>
                  <a:lnTo>
                    <a:pt x="1039" y="2517"/>
                  </a:lnTo>
                  <a:lnTo>
                    <a:pt x="1011" y="2558"/>
                  </a:lnTo>
                  <a:lnTo>
                    <a:pt x="983" y="2599"/>
                  </a:lnTo>
                  <a:lnTo>
                    <a:pt x="961" y="2633"/>
                  </a:lnTo>
                  <a:lnTo>
                    <a:pt x="1020" y="2674"/>
                  </a:lnTo>
                  <a:lnTo>
                    <a:pt x="1081" y="2714"/>
                  </a:lnTo>
                  <a:lnTo>
                    <a:pt x="1143" y="2755"/>
                  </a:lnTo>
                  <a:lnTo>
                    <a:pt x="1207" y="2796"/>
                  </a:lnTo>
                  <a:lnTo>
                    <a:pt x="1341" y="2878"/>
                  </a:lnTo>
                  <a:lnTo>
                    <a:pt x="1479" y="2962"/>
                  </a:lnTo>
                  <a:lnTo>
                    <a:pt x="1583" y="3026"/>
                  </a:lnTo>
                  <a:lnTo>
                    <a:pt x="1689" y="3089"/>
                  </a:lnTo>
                  <a:lnTo>
                    <a:pt x="1795" y="3156"/>
                  </a:lnTo>
                  <a:lnTo>
                    <a:pt x="1900" y="3223"/>
                  </a:lnTo>
                  <a:lnTo>
                    <a:pt x="2003" y="3293"/>
                  </a:lnTo>
                  <a:lnTo>
                    <a:pt x="2056" y="3329"/>
                  </a:lnTo>
                  <a:lnTo>
                    <a:pt x="2107" y="3365"/>
                  </a:lnTo>
                  <a:lnTo>
                    <a:pt x="2157" y="3402"/>
                  </a:lnTo>
                  <a:lnTo>
                    <a:pt x="2207" y="3439"/>
                  </a:lnTo>
                  <a:lnTo>
                    <a:pt x="2255" y="3477"/>
                  </a:lnTo>
                  <a:lnTo>
                    <a:pt x="2304" y="3517"/>
                  </a:lnTo>
                  <a:lnTo>
                    <a:pt x="2304" y="1261"/>
                  </a:lnTo>
                  <a:lnTo>
                    <a:pt x="2305" y="1225"/>
                  </a:lnTo>
                  <a:lnTo>
                    <a:pt x="2308" y="1189"/>
                  </a:lnTo>
                  <a:lnTo>
                    <a:pt x="2312" y="1154"/>
                  </a:lnTo>
                  <a:lnTo>
                    <a:pt x="2319" y="1119"/>
                  </a:lnTo>
                  <a:lnTo>
                    <a:pt x="2326" y="1084"/>
                  </a:lnTo>
                  <a:lnTo>
                    <a:pt x="2337" y="1051"/>
                  </a:lnTo>
                  <a:lnTo>
                    <a:pt x="2347" y="1018"/>
                  </a:lnTo>
                  <a:lnTo>
                    <a:pt x="2360" y="987"/>
                  </a:lnTo>
                  <a:lnTo>
                    <a:pt x="2374" y="955"/>
                  </a:lnTo>
                  <a:lnTo>
                    <a:pt x="2390" y="924"/>
                  </a:lnTo>
                  <a:lnTo>
                    <a:pt x="2407" y="895"/>
                  </a:lnTo>
                  <a:lnTo>
                    <a:pt x="2425" y="866"/>
                  </a:lnTo>
                  <a:lnTo>
                    <a:pt x="2445" y="838"/>
                  </a:lnTo>
                  <a:lnTo>
                    <a:pt x="2467" y="811"/>
                  </a:lnTo>
                  <a:lnTo>
                    <a:pt x="2489" y="786"/>
                  </a:lnTo>
                  <a:lnTo>
                    <a:pt x="2512" y="761"/>
                  </a:lnTo>
                  <a:lnTo>
                    <a:pt x="2536" y="738"/>
                  </a:lnTo>
                  <a:lnTo>
                    <a:pt x="2562" y="716"/>
                  </a:lnTo>
                  <a:lnTo>
                    <a:pt x="2589" y="694"/>
                  </a:lnTo>
                  <a:lnTo>
                    <a:pt x="2616" y="674"/>
                  </a:lnTo>
                  <a:lnTo>
                    <a:pt x="2645" y="656"/>
                  </a:lnTo>
                  <a:lnTo>
                    <a:pt x="2674" y="639"/>
                  </a:lnTo>
                  <a:lnTo>
                    <a:pt x="2706" y="623"/>
                  </a:lnTo>
                  <a:lnTo>
                    <a:pt x="2737" y="609"/>
                  </a:lnTo>
                  <a:lnTo>
                    <a:pt x="2769" y="597"/>
                  </a:lnTo>
                  <a:lnTo>
                    <a:pt x="2802" y="586"/>
                  </a:lnTo>
                  <a:lnTo>
                    <a:pt x="2835" y="576"/>
                  </a:lnTo>
                  <a:lnTo>
                    <a:pt x="2870" y="567"/>
                  </a:lnTo>
                  <a:lnTo>
                    <a:pt x="2904" y="562"/>
                  </a:lnTo>
                  <a:lnTo>
                    <a:pt x="2939" y="557"/>
                  </a:lnTo>
                  <a:lnTo>
                    <a:pt x="2975" y="555"/>
                  </a:lnTo>
                  <a:lnTo>
                    <a:pt x="3011" y="554"/>
                  </a:lnTo>
                  <a:close/>
                  <a:moveTo>
                    <a:pt x="1887" y="1269"/>
                  </a:moveTo>
                  <a:lnTo>
                    <a:pt x="1887" y="1269"/>
                  </a:lnTo>
                  <a:lnTo>
                    <a:pt x="1871" y="1255"/>
                  </a:lnTo>
                  <a:lnTo>
                    <a:pt x="1855" y="1242"/>
                  </a:lnTo>
                  <a:lnTo>
                    <a:pt x="1837" y="1232"/>
                  </a:lnTo>
                  <a:lnTo>
                    <a:pt x="1818" y="1222"/>
                  </a:lnTo>
                  <a:lnTo>
                    <a:pt x="1798" y="1215"/>
                  </a:lnTo>
                  <a:lnTo>
                    <a:pt x="1777" y="1210"/>
                  </a:lnTo>
                  <a:lnTo>
                    <a:pt x="1755" y="1206"/>
                  </a:lnTo>
                  <a:lnTo>
                    <a:pt x="1733" y="1205"/>
                  </a:lnTo>
                  <a:lnTo>
                    <a:pt x="1711" y="1206"/>
                  </a:lnTo>
                  <a:lnTo>
                    <a:pt x="1689" y="1210"/>
                  </a:lnTo>
                  <a:lnTo>
                    <a:pt x="1668" y="1215"/>
                  </a:lnTo>
                  <a:lnTo>
                    <a:pt x="1648" y="1222"/>
                  </a:lnTo>
                  <a:lnTo>
                    <a:pt x="1630" y="1232"/>
                  </a:lnTo>
                  <a:lnTo>
                    <a:pt x="1611" y="1242"/>
                  </a:lnTo>
                  <a:lnTo>
                    <a:pt x="1595" y="1255"/>
                  </a:lnTo>
                  <a:lnTo>
                    <a:pt x="1580" y="1269"/>
                  </a:lnTo>
                  <a:lnTo>
                    <a:pt x="1579" y="1269"/>
                  </a:lnTo>
                  <a:lnTo>
                    <a:pt x="1565" y="1284"/>
                  </a:lnTo>
                  <a:lnTo>
                    <a:pt x="1552" y="1301"/>
                  </a:lnTo>
                  <a:lnTo>
                    <a:pt x="1541" y="1319"/>
                  </a:lnTo>
                  <a:lnTo>
                    <a:pt x="1532" y="1338"/>
                  </a:lnTo>
                  <a:lnTo>
                    <a:pt x="1525" y="1358"/>
                  </a:lnTo>
                  <a:lnTo>
                    <a:pt x="1519" y="1379"/>
                  </a:lnTo>
                  <a:lnTo>
                    <a:pt x="1517" y="1401"/>
                  </a:lnTo>
                  <a:lnTo>
                    <a:pt x="1516" y="1423"/>
                  </a:lnTo>
                  <a:lnTo>
                    <a:pt x="1517" y="1445"/>
                  </a:lnTo>
                  <a:lnTo>
                    <a:pt x="1519" y="1467"/>
                  </a:lnTo>
                  <a:lnTo>
                    <a:pt x="1525" y="1488"/>
                  </a:lnTo>
                  <a:lnTo>
                    <a:pt x="1532" y="1508"/>
                  </a:lnTo>
                  <a:lnTo>
                    <a:pt x="1541" y="1527"/>
                  </a:lnTo>
                  <a:lnTo>
                    <a:pt x="1553" y="1545"/>
                  </a:lnTo>
                  <a:lnTo>
                    <a:pt x="1565" y="1561"/>
                  </a:lnTo>
                  <a:lnTo>
                    <a:pt x="1580" y="1576"/>
                  </a:lnTo>
                  <a:lnTo>
                    <a:pt x="1580" y="1578"/>
                  </a:lnTo>
                  <a:lnTo>
                    <a:pt x="1595" y="1592"/>
                  </a:lnTo>
                  <a:lnTo>
                    <a:pt x="1611" y="1604"/>
                  </a:lnTo>
                  <a:lnTo>
                    <a:pt x="1630" y="1615"/>
                  </a:lnTo>
                  <a:lnTo>
                    <a:pt x="1648" y="1624"/>
                  </a:lnTo>
                  <a:lnTo>
                    <a:pt x="1668" y="1631"/>
                  </a:lnTo>
                  <a:lnTo>
                    <a:pt x="1689" y="1637"/>
                  </a:lnTo>
                  <a:lnTo>
                    <a:pt x="1711" y="1639"/>
                  </a:lnTo>
                  <a:lnTo>
                    <a:pt x="1733" y="1640"/>
                  </a:lnTo>
                  <a:lnTo>
                    <a:pt x="1755" y="1639"/>
                  </a:lnTo>
                  <a:lnTo>
                    <a:pt x="1777" y="1637"/>
                  </a:lnTo>
                  <a:lnTo>
                    <a:pt x="1798" y="1631"/>
                  </a:lnTo>
                  <a:lnTo>
                    <a:pt x="1818" y="1624"/>
                  </a:lnTo>
                  <a:lnTo>
                    <a:pt x="1837" y="1615"/>
                  </a:lnTo>
                  <a:lnTo>
                    <a:pt x="1855" y="1603"/>
                  </a:lnTo>
                  <a:lnTo>
                    <a:pt x="1871" y="1592"/>
                  </a:lnTo>
                  <a:lnTo>
                    <a:pt x="1887" y="1576"/>
                  </a:lnTo>
                  <a:lnTo>
                    <a:pt x="1901" y="1561"/>
                  </a:lnTo>
                  <a:lnTo>
                    <a:pt x="1914" y="1545"/>
                  </a:lnTo>
                  <a:lnTo>
                    <a:pt x="1925" y="1527"/>
                  </a:lnTo>
                  <a:lnTo>
                    <a:pt x="1934" y="1508"/>
                  </a:lnTo>
                  <a:lnTo>
                    <a:pt x="1941" y="1488"/>
                  </a:lnTo>
                  <a:lnTo>
                    <a:pt x="1947" y="1467"/>
                  </a:lnTo>
                  <a:lnTo>
                    <a:pt x="1950" y="1445"/>
                  </a:lnTo>
                  <a:lnTo>
                    <a:pt x="1951" y="1423"/>
                  </a:lnTo>
                  <a:lnTo>
                    <a:pt x="1950" y="1401"/>
                  </a:lnTo>
                  <a:lnTo>
                    <a:pt x="1947" y="1379"/>
                  </a:lnTo>
                  <a:lnTo>
                    <a:pt x="1941" y="1358"/>
                  </a:lnTo>
                  <a:lnTo>
                    <a:pt x="1934" y="1338"/>
                  </a:lnTo>
                  <a:lnTo>
                    <a:pt x="1925" y="1319"/>
                  </a:lnTo>
                  <a:lnTo>
                    <a:pt x="1914" y="1301"/>
                  </a:lnTo>
                  <a:lnTo>
                    <a:pt x="1901" y="1284"/>
                  </a:lnTo>
                  <a:lnTo>
                    <a:pt x="1887" y="1269"/>
                  </a:lnTo>
                  <a:close/>
                  <a:moveTo>
                    <a:pt x="2304" y="5100"/>
                  </a:moveTo>
                  <a:lnTo>
                    <a:pt x="2304" y="4074"/>
                  </a:lnTo>
                  <a:lnTo>
                    <a:pt x="2277" y="4045"/>
                  </a:lnTo>
                  <a:lnTo>
                    <a:pt x="2251" y="4017"/>
                  </a:lnTo>
                  <a:lnTo>
                    <a:pt x="2224" y="3989"/>
                  </a:lnTo>
                  <a:lnTo>
                    <a:pt x="2195" y="3961"/>
                  </a:lnTo>
                  <a:lnTo>
                    <a:pt x="2138" y="3908"/>
                  </a:lnTo>
                  <a:lnTo>
                    <a:pt x="2078" y="3856"/>
                  </a:lnTo>
                  <a:lnTo>
                    <a:pt x="2016" y="3805"/>
                  </a:lnTo>
                  <a:lnTo>
                    <a:pt x="1952" y="3755"/>
                  </a:lnTo>
                  <a:lnTo>
                    <a:pt x="1887" y="3706"/>
                  </a:lnTo>
                  <a:lnTo>
                    <a:pt x="1821" y="3659"/>
                  </a:lnTo>
                  <a:lnTo>
                    <a:pt x="1754" y="3613"/>
                  </a:lnTo>
                  <a:lnTo>
                    <a:pt x="1687" y="3567"/>
                  </a:lnTo>
                  <a:lnTo>
                    <a:pt x="1617" y="3522"/>
                  </a:lnTo>
                  <a:lnTo>
                    <a:pt x="1548" y="3478"/>
                  </a:lnTo>
                  <a:lnTo>
                    <a:pt x="1409" y="3392"/>
                  </a:lnTo>
                  <a:lnTo>
                    <a:pt x="1270" y="3308"/>
                  </a:lnTo>
                  <a:lnTo>
                    <a:pt x="1140" y="3230"/>
                  </a:lnTo>
                  <a:lnTo>
                    <a:pt x="1012" y="3151"/>
                  </a:lnTo>
                  <a:lnTo>
                    <a:pt x="949" y="3111"/>
                  </a:lnTo>
                  <a:lnTo>
                    <a:pt x="888" y="3071"/>
                  </a:lnTo>
                  <a:lnTo>
                    <a:pt x="826" y="3030"/>
                  </a:lnTo>
                  <a:lnTo>
                    <a:pt x="765" y="2988"/>
                  </a:lnTo>
                  <a:lnTo>
                    <a:pt x="737" y="3056"/>
                  </a:lnTo>
                  <a:lnTo>
                    <a:pt x="710" y="3122"/>
                  </a:lnTo>
                  <a:lnTo>
                    <a:pt x="687" y="3186"/>
                  </a:lnTo>
                  <a:lnTo>
                    <a:pt x="667" y="3250"/>
                  </a:lnTo>
                  <a:lnTo>
                    <a:pt x="650" y="3313"/>
                  </a:lnTo>
                  <a:lnTo>
                    <a:pt x="636" y="3375"/>
                  </a:lnTo>
                  <a:lnTo>
                    <a:pt x="624" y="3435"/>
                  </a:lnTo>
                  <a:lnTo>
                    <a:pt x="615" y="3496"/>
                  </a:lnTo>
                  <a:lnTo>
                    <a:pt x="612" y="3533"/>
                  </a:lnTo>
                  <a:lnTo>
                    <a:pt x="608" y="3577"/>
                  </a:lnTo>
                  <a:lnTo>
                    <a:pt x="606" y="3615"/>
                  </a:lnTo>
                  <a:lnTo>
                    <a:pt x="605" y="3652"/>
                  </a:lnTo>
                  <a:lnTo>
                    <a:pt x="605" y="3691"/>
                  </a:lnTo>
                  <a:lnTo>
                    <a:pt x="606" y="3728"/>
                  </a:lnTo>
                  <a:lnTo>
                    <a:pt x="609" y="3765"/>
                  </a:lnTo>
                  <a:lnTo>
                    <a:pt x="613" y="3801"/>
                  </a:lnTo>
                  <a:lnTo>
                    <a:pt x="617" y="3837"/>
                  </a:lnTo>
                  <a:lnTo>
                    <a:pt x="623" y="3873"/>
                  </a:lnTo>
                  <a:lnTo>
                    <a:pt x="630" y="3908"/>
                  </a:lnTo>
                  <a:lnTo>
                    <a:pt x="638" y="3943"/>
                  </a:lnTo>
                  <a:lnTo>
                    <a:pt x="646" y="3976"/>
                  </a:lnTo>
                  <a:lnTo>
                    <a:pt x="657" y="4010"/>
                  </a:lnTo>
                  <a:lnTo>
                    <a:pt x="668" y="4044"/>
                  </a:lnTo>
                  <a:lnTo>
                    <a:pt x="680" y="4076"/>
                  </a:lnTo>
                  <a:lnTo>
                    <a:pt x="693" y="4109"/>
                  </a:lnTo>
                  <a:lnTo>
                    <a:pt x="707" y="4141"/>
                  </a:lnTo>
                  <a:lnTo>
                    <a:pt x="722" y="4173"/>
                  </a:lnTo>
                  <a:lnTo>
                    <a:pt x="738" y="4204"/>
                  </a:lnTo>
                  <a:lnTo>
                    <a:pt x="755" y="4234"/>
                  </a:lnTo>
                  <a:lnTo>
                    <a:pt x="773" y="4264"/>
                  </a:lnTo>
                  <a:lnTo>
                    <a:pt x="791" y="4295"/>
                  </a:lnTo>
                  <a:lnTo>
                    <a:pt x="811" y="4324"/>
                  </a:lnTo>
                  <a:lnTo>
                    <a:pt x="832" y="4353"/>
                  </a:lnTo>
                  <a:lnTo>
                    <a:pt x="853" y="4380"/>
                  </a:lnTo>
                  <a:lnTo>
                    <a:pt x="875" y="4408"/>
                  </a:lnTo>
                  <a:lnTo>
                    <a:pt x="898" y="4436"/>
                  </a:lnTo>
                  <a:lnTo>
                    <a:pt x="923" y="4463"/>
                  </a:lnTo>
                  <a:lnTo>
                    <a:pt x="947" y="4488"/>
                  </a:lnTo>
                  <a:lnTo>
                    <a:pt x="973" y="4515"/>
                  </a:lnTo>
                  <a:lnTo>
                    <a:pt x="999" y="4540"/>
                  </a:lnTo>
                  <a:lnTo>
                    <a:pt x="1027" y="4565"/>
                  </a:lnTo>
                  <a:lnTo>
                    <a:pt x="1055" y="4589"/>
                  </a:lnTo>
                  <a:lnTo>
                    <a:pt x="1084" y="4614"/>
                  </a:lnTo>
                  <a:lnTo>
                    <a:pt x="1114" y="4637"/>
                  </a:lnTo>
                  <a:lnTo>
                    <a:pt x="1144" y="4660"/>
                  </a:lnTo>
                  <a:lnTo>
                    <a:pt x="1176" y="4684"/>
                  </a:lnTo>
                  <a:lnTo>
                    <a:pt x="1208" y="4706"/>
                  </a:lnTo>
                  <a:lnTo>
                    <a:pt x="1242" y="4728"/>
                  </a:lnTo>
                  <a:lnTo>
                    <a:pt x="1276" y="4749"/>
                  </a:lnTo>
                  <a:lnTo>
                    <a:pt x="1309" y="4769"/>
                  </a:lnTo>
                  <a:lnTo>
                    <a:pt x="1344" y="4789"/>
                  </a:lnTo>
                  <a:lnTo>
                    <a:pt x="1380" y="4809"/>
                  </a:lnTo>
                  <a:lnTo>
                    <a:pt x="1416" y="4829"/>
                  </a:lnTo>
                  <a:lnTo>
                    <a:pt x="1453" y="4847"/>
                  </a:lnTo>
                  <a:lnTo>
                    <a:pt x="1490" y="4865"/>
                  </a:lnTo>
                  <a:lnTo>
                    <a:pt x="1529" y="4882"/>
                  </a:lnTo>
                  <a:lnTo>
                    <a:pt x="1568" y="4899"/>
                  </a:lnTo>
                  <a:lnTo>
                    <a:pt x="1608" y="4916"/>
                  </a:lnTo>
                  <a:lnTo>
                    <a:pt x="1647" y="4931"/>
                  </a:lnTo>
                  <a:lnTo>
                    <a:pt x="1688" y="4947"/>
                  </a:lnTo>
                  <a:lnTo>
                    <a:pt x="1728" y="4961"/>
                  </a:lnTo>
                  <a:lnTo>
                    <a:pt x="1770" y="4975"/>
                  </a:lnTo>
                  <a:lnTo>
                    <a:pt x="1855" y="5002"/>
                  </a:lnTo>
                  <a:lnTo>
                    <a:pt x="1941" y="5026"/>
                  </a:lnTo>
                  <a:lnTo>
                    <a:pt x="2029" y="5048"/>
                  </a:lnTo>
                  <a:lnTo>
                    <a:pt x="2120" y="5068"/>
                  </a:lnTo>
                  <a:lnTo>
                    <a:pt x="2211" y="5085"/>
                  </a:lnTo>
                  <a:lnTo>
                    <a:pt x="2304" y="5100"/>
                  </a:lnTo>
                  <a:close/>
                  <a:moveTo>
                    <a:pt x="2991" y="1292"/>
                  </a:moveTo>
                  <a:lnTo>
                    <a:pt x="2991" y="3627"/>
                  </a:lnTo>
                  <a:lnTo>
                    <a:pt x="5477" y="3627"/>
                  </a:lnTo>
                  <a:lnTo>
                    <a:pt x="5477" y="1292"/>
                  </a:lnTo>
                  <a:lnTo>
                    <a:pt x="2991" y="1292"/>
                  </a:lnTo>
                  <a:close/>
                  <a:moveTo>
                    <a:pt x="4212" y="3997"/>
                  </a:moveTo>
                  <a:lnTo>
                    <a:pt x="4212" y="3997"/>
                  </a:lnTo>
                  <a:lnTo>
                    <a:pt x="4181" y="3998"/>
                  </a:lnTo>
                  <a:lnTo>
                    <a:pt x="4150" y="4000"/>
                  </a:lnTo>
                  <a:lnTo>
                    <a:pt x="4120" y="4003"/>
                  </a:lnTo>
                  <a:lnTo>
                    <a:pt x="4090" y="4007"/>
                  </a:lnTo>
                  <a:lnTo>
                    <a:pt x="4060" y="4012"/>
                  </a:lnTo>
                  <a:lnTo>
                    <a:pt x="4030" y="4018"/>
                  </a:lnTo>
                  <a:lnTo>
                    <a:pt x="4001" y="4026"/>
                  </a:lnTo>
                  <a:lnTo>
                    <a:pt x="3974" y="4034"/>
                  </a:lnTo>
                  <a:lnTo>
                    <a:pt x="3946" y="4044"/>
                  </a:lnTo>
                  <a:lnTo>
                    <a:pt x="3918" y="4054"/>
                  </a:lnTo>
                  <a:lnTo>
                    <a:pt x="3891" y="4066"/>
                  </a:lnTo>
                  <a:lnTo>
                    <a:pt x="3864" y="4079"/>
                  </a:lnTo>
                  <a:lnTo>
                    <a:pt x="3839" y="4091"/>
                  </a:lnTo>
                  <a:lnTo>
                    <a:pt x="3813" y="4105"/>
                  </a:lnTo>
                  <a:lnTo>
                    <a:pt x="3789" y="4120"/>
                  </a:lnTo>
                  <a:lnTo>
                    <a:pt x="3765" y="4137"/>
                  </a:lnTo>
                  <a:lnTo>
                    <a:pt x="4227" y="4599"/>
                  </a:lnTo>
                  <a:lnTo>
                    <a:pt x="4676" y="4149"/>
                  </a:lnTo>
                  <a:lnTo>
                    <a:pt x="4652" y="4132"/>
                  </a:lnTo>
                  <a:lnTo>
                    <a:pt x="4626" y="4116"/>
                  </a:lnTo>
                  <a:lnTo>
                    <a:pt x="4599" y="4100"/>
                  </a:lnTo>
                  <a:lnTo>
                    <a:pt x="4573" y="4086"/>
                  </a:lnTo>
                  <a:lnTo>
                    <a:pt x="4546" y="4072"/>
                  </a:lnTo>
                  <a:lnTo>
                    <a:pt x="4518" y="4059"/>
                  </a:lnTo>
                  <a:lnTo>
                    <a:pt x="4489" y="4048"/>
                  </a:lnTo>
                  <a:lnTo>
                    <a:pt x="4460" y="4038"/>
                  </a:lnTo>
                  <a:lnTo>
                    <a:pt x="4431" y="4029"/>
                  </a:lnTo>
                  <a:lnTo>
                    <a:pt x="4401" y="4021"/>
                  </a:lnTo>
                  <a:lnTo>
                    <a:pt x="4371" y="4014"/>
                  </a:lnTo>
                  <a:lnTo>
                    <a:pt x="4339" y="4008"/>
                  </a:lnTo>
                  <a:lnTo>
                    <a:pt x="4308" y="4003"/>
                  </a:lnTo>
                  <a:lnTo>
                    <a:pt x="4277" y="4000"/>
                  </a:lnTo>
                  <a:lnTo>
                    <a:pt x="4244" y="3998"/>
                  </a:lnTo>
                  <a:lnTo>
                    <a:pt x="4212" y="3997"/>
                  </a:lnTo>
                  <a:close/>
                  <a:moveTo>
                    <a:pt x="4858" y="4335"/>
                  </a:moveTo>
                  <a:lnTo>
                    <a:pt x="4411" y="4783"/>
                  </a:lnTo>
                  <a:lnTo>
                    <a:pt x="4859" y="5233"/>
                  </a:lnTo>
                  <a:lnTo>
                    <a:pt x="4876" y="5208"/>
                  </a:lnTo>
                  <a:lnTo>
                    <a:pt x="4891" y="5184"/>
                  </a:lnTo>
                  <a:lnTo>
                    <a:pt x="4906" y="5158"/>
                  </a:lnTo>
                  <a:lnTo>
                    <a:pt x="4919" y="5133"/>
                  </a:lnTo>
                  <a:lnTo>
                    <a:pt x="4931" y="5106"/>
                  </a:lnTo>
                  <a:lnTo>
                    <a:pt x="4943" y="5079"/>
                  </a:lnTo>
                  <a:lnTo>
                    <a:pt x="4953" y="5052"/>
                  </a:lnTo>
                  <a:lnTo>
                    <a:pt x="4963" y="5024"/>
                  </a:lnTo>
                  <a:lnTo>
                    <a:pt x="4971" y="4995"/>
                  </a:lnTo>
                  <a:lnTo>
                    <a:pt x="4978" y="4967"/>
                  </a:lnTo>
                  <a:lnTo>
                    <a:pt x="4985" y="4937"/>
                  </a:lnTo>
                  <a:lnTo>
                    <a:pt x="4989" y="4908"/>
                  </a:lnTo>
                  <a:lnTo>
                    <a:pt x="4994" y="4877"/>
                  </a:lnTo>
                  <a:lnTo>
                    <a:pt x="4996" y="4847"/>
                  </a:lnTo>
                  <a:lnTo>
                    <a:pt x="4999" y="4816"/>
                  </a:lnTo>
                  <a:lnTo>
                    <a:pt x="5000" y="4786"/>
                  </a:lnTo>
                  <a:lnTo>
                    <a:pt x="4999" y="4754"/>
                  </a:lnTo>
                  <a:lnTo>
                    <a:pt x="4996" y="4723"/>
                  </a:lnTo>
                  <a:lnTo>
                    <a:pt x="4994" y="4693"/>
                  </a:lnTo>
                  <a:lnTo>
                    <a:pt x="4989" y="4663"/>
                  </a:lnTo>
                  <a:lnTo>
                    <a:pt x="4985" y="4632"/>
                  </a:lnTo>
                  <a:lnTo>
                    <a:pt x="4978" y="4603"/>
                  </a:lnTo>
                  <a:lnTo>
                    <a:pt x="4971" y="4574"/>
                  </a:lnTo>
                  <a:lnTo>
                    <a:pt x="4963" y="4545"/>
                  </a:lnTo>
                  <a:lnTo>
                    <a:pt x="4952" y="4517"/>
                  </a:lnTo>
                  <a:lnTo>
                    <a:pt x="4942" y="4490"/>
                  </a:lnTo>
                  <a:lnTo>
                    <a:pt x="4930" y="4463"/>
                  </a:lnTo>
                  <a:lnTo>
                    <a:pt x="4917" y="4436"/>
                  </a:lnTo>
                  <a:lnTo>
                    <a:pt x="4905" y="4411"/>
                  </a:lnTo>
                  <a:lnTo>
                    <a:pt x="4890" y="4385"/>
                  </a:lnTo>
                  <a:lnTo>
                    <a:pt x="4874" y="4360"/>
                  </a:lnTo>
                  <a:lnTo>
                    <a:pt x="4858" y="4335"/>
                  </a:lnTo>
                  <a:close/>
                  <a:moveTo>
                    <a:pt x="4678" y="5420"/>
                  </a:moveTo>
                  <a:lnTo>
                    <a:pt x="4227" y="4968"/>
                  </a:lnTo>
                  <a:lnTo>
                    <a:pt x="3762" y="5431"/>
                  </a:lnTo>
                  <a:lnTo>
                    <a:pt x="3787" y="5448"/>
                  </a:lnTo>
                  <a:lnTo>
                    <a:pt x="3811" y="5464"/>
                  </a:lnTo>
                  <a:lnTo>
                    <a:pt x="3837" y="5478"/>
                  </a:lnTo>
                  <a:lnTo>
                    <a:pt x="3863" y="5492"/>
                  </a:lnTo>
                  <a:lnTo>
                    <a:pt x="3890" y="5503"/>
                  </a:lnTo>
                  <a:lnTo>
                    <a:pt x="3917" y="5515"/>
                  </a:lnTo>
                  <a:lnTo>
                    <a:pt x="3945" y="5526"/>
                  </a:lnTo>
                  <a:lnTo>
                    <a:pt x="3972" y="5536"/>
                  </a:lnTo>
                  <a:lnTo>
                    <a:pt x="4000" y="5544"/>
                  </a:lnTo>
                  <a:lnTo>
                    <a:pt x="4029" y="5552"/>
                  </a:lnTo>
                  <a:lnTo>
                    <a:pt x="4060" y="5558"/>
                  </a:lnTo>
                  <a:lnTo>
                    <a:pt x="4089" y="5564"/>
                  </a:lnTo>
                  <a:lnTo>
                    <a:pt x="4119" y="5567"/>
                  </a:lnTo>
                  <a:lnTo>
                    <a:pt x="4150" y="5571"/>
                  </a:lnTo>
                  <a:lnTo>
                    <a:pt x="4180" y="5572"/>
                  </a:lnTo>
                  <a:lnTo>
                    <a:pt x="4212" y="5573"/>
                  </a:lnTo>
                  <a:lnTo>
                    <a:pt x="4244" y="5572"/>
                  </a:lnTo>
                  <a:lnTo>
                    <a:pt x="4277" y="5569"/>
                  </a:lnTo>
                  <a:lnTo>
                    <a:pt x="4308" y="5567"/>
                  </a:lnTo>
                  <a:lnTo>
                    <a:pt x="4340" y="5562"/>
                  </a:lnTo>
                  <a:lnTo>
                    <a:pt x="4371" y="5557"/>
                  </a:lnTo>
                  <a:lnTo>
                    <a:pt x="4402" y="5550"/>
                  </a:lnTo>
                  <a:lnTo>
                    <a:pt x="4432" y="5542"/>
                  </a:lnTo>
                  <a:lnTo>
                    <a:pt x="4461" y="5532"/>
                  </a:lnTo>
                  <a:lnTo>
                    <a:pt x="4490" y="5522"/>
                  </a:lnTo>
                  <a:lnTo>
                    <a:pt x="4519" y="5510"/>
                  </a:lnTo>
                  <a:lnTo>
                    <a:pt x="4547" y="5497"/>
                  </a:lnTo>
                  <a:lnTo>
                    <a:pt x="4575" y="5485"/>
                  </a:lnTo>
                  <a:lnTo>
                    <a:pt x="4602" y="5470"/>
                  </a:lnTo>
                  <a:lnTo>
                    <a:pt x="4627" y="5454"/>
                  </a:lnTo>
                  <a:lnTo>
                    <a:pt x="4653" y="5437"/>
                  </a:lnTo>
                  <a:lnTo>
                    <a:pt x="4678" y="5420"/>
                  </a:lnTo>
                  <a:close/>
                  <a:moveTo>
                    <a:pt x="3575" y="5249"/>
                  </a:moveTo>
                  <a:lnTo>
                    <a:pt x="4042" y="4783"/>
                  </a:lnTo>
                  <a:lnTo>
                    <a:pt x="3578" y="4319"/>
                  </a:lnTo>
                  <a:lnTo>
                    <a:pt x="3560" y="4343"/>
                  </a:lnTo>
                  <a:lnTo>
                    <a:pt x="3543" y="4369"/>
                  </a:lnTo>
                  <a:lnTo>
                    <a:pt x="3528" y="4396"/>
                  </a:lnTo>
                  <a:lnTo>
                    <a:pt x="3513" y="4422"/>
                  </a:lnTo>
                  <a:lnTo>
                    <a:pt x="3499" y="4450"/>
                  </a:lnTo>
                  <a:lnTo>
                    <a:pt x="3487" y="4478"/>
                  </a:lnTo>
                  <a:lnTo>
                    <a:pt x="3476" y="4506"/>
                  </a:lnTo>
                  <a:lnTo>
                    <a:pt x="3465" y="4536"/>
                  </a:lnTo>
                  <a:lnTo>
                    <a:pt x="3456" y="4565"/>
                  </a:lnTo>
                  <a:lnTo>
                    <a:pt x="3448" y="4595"/>
                  </a:lnTo>
                  <a:lnTo>
                    <a:pt x="3441" y="4625"/>
                  </a:lnTo>
                  <a:lnTo>
                    <a:pt x="3435" y="4657"/>
                  </a:lnTo>
                  <a:lnTo>
                    <a:pt x="3430" y="4688"/>
                  </a:lnTo>
                  <a:lnTo>
                    <a:pt x="3427" y="4721"/>
                  </a:lnTo>
                  <a:lnTo>
                    <a:pt x="3426" y="4752"/>
                  </a:lnTo>
                  <a:lnTo>
                    <a:pt x="3424" y="4786"/>
                  </a:lnTo>
                  <a:lnTo>
                    <a:pt x="3426" y="4817"/>
                  </a:lnTo>
                  <a:lnTo>
                    <a:pt x="3427" y="4850"/>
                  </a:lnTo>
                  <a:lnTo>
                    <a:pt x="3430" y="4881"/>
                  </a:lnTo>
                  <a:lnTo>
                    <a:pt x="3435" y="4912"/>
                  </a:lnTo>
                  <a:lnTo>
                    <a:pt x="3441" y="4944"/>
                  </a:lnTo>
                  <a:lnTo>
                    <a:pt x="3448" y="4974"/>
                  </a:lnTo>
                  <a:lnTo>
                    <a:pt x="3456" y="5004"/>
                  </a:lnTo>
                  <a:lnTo>
                    <a:pt x="3464" y="5033"/>
                  </a:lnTo>
                  <a:lnTo>
                    <a:pt x="3474" y="5062"/>
                  </a:lnTo>
                  <a:lnTo>
                    <a:pt x="3486" y="5091"/>
                  </a:lnTo>
                  <a:lnTo>
                    <a:pt x="3499" y="5119"/>
                  </a:lnTo>
                  <a:lnTo>
                    <a:pt x="3512" y="5147"/>
                  </a:lnTo>
                  <a:lnTo>
                    <a:pt x="3527" y="5174"/>
                  </a:lnTo>
                  <a:lnTo>
                    <a:pt x="3542" y="5199"/>
                  </a:lnTo>
                  <a:lnTo>
                    <a:pt x="3558" y="5225"/>
                  </a:lnTo>
                  <a:lnTo>
                    <a:pt x="3575" y="5249"/>
                  </a:lnTo>
                  <a:close/>
                </a:path>
              </a:pathLst>
            </a:custGeom>
            <a:solidFill>
              <a:srgbClr val="7179BA"/>
            </a:solidFill>
            <a:ln>
              <a:noFill/>
            </a:ln>
            <a:extLst/>
          </p:spPr>
          <p:txBody>
            <a:bodyPr anchor="ctr">
              <a:normAutofit/>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Arial" panose="020B0604020202020204" pitchFamily="34" charset="0"/>
                <a:ea typeface="微软雅黑" panose="020B0503020204020204" pitchFamily="34" charset="-122"/>
              </a:endParaRPr>
            </a:p>
          </p:txBody>
        </p:sp>
      </p:grpSp>
      <p:sp>
        <p:nvSpPr>
          <p:cNvPr id="3" name="矩形 2"/>
          <p:cNvSpPr/>
          <p:nvPr/>
        </p:nvSpPr>
        <p:spPr>
          <a:xfrm>
            <a:off x="7778127" y="1288711"/>
            <a:ext cx="3607879" cy="1220719"/>
          </a:xfrm>
          <a:prstGeom prst="rect">
            <a:avLst/>
          </a:prstGeom>
        </p:spPr>
        <p:txBody>
          <a:bodyPr wrap="square">
            <a:spAutoFit/>
          </a:bodyPr>
          <a:lstStyle/>
          <a:p>
            <a:pPr>
              <a:lnSpc>
                <a:spcPct val="110000"/>
              </a:lnSpc>
              <a:defRPr/>
            </a:pPr>
            <a:r>
              <a:rPr lang="zh-CN" altLang="en-US" sz="2400" b="1" dirty="0">
                <a:solidFill>
                  <a:srgbClr val="FCBC1D"/>
                </a:solidFill>
                <a:latin typeface="微软雅黑" panose="020B0503020204020204" pitchFamily="34" charset="-122"/>
                <a:ea typeface="微软雅黑" panose="020B0503020204020204" pitchFamily="34" charset="-122"/>
              </a:rPr>
              <a:t>      产品类型</a:t>
            </a:r>
            <a:endParaRPr lang="en-US" altLang="zh-CN" sz="2400" b="1" dirty="0">
              <a:solidFill>
                <a:srgbClr val="FCBC1D"/>
              </a:solidFill>
              <a:latin typeface="微软雅黑" panose="020B0503020204020204" pitchFamily="34" charset="-122"/>
              <a:ea typeface="微软雅黑" panose="020B0503020204020204" pitchFamily="34" charset="-122"/>
            </a:endParaRPr>
          </a:p>
          <a:p>
            <a:pPr>
              <a:lnSpc>
                <a:spcPct val="110000"/>
              </a:lnSpc>
              <a:defRPr/>
            </a:pPr>
            <a:r>
              <a:rPr lang="zh-CN" altLang="en-US" sz="2133" dirty="0">
                <a:solidFill>
                  <a:schemeClr val="tx1">
                    <a:lumMod val="75000"/>
                    <a:lumOff val="25000"/>
                  </a:schemeClr>
                </a:solidFill>
                <a:latin typeface="微软雅黑" panose="020B0503020204020204" pitchFamily="34" charset="-122"/>
                <a:ea typeface="微软雅黑" panose="020B0503020204020204" pitchFamily="34" charset="-122"/>
              </a:rPr>
              <a:t>服装服饰、</a:t>
            </a:r>
            <a:r>
              <a:rPr lang="en-US" altLang="zh-CN" sz="2133" dirty="0">
                <a:solidFill>
                  <a:schemeClr val="tx1">
                    <a:lumMod val="75000"/>
                    <a:lumOff val="25000"/>
                  </a:schemeClr>
                </a:solidFill>
                <a:latin typeface="微软雅黑" panose="020B0503020204020204" pitchFamily="34" charset="-122"/>
                <a:ea typeface="微软雅黑" panose="020B0503020204020204" pitchFamily="34" charset="-122"/>
              </a:rPr>
              <a:t>3c</a:t>
            </a:r>
            <a:r>
              <a:rPr lang="zh-CN" altLang="en-US" sz="2133" dirty="0">
                <a:solidFill>
                  <a:schemeClr val="tx1">
                    <a:lumMod val="75000"/>
                    <a:lumOff val="25000"/>
                  </a:schemeClr>
                </a:solidFill>
                <a:latin typeface="微软雅黑" panose="020B0503020204020204" pitchFamily="34" charset="-122"/>
                <a:ea typeface="微软雅黑" panose="020B0503020204020204" pitchFamily="34" charset="-122"/>
              </a:rPr>
              <a:t>、家居、饰品等共</a:t>
            </a:r>
            <a:r>
              <a:rPr lang="en-US" altLang="zh-CN" sz="2133" dirty="0">
                <a:solidFill>
                  <a:schemeClr val="tx1">
                    <a:lumMod val="75000"/>
                    <a:lumOff val="25000"/>
                  </a:schemeClr>
                </a:solidFill>
                <a:latin typeface="微软雅黑" panose="020B0503020204020204" pitchFamily="34" charset="-122"/>
                <a:ea typeface="微软雅黑" panose="020B0503020204020204" pitchFamily="34" charset="-122"/>
              </a:rPr>
              <a:t>30</a:t>
            </a:r>
            <a:r>
              <a:rPr lang="zh-CN" altLang="en-US" sz="2133" dirty="0">
                <a:solidFill>
                  <a:schemeClr val="tx1">
                    <a:lumMod val="75000"/>
                    <a:lumOff val="25000"/>
                  </a:schemeClr>
                </a:solidFill>
                <a:latin typeface="微软雅黑" panose="020B0503020204020204" pitchFamily="34" charset="-122"/>
                <a:ea typeface="微软雅黑" panose="020B0503020204020204" pitchFamily="34" charset="-122"/>
              </a:rPr>
              <a:t>个一级行业类目</a:t>
            </a:r>
          </a:p>
        </p:txBody>
      </p:sp>
      <p:sp>
        <p:nvSpPr>
          <p:cNvPr id="4" name="矩形 3"/>
          <p:cNvSpPr/>
          <p:nvPr/>
        </p:nvSpPr>
        <p:spPr>
          <a:xfrm>
            <a:off x="8207415" y="3545157"/>
            <a:ext cx="2119491" cy="789896"/>
          </a:xfrm>
          <a:prstGeom prst="rect">
            <a:avLst/>
          </a:prstGeom>
        </p:spPr>
        <p:txBody>
          <a:bodyPr wrap="none">
            <a:spAutoFit/>
          </a:bodyPr>
          <a:lstStyle/>
          <a:p>
            <a:r>
              <a:rPr lang="zh-CN" altLang="en-US" sz="2400" dirty="0"/>
              <a:t>   </a:t>
            </a:r>
            <a:r>
              <a:rPr lang="zh-CN" altLang="en-US" sz="2400" dirty="0">
                <a:solidFill>
                  <a:srgbClr val="7179BA"/>
                </a:solidFill>
                <a:latin typeface="微软雅黑" panose="020B0503020204020204" pitchFamily="34" charset="-122"/>
                <a:ea typeface="微软雅黑" panose="020B0503020204020204" pitchFamily="34" charset="-122"/>
              </a:rPr>
              <a:t>客流量</a:t>
            </a:r>
            <a:endParaRPr lang="en-US" altLang="zh-CN" sz="2400" dirty="0">
              <a:solidFill>
                <a:srgbClr val="7179BA"/>
              </a:solidFill>
              <a:latin typeface="微软雅黑" panose="020B0503020204020204" pitchFamily="34" charset="-122"/>
              <a:ea typeface="微软雅黑" panose="020B0503020204020204" pitchFamily="34" charset="-122"/>
            </a:endParaRPr>
          </a:p>
          <a:p>
            <a:r>
              <a:rPr lang="zh-CN" altLang="en-US" sz="2133" dirty="0">
                <a:solidFill>
                  <a:schemeClr val="tx1">
                    <a:lumMod val="75000"/>
                    <a:lumOff val="25000"/>
                  </a:schemeClr>
                </a:solidFill>
                <a:latin typeface="微软雅黑" panose="020B0503020204020204" pitchFamily="34" charset="-122"/>
                <a:ea typeface="微软雅黑" panose="020B0503020204020204" pitchFamily="34" charset="-122"/>
              </a:rPr>
              <a:t>超过 </a:t>
            </a:r>
            <a:r>
              <a:rPr lang="en-US" altLang="zh-CN" sz="2133" dirty="0">
                <a:solidFill>
                  <a:schemeClr val="tx1">
                    <a:lumMod val="75000"/>
                    <a:lumOff val="25000"/>
                  </a:schemeClr>
                </a:solidFill>
                <a:latin typeface="微软雅黑" panose="020B0503020204020204" pitchFamily="34" charset="-122"/>
                <a:ea typeface="微软雅黑" panose="020B0503020204020204" pitchFamily="34" charset="-122"/>
              </a:rPr>
              <a:t>5000</a:t>
            </a:r>
            <a:r>
              <a:rPr lang="zh-CN" altLang="en-US" sz="2133" dirty="0">
                <a:solidFill>
                  <a:schemeClr val="tx1">
                    <a:lumMod val="75000"/>
                    <a:lumOff val="25000"/>
                  </a:schemeClr>
                </a:solidFill>
                <a:latin typeface="微软雅黑" panose="020B0503020204020204" pitchFamily="34" charset="-122"/>
                <a:ea typeface="微软雅黑" panose="020B0503020204020204" pitchFamily="34" charset="-122"/>
              </a:rPr>
              <a:t>万</a:t>
            </a:r>
            <a:r>
              <a:rPr lang="en-US" altLang="zh-CN" sz="2133"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133" dirty="0">
                <a:solidFill>
                  <a:schemeClr val="tx1">
                    <a:lumMod val="75000"/>
                    <a:lumOff val="25000"/>
                  </a:schemeClr>
                </a:solidFill>
                <a:latin typeface="微软雅黑" panose="020B0503020204020204" pitchFamily="34" charset="-122"/>
                <a:ea typeface="微软雅黑" panose="020B0503020204020204" pitchFamily="34" charset="-122"/>
              </a:rPr>
              <a:t>日</a:t>
            </a:r>
          </a:p>
        </p:txBody>
      </p:sp>
      <p:sp>
        <p:nvSpPr>
          <p:cNvPr id="5" name="矩形 4"/>
          <p:cNvSpPr/>
          <p:nvPr/>
        </p:nvSpPr>
        <p:spPr>
          <a:xfrm>
            <a:off x="5257042" y="5704059"/>
            <a:ext cx="2111475" cy="789896"/>
          </a:xfrm>
          <a:prstGeom prst="rect">
            <a:avLst/>
          </a:prstGeom>
        </p:spPr>
        <p:txBody>
          <a:bodyPr wrap="none">
            <a:spAutoFit/>
          </a:bodyPr>
          <a:lstStyle/>
          <a:p>
            <a:r>
              <a:rPr lang="en-US" altLang="zh-CN" sz="2133"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sz="2400" dirty="0">
                <a:solidFill>
                  <a:srgbClr val="4DB9E4"/>
                </a:solidFill>
                <a:latin typeface="微软雅黑" panose="020B0503020204020204" pitchFamily="34" charset="-122"/>
                <a:ea typeface="微软雅黑" panose="020B0503020204020204" pitchFamily="34" charset="-122"/>
              </a:rPr>
              <a:t>交易增长速度</a:t>
            </a:r>
            <a:endParaRPr lang="en-US" altLang="zh-CN" sz="2400" dirty="0">
              <a:solidFill>
                <a:srgbClr val="4DB9E4"/>
              </a:solidFill>
              <a:latin typeface="微软雅黑" panose="020B0503020204020204" pitchFamily="34" charset="-122"/>
              <a:ea typeface="微软雅黑" panose="020B0503020204020204" pitchFamily="34" charset="-122"/>
            </a:endParaRPr>
          </a:p>
          <a:p>
            <a:r>
              <a:rPr lang="zh-CN" altLang="zh-CN" sz="2133" dirty="0">
                <a:solidFill>
                  <a:schemeClr val="tx1">
                    <a:lumMod val="75000"/>
                    <a:lumOff val="25000"/>
                  </a:schemeClr>
                </a:solidFill>
                <a:latin typeface="微软雅黑" panose="020B0503020204020204" pitchFamily="34" charset="-122"/>
                <a:ea typeface="微软雅黑" panose="020B0503020204020204" pitchFamily="34" charset="-122"/>
              </a:rPr>
              <a:t>持续超过</a:t>
            </a:r>
            <a:r>
              <a:rPr lang="en-US" altLang="zh-CN" sz="2133" dirty="0">
                <a:solidFill>
                  <a:schemeClr val="tx1">
                    <a:lumMod val="75000"/>
                    <a:lumOff val="25000"/>
                  </a:schemeClr>
                </a:solidFill>
                <a:latin typeface="微软雅黑" panose="020B0503020204020204" pitchFamily="34" charset="-122"/>
                <a:ea typeface="微软雅黑" panose="020B0503020204020204" pitchFamily="34" charset="-122"/>
              </a:rPr>
              <a:t>400%</a:t>
            </a:r>
          </a:p>
        </p:txBody>
      </p:sp>
      <p:sp>
        <p:nvSpPr>
          <p:cNvPr id="6" name="矩形 5"/>
          <p:cNvSpPr/>
          <p:nvPr/>
        </p:nvSpPr>
        <p:spPr>
          <a:xfrm>
            <a:off x="1104481" y="3748980"/>
            <a:ext cx="2829621" cy="789896"/>
          </a:xfrm>
          <a:prstGeom prst="rect">
            <a:avLst/>
          </a:prstGeom>
        </p:spPr>
        <p:txBody>
          <a:bodyPr wrap="none">
            <a:spAutoFit/>
          </a:bodyPr>
          <a:lstStyle/>
          <a:p>
            <a:r>
              <a:rPr lang="zh-CN" altLang="zh-CN" sz="2400" dirty="0">
                <a:solidFill>
                  <a:srgbClr val="71CC35"/>
                </a:solidFill>
                <a:latin typeface="微软雅黑" panose="020B0503020204020204" pitchFamily="34" charset="-122"/>
                <a:ea typeface="微软雅黑" panose="020B0503020204020204" pitchFamily="34" charset="-122"/>
              </a:rPr>
              <a:t>全球网站</a:t>
            </a:r>
            <a:r>
              <a:rPr lang="en-US" altLang="zh-CN" sz="2400" dirty="0">
                <a:solidFill>
                  <a:srgbClr val="71CC35"/>
                </a:solidFill>
                <a:latin typeface="微软雅黑" panose="020B0503020204020204" pitchFamily="34" charset="-122"/>
                <a:ea typeface="微软雅黑" panose="020B0503020204020204" pitchFamily="34" charset="-122"/>
              </a:rPr>
              <a:t>Alexa</a:t>
            </a:r>
            <a:r>
              <a:rPr lang="zh-CN" altLang="zh-CN" sz="2400" dirty="0">
                <a:solidFill>
                  <a:srgbClr val="71CC35"/>
                </a:solidFill>
                <a:latin typeface="微软雅黑" panose="020B0503020204020204" pitchFamily="34" charset="-122"/>
                <a:ea typeface="微软雅黑" panose="020B0503020204020204" pitchFamily="34" charset="-122"/>
              </a:rPr>
              <a:t>排名</a:t>
            </a:r>
            <a:endParaRPr lang="en-US" altLang="zh-CN" sz="2400" dirty="0">
              <a:solidFill>
                <a:srgbClr val="71CC35"/>
              </a:solidFill>
              <a:latin typeface="微软雅黑" panose="020B0503020204020204" pitchFamily="34" charset="-122"/>
              <a:ea typeface="微软雅黑" panose="020B0503020204020204" pitchFamily="34" charset="-122"/>
            </a:endParaRPr>
          </a:p>
          <a:p>
            <a:r>
              <a:rPr lang="en-US" altLang="zh-CN" sz="2133" dirty="0">
                <a:solidFill>
                  <a:schemeClr val="tx1">
                    <a:lumMod val="75000"/>
                    <a:lumOff val="25000"/>
                  </a:schemeClr>
                </a:solidFill>
                <a:latin typeface="微软雅黑" panose="020B0503020204020204" pitchFamily="34" charset="-122"/>
                <a:ea typeface="微软雅黑" panose="020B0503020204020204" pitchFamily="34" charset="-122"/>
              </a:rPr>
              <a:t>           top 150</a:t>
            </a:r>
            <a:endParaRPr lang="zh-CN" altLang="en-US" sz="213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9044528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šľiḍé">
            <a:extLst>
              <a:ext uri="{FF2B5EF4-FFF2-40B4-BE49-F238E27FC236}">
                <a16:creationId xmlns:a16="http://schemas.microsoft.com/office/drawing/2014/main" id="{E6849D7D-5356-4799-B07E-CC943DB33F3D}"/>
              </a:ext>
            </a:extLst>
          </p:cNvPr>
          <p:cNvSpPr/>
          <p:nvPr/>
        </p:nvSpPr>
        <p:spPr bwMode="auto">
          <a:xfrm>
            <a:off x="1407626" y="2202249"/>
            <a:ext cx="2375960" cy="1499656"/>
          </a:xfrm>
          <a:prstGeom prst="homePlate">
            <a:avLst>
              <a:gd name="adj" fmla="val 17775"/>
            </a:avLst>
          </a:prstGeom>
          <a:solidFill>
            <a:srgbClr val="A5779E"/>
          </a:solidFill>
          <a:ln w="19050">
            <a:noFill/>
            <a:round/>
            <a:headEnd/>
            <a:tailEnd/>
          </a:ln>
        </p:spPr>
        <p:txBody>
          <a:bodyPr vert="horz" wrap="none" lIns="91440" tIns="45720" rIns="91440" bIns="45720" anchor="ctr" anchorCtr="1" compatLnSpc="1">
            <a:prstTxWarp prst="textNoShape">
              <a:avLst/>
            </a:prstTxWarp>
            <a:normAutofit/>
          </a:bodyPr>
          <a:lstStyle/>
          <a:p>
            <a:pPr algn="ctr"/>
            <a:endParaRPr lang="zh-CN" altLang="en-US" sz="1200" b="1" dirty="0">
              <a:solidFill>
                <a:schemeClr val="bg1"/>
              </a:solidFill>
              <a:ea typeface="微软雅黑" panose="020B0503020204020204" pitchFamily="34" charset="-122"/>
            </a:endParaRPr>
          </a:p>
        </p:txBody>
      </p:sp>
      <p:cxnSp>
        <p:nvCxnSpPr>
          <p:cNvPr id="5" name="直接连接符 4">
            <a:extLst>
              <a:ext uri="{FF2B5EF4-FFF2-40B4-BE49-F238E27FC236}">
                <a16:creationId xmlns:a16="http://schemas.microsoft.com/office/drawing/2014/main" id="{FE4BB833-7AFC-43EC-9D0A-535C287205C2}"/>
              </a:ext>
            </a:extLst>
          </p:cNvPr>
          <p:cNvCxnSpPr/>
          <p:nvPr/>
        </p:nvCxnSpPr>
        <p:spPr>
          <a:xfrm rot="5400000">
            <a:off x="2084110" y="3970808"/>
            <a:ext cx="3537118" cy="2304"/>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 name="îŝlíḍê">
            <a:extLst>
              <a:ext uri="{FF2B5EF4-FFF2-40B4-BE49-F238E27FC236}">
                <a16:creationId xmlns:a16="http://schemas.microsoft.com/office/drawing/2014/main" id="{7138021F-FCC3-4029-98AA-06494EC4A4D9}"/>
              </a:ext>
            </a:extLst>
          </p:cNvPr>
          <p:cNvSpPr/>
          <p:nvPr/>
        </p:nvSpPr>
        <p:spPr bwMode="auto">
          <a:xfrm>
            <a:off x="4516320" y="2527175"/>
            <a:ext cx="2375960" cy="1282823"/>
          </a:xfrm>
          <a:prstGeom prst="homePlate">
            <a:avLst>
              <a:gd name="adj" fmla="val 14754"/>
            </a:avLst>
          </a:prstGeom>
          <a:solidFill>
            <a:schemeClr val="accent2"/>
          </a:solidFill>
          <a:ln w="19050">
            <a:noFill/>
            <a:round/>
            <a:headEnd/>
            <a:tailEnd/>
          </a:ln>
        </p:spPr>
        <p:txBody>
          <a:bodyPr vert="horz" wrap="none" lIns="91440" tIns="45720" rIns="91440" bIns="45720" anchor="ctr" anchorCtr="1" compatLnSpc="1">
            <a:prstTxWarp prst="textNoShape">
              <a:avLst/>
            </a:prstTxWarp>
            <a:normAutofit/>
          </a:bodyPr>
          <a:lstStyle/>
          <a:p>
            <a:pPr algn="ctr"/>
            <a:endParaRPr lang="zh-CN" altLang="en-US" sz="1200" b="1" dirty="0">
              <a:solidFill>
                <a:schemeClr val="bg1"/>
              </a:solidFill>
              <a:ea typeface="微软雅黑" panose="020B0503020204020204" pitchFamily="34" charset="-122"/>
            </a:endParaRPr>
          </a:p>
        </p:txBody>
      </p:sp>
      <p:cxnSp>
        <p:nvCxnSpPr>
          <p:cNvPr id="7" name="直接连接符 6">
            <a:extLst>
              <a:ext uri="{FF2B5EF4-FFF2-40B4-BE49-F238E27FC236}">
                <a16:creationId xmlns:a16="http://schemas.microsoft.com/office/drawing/2014/main" id="{2109FB5A-1CAA-4171-BF49-4410B4D96732}"/>
              </a:ext>
            </a:extLst>
          </p:cNvPr>
          <p:cNvCxnSpPr/>
          <p:nvPr/>
        </p:nvCxnSpPr>
        <p:spPr>
          <a:xfrm rot="5400000">
            <a:off x="5369660" y="4118878"/>
            <a:ext cx="3183406" cy="2304"/>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 name="ïṡļîdé">
            <a:extLst>
              <a:ext uri="{FF2B5EF4-FFF2-40B4-BE49-F238E27FC236}">
                <a16:creationId xmlns:a16="http://schemas.microsoft.com/office/drawing/2014/main" id="{DAE12E2A-2DFD-4AF8-844B-41594FC1BE19}"/>
              </a:ext>
            </a:extLst>
          </p:cNvPr>
          <p:cNvSpPr/>
          <p:nvPr/>
        </p:nvSpPr>
        <p:spPr bwMode="auto">
          <a:xfrm>
            <a:off x="7705736" y="2965056"/>
            <a:ext cx="2375960" cy="1447124"/>
          </a:xfrm>
          <a:prstGeom prst="homePlate">
            <a:avLst>
              <a:gd name="adj" fmla="val 14754"/>
            </a:avLst>
          </a:prstGeom>
          <a:solidFill>
            <a:srgbClr val="48B49C"/>
          </a:solidFill>
          <a:ln w="19050">
            <a:noFill/>
            <a:round/>
            <a:headEnd/>
            <a:tailEnd/>
          </a:ln>
        </p:spPr>
        <p:txBody>
          <a:bodyPr vert="horz" wrap="none" lIns="91440" tIns="45720" rIns="91440" bIns="45720" anchor="ctr" anchorCtr="1" compatLnSpc="1">
            <a:prstTxWarp prst="textNoShape">
              <a:avLst/>
            </a:prstTxWarp>
            <a:normAutofit/>
          </a:bodyPr>
          <a:lstStyle/>
          <a:p>
            <a:pPr algn="ctr"/>
            <a:endParaRPr lang="zh-CN" altLang="en-US" sz="1200" b="1" dirty="0">
              <a:solidFill>
                <a:schemeClr val="bg1"/>
              </a:solidFill>
              <a:ea typeface="微软雅黑" panose="020B0503020204020204" pitchFamily="34" charset="-122"/>
            </a:endParaRPr>
          </a:p>
        </p:txBody>
      </p:sp>
      <p:cxnSp>
        <p:nvCxnSpPr>
          <p:cNvPr id="9" name="直接连接符 8">
            <a:extLst>
              <a:ext uri="{FF2B5EF4-FFF2-40B4-BE49-F238E27FC236}">
                <a16:creationId xmlns:a16="http://schemas.microsoft.com/office/drawing/2014/main" id="{C06AFE53-9C93-4337-84C3-DBD958ACA32F}"/>
              </a:ext>
            </a:extLst>
          </p:cNvPr>
          <p:cNvCxnSpPr/>
          <p:nvPr/>
        </p:nvCxnSpPr>
        <p:spPr>
          <a:xfrm rot="5400000">
            <a:off x="8758039" y="4317841"/>
            <a:ext cx="2785480" cy="2304"/>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 name="ïṩḷîḋé">
            <a:extLst>
              <a:ext uri="{FF2B5EF4-FFF2-40B4-BE49-F238E27FC236}">
                <a16:creationId xmlns:a16="http://schemas.microsoft.com/office/drawing/2014/main" id="{F32065E5-EC7A-4D94-B609-BBA7F275E144}"/>
              </a:ext>
            </a:extLst>
          </p:cNvPr>
          <p:cNvSpPr/>
          <p:nvPr/>
        </p:nvSpPr>
        <p:spPr bwMode="auto">
          <a:xfrm>
            <a:off x="831104" y="5316950"/>
            <a:ext cx="10858500" cy="1290899"/>
          </a:xfrm>
          <a:prstGeom prst="leftRightArrow">
            <a:avLst>
              <a:gd name="adj1" fmla="val 67857"/>
              <a:gd name="adj2" fmla="val 61873"/>
            </a:avLst>
          </a:prstGeom>
          <a:solidFill>
            <a:schemeClr val="tx2"/>
          </a:solidFill>
          <a:ln w="19050">
            <a:noFill/>
            <a:round/>
            <a:headEnd/>
            <a:tailEnd/>
          </a:ln>
        </p:spPr>
        <p:txBody>
          <a:bodyPr anchor="ctr"/>
          <a:lstStyle/>
          <a:p>
            <a:pPr algn="ctr"/>
            <a:endParaRPr dirty="0">
              <a:ea typeface="微软雅黑" panose="020B0503020204020204" pitchFamily="34" charset="-122"/>
            </a:endParaRPr>
          </a:p>
        </p:txBody>
      </p:sp>
      <p:sp>
        <p:nvSpPr>
          <p:cNvPr id="30" name="文本框 29">
            <a:extLst>
              <a:ext uri="{FF2B5EF4-FFF2-40B4-BE49-F238E27FC236}">
                <a16:creationId xmlns:a16="http://schemas.microsoft.com/office/drawing/2014/main" id="{95D8807B-713E-4AD8-BAF9-27DFFC19C6EB}"/>
              </a:ext>
            </a:extLst>
          </p:cNvPr>
          <p:cNvSpPr txBox="1"/>
          <p:nvPr/>
        </p:nvSpPr>
        <p:spPr>
          <a:xfrm>
            <a:off x="2458231" y="405492"/>
            <a:ext cx="5843726"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smtClean="0">
                <a:solidFill>
                  <a:srgbClr val="524F6A"/>
                </a:solidFill>
                <a:latin typeface="微软雅黑" panose="020B0503020204020204" pitchFamily="34" charset="-122"/>
                <a:ea typeface="微软雅黑" panose="020B0503020204020204" pitchFamily="34" charset="-122"/>
              </a:rPr>
              <a:t>敦煌网</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
        <p:nvSpPr>
          <p:cNvPr id="31" name="矩形 30">
            <a:extLst>
              <a:ext uri="{FF2B5EF4-FFF2-40B4-BE49-F238E27FC236}">
                <a16:creationId xmlns:a16="http://schemas.microsoft.com/office/drawing/2014/main" id="{49D99E5A-1347-4429-9946-9775D3F628EE}"/>
              </a:ext>
            </a:extLst>
          </p:cNvPr>
          <p:cNvSpPr/>
          <p:nvPr/>
        </p:nvSpPr>
        <p:spPr>
          <a:xfrm>
            <a:off x="1501995" y="2476322"/>
            <a:ext cx="2187221" cy="899862"/>
          </a:xfrm>
          <a:prstGeom prst="rect">
            <a:avLst/>
          </a:prstGeom>
        </p:spPr>
        <p:txBody>
          <a:bodyPr wrap="square">
            <a:spAutoFit/>
          </a:bodyPr>
          <a:lstStyle/>
          <a:p>
            <a:pPr>
              <a:lnSpc>
                <a:spcPct val="120000"/>
              </a:lnSpc>
            </a:pPr>
            <a:r>
              <a:rPr lang="zh-CN" altLang="zh-CN" sz="1500" dirty="0">
                <a:solidFill>
                  <a:schemeClr val="bg1"/>
                </a:solidFill>
                <a:latin typeface="微软雅黑" panose="020B0503020204020204" pitchFamily="34" charset="-122"/>
                <a:ea typeface="微软雅黑" panose="020B0503020204020204" pitchFamily="34" charset="-122"/>
              </a:rPr>
              <a:t>多扶持：在线翻译、物流、培训，多种卖家扶持计划</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32" name="矩形 31">
            <a:extLst>
              <a:ext uri="{FF2B5EF4-FFF2-40B4-BE49-F238E27FC236}">
                <a16:creationId xmlns:a16="http://schemas.microsoft.com/office/drawing/2014/main" id="{62304AAD-1E68-49A4-AE4C-6F0777675E2B}"/>
              </a:ext>
            </a:extLst>
          </p:cNvPr>
          <p:cNvSpPr/>
          <p:nvPr/>
        </p:nvSpPr>
        <p:spPr>
          <a:xfrm>
            <a:off x="4678037" y="2666868"/>
            <a:ext cx="1766470" cy="923330"/>
          </a:xfrm>
          <a:prstGeom prst="rect">
            <a:avLst/>
          </a:prstGeom>
        </p:spPr>
        <p:txBody>
          <a:bodyPr wrap="square">
            <a:spAutoFit/>
          </a:bodyPr>
          <a:lstStyle/>
          <a:p>
            <a:pPr>
              <a:lnSpc>
                <a:spcPct val="120000"/>
              </a:lnSpc>
            </a:pPr>
            <a:r>
              <a:rPr lang="zh-CN" altLang="zh-CN" sz="1500" dirty="0">
                <a:solidFill>
                  <a:schemeClr val="bg1"/>
                </a:solidFill>
                <a:latin typeface="微软雅黑" panose="020B0503020204020204" pitchFamily="34" charset="-122"/>
                <a:ea typeface="微软雅黑" panose="020B0503020204020204" pitchFamily="34" charset="-122"/>
              </a:rPr>
              <a:t>零风险：专业风控、纠纷小组帮您把控交易风险</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33" name="矩形 32">
            <a:extLst>
              <a:ext uri="{FF2B5EF4-FFF2-40B4-BE49-F238E27FC236}">
                <a16:creationId xmlns:a16="http://schemas.microsoft.com/office/drawing/2014/main" id="{EF9ED55C-8882-4DEB-9CD6-BE306C83BF64}"/>
              </a:ext>
            </a:extLst>
          </p:cNvPr>
          <p:cNvSpPr/>
          <p:nvPr/>
        </p:nvSpPr>
        <p:spPr>
          <a:xfrm>
            <a:off x="7705736" y="3064024"/>
            <a:ext cx="2187221" cy="1200329"/>
          </a:xfrm>
          <a:prstGeom prst="rect">
            <a:avLst/>
          </a:prstGeom>
        </p:spPr>
        <p:txBody>
          <a:bodyPr wrap="square">
            <a:spAutoFit/>
          </a:bodyPr>
          <a:lstStyle/>
          <a:p>
            <a:pPr>
              <a:lnSpc>
                <a:spcPct val="120000"/>
              </a:lnSpc>
            </a:pPr>
            <a:r>
              <a:rPr lang="zh-CN" altLang="zh-CN" sz="1500" dirty="0">
                <a:solidFill>
                  <a:schemeClr val="bg1"/>
                </a:solidFill>
                <a:latin typeface="微软雅黑" panose="020B0503020204020204" pitchFamily="34" charset="-122"/>
                <a:ea typeface="微软雅黑" panose="020B0503020204020204" pitchFamily="34" charset="-122"/>
              </a:rPr>
              <a:t>多服务：资深外贸专家全程</a:t>
            </a:r>
            <a:r>
              <a:rPr lang="zh-CN" altLang="zh-CN" sz="1500" dirty="0">
                <a:solidFill>
                  <a:schemeClr val="bg1"/>
                </a:solidFill>
                <a:latin typeface="微软雅黑" panose="020B0503020204020204" pitchFamily="34" charset="-122"/>
                <a:ea typeface="微软雅黑" panose="020B0503020204020204" pitchFamily="34" charset="-122"/>
              </a:rPr>
              <a:t>指导</a:t>
            </a:r>
            <a:endParaRPr lang="zh-CN" altLang="zh-CN" sz="1500" dirty="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zh-CN" sz="1500" dirty="0">
                <a:solidFill>
                  <a:schemeClr val="bg1"/>
                </a:solidFill>
                <a:latin typeface="微软雅黑" panose="020B0503020204020204" pitchFamily="34" charset="-122"/>
                <a:ea typeface="微软雅黑" panose="020B0503020204020204" pitchFamily="34" charset="-122"/>
              </a:rPr>
              <a:t>在线</a:t>
            </a:r>
            <a:r>
              <a:rPr lang="zh-CN" altLang="zh-CN" sz="1500" dirty="0">
                <a:solidFill>
                  <a:schemeClr val="bg1"/>
                </a:solidFill>
                <a:latin typeface="微软雅黑" panose="020B0503020204020204" pitchFamily="34" charset="-122"/>
                <a:ea typeface="微软雅黑" panose="020B0503020204020204" pitchFamily="34" charset="-122"/>
              </a:rPr>
              <a:t>下单，多订单，少询盘，缩短成单周期</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1497854" y="5595966"/>
            <a:ext cx="9525000" cy="646331"/>
          </a:xfrm>
          <a:prstGeom prst="rect">
            <a:avLst/>
          </a:prstGeom>
        </p:spPr>
        <p:txBody>
          <a:bodyPr wrap="square">
            <a:spAutoFit/>
          </a:bodyPr>
          <a:lstStyle/>
          <a:p>
            <a:pPr>
              <a:lnSpc>
                <a:spcPct val="120000"/>
              </a:lnSpc>
            </a:pPr>
            <a:r>
              <a:rPr lang="zh-CN" altLang="en-US" sz="1500" dirty="0">
                <a:solidFill>
                  <a:schemeClr val="bg1"/>
                </a:solidFill>
                <a:latin typeface="微软雅黑" panose="020B0503020204020204" pitchFamily="34" charset="-122"/>
                <a:ea typeface="微软雅黑" panose="020B0503020204020204" pitchFamily="34" charset="-122"/>
              </a:rPr>
              <a:t>敦煌网在线发货系统同时推出了“仓库发货”和美国线“国际</a:t>
            </a:r>
            <a:r>
              <a:rPr lang="en-US" altLang="zh-CN" sz="1500" dirty="0">
                <a:solidFill>
                  <a:schemeClr val="bg1"/>
                </a:solidFill>
                <a:latin typeface="微软雅黑" panose="020B0503020204020204" pitchFamily="34" charset="-122"/>
                <a:ea typeface="微软雅黑" panose="020B0503020204020204" pitchFamily="34" charset="-122"/>
              </a:rPr>
              <a:t>e</a:t>
            </a:r>
            <a:r>
              <a:rPr lang="zh-CN" altLang="en-US" sz="1500" dirty="0">
                <a:solidFill>
                  <a:schemeClr val="bg1"/>
                </a:solidFill>
                <a:latin typeface="微软雅黑" panose="020B0503020204020204" pitchFamily="34" charset="-122"/>
                <a:ea typeface="微软雅黑" panose="020B0503020204020204" pitchFamily="34" charset="-122"/>
              </a:rPr>
              <a:t>邮宝”两项服务，这两个行动使敦煌网平台上的物流成本大幅度降低，而且大大提高了发货速度，还有敦煌网的创新的能力 </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7941560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54"/>
          <p:cNvSpPr txBox="1"/>
          <p:nvPr/>
        </p:nvSpPr>
        <p:spPr>
          <a:xfrm>
            <a:off x="-209811" y="286392"/>
            <a:ext cx="3160247" cy="646331"/>
          </a:xfrm>
          <a:prstGeom prst="rect">
            <a:avLst/>
          </a:prstGeom>
          <a:noFill/>
        </p:spPr>
        <p:txBody>
          <a:bodyPr wrap="square" rtlCol="0">
            <a:spAutoFit/>
          </a:bodyPr>
          <a:lstStyle>
            <a:defPPr>
              <a:defRPr lang="zh-CN"/>
            </a:defPPr>
            <a:lvl1pPr marL="571500" indent="-571500" algn="ctr">
              <a:buFont typeface="Wingdings" panose="05000000000000000000" pitchFamily="2" charset="2"/>
              <a:buChar char="l"/>
              <a:defRPr sz="3600" b="1">
                <a:solidFill>
                  <a:srgbClr val="524F6A"/>
                </a:solidFill>
                <a:latin typeface="微软雅黑" panose="020B0503020204020204" pitchFamily="34" charset="-122"/>
                <a:ea typeface="微软雅黑" panose="020B0503020204020204" pitchFamily="34" charset="-122"/>
              </a:defRPr>
            </a:lvl1pPr>
          </a:lstStyle>
          <a:p>
            <a:r>
              <a:rPr lang="en-US" altLang="zh-CN" dirty="0" err="1"/>
              <a:t>Ebay</a:t>
            </a:r>
            <a:endParaRPr lang="zh-CN" altLang="en-US" dirty="0"/>
          </a:p>
        </p:txBody>
      </p:sp>
      <p:pic>
        <p:nvPicPr>
          <p:cNvPr id="9" name="图片 8" descr="t01c4da2f8317295145"/>
          <p:cNvPicPr/>
          <p:nvPr/>
        </p:nvPicPr>
        <p:blipFill>
          <a:blip r:embed="rId3"/>
          <a:srcRect t="23501" b="33896"/>
          <a:stretch>
            <a:fillRect/>
          </a:stretch>
        </p:blipFill>
        <p:spPr>
          <a:xfrm>
            <a:off x="6864086" y="1316766"/>
            <a:ext cx="3936437" cy="1572201"/>
          </a:xfrm>
          <a:prstGeom prst="rect">
            <a:avLst/>
          </a:prstGeom>
          <a:ln>
            <a:noFill/>
          </a:ln>
          <a:effectLst>
            <a:outerShdw blurRad="292100" dist="139700" dir="2700000" algn="tl" rotWithShape="0">
              <a:srgbClr val="333333">
                <a:alpha val="65000"/>
              </a:srgbClr>
            </a:outerShdw>
          </a:effectLst>
        </p:spPr>
      </p:pic>
      <p:sp>
        <p:nvSpPr>
          <p:cNvPr id="2" name="矩形 1"/>
          <p:cNvSpPr/>
          <p:nvPr/>
        </p:nvSpPr>
        <p:spPr>
          <a:xfrm>
            <a:off x="362527" y="932723"/>
            <a:ext cx="8926516" cy="6740307"/>
          </a:xfrm>
          <a:prstGeom prst="rect">
            <a:avLst/>
          </a:prstGeom>
        </p:spPr>
        <p:txBody>
          <a:bodyPr wrap="square">
            <a:spAutoFit/>
          </a:bodyPr>
          <a:lstStyle/>
          <a:p>
            <a:pPr marL="380990" indent="-380990">
              <a:lnSpc>
                <a:spcPct val="200000"/>
              </a:lnSpc>
              <a:buFont typeface="Wingdings" panose="05000000000000000000" pitchFamily="2" charset="2"/>
              <a:buChar char="p"/>
            </a:pPr>
            <a:r>
              <a:rPr lang="zh-CN" altLang="en-US" sz="2400" dirty="0">
                <a:latin typeface="微软雅黑" panose="020B0503020204020204" pitchFamily="34" charset="-122"/>
                <a:ea typeface="微软雅黑" panose="020B0503020204020204" pitchFamily="34" charset="-122"/>
              </a:rPr>
              <a:t>前身为</a:t>
            </a:r>
            <a:r>
              <a:rPr lang="en-US" altLang="zh-CN" sz="2400" dirty="0" err="1">
                <a:latin typeface="微软雅黑" panose="020B0503020204020204" pitchFamily="34" charset="-122"/>
                <a:ea typeface="微软雅黑" panose="020B0503020204020204" pitchFamily="34" charset="-122"/>
              </a:rPr>
              <a:t>AuctionWeb</a:t>
            </a:r>
            <a:r>
              <a:rPr lang="zh-CN" altLang="en-US" sz="2400" dirty="0">
                <a:latin typeface="微软雅黑" panose="020B0503020204020204" pitchFamily="34" charset="-122"/>
                <a:ea typeface="微软雅黑" panose="020B0503020204020204" pitchFamily="34" charset="-122"/>
              </a:rPr>
              <a:t>，创立于</a:t>
            </a:r>
            <a:r>
              <a:rPr lang="en-US" altLang="zh-CN" sz="2400" dirty="0">
                <a:latin typeface="微软雅黑" panose="020B0503020204020204" pitchFamily="34" charset="-122"/>
                <a:ea typeface="微软雅黑" panose="020B0503020204020204" pitchFamily="34" charset="-122"/>
              </a:rPr>
              <a:t>1995</a:t>
            </a:r>
            <a:r>
              <a:rPr lang="zh-CN" altLang="en-US" sz="2400" dirty="0">
                <a:latin typeface="微软雅黑" panose="020B0503020204020204" pitchFamily="34" charset="-122"/>
                <a:ea typeface="微软雅黑" panose="020B0503020204020204" pitchFamily="34" charset="-122"/>
              </a:rPr>
              <a:t>年</a:t>
            </a:r>
          </a:p>
          <a:p>
            <a:pPr marL="380990" indent="-380990">
              <a:lnSpc>
                <a:spcPct val="200000"/>
              </a:lnSpc>
              <a:buFont typeface="Wingdings" panose="05000000000000000000" pitchFamily="2" charset="2"/>
              <a:buChar char="p"/>
            </a:pPr>
            <a:r>
              <a:rPr lang="en-US" altLang="zh-CN" sz="2400" dirty="0">
                <a:latin typeface="微软雅黑" panose="020B0503020204020204" pitchFamily="34" charset="-122"/>
                <a:ea typeface="微软雅黑" panose="020B0503020204020204" pitchFamily="34" charset="-122"/>
              </a:rPr>
              <a:t>1999</a:t>
            </a:r>
            <a:r>
              <a:rPr lang="zh-CN" altLang="en-US" sz="2400" dirty="0">
                <a:latin typeface="微软雅黑" panose="020B0503020204020204" pitchFamily="34" charset="-122"/>
                <a:ea typeface="微软雅黑" panose="020B0503020204020204" pitchFamily="34" charset="-122"/>
              </a:rPr>
              <a:t>年开始全球扩张</a:t>
            </a:r>
          </a:p>
          <a:p>
            <a:pPr marL="380990" indent="-380990">
              <a:lnSpc>
                <a:spcPct val="200000"/>
              </a:lnSpc>
              <a:buFont typeface="Wingdings" panose="05000000000000000000" pitchFamily="2" charset="2"/>
              <a:buChar char="p"/>
            </a:pPr>
            <a:r>
              <a:rPr lang="zh-CN" altLang="en-US" sz="2400" dirty="0">
                <a:latin typeface="微软雅黑" panose="020B0503020204020204" pitchFamily="34" charset="-122"/>
                <a:ea typeface="微软雅黑" panose="020B0503020204020204" pitchFamily="34" charset="-122"/>
              </a:rPr>
              <a:t>全球网站</a:t>
            </a:r>
            <a:r>
              <a:rPr lang="en-US" altLang="zh-CN" sz="2400" dirty="0">
                <a:latin typeface="微软雅黑" panose="020B0503020204020204" pitchFamily="34" charset="-122"/>
                <a:ea typeface="微软雅黑" panose="020B0503020204020204" pitchFamily="34" charset="-122"/>
              </a:rPr>
              <a:t>Alexa</a:t>
            </a:r>
            <a:r>
              <a:rPr lang="zh-CN" altLang="en-US" sz="2400" dirty="0">
                <a:latin typeface="微软雅黑" panose="020B0503020204020204" pitchFamily="34" charset="-122"/>
                <a:ea typeface="微软雅黑" panose="020B0503020204020204" pitchFamily="34" charset="-122"/>
              </a:rPr>
              <a:t>排名</a:t>
            </a:r>
            <a:r>
              <a:rPr lang="en-US" altLang="zh-CN" sz="2400" dirty="0">
                <a:latin typeface="微软雅黑" panose="020B0503020204020204" pitchFamily="34" charset="-122"/>
                <a:ea typeface="微软雅黑" panose="020B0503020204020204" pitchFamily="34" charset="-122"/>
              </a:rPr>
              <a:t>21</a:t>
            </a:r>
            <a:r>
              <a:rPr lang="zh-CN" altLang="en-US" sz="2400" dirty="0">
                <a:latin typeface="微软雅黑" panose="020B0503020204020204" pitchFamily="34" charset="-122"/>
                <a:ea typeface="微软雅黑" panose="020B0503020204020204" pitchFamily="34" charset="-122"/>
              </a:rPr>
              <a:t>位</a:t>
            </a:r>
            <a:endParaRPr lang="en-US" altLang="zh-CN" sz="2400" dirty="0">
              <a:latin typeface="微软雅黑" panose="020B0503020204020204" pitchFamily="34" charset="-122"/>
              <a:ea typeface="微软雅黑" panose="020B0503020204020204" pitchFamily="34" charset="-122"/>
            </a:endParaRPr>
          </a:p>
          <a:p>
            <a:pPr marL="380990" indent="-380990">
              <a:lnSpc>
                <a:spcPct val="200000"/>
              </a:lnSpc>
              <a:buFont typeface="Wingdings" panose="05000000000000000000" pitchFamily="2" charset="2"/>
              <a:buChar char="p"/>
            </a:pPr>
            <a:r>
              <a:rPr lang="en-US" altLang="zh-CN" sz="2400" dirty="0">
                <a:latin typeface="微软雅黑" panose="020B0503020204020204" pitchFamily="34" charset="-122"/>
                <a:ea typeface="微软雅黑" panose="020B0503020204020204" pitchFamily="34" charset="-122"/>
              </a:rPr>
              <a:t>Ebay</a:t>
            </a:r>
            <a:r>
              <a:rPr lang="zh-CN" altLang="en-US" sz="2400" dirty="0">
                <a:latin typeface="微软雅黑" panose="020B0503020204020204" pitchFamily="34" charset="-122"/>
                <a:ea typeface="微软雅黑" panose="020B0503020204020204" pitchFamily="34" charset="-122"/>
              </a:rPr>
              <a:t>对每款产品向卖家增收</a:t>
            </a:r>
            <a:r>
              <a:rPr lang="en-US" altLang="zh-CN" sz="2400" dirty="0">
                <a:latin typeface="微软雅黑" panose="020B0503020204020204" pitchFamily="34" charset="-122"/>
                <a:ea typeface="微软雅黑" panose="020B0503020204020204" pitchFamily="34" charset="-122"/>
              </a:rPr>
              <a:t>0.25~800</a:t>
            </a:r>
            <a:r>
              <a:rPr lang="zh-CN" altLang="en-US" sz="2400" dirty="0">
                <a:latin typeface="微软雅黑" panose="020B0503020204020204" pitchFamily="34" charset="-122"/>
                <a:ea typeface="微软雅黑" panose="020B0503020204020204" pitchFamily="34" charset="-122"/>
              </a:rPr>
              <a:t>美金不等的刊登费</a:t>
            </a:r>
          </a:p>
          <a:p>
            <a:pPr marL="380990" indent="-380990">
              <a:lnSpc>
                <a:spcPct val="200000"/>
              </a:lnSpc>
              <a:buFont typeface="Wingdings" panose="05000000000000000000" pitchFamily="2" charset="2"/>
              <a:buChar char="p"/>
            </a:pPr>
            <a:r>
              <a:rPr lang="zh-CN" altLang="en-US" sz="2400" dirty="0">
                <a:latin typeface="微软雅黑" panose="020B0503020204020204" pitchFamily="34" charset="-122"/>
                <a:ea typeface="微软雅黑" panose="020B0503020204020204" pitchFamily="34" charset="-122"/>
              </a:rPr>
              <a:t>交易成功后收取</a:t>
            </a:r>
            <a:r>
              <a:rPr lang="en-US" altLang="zh-CN" sz="2400" dirty="0">
                <a:latin typeface="微软雅黑" panose="020B0503020204020204" pitchFamily="34" charset="-122"/>
                <a:ea typeface="微软雅黑" panose="020B0503020204020204" pitchFamily="34" charset="-122"/>
              </a:rPr>
              <a:t>7%~13%</a:t>
            </a:r>
            <a:r>
              <a:rPr lang="zh-CN" altLang="en-US" sz="2400" dirty="0">
                <a:latin typeface="微软雅黑" panose="020B0503020204020204" pitchFamily="34" charset="-122"/>
                <a:ea typeface="微软雅黑" panose="020B0503020204020204" pitchFamily="34" charset="-122"/>
              </a:rPr>
              <a:t>不等的交易费</a:t>
            </a:r>
            <a:endParaRPr lang="en-US" altLang="zh-CN" sz="2400" dirty="0">
              <a:latin typeface="微软雅黑" panose="020B0503020204020204" pitchFamily="34" charset="-122"/>
              <a:ea typeface="微软雅黑" panose="020B0503020204020204" pitchFamily="34" charset="-122"/>
            </a:endParaRPr>
          </a:p>
          <a:p>
            <a:pPr marL="380990" indent="-380990">
              <a:lnSpc>
                <a:spcPct val="200000"/>
              </a:lnSpc>
              <a:buFont typeface="Wingdings" panose="05000000000000000000" pitchFamily="2" charset="2"/>
              <a:buChar char="p"/>
            </a:pPr>
            <a:r>
              <a:rPr lang="en-US" altLang="zh-CN" sz="2400" dirty="0">
                <a:latin typeface="微软雅黑" panose="020B0503020204020204" pitchFamily="34" charset="-122"/>
                <a:ea typeface="微软雅黑" panose="020B0503020204020204" pitchFamily="34" charset="-122"/>
              </a:rPr>
              <a:t>ebay</a:t>
            </a:r>
            <a:r>
              <a:rPr lang="zh-CN" altLang="en-US" sz="2400" dirty="0">
                <a:latin typeface="微软雅黑" panose="020B0503020204020204" pitchFamily="34" charset="-122"/>
                <a:ea typeface="微软雅黑" panose="020B0503020204020204" pitchFamily="34" charset="-122"/>
              </a:rPr>
              <a:t>收购了</a:t>
            </a:r>
            <a:r>
              <a:rPr lang="en-US" altLang="zh-CN" sz="2400" dirty="0" err="1">
                <a:latin typeface="微软雅黑" panose="020B0503020204020204" pitchFamily="34" charset="-122"/>
                <a:ea typeface="微软雅黑" panose="020B0503020204020204" pitchFamily="34" charset="-122"/>
              </a:rPr>
              <a:t>paypal</a:t>
            </a:r>
            <a:r>
              <a:rPr lang="zh-CN" altLang="en-US" sz="2400" dirty="0">
                <a:latin typeface="微软雅黑" panose="020B0503020204020204" pitchFamily="34" charset="-122"/>
                <a:ea typeface="微软雅黑" panose="020B0503020204020204" pitchFamily="34" charset="-122"/>
              </a:rPr>
              <a:t>之后，</a:t>
            </a:r>
            <a:r>
              <a:rPr lang="en-US" altLang="zh-CN" sz="2400" dirty="0">
                <a:latin typeface="微软雅黑" panose="020B0503020204020204" pitchFamily="34" charset="-122"/>
                <a:ea typeface="微软雅黑" panose="020B0503020204020204" pitchFamily="34" charset="-122"/>
              </a:rPr>
              <a:t>ebay</a:t>
            </a:r>
            <a:r>
              <a:rPr lang="zh-CN" altLang="en-US" sz="2400" dirty="0">
                <a:latin typeface="微软雅黑" panose="020B0503020204020204" pitchFamily="34" charset="-122"/>
                <a:ea typeface="微软雅黑" panose="020B0503020204020204" pitchFamily="34" charset="-122"/>
              </a:rPr>
              <a:t>的支付方式默认为</a:t>
            </a:r>
            <a:r>
              <a:rPr lang="en-US" altLang="zh-CN" sz="2400" dirty="0" err="1">
                <a:latin typeface="微软雅黑" panose="020B0503020204020204" pitchFamily="34" charset="-122"/>
                <a:ea typeface="微软雅黑" panose="020B0503020204020204" pitchFamily="34" charset="-122"/>
              </a:rPr>
              <a:t>paypal</a:t>
            </a:r>
            <a:r>
              <a:rPr lang="zh-CN" altLang="en-US" sz="2400" dirty="0">
                <a:latin typeface="微软雅黑" panose="020B0503020204020204" pitchFamily="34" charset="-122"/>
                <a:ea typeface="微软雅黑" panose="020B0503020204020204" pitchFamily="34" charset="-122"/>
              </a:rPr>
              <a:t>，商户在注册时必须绑定有效的</a:t>
            </a:r>
            <a:r>
              <a:rPr lang="en-US" altLang="zh-CN" sz="2400" dirty="0" err="1">
                <a:latin typeface="微软雅黑" panose="020B0503020204020204" pitchFamily="34" charset="-122"/>
                <a:ea typeface="微软雅黑" panose="020B0503020204020204" pitchFamily="34" charset="-122"/>
              </a:rPr>
              <a:t>paypal</a:t>
            </a:r>
            <a:r>
              <a:rPr lang="zh-CN" altLang="en-US" sz="2400" dirty="0">
                <a:latin typeface="微软雅黑" panose="020B0503020204020204" pitchFamily="34" charset="-122"/>
                <a:ea typeface="微软雅黑" panose="020B0503020204020204" pitchFamily="34" charset="-122"/>
              </a:rPr>
              <a:t>账号</a:t>
            </a:r>
          </a:p>
          <a:p>
            <a:pPr marL="380990" indent="-380990">
              <a:lnSpc>
                <a:spcPct val="200000"/>
              </a:lnSpc>
              <a:buFont typeface="Wingdings" panose="05000000000000000000" pitchFamily="2" charset="2"/>
              <a:buChar char="p"/>
            </a:pPr>
            <a:endParaRPr lang="zh-CN" altLang="en-US" sz="2400" dirty="0">
              <a:latin typeface="微软雅黑" panose="020B0503020204020204" pitchFamily="34" charset="-122"/>
              <a:ea typeface="微软雅黑" panose="020B0503020204020204" pitchFamily="34" charset="-122"/>
            </a:endParaRPr>
          </a:p>
          <a:p>
            <a:pPr marL="380990" indent="-380990">
              <a:lnSpc>
                <a:spcPct val="200000"/>
              </a:lnSpc>
              <a:buFont typeface="Wingdings" panose="05000000000000000000" pitchFamily="2" charset="2"/>
              <a:buChar char="p"/>
            </a:pP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2193261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103446" y="1508787"/>
            <a:ext cx="10311209" cy="4264820"/>
            <a:chOff x="1928813" y="1731169"/>
            <a:chExt cx="5335191" cy="2311004"/>
          </a:xfrm>
        </p:grpSpPr>
        <p:sp>
          <p:nvSpPr>
            <p:cNvPr id="10" name="MH_Other_1"/>
            <p:cNvSpPr/>
            <p:nvPr>
              <p:custDataLst>
                <p:tags r:id="rId1"/>
              </p:custDataLst>
            </p:nvPr>
          </p:nvSpPr>
          <p:spPr>
            <a:xfrm>
              <a:off x="2220516" y="1888331"/>
              <a:ext cx="823913" cy="852488"/>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 fmla="*/ 0 w 1098550"/>
                <a:gd name="connsiteY0" fmla="*/ 815975 h 1136650"/>
                <a:gd name="connsiteX1" fmla="*/ 482600 w 1098550"/>
                <a:gd name="connsiteY1" fmla="*/ 0 h 1136650"/>
                <a:gd name="connsiteX2" fmla="*/ 584200 w 1098550"/>
                <a:gd name="connsiteY2" fmla="*/ 28575 h 1136650"/>
                <a:gd name="connsiteX3" fmla="*/ 1098550 w 1098550"/>
                <a:gd name="connsiteY3" fmla="*/ 1136650 h 1136650"/>
              </a:gdLst>
              <a:ahLst/>
              <a:cxnLst>
                <a:cxn ang="0">
                  <a:pos x="connsiteX0" y="connsiteY0"/>
                </a:cxn>
                <a:cxn ang="0">
                  <a:pos x="connsiteX1" y="connsiteY1"/>
                </a:cxn>
                <a:cxn ang="0">
                  <a:pos x="connsiteX2" y="connsiteY2"/>
                </a:cxn>
                <a:cxn ang="0">
                  <a:pos x="connsiteX3" y="connsiteY3"/>
                </a:cxn>
              </a:cxnLst>
              <a:rect l="l" t="t" r="r" b="b"/>
              <a:pathLst>
                <a:path w="1098550" h="1136650">
                  <a:moveTo>
                    <a:pt x="0" y="815975"/>
                  </a:moveTo>
                  <a:lnTo>
                    <a:pt x="482600" y="0"/>
                  </a:lnTo>
                  <a:lnTo>
                    <a:pt x="584200" y="28575"/>
                  </a:lnTo>
                  <a:lnTo>
                    <a:pt x="1098550" y="1136650"/>
                  </a:lnTo>
                </a:path>
              </a:pathLst>
            </a:custGeom>
            <a:noFill/>
            <a:ln w="19050">
              <a:solidFill>
                <a:srgbClr val="DF593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latin typeface="Calibri" panose="020F0502020204030204" pitchFamily="34" charset="0"/>
                <a:ea typeface="微软雅黑" panose="020B0503020204020204" pitchFamily="34" charset="-122"/>
              </a:endParaRPr>
            </a:p>
          </p:txBody>
        </p:sp>
        <p:sp>
          <p:nvSpPr>
            <p:cNvPr id="11" name="MH_SubTitle_1"/>
            <p:cNvSpPr/>
            <p:nvPr>
              <p:custDataLst>
                <p:tags r:id="rId2"/>
              </p:custDataLst>
            </p:nvPr>
          </p:nvSpPr>
          <p:spPr>
            <a:xfrm rot="588792">
              <a:off x="1928813" y="2531269"/>
              <a:ext cx="1295400" cy="558404"/>
            </a:xfrm>
            <a:prstGeom prst="roundRect">
              <a:avLst>
                <a:gd name="adj" fmla="val 11293"/>
              </a:avLst>
            </a:prstGeom>
            <a:solidFill>
              <a:srgbClr val="DF593C"/>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dirty="0">
                  <a:solidFill>
                    <a:srgbClr val="FFFFFF"/>
                  </a:solidFill>
                  <a:latin typeface="Calibri" panose="020F0502020204030204" pitchFamily="34" charset="0"/>
                  <a:ea typeface="微软雅黑" panose="020B0503020204020204" pitchFamily="34" charset="-122"/>
                </a:rPr>
                <a:t>重店铺及产品</a:t>
              </a:r>
            </a:p>
          </p:txBody>
        </p:sp>
        <p:sp>
          <p:nvSpPr>
            <p:cNvPr id="12" name="MH_Other_2"/>
            <p:cNvSpPr/>
            <p:nvPr>
              <p:custDataLst>
                <p:tags r:id="rId3"/>
              </p:custDataLst>
            </p:nvPr>
          </p:nvSpPr>
          <p:spPr>
            <a:xfrm>
              <a:off x="2437210" y="1731169"/>
              <a:ext cx="323850" cy="323850"/>
            </a:xfrm>
            <a:prstGeom prst="ellipse">
              <a:avLst/>
            </a:prstGeom>
            <a:solidFill>
              <a:srgbClr val="DF593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a:solidFill>
                    <a:srgbClr val="FFFFFF"/>
                  </a:solidFill>
                  <a:latin typeface="Calibri" panose="020F0502020204030204" pitchFamily="34" charset="0"/>
                  <a:ea typeface="微软雅黑" panose="020B0503020204020204" pitchFamily="34" charset="-122"/>
                </a:rPr>
                <a:t>01</a:t>
              </a:r>
              <a:endParaRPr lang="zh-CN" altLang="en-US">
                <a:solidFill>
                  <a:srgbClr val="FFFFFF"/>
                </a:solidFill>
                <a:latin typeface="Calibri" panose="020F0502020204030204" pitchFamily="34" charset="0"/>
                <a:ea typeface="微软雅黑" panose="020B0503020204020204" pitchFamily="34" charset="-122"/>
              </a:endParaRPr>
            </a:p>
          </p:txBody>
        </p:sp>
        <p:sp>
          <p:nvSpPr>
            <p:cNvPr id="13" name="MH_Other_3"/>
            <p:cNvSpPr/>
            <p:nvPr>
              <p:custDataLst>
                <p:tags r:id="rId4"/>
              </p:custDataLst>
            </p:nvPr>
          </p:nvSpPr>
          <p:spPr>
            <a:xfrm>
              <a:off x="3567112" y="2840831"/>
              <a:ext cx="823913" cy="852488"/>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 fmla="*/ 0 w 1098550"/>
                <a:gd name="connsiteY0" fmla="*/ 815975 h 1136650"/>
                <a:gd name="connsiteX1" fmla="*/ 482600 w 1098550"/>
                <a:gd name="connsiteY1" fmla="*/ 0 h 1136650"/>
                <a:gd name="connsiteX2" fmla="*/ 584200 w 1098550"/>
                <a:gd name="connsiteY2" fmla="*/ 28575 h 1136650"/>
                <a:gd name="connsiteX3" fmla="*/ 1098550 w 1098550"/>
                <a:gd name="connsiteY3" fmla="*/ 1136650 h 1136650"/>
              </a:gdLst>
              <a:ahLst/>
              <a:cxnLst>
                <a:cxn ang="0">
                  <a:pos x="connsiteX0" y="connsiteY0"/>
                </a:cxn>
                <a:cxn ang="0">
                  <a:pos x="connsiteX1" y="connsiteY1"/>
                </a:cxn>
                <a:cxn ang="0">
                  <a:pos x="connsiteX2" y="connsiteY2"/>
                </a:cxn>
                <a:cxn ang="0">
                  <a:pos x="connsiteX3" y="connsiteY3"/>
                </a:cxn>
              </a:cxnLst>
              <a:rect l="l" t="t" r="r" b="b"/>
              <a:pathLst>
                <a:path w="1098550" h="1136650">
                  <a:moveTo>
                    <a:pt x="0" y="815975"/>
                  </a:moveTo>
                  <a:lnTo>
                    <a:pt x="482600" y="0"/>
                  </a:lnTo>
                  <a:lnTo>
                    <a:pt x="584200" y="28575"/>
                  </a:lnTo>
                  <a:lnTo>
                    <a:pt x="1098550" y="1136650"/>
                  </a:lnTo>
                </a:path>
              </a:pathLst>
            </a:custGeom>
            <a:noFill/>
            <a:ln w="19050">
              <a:solidFill>
                <a:srgbClr val="F4A94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latin typeface="Calibri" panose="020F0502020204030204" pitchFamily="34" charset="0"/>
                <a:ea typeface="微软雅黑" panose="020B0503020204020204" pitchFamily="34" charset="-122"/>
              </a:endParaRPr>
            </a:p>
          </p:txBody>
        </p:sp>
        <p:sp>
          <p:nvSpPr>
            <p:cNvPr id="14" name="MH_SubTitle_2"/>
            <p:cNvSpPr/>
            <p:nvPr>
              <p:custDataLst>
                <p:tags r:id="rId5"/>
              </p:custDataLst>
            </p:nvPr>
          </p:nvSpPr>
          <p:spPr>
            <a:xfrm rot="588792">
              <a:off x="3275410" y="3483769"/>
              <a:ext cx="1295400" cy="558404"/>
            </a:xfrm>
            <a:prstGeom prst="roundRect">
              <a:avLst>
                <a:gd name="adj" fmla="val 11293"/>
              </a:avLst>
            </a:prstGeom>
            <a:solidFill>
              <a:srgbClr val="F4A943"/>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dirty="0">
                  <a:solidFill>
                    <a:srgbClr val="FFFFFF"/>
                  </a:solidFill>
                  <a:latin typeface="Calibri" panose="020F0502020204030204" pitchFamily="34" charset="0"/>
                  <a:ea typeface="微软雅黑" panose="020B0503020204020204" pitchFamily="34" charset="-122"/>
                </a:rPr>
                <a:t>刊登方式</a:t>
              </a:r>
            </a:p>
          </p:txBody>
        </p:sp>
        <p:sp>
          <p:nvSpPr>
            <p:cNvPr id="15" name="MH_Other_4"/>
            <p:cNvSpPr/>
            <p:nvPr>
              <p:custDataLst>
                <p:tags r:id="rId6"/>
              </p:custDataLst>
            </p:nvPr>
          </p:nvSpPr>
          <p:spPr>
            <a:xfrm>
              <a:off x="3783806" y="2683669"/>
              <a:ext cx="323850" cy="323850"/>
            </a:xfrm>
            <a:prstGeom prst="ellipse">
              <a:avLst/>
            </a:prstGeom>
            <a:solidFill>
              <a:srgbClr val="F4A94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a:solidFill>
                    <a:srgbClr val="FFFFFF"/>
                  </a:solidFill>
                  <a:latin typeface="Calibri" panose="020F0502020204030204" pitchFamily="34" charset="0"/>
                  <a:ea typeface="微软雅黑" panose="020B0503020204020204" pitchFamily="34" charset="-122"/>
                </a:rPr>
                <a:t>02</a:t>
              </a:r>
              <a:endParaRPr lang="zh-CN" altLang="en-US">
                <a:solidFill>
                  <a:srgbClr val="FFFFFF"/>
                </a:solidFill>
                <a:latin typeface="Calibri" panose="020F0502020204030204" pitchFamily="34" charset="0"/>
                <a:ea typeface="微软雅黑" panose="020B0503020204020204" pitchFamily="34" charset="-122"/>
              </a:endParaRPr>
            </a:p>
          </p:txBody>
        </p:sp>
        <p:sp>
          <p:nvSpPr>
            <p:cNvPr id="16" name="MH_Other_5"/>
            <p:cNvSpPr/>
            <p:nvPr>
              <p:custDataLst>
                <p:tags r:id="rId7"/>
              </p:custDataLst>
            </p:nvPr>
          </p:nvSpPr>
          <p:spPr>
            <a:xfrm>
              <a:off x="4913710" y="1888331"/>
              <a:ext cx="823913" cy="852488"/>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 fmla="*/ 0 w 1098550"/>
                <a:gd name="connsiteY0" fmla="*/ 815975 h 1136650"/>
                <a:gd name="connsiteX1" fmla="*/ 482600 w 1098550"/>
                <a:gd name="connsiteY1" fmla="*/ 0 h 1136650"/>
                <a:gd name="connsiteX2" fmla="*/ 584200 w 1098550"/>
                <a:gd name="connsiteY2" fmla="*/ 28575 h 1136650"/>
                <a:gd name="connsiteX3" fmla="*/ 1098550 w 1098550"/>
                <a:gd name="connsiteY3" fmla="*/ 1136650 h 1136650"/>
              </a:gdLst>
              <a:ahLst/>
              <a:cxnLst>
                <a:cxn ang="0">
                  <a:pos x="connsiteX0" y="connsiteY0"/>
                </a:cxn>
                <a:cxn ang="0">
                  <a:pos x="connsiteX1" y="connsiteY1"/>
                </a:cxn>
                <a:cxn ang="0">
                  <a:pos x="connsiteX2" y="connsiteY2"/>
                </a:cxn>
                <a:cxn ang="0">
                  <a:pos x="connsiteX3" y="connsiteY3"/>
                </a:cxn>
              </a:cxnLst>
              <a:rect l="l" t="t" r="r" b="b"/>
              <a:pathLst>
                <a:path w="1098550" h="1136650">
                  <a:moveTo>
                    <a:pt x="0" y="815975"/>
                  </a:moveTo>
                  <a:lnTo>
                    <a:pt x="482600" y="0"/>
                  </a:lnTo>
                  <a:lnTo>
                    <a:pt x="584200" y="28575"/>
                  </a:lnTo>
                  <a:lnTo>
                    <a:pt x="1098550" y="1136650"/>
                  </a:lnTo>
                </a:path>
              </a:pathLst>
            </a:custGeom>
            <a:noFill/>
            <a:ln w="19050">
              <a:solidFill>
                <a:srgbClr val="4B5E6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latin typeface="Calibri" panose="020F0502020204030204" pitchFamily="34" charset="0"/>
                <a:ea typeface="微软雅黑" panose="020B0503020204020204" pitchFamily="34" charset="-122"/>
              </a:endParaRPr>
            </a:p>
          </p:txBody>
        </p:sp>
        <p:sp>
          <p:nvSpPr>
            <p:cNvPr id="17" name="MH_SubTitle_3"/>
            <p:cNvSpPr/>
            <p:nvPr>
              <p:custDataLst>
                <p:tags r:id="rId8"/>
              </p:custDataLst>
            </p:nvPr>
          </p:nvSpPr>
          <p:spPr>
            <a:xfrm rot="588792">
              <a:off x="4622006" y="2531269"/>
              <a:ext cx="1295400" cy="558404"/>
            </a:xfrm>
            <a:prstGeom prst="roundRect">
              <a:avLst>
                <a:gd name="adj" fmla="val 11293"/>
              </a:avLst>
            </a:prstGeom>
            <a:solidFill>
              <a:srgbClr val="4B5E6B"/>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dirty="0">
                  <a:solidFill>
                    <a:srgbClr val="FFFFFF"/>
                  </a:solidFill>
                  <a:latin typeface="Calibri" panose="020F0502020204030204" pitchFamily="34" charset="0"/>
                  <a:ea typeface="微软雅黑" panose="020B0503020204020204" pitchFamily="34" charset="-122"/>
                </a:rPr>
                <a:t>二手货的销售</a:t>
              </a:r>
            </a:p>
          </p:txBody>
        </p:sp>
        <p:sp>
          <p:nvSpPr>
            <p:cNvPr id="18" name="MH_Other_6"/>
            <p:cNvSpPr/>
            <p:nvPr>
              <p:custDataLst>
                <p:tags r:id="rId9"/>
              </p:custDataLst>
            </p:nvPr>
          </p:nvSpPr>
          <p:spPr>
            <a:xfrm>
              <a:off x="5130404" y="1731169"/>
              <a:ext cx="323850" cy="323850"/>
            </a:xfrm>
            <a:prstGeom prst="ellipse">
              <a:avLst/>
            </a:prstGeom>
            <a:solidFill>
              <a:srgbClr val="4B5E6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a:solidFill>
                    <a:srgbClr val="FFFFFF"/>
                  </a:solidFill>
                  <a:latin typeface="Calibri" panose="020F0502020204030204" pitchFamily="34" charset="0"/>
                  <a:ea typeface="微软雅黑" panose="020B0503020204020204" pitchFamily="34" charset="-122"/>
                </a:rPr>
                <a:t>03</a:t>
              </a:r>
              <a:endParaRPr lang="zh-CN" altLang="en-US">
                <a:solidFill>
                  <a:srgbClr val="FFFFFF"/>
                </a:solidFill>
                <a:latin typeface="Calibri" panose="020F0502020204030204" pitchFamily="34" charset="0"/>
                <a:ea typeface="微软雅黑" panose="020B0503020204020204" pitchFamily="34" charset="-122"/>
              </a:endParaRPr>
            </a:p>
          </p:txBody>
        </p:sp>
        <p:sp>
          <p:nvSpPr>
            <p:cNvPr id="19" name="MH_Other_7"/>
            <p:cNvSpPr/>
            <p:nvPr>
              <p:custDataLst>
                <p:tags r:id="rId10"/>
              </p:custDataLst>
            </p:nvPr>
          </p:nvSpPr>
          <p:spPr>
            <a:xfrm>
              <a:off x="6260306" y="2840831"/>
              <a:ext cx="823913" cy="852488"/>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 fmla="*/ 0 w 1098550"/>
                <a:gd name="connsiteY0" fmla="*/ 815975 h 1136650"/>
                <a:gd name="connsiteX1" fmla="*/ 482600 w 1098550"/>
                <a:gd name="connsiteY1" fmla="*/ 0 h 1136650"/>
                <a:gd name="connsiteX2" fmla="*/ 584200 w 1098550"/>
                <a:gd name="connsiteY2" fmla="*/ 28575 h 1136650"/>
                <a:gd name="connsiteX3" fmla="*/ 1098550 w 1098550"/>
                <a:gd name="connsiteY3" fmla="*/ 1136650 h 1136650"/>
              </a:gdLst>
              <a:ahLst/>
              <a:cxnLst>
                <a:cxn ang="0">
                  <a:pos x="connsiteX0" y="connsiteY0"/>
                </a:cxn>
                <a:cxn ang="0">
                  <a:pos x="connsiteX1" y="connsiteY1"/>
                </a:cxn>
                <a:cxn ang="0">
                  <a:pos x="connsiteX2" y="connsiteY2"/>
                </a:cxn>
                <a:cxn ang="0">
                  <a:pos x="connsiteX3" y="connsiteY3"/>
                </a:cxn>
              </a:cxnLst>
              <a:rect l="l" t="t" r="r" b="b"/>
              <a:pathLst>
                <a:path w="1098550" h="1136650">
                  <a:moveTo>
                    <a:pt x="0" y="815975"/>
                  </a:moveTo>
                  <a:lnTo>
                    <a:pt x="482600" y="0"/>
                  </a:lnTo>
                  <a:lnTo>
                    <a:pt x="584200" y="28575"/>
                  </a:lnTo>
                  <a:lnTo>
                    <a:pt x="1098550" y="1136650"/>
                  </a:lnTo>
                </a:path>
              </a:pathLst>
            </a:custGeom>
            <a:noFill/>
            <a:ln w="19050">
              <a:solidFill>
                <a:srgbClr val="26ACA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latin typeface="Calibri" panose="020F0502020204030204" pitchFamily="34" charset="0"/>
                <a:ea typeface="微软雅黑" panose="020B0503020204020204" pitchFamily="34" charset="-122"/>
              </a:endParaRPr>
            </a:p>
          </p:txBody>
        </p:sp>
        <p:sp>
          <p:nvSpPr>
            <p:cNvPr id="21" name="MH_SubTitle_4"/>
            <p:cNvSpPr/>
            <p:nvPr>
              <p:custDataLst>
                <p:tags r:id="rId11"/>
              </p:custDataLst>
            </p:nvPr>
          </p:nvSpPr>
          <p:spPr>
            <a:xfrm rot="588792">
              <a:off x="5968604" y="3483769"/>
              <a:ext cx="1295400" cy="558404"/>
            </a:xfrm>
            <a:prstGeom prst="roundRect">
              <a:avLst>
                <a:gd name="adj" fmla="val 11293"/>
              </a:avLst>
            </a:prstGeom>
            <a:solidFill>
              <a:srgbClr val="26ACAF"/>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dirty="0">
                  <a:solidFill>
                    <a:srgbClr val="FFFFFF"/>
                  </a:solidFill>
                  <a:latin typeface="Calibri" panose="020F0502020204030204" pitchFamily="34" charset="0"/>
                  <a:ea typeface="微软雅黑" panose="020B0503020204020204" pitchFamily="34" charset="-122"/>
                </a:rPr>
                <a:t>重客户体验</a:t>
              </a:r>
              <a:endParaRPr lang="en-US" altLang="zh-CN" dirty="0">
                <a:solidFill>
                  <a:srgbClr val="FFFFFF"/>
                </a:solidFill>
                <a:latin typeface="Calibri" panose="020F0502020204030204" pitchFamily="34" charset="0"/>
                <a:ea typeface="微软雅黑" panose="020B0503020204020204" pitchFamily="34" charset="-122"/>
              </a:endParaRPr>
            </a:p>
          </p:txBody>
        </p:sp>
        <p:sp>
          <p:nvSpPr>
            <p:cNvPr id="22" name="MH_Other_8"/>
            <p:cNvSpPr/>
            <p:nvPr>
              <p:custDataLst>
                <p:tags r:id="rId12"/>
              </p:custDataLst>
            </p:nvPr>
          </p:nvSpPr>
          <p:spPr>
            <a:xfrm>
              <a:off x="6477000" y="2683669"/>
              <a:ext cx="323850" cy="323850"/>
            </a:xfrm>
            <a:prstGeom prst="ellipse">
              <a:avLst/>
            </a:prstGeom>
            <a:solidFill>
              <a:srgbClr val="26ACA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a:solidFill>
                    <a:srgbClr val="FFFFFF"/>
                  </a:solidFill>
                  <a:latin typeface="Calibri" panose="020F0502020204030204" pitchFamily="34" charset="0"/>
                  <a:ea typeface="微软雅黑" panose="020B0503020204020204" pitchFamily="34" charset="-122"/>
                </a:rPr>
                <a:t>04</a:t>
              </a:r>
              <a:endParaRPr lang="zh-CN" altLang="en-US">
                <a:solidFill>
                  <a:srgbClr val="FFFFFF"/>
                </a:solidFill>
                <a:latin typeface="Calibri" panose="020F0502020204030204" pitchFamily="34" charset="0"/>
                <a:ea typeface="微软雅黑" panose="020B0503020204020204" pitchFamily="34" charset="-122"/>
              </a:endParaRPr>
            </a:p>
          </p:txBody>
        </p:sp>
      </p:grpSp>
      <p:sp>
        <p:nvSpPr>
          <p:cNvPr id="20" name="TextBox 54"/>
          <p:cNvSpPr txBox="1"/>
          <p:nvPr/>
        </p:nvSpPr>
        <p:spPr>
          <a:xfrm>
            <a:off x="-209811" y="302887"/>
            <a:ext cx="4898362" cy="646331"/>
          </a:xfrm>
          <a:prstGeom prst="rect">
            <a:avLst/>
          </a:prstGeom>
          <a:noFill/>
        </p:spPr>
        <p:txBody>
          <a:bodyPr wrap="square" rtlCol="0">
            <a:spAutoFit/>
          </a:bodyPr>
          <a:lstStyle>
            <a:defPPr>
              <a:defRPr lang="zh-CN"/>
            </a:defPPr>
            <a:lvl1pPr marL="571500" indent="-571500" algn="ctr">
              <a:buFont typeface="Wingdings" panose="05000000000000000000" pitchFamily="2" charset="2"/>
              <a:buChar char="l"/>
              <a:defRPr sz="3600" b="1">
                <a:solidFill>
                  <a:srgbClr val="524F6A"/>
                </a:solidFill>
                <a:latin typeface="微软雅黑" panose="020B0503020204020204" pitchFamily="34" charset="-122"/>
                <a:ea typeface="微软雅黑" panose="020B0503020204020204" pitchFamily="34" charset="-122"/>
              </a:defRPr>
            </a:lvl1pPr>
          </a:lstStyle>
          <a:p>
            <a:pPr marL="0" indent="0">
              <a:buNone/>
            </a:pPr>
            <a:r>
              <a:rPr lang="en-US" altLang="zh-CN" dirty="0" err="1" smtClean="0"/>
              <a:t>Ebay</a:t>
            </a:r>
            <a:r>
              <a:rPr lang="zh-CN" altLang="en-US" dirty="0" smtClean="0"/>
              <a:t>平台特点</a:t>
            </a:r>
            <a:endParaRPr lang="zh-CN" altLang="en-US" dirty="0"/>
          </a:p>
        </p:txBody>
      </p:sp>
    </p:spTree>
    <p:extLst>
      <p:ext uri="{BB962C8B-B14F-4D97-AF65-F5344CB8AC3E}">
        <p14:creationId xmlns:p14="http://schemas.microsoft.com/office/powerpoint/2010/main" val="309918378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20151019120127524"/>
          <p:cNvPicPr/>
          <p:nvPr/>
        </p:nvPicPr>
        <p:blipFill>
          <a:blip r:embed="rId3"/>
          <a:srcRect t="25605" b="19915"/>
          <a:stretch>
            <a:fillRect/>
          </a:stretch>
        </p:blipFill>
        <p:spPr>
          <a:xfrm>
            <a:off x="6576053" y="663108"/>
            <a:ext cx="4128459" cy="1248139"/>
          </a:xfrm>
          <a:prstGeom prst="rect">
            <a:avLst/>
          </a:prstGeom>
          <a:ln>
            <a:noFill/>
          </a:ln>
          <a:effectLst>
            <a:outerShdw blurRad="292100" dist="139700" dir="2700000" algn="tl" rotWithShape="0">
              <a:srgbClr val="333333">
                <a:alpha val="65000"/>
              </a:srgbClr>
            </a:outerShdw>
          </a:effectLst>
        </p:spPr>
      </p:pic>
      <p:sp>
        <p:nvSpPr>
          <p:cNvPr id="6" name="矩形 5"/>
          <p:cNvSpPr/>
          <p:nvPr/>
        </p:nvSpPr>
        <p:spPr>
          <a:xfrm>
            <a:off x="485377" y="1604797"/>
            <a:ext cx="11094424" cy="4525085"/>
          </a:xfrm>
          <a:prstGeom prst="rect">
            <a:avLst/>
          </a:prstGeom>
        </p:spPr>
        <p:txBody>
          <a:bodyPr wrap="square">
            <a:spAutoFit/>
          </a:bodyPr>
          <a:lstStyle/>
          <a:p>
            <a:pPr marL="457189" indent="-457189">
              <a:lnSpc>
                <a:spcPct val="150000"/>
              </a:lnSpc>
              <a:buFont typeface="Wingdings" panose="05000000000000000000" pitchFamily="2" charset="2"/>
              <a:buChar char="p"/>
            </a:pPr>
            <a:r>
              <a:rPr lang="en-US" altLang="zh-CN" sz="2667" dirty="0">
                <a:latin typeface="微软雅黑" panose="020B0503020204020204" pitchFamily="34" charset="-122"/>
                <a:ea typeface="微软雅黑" panose="020B0503020204020204" pitchFamily="34" charset="-122"/>
              </a:rPr>
              <a:t>1995</a:t>
            </a:r>
            <a:r>
              <a:rPr lang="zh-CN" altLang="en-US" sz="2667" dirty="0">
                <a:latin typeface="微软雅黑" panose="020B0503020204020204" pitchFamily="34" charset="-122"/>
                <a:ea typeface="微软雅黑" panose="020B0503020204020204" pitchFamily="34" charset="-122"/>
              </a:rPr>
              <a:t>年上线</a:t>
            </a:r>
          </a:p>
          <a:p>
            <a:pPr marL="457189" indent="-457189">
              <a:lnSpc>
                <a:spcPct val="150000"/>
              </a:lnSpc>
              <a:buFont typeface="Wingdings" panose="05000000000000000000" pitchFamily="2" charset="2"/>
              <a:buChar char="p"/>
            </a:pPr>
            <a:r>
              <a:rPr lang="en-US" altLang="zh-CN" sz="2667" dirty="0">
                <a:latin typeface="微软雅黑" panose="020B0503020204020204" pitchFamily="34" charset="-122"/>
                <a:ea typeface="微软雅黑" panose="020B0503020204020204" pitchFamily="34" charset="-122"/>
              </a:rPr>
              <a:t>2000</a:t>
            </a:r>
            <a:r>
              <a:rPr lang="zh-CN" altLang="en-US" sz="2667" dirty="0">
                <a:latin typeface="微软雅黑" panose="020B0503020204020204" pitchFamily="34" charset="-122"/>
                <a:ea typeface="微软雅黑" panose="020B0503020204020204" pitchFamily="34" charset="-122"/>
              </a:rPr>
              <a:t>年开始通过品类扩张和国际扩张</a:t>
            </a:r>
          </a:p>
          <a:p>
            <a:pPr marL="457189" indent="-457189">
              <a:lnSpc>
                <a:spcPct val="150000"/>
              </a:lnSpc>
              <a:buFont typeface="Wingdings" panose="05000000000000000000" pitchFamily="2" charset="2"/>
              <a:buChar char="p"/>
            </a:pPr>
            <a:r>
              <a:rPr lang="zh-CN" altLang="en-US" sz="2667" dirty="0">
                <a:latin typeface="微软雅黑" panose="020B0503020204020204" pitchFamily="34" charset="-122"/>
                <a:ea typeface="微软雅黑" panose="020B0503020204020204" pitchFamily="34" charset="-122"/>
              </a:rPr>
              <a:t>全球网站</a:t>
            </a:r>
            <a:r>
              <a:rPr lang="en-US" altLang="zh-CN" sz="2667" dirty="0">
                <a:latin typeface="微软雅黑" panose="020B0503020204020204" pitchFamily="34" charset="-122"/>
                <a:ea typeface="微软雅黑" panose="020B0503020204020204" pitchFamily="34" charset="-122"/>
              </a:rPr>
              <a:t>Alexa</a:t>
            </a:r>
            <a:r>
              <a:rPr lang="zh-CN" altLang="en-US" sz="2667" dirty="0">
                <a:latin typeface="微软雅黑" panose="020B0503020204020204" pitchFamily="34" charset="-122"/>
                <a:ea typeface="微软雅黑" panose="020B0503020204020204" pitchFamily="34" charset="-122"/>
              </a:rPr>
              <a:t>排名第六位</a:t>
            </a:r>
          </a:p>
          <a:p>
            <a:pPr marL="457189" indent="-457189">
              <a:lnSpc>
                <a:spcPct val="150000"/>
              </a:lnSpc>
              <a:buFont typeface="Wingdings" panose="05000000000000000000" pitchFamily="2" charset="2"/>
              <a:buChar char="p"/>
            </a:pPr>
            <a:r>
              <a:rPr lang="zh-CN" altLang="en-US" sz="2667" dirty="0">
                <a:latin typeface="微软雅黑" panose="020B0503020204020204" pitchFamily="34" charset="-122"/>
                <a:ea typeface="微软雅黑" panose="020B0503020204020204" pitchFamily="34" charset="-122"/>
              </a:rPr>
              <a:t>全球第二大互联网公司</a:t>
            </a:r>
            <a:endParaRPr lang="en-US" altLang="zh-CN" sz="2667" dirty="0">
              <a:latin typeface="微软雅黑" panose="020B0503020204020204" pitchFamily="34" charset="-122"/>
              <a:ea typeface="微软雅黑" panose="020B0503020204020204" pitchFamily="34" charset="-122"/>
            </a:endParaRPr>
          </a:p>
          <a:p>
            <a:pPr marL="457189" indent="-457189">
              <a:lnSpc>
                <a:spcPct val="150000"/>
              </a:lnSpc>
              <a:buFont typeface="Wingdings" panose="05000000000000000000" pitchFamily="2" charset="2"/>
              <a:buChar char="p"/>
            </a:pPr>
            <a:r>
              <a:rPr lang="zh-CN" altLang="en-US" sz="2667" dirty="0">
                <a:latin typeface="微软雅黑" panose="020B0503020204020204" pitchFamily="34" charset="-122"/>
                <a:ea typeface="微软雅黑" panose="020B0503020204020204" pitchFamily="34" charset="-122"/>
              </a:rPr>
              <a:t>在所有的跨境电商第三方平台中，对卖家要求最高的就是亚马逊，不仅要有产品质量优势，还要有品牌标识。</a:t>
            </a:r>
            <a:endParaRPr lang="en-US" altLang="zh-CN" sz="2667" dirty="0">
              <a:latin typeface="微软雅黑" panose="020B0503020204020204" pitchFamily="34" charset="-122"/>
              <a:ea typeface="微软雅黑" panose="020B0503020204020204" pitchFamily="34" charset="-122"/>
            </a:endParaRPr>
          </a:p>
          <a:p>
            <a:endParaRPr lang="zh-CN" altLang="en-US" sz="2400" dirty="0"/>
          </a:p>
          <a:p>
            <a:endParaRPr lang="zh-CN" altLang="en-US" sz="2400" dirty="0"/>
          </a:p>
        </p:txBody>
      </p:sp>
    </p:spTree>
    <p:extLst>
      <p:ext uri="{BB962C8B-B14F-4D97-AF65-F5344CB8AC3E}">
        <p14:creationId xmlns:p14="http://schemas.microsoft.com/office/powerpoint/2010/main" val="49518942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103446" y="1508787"/>
            <a:ext cx="10311209" cy="4264820"/>
            <a:chOff x="1928813" y="1731169"/>
            <a:chExt cx="5335191" cy="2311004"/>
          </a:xfrm>
        </p:grpSpPr>
        <p:sp>
          <p:nvSpPr>
            <p:cNvPr id="10" name="MH_Other_1"/>
            <p:cNvSpPr/>
            <p:nvPr>
              <p:custDataLst>
                <p:tags r:id="rId1"/>
              </p:custDataLst>
            </p:nvPr>
          </p:nvSpPr>
          <p:spPr>
            <a:xfrm>
              <a:off x="2220516" y="1888331"/>
              <a:ext cx="823913" cy="852488"/>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 fmla="*/ 0 w 1098550"/>
                <a:gd name="connsiteY0" fmla="*/ 815975 h 1136650"/>
                <a:gd name="connsiteX1" fmla="*/ 482600 w 1098550"/>
                <a:gd name="connsiteY1" fmla="*/ 0 h 1136650"/>
                <a:gd name="connsiteX2" fmla="*/ 584200 w 1098550"/>
                <a:gd name="connsiteY2" fmla="*/ 28575 h 1136650"/>
                <a:gd name="connsiteX3" fmla="*/ 1098550 w 1098550"/>
                <a:gd name="connsiteY3" fmla="*/ 1136650 h 1136650"/>
              </a:gdLst>
              <a:ahLst/>
              <a:cxnLst>
                <a:cxn ang="0">
                  <a:pos x="connsiteX0" y="connsiteY0"/>
                </a:cxn>
                <a:cxn ang="0">
                  <a:pos x="connsiteX1" y="connsiteY1"/>
                </a:cxn>
                <a:cxn ang="0">
                  <a:pos x="connsiteX2" y="connsiteY2"/>
                </a:cxn>
                <a:cxn ang="0">
                  <a:pos x="connsiteX3" y="connsiteY3"/>
                </a:cxn>
              </a:cxnLst>
              <a:rect l="l" t="t" r="r" b="b"/>
              <a:pathLst>
                <a:path w="1098550" h="1136650">
                  <a:moveTo>
                    <a:pt x="0" y="815975"/>
                  </a:moveTo>
                  <a:lnTo>
                    <a:pt x="482600" y="0"/>
                  </a:lnTo>
                  <a:lnTo>
                    <a:pt x="584200" y="28575"/>
                  </a:lnTo>
                  <a:lnTo>
                    <a:pt x="1098550" y="1136650"/>
                  </a:lnTo>
                </a:path>
              </a:pathLst>
            </a:custGeom>
            <a:noFill/>
            <a:ln w="19050">
              <a:solidFill>
                <a:srgbClr val="DF593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latin typeface="Calibri" panose="020F0502020204030204" pitchFamily="34" charset="0"/>
                <a:ea typeface="微软雅黑" panose="020B0503020204020204" pitchFamily="34" charset="-122"/>
              </a:endParaRPr>
            </a:p>
          </p:txBody>
        </p:sp>
        <p:sp>
          <p:nvSpPr>
            <p:cNvPr id="11" name="MH_SubTitle_1"/>
            <p:cNvSpPr/>
            <p:nvPr>
              <p:custDataLst>
                <p:tags r:id="rId2"/>
              </p:custDataLst>
            </p:nvPr>
          </p:nvSpPr>
          <p:spPr>
            <a:xfrm rot="588792">
              <a:off x="1928813" y="2531269"/>
              <a:ext cx="1295400" cy="558404"/>
            </a:xfrm>
            <a:prstGeom prst="roundRect">
              <a:avLst>
                <a:gd name="adj" fmla="val 11293"/>
              </a:avLst>
            </a:prstGeom>
            <a:solidFill>
              <a:srgbClr val="DF593C"/>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dirty="0">
                  <a:solidFill>
                    <a:srgbClr val="FFFFFF"/>
                  </a:solidFill>
                  <a:latin typeface="Calibri" panose="020F0502020204030204" pitchFamily="34" charset="0"/>
                  <a:ea typeface="微软雅黑" panose="020B0503020204020204" pitchFamily="34" charset="-122"/>
                </a:rPr>
                <a:t>重推荐轻广告，重产品轻店铺</a:t>
              </a:r>
            </a:p>
          </p:txBody>
        </p:sp>
        <p:sp>
          <p:nvSpPr>
            <p:cNvPr id="12" name="MH_Other_2"/>
            <p:cNvSpPr/>
            <p:nvPr>
              <p:custDataLst>
                <p:tags r:id="rId3"/>
              </p:custDataLst>
            </p:nvPr>
          </p:nvSpPr>
          <p:spPr>
            <a:xfrm>
              <a:off x="2437210" y="1731169"/>
              <a:ext cx="323850" cy="323850"/>
            </a:xfrm>
            <a:prstGeom prst="ellipse">
              <a:avLst/>
            </a:prstGeom>
            <a:solidFill>
              <a:srgbClr val="DF593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a:solidFill>
                    <a:srgbClr val="FFFFFF"/>
                  </a:solidFill>
                  <a:latin typeface="Calibri" panose="020F0502020204030204" pitchFamily="34" charset="0"/>
                  <a:ea typeface="微软雅黑" panose="020B0503020204020204" pitchFamily="34" charset="-122"/>
                </a:rPr>
                <a:t>01</a:t>
              </a:r>
              <a:endParaRPr lang="zh-CN" altLang="en-US">
                <a:solidFill>
                  <a:srgbClr val="FFFFFF"/>
                </a:solidFill>
                <a:latin typeface="Calibri" panose="020F0502020204030204" pitchFamily="34" charset="0"/>
                <a:ea typeface="微软雅黑" panose="020B0503020204020204" pitchFamily="34" charset="-122"/>
              </a:endParaRPr>
            </a:p>
          </p:txBody>
        </p:sp>
        <p:sp>
          <p:nvSpPr>
            <p:cNvPr id="13" name="MH_Other_3"/>
            <p:cNvSpPr/>
            <p:nvPr>
              <p:custDataLst>
                <p:tags r:id="rId4"/>
              </p:custDataLst>
            </p:nvPr>
          </p:nvSpPr>
          <p:spPr>
            <a:xfrm>
              <a:off x="3567112" y="2840831"/>
              <a:ext cx="823913" cy="852488"/>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 fmla="*/ 0 w 1098550"/>
                <a:gd name="connsiteY0" fmla="*/ 815975 h 1136650"/>
                <a:gd name="connsiteX1" fmla="*/ 482600 w 1098550"/>
                <a:gd name="connsiteY1" fmla="*/ 0 h 1136650"/>
                <a:gd name="connsiteX2" fmla="*/ 584200 w 1098550"/>
                <a:gd name="connsiteY2" fmla="*/ 28575 h 1136650"/>
                <a:gd name="connsiteX3" fmla="*/ 1098550 w 1098550"/>
                <a:gd name="connsiteY3" fmla="*/ 1136650 h 1136650"/>
              </a:gdLst>
              <a:ahLst/>
              <a:cxnLst>
                <a:cxn ang="0">
                  <a:pos x="connsiteX0" y="connsiteY0"/>
                </a:cxn>
                <a:cxn ang="0">
                  <a:pos x="connsiteX1" y="connsiteY1"/>
                </a:cxn>
                <a:cxn ang="0">
                  <a:pos x="connsiteX2" y="connsiteY2"/>
                </a:cxn>
                <a:cxn ang="0">
                  <a:pos x="connsiteX3" y="connsiteY3"/>
                </a:cxn>
              </a:cxnLst>
              <a:rect l="l" t="t" r="r" b="b"/>
              <a:pathLst>
                <a:path w="1098550" h="1136650">
                  <a:moveTo>
                    <a:pt x="0" y="815975"/>
                  </a:moveTo>
                  <a:lnTo>
                    <a:pt x="482600" y="0"/>
                  </a:lnTo>
                  <a:lnTo>
                    <a:pt x="584200" y="28575"/>
                  </a:lnTo>
                  <a:lnTo>
                    <a:pt x="1098550" y="1136650"/>
                  </a:lnTo>
                </a:path>
              </a:pathLst>
            </a:custGeom>
            <a:noFill/>
            <a:ln w="19050">
              <a:solidFill>
                <a:srgbClr val="F4A94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latin typeface="Calibri" panose="020F0502020204030204" pitchFamily="34" charset="0"/>
                <a:ea typeface="微软雅黑" panose="020B0503020204020204" pitchFamily="34" charset="-122"/>
              </a:endParaRPr>
            </a:p>
          </p:txBody>
        </p:sp>
        <p:sp>
          <p:nvSpPr>
            <p:cNvPr id="14" name="MH_SubTitle_2"/>
            <p:cNvSpPr/>
            <p:nvPr>
              <p:custDataLst>
                <p:tags r:id="rId5"/>
              </p:custDataLst>
            </p:nvPr>
          </p:nvSpPr>
          <p:spPr>
            <a:xfrm rot="588792">
              <a:off x="3275410" y="3483769"/>
              <a:ext cx="1295400" cy="558404"/>
            </a:xfrm>
            <a:prstGeom prst="roundRect">
              <a:avLst>
                <a:gd name="adj" fmla="val 11293"/>
              </a:avLst>
            </a:prstGeom>
            <a:solidFill>
              <a:srgbClr val="F4A943"/>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dirty="0">
                  <a:solidFill>
                    <a:srgbClr val="FFFFFF"/>
                  </a:solidFill>
                  <a:latin typeface="Calibri" panose="020F0502020204030204" pitchFamily="34" charset="0"/>
                  <a:ea typeface="微软雅黑" panose="020B0503020204020204" pitchFamily="34" charset="-122"/>
                </a:rPr>
                <a:t>重产品详情轻客服咨询</a:t>
              </a:r>
            </a:p>
          </p:txBody>
        </p:sp>
        <p:sp>
          <p:nvSpPr>
            <p:cNvPr id="15" name="MH_Other_4"/>
            <p:cNvSpPr/>
            <p:nvPr>
              <p:custDataLst>
                <p:tags r:id="rId6"/>
              </p:custDataLst>
            </p:nvPr>
          </p:nvSpPr>
          <p:spPr>
            <a:xfrm>
              <a:off x="3783806" y="2683669"/>
              <a:ext cx="323850" cy="323850"/>
            </a:xfrm>
            <a:prstGeom prst="ellipse">
              <a:avLst/>
            </a:prstGeom>
            <a:solidFill>
              <a:srgbClr val="F4A94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a:solidFill>
                    <a:srgbClr val="FFFFFF"/>
                  </a:solidFill>
                  <a:latin typeface="Calibri" panose="020F0502020204030204" pitchFamily="34" charset="0"/>
                  <a:ea typeface="微软雅黑" panose="020B0503020204020204" pitchFamily="34" charset="-122"/>
                </a:rPr>
                <a:t>02</a:t>
              </a:r>
              <a:endParaRPr lang="zh-CN" altLang="en-US">
                <a:solidFill>
                  <a:srgbClr val="FFFFFF"/>
                </a:solidFill>
                <a:latin typeface="Calibri" panose="020F0502020204030204" pitchFamily="34" charset="0"/>
                <a:ea typeface="微软雅黑" panose="020B0503020204020204" pitchFamily="34" charset="-122"/>
              </a:endParaRPr>
            </a:p>
          </p:txBody>
        </p:sp>
        <p:sp>
          <p:nvSpPr>
            <p:cNvPr id="16" name="MH_Other_5"/>
            <p:cNvSpPr/>
            <p:nvPr>
              <p:custDataLst>
                <p:tags r:id="rId7"/>
              </p:custDataLst>
            </p:nvPr>
          </p:nvSpPr>
          <p:spPr>
            <a:xfrm>
              <a:off x="4913710" y="1888331"/>
              <a:ext cx="823913" cy="852488"/>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 fmla="*/ 0 w 1098550"/>
                <a:gd name="connsiteY0" fmla="*/ 815975 h 1136650"/>
                <a:gd name="connsiteX1" fmla="*/ 482600 w 1098550"/>
                <a:gd name="connsiteY1" fmla="*/ 0 h 1136650"/>
                <a:gd name="connsiteX2" fmla="*/ 584200 w 1098550"/>
                <a:gd name="connsiteY2" fmla="*/ 28575 h 1136650"/>
                <a:gd name="connsiteX3" fmla="*/ 1098550 w 1098550"/>
                <a:gd name="connsiteY3" fmla="*/ 1136650 h 1136650"/>
              </a:gdLst>
              <a:ahLst/>
              <a:cxnLst>
                <a:cxn ang="0">
                  <a:pos x="connsiteX0" y="connsiteY0"/>
                </a:cxn>
                <a:cxn ang="0">
                  <a:pos x="connsiteX1" y="connsiteY1"/>
                </a:cxn>
                <a:cxn ang="0">
                  <a:pos x="connsiteX2" y="connsiteY2"/>
                </a:cxn>
                <a:cxn ang="0">
                  <a:pos x="connsiteX3" y="connsiteY3"/>
                </a:cxn>
              </a:cxnLst>
              <a:rect l="l" t="t" r="r" b="b"/>
              <a:pathLst>
                <a:path w="1098550" h="1136650">
                  <a:moveTo>
                    <a:pt x="0" y="815975"/>
                  </a:moveTo>
                  <a:lnTo>
                    <a:pt x="482600" y="0"/>
                  </a:lnTo>
                  <a:lnTo>
                    <a:pt x="584200" y="28575"/>
                  </a:lnTo>
                  <a:lnTo>
                    <a:pt x="1098550" y="1136650"/>
                  </a:lnTo>
                </a:path>
              </a:pathLst>
            </a:custGeom>
            <a:noFill/>
            <a:ln w="19050">
              <a:solidFill>
                <a:srgbClr val="4B5E6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latin typeface="Calibri" panose="020F0502020204030204" pitchFamily="34" charset="0"/>
                <a:ea typeface="微软雅黑" panose="020B0503020204020204" pitchFamily="34" charset="-122"/>
              </a:endParaRPr>
            </a:p>
          </p:txBody>
        </p:sp>
        <p:sp>
          <p:nvSpPr>
            <p:cNvPr id="17" name="MH_SubTitle_3"/>
            <p:cNvSpPr/>
            <p:nvPr>
              <p:custDataLst>
                <p:tags r:id="rId8"/>
              </p:custDataLst>
            </p:nvPr>
          </p:nvSpPr>
          <p:spPr>
            <a:xfrm rot="588792">
              <a:off x="4622006" y="2531269"/>
              <a:ext cx="1295400" cy="558404"/>
            </a:xfrm>
            <a:prstGeom prst="roundRect">
              <a:avLst>
                <a:gd name="adj" fmla="val 11293"/>
              </a:avLst>
            </a:prstGeom>
            <a:solidFill>
              <a:srgbClr val="4B5E6B"/>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dirty="0">
                  <a:solidFill>
                    <a:srgbClr val="FFFFFF"/>
                  </a:solidFill>
                  <a:latin typeface="Calibri" panose="020F0502020204030204" pitchFamily="34" charset="0"/>
                  <a:ea typeface="微软雅黑" panose="020B0503020204020204" pitchFamily="34" charset="-122"/>
                </a:rPr>
                <a:t>支持货到付款</a:t>
              </a:r>
            </a:p>
          </p:txBody>
        </p:sp>
        <p:sp>
          <p:nvSpPr>
            <p:cNvPr id="18" name="MH_Other_6"/>
            <p:cNvSpPr/>
            <p:nvPr>
              <p:custDataLst>
                <p:tags r:id="rId9"/>
              </p:custDataLst>
            </p:nvPr>
          </p:nvSpPr>
          <p:spPr>
            <a:xfrm>
              <a:off x="5130404" y="1731169"/>
              <a:ext cx="323850" cy="323850"/>
            </a:xfrm>
            <a:prstGeom prst="ellipse">
              <a:avLst/>
            </a:prstGeom>
            <a:solidFill>
              <a:srgbClr val="4B5E6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a:solidFill>
                    <a:srgbClr val="FFFFFF"/>
                  </a:solidFill>
                  <a:latin typeface="Calibri" panose="020F0502020204030204" pitchFamily="34" charset="0"/>
                  <a:ea typeface="微软雅黑" panose="020B0503020204020204" pitchFamily="34" charset="-122"/>
                </a:rPr>
                <a:t>03</a:t>
              </a:r>
              <a:endParaRPr lang="zh-CN" altLang="en-US">
                <a:solidFill>
                  <a:srgbClr val="FFFFFF"/>
                </a:solidFill>
                <a:latin typeface="Calibri" panose="020F0502020204030204" pitchFamily="34" charset="0"/>
                <a:ea typeface="微软雅黑" panose="020B0503020204020204" pitchFamily="34" charset="-122"/>
              </a:endParaRPr>
            </a:p>
          </p:txBody>
        </p:sp>
        <p:sp>
          <p:nvSpPr>
            <p:cNvPr id="19" name="MH_Other_7"/>
            <p:cNvSpPr/>
            <p:nvPr>
              <p:custDataLst>
                <p:tags r:id="rId10"/>
              </p:custDataLst>
            </p:nvPr>
          </p:nvSpPr>
          <p:spPr>
            <a:xfrm>
              <a:off x="6260306" y="2840831"/>
              <a:ext cx="823913" cy="852488"/>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 fmla="*/ 0 w 1098550"/>
                <a:gd name="connsiteY0" fmla="*/ 815975 h 1136650"/>
                <a:gd name="connsiteX1" fmla="*/ 482600 w 1098550"/>
                <a:gd name="connsiteY1" fmla="*/ 0 h 1136650"/>
                <a:gd name="connsiteX2" fmla="*/ 584200 w 1098550"/>
                <a:gd name="connsiteY2" fmla="*/ 28575 h 1136650"/>
                <a:gd name="connsiteX3" fmla="*/ 1098550 w 1098550"/>
                <a:gd name="connsiteY3" fmla="*/ 1136650 h 1136650"/>
              </a:gdLst>
              <a:ahLst/>
              <a:cxnLst>
                <a:cxn ang="0">
                  <a:pos x="connsiteX0" y="connsiteY0"/>
                </a:cxn>
                <a:cxn ang="0">
                  <a:pos x="connsiteX1" y="connsiteY1"/>
                </a:cxn>
                <a:cxn ang="0">
                  <a:pos x="connsiteX2" y="connsiteY2"/>
                </a:cxn>
                <a:cxn ang="0">
                  <a:pos x="connsiteX3" y="connsiteY3"/>
                </a:cxn>
              </a:cxnLst>
              <a:rect l="l" t="t" r="r" b="b"/>
              <a:pathLst>
                <a:path w="1098550" h="1136650">
                  <a:moveTo>
                    <a:pt x="0" y="815975"/>
                  </a:moveTo>
                  <a:lnTo>
                    <a:pt x="482600" y="0"/>
                  </a:lnTo>
                  <a:lnTo>
                    <a:pt x="584200" y="28575"/>
                  </a:lnTo>
                  <a:lnTo>
                    <a:pt x="1098550" y="1136650"/>
                  </a:lnTo>
                </a:path>
              </a:pathLst>
            </a:custGeom>
            <a:noFill/>
            <a:ln w="19050">
              <a:solidFill>
                <a:srgbClr val="26ACA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latin typeface="Calibri" panose="020F0502020204030204" pitchFamily="34" charset="0"/>
                <a:ea typeface="微软雅黑" panose="020B0503020204020204" pitchFamily="34" charset="-122"/>
              </a:endParaRPr>
            </a:p>
          </p:txBody>
        </p:sp>
        <p:sp>
          <p:nvSpPr>
            <p:cNvPr id="21" name="MH_SubTitle_4"/>
            <p:cNvSpPr/>
            <p:nvPr>
              <p:custDataLst>
                <p:tags r:id="rId11"/>
              </p:custDataLst>
            </p:nvPr>
          </p:nvSpPr>
          <p:spPr>
            <a:xfrm rot="588792">
              <a:off x="5968604" y="3483769"/>
              <a:ext cx="1295400" cy="558404"/>
            </a:xfrm>
            <a:prstGeom prst="roundRect">
              <a:avLst>
                <a:gd name="adj" fmla="val 11293"/>
              </a:avLst>
            </a:prstGeom>
            <a:solidFill>
              <a:srgbClr val="26ACAF"/>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dirty="0">
                  <a:solidFill>
                    <a:srgbClr val="FFFFFF"/>
                  </a:solidFill>
                  <a:latin typeface="Calibri" panose="020F0502020204030204" pitchFamily="34" charset="0"/>
                  <a:ea typeface="微软雅黑" panose="020B0503020204020204" pitchFamily="34" charset="-122"/>
                </a:rPr>
                <a:t>FBA</a:t>
              </a:r>
              <a:r>
                <a:rPr lang="zh-CN" altLang="en-US" dirty="0">
                  <a:solidFill>
                    <a:srgbClr val="FFFFFF"/>
                  </a:solidFill>
                  <a:latin typeface="Calibri" panose="020F0502020204030204" pitchFamily="34" charset="0"/>
                  <a:ea typeface="微软雅黑" panose="020B0503020204020204" pitchFamily="34" charset="-122"/>
                </a:rPr>
                <a:t>亚马逊仓储物流</a:t>
              </a:r>
              <a:endParaRPr lang="en-US" altLang="zh-CN" dirty="0">
                <a:solidFill>
                  <a:srgbClr val="FFFFFF"/>
                </a:solidFill>
                <a:latin typeface="Calibri" panose="020F0502020204030204" pitchFamily="34" charset="0"/>
                <a:ea typeface="微软雅黑" panose="020B0503020204020204" pitchFamily="34" charset="-122"/>
              </a:endParaRPr>
            </a:p>
          </p:txBody>
        </p:sp>
        <p:sp>
          <p:nvSpPr>
            <p:cNvPr id="22" name="MH_Other_8"/>
            <p:cNvSpPr/>
            <p:nvPr>
              <p:custDataLst>
                <p:tags r:id="rId12"/>
              </p:custDataLst>
            </p:nvPr>
          </p:nvSpPr>
          <p:spPr>
            <a:xfrm>
              <a:off x="6477000" y="2683669"/>
              <a:ext cx="323850" cy="323850"/>
            </a:xfrm>
            <a:prstGeom prst="ellipse">
              <a:avLst/>
            </a:prstGeom>
            <a:solidFill>
              <a:srgbClr val="26ACA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a:solidFill>
                    <a:srgbClr val="FFFFFF"/>
                  </a:solidFill>
                  <a:latin typeface="Calibri" panose="020F0502020204030204" pitchFamily="34" charset="0"/>
                  <a:ea typeface="微软雅黑" panose="020B0503020204020204" pitchFamily="34" charset="-122"/>
                </a:rPr>
                <a:t>04</a:t>
              </a:r>
              <a:endParaRPr lang="zh-CN" altLang="en-US">
                <a:solidFill>
                  <a:srgbClr val="FFFFFF"/>
                </a:solidFill>
                <a:latin typeface="Calibri" panose="020F0502020204030204" pitchFamily="34" charset="0"/>
                <a:ea typeface="微软雅黑" panose="020B0503020204020204" pitchFamily="34" charset="-122"/>
              </a:endParaRPr>
            </a:p>
          </p:txBody>
        </p:sp>
      </p:grpSp>
      <p:sp>
        <p:nvSpPr>
          <p:cNvPr id="20" name="TextBox 54"/>
          <p:cNvSpPr txBox="1"/>
          <p:nvPr/>
        </p:nvSpPr>
        <p:spPr>
          <a:xfrm>
            <a:off x="775118" y="364443"/>
            <a:ext cx="3160247" cy="584775"/>
          </a:xfrm>
          <a:prstGeom prst="rect">
            <a:avLst/>
          </a:prstGeom>
          <a:noFill/>
        </p:spPr>
        <p:txBody>
          <a:bodyPr wrap="square" rtlCol="0">
            <a:spAutoFit/>
          </a:bodyPr>
          <a:lstStyle>
            <a:defPPr>
              <a:defRPr lang="zh-CN"/>
            </a:defPPr>
            <a:lvl1pPr fontAlgn="base">
              <a:spcBef>
                <a:spcPct val="0"/>
              </a:spcBef>
              <a:spcAft>
                <a:spcPct val="0"/>
              </a:spcAft>
              <a:buFont typeface="Arial" pitchFamily="34" charset="0"/>
              <a:buNone/>
              <a:defRPr sz="3200" b="1">
                <a:solidFill>
                  <a:srgbClr val="48B49C"/>
                </a:solidFill>
                <a:latin typeface="微软雅黑" panose="020B0503020204020204" pitchFamily="34" charset="-122"/>
                <a:ea typeface="微软雅黑" panose="020B0503020204020204" pitchFamily="34" charset="-122"/>
              </a:defRPr>
            </a:lvl1pPr>
          </a:lstStyle>
          <a:p>
            <a:r>
              <a:rPr lang="zh-CN" altLang="en-US" dirty="0"/>
              <a:t>亚马逊平台特点</a:t>
            </a:r>
            <a:endParaRPr lang="zh-CN" altLang="en-US" dirty="0"/>
          </a:p>
        </p:txBody>
      </p:sp>
    </p:spTree>
    <p:extLst>
      <p:ext uri="{BB962C8B-B14F-4D97-AF65-F5344CB8AC3E}">
        <p14:creationId xmlns:p14="http://schemas.microsoft.com/office/powerpoint/2010/main" val="256836472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54"/>
          <p:cNvSpPr txBox="1"/>
          <p:nvPr/>
        </p:nvSpPr>
        <p:spPr>
          <a:xfrm>
            <a:off x="679423" y="204513"/>
            <a:ext cx="3160247" cy="584775"/>
          </a:xfrm>
          <a:prstGeom prst="rect">
            <a:avLst/>
          </a:prstGeom>
          <a:noFill/>
        </p:spPr>
        <p:txBody>
          <a:bodyPr wrap="square" rtlCol="0">
            <a:spAutoFit/>
          </a:bodyPr>
          <a:lstStyle>
            <a:defPPr>
              <a:defRPr lang="zh-CN"/>
            </a:defPPr>
            <a:lvl1pPr fontAlgn="base">
              <a:spcBef>
                <a:spcPct val="0"/>
              </a:spcBef>
              <a:spcAft>
                <a:spcPct val="0"/>
              </a:spcAft>
              <a:buFont typeface="Arial" pitchFamily="34" charset="0"/>
              <a:buNone/>
              <a:defRPr sz="3200" b="1">
                <a:solidFill>
                  <a:srgbClr val="48B49C"/>
                </a:solidFill>
                <a:latin typeface="微软雅黑" panose="020B0503020204020204" pitchFamily="34" charset="-122"/>
                <a:ea typeface="微软雅黑" panose="020B0503020204020204" pitchFamily="34" charset="-122"/>
              </a:defRPr>
            </a:lvl1pPr>
          </a:lstStyle>
          <a:p>
            <a:r>
              <a:rPr lang="zh-CN" altLang="en-US" dirty="0"/>
              <a:t>亚马逊会员服务</a:t>
            </a:r>
          </a:p>
        </p:txBody>
      </p:sp>
      <p:sp>
        <p:nvSpPr>
          <p:cNvPr id="2" name="矩形 1"/>
          <p:cNvSpPr/>
          <p:nvPr/>
        </p:nvSpPr>
        <p:spPr>
          <a:xfrm>
            <a:off x="679423" y="859138"/>
            <a:ext cx="6096000" cy="1200329"/>
          </a:xfrm>
          <a:prstGeom prst="rect">
            <a:avLst/>
          </a:prstGeom>
        </p:spPr>
        <p:txBody>
          <a:bodyPr>
            <a:spAutoFit/>
          </a:bodyPr>
          <a:lstStyle/>
          <a:p>
            <a:pPr marL="380990" indent="-380990">
              <a:lnSpc>
                <a:spcPct val="150000"/>
              </a:lnSpc>
              <a:buFont typeface="Wingdings" panose="05000000000000000000" pitchFamily="2" charset="2"/>
              <a:buChar char="p"/>
            </a:pPr>
            <a:r>
              <a:rPr lang="zh-CN" altLang="en-US" sz="2400" dirty="0">
                <a:latin typeface="微软雅黑" panose="020B0503020204020204" pitchFamily="34" charset="-122"/>
                <a:ea typeface="微软雅黑" panose="020B0503020204020204" pitchFamily="34" charset="-122"/>
              </a:rPr>
              <a:t>全球会员人数</a:t>
            </a:r>
            <a:r>
              <a:rPr lang="en-US" altLang="zh-CN" sz="2400" dirty="0">
                <a:latin typeface="微软雅黑" panose="020B0503020204020204" pitchFamily="34" charset="-122"/>
                <a:ea typeface="微软雅黑" panose="020B0503020204020204" pitchFamily="34" charset="-122"/>
              </a:rPr>
              <a:t>6000~8000</a:t>
            </a:r>
            <a:r>
              <a:rPr lang="zh-CN" altLang="en-US" sz="2400" dirty="0">
                <a:latin typeface="微软雅黑" panose="020B0503020204020204" pitchFamily="34" charset="-122"/>
                <a:ea typeface="微软雅黑" panose="020B0503020204020204" pitchFamily="34" charset="-122"/>
              </a:rPr>
              <a:t>万人</a:t>
            </a:r>
          </a:p>
          <a:p>
            <a:pPr marL="380990" indent="-380990">
              <a:lnSpc>
                <a:spcPct val="150000"/>
              </a:lnSpc>
              <a:buFont typeface="Wingdings" panose="05000000000000000000" pitchFamily="2" charset="2"/>
              <a:buChar char="p"/>
            </a:pPr>
            <a:r>
              <a:rPr lang="zh-CN" altLang="en-US" sz="2400" dirty="0">
                <a:latin typeface="微软雅黑" panose="020B0503020204020204" pitchFamily="34" charset="-122"/>
                <a:ea typeface="微软雅黑" panose="020B0503020204020204" pitchFamily="34" charset="-122"/>
              </a:rPr>
              <a:t>会员满意度超过</a:t>
            </a:r>
            <a:r>
              <a:rPr lang="en-US" altLang="zh-CN" sz="2400" dirty="0">
                <a:latin typeface="微软雅黑" panose="020B0503020204020204" pitchFamily="34" charset="-122"/>
                <a:ea typeface="微软雅黑" panose="020B0503020204020204" pitchFamily="34" charset="-122"/>
              </a:rPr>
              <a:t>93%</a:t>
            </a:r>
          </a:p>
        </p:txBody>
      </p:sp>
      <p:grpSp>
        <p:nvGrpSpPr>
          <p:cNvPr id="23" name="组合 22"/>
          <p:cNvGrpSpPr/>
          <p:nvPr/>
        </p:nvGrpSpPr>
        <p:grpSpPr>
          <a:xfrm>
            <a:off x="2040257" y="2408059"/>
            <a:ext cx="6819900" cy="3951288"/>
            <a:chOff x="2114550" y="1432322"/>
            <a:chExt cx="5114925" cy="2963466"/>
          </a:xfrm>
        </p:grpSpPr>
        <p:sp>
          <p:nvSpPr>
            <p:cNvPr id="24" name="MH_Other_1"/>
            <p:cNvSpPr/>
            <p:nvPr>
              <p:custDataLst>
                <p:tags r:id="rId1"/>
              </p:custDataLst>
            </p:nvPr>
          </p:nvSpPr>
          <p:spPr>
            <a:xfrm>
              <a:off x="2215753" y="1537097"/>
              <a:ext cx="528638" cy="547688"/>
            </a:xfrm>
            <a:prstGeom prst="rect">
              <a:avLst/>
            </a:prstGeom>
            <a:solidFill>
              <a:srgbClr val="76CB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微软雅黑" panose="020B0503020204020204" pitchFamily="34" charset="-122"/>
              </a:endParaRPr>
            </a:p>
          </p:txBody>
        </p:sp>
        <p:sp>
          <p:nvSpPr>
            <p:cNvPr id="25" name="MH_Other_2"/>
            <p:cNvSpPr/>
            <p:nvPr>
              <p:custDataLst>
                <p:tags r:id="rId2"/>
              </p:custDataLst>
            </p:nvPr>
          </p:nvSpPr>
          <p:spPr>
            <a:xfrm>
              <a:off x="2114550" y="1432322"/>
              <a:ext cx="731044" cy="757238"/>
            </a:xfrm>
            <a:custGeom>
              <a:avLst/>
              <a:gdLst>
                <a:gd name="connsiteX0" fmla="*/ 743029 w 757237"/>
                <a:gd name="connsiteY0" fmla="*/ 463225 h 783577"/>
                <a:gd name="connsiteX1" fmla="*/ 757237 w 757237"/>
                <a:gd name="connsiteY1" fmla="*/ 463225 h 783577"/>
                <a:gd name="connsiteX2" fmla="*/ 757237 w 757237"/>
                <a:gd name="connsiteY2" fmla="*/ 783577 h 783577"/>
                <a:gd name="connsiteX3" fmla="*/ 450056 w 757237"/>
                <a:gd name="connsiteY3" fmla="*/ 783577 h 783577"/>
                <a:gd name="connsiteX4" fmla="*/ 450056 w 757237"/>
                <a:gd name="connsiteY4" fmla="*/ 768874 h 783577"/>
                <a:gd name="connsiteX5" fmla="*/ 743029 w 757237"/>
                <a:gd name="connsiteY5" fmla="*/ 768874 h 783577"/>
                <a:gd name="connsiteX6" fmla="*/ 0 w 757237"/>
                <a:gd name="connsiteY6" fmla="*/ 463225 h 783577"/>
                <a:gd name="connsiteX7" fmla="*/ 14207 w 757237"/>
                <a:gd name="connsiteY7" fmla="*/ 463225 h 783577"/>
                <a:gd name="connsiteX8" fmla="*/ 14207 w 757237"/>
                <a:gd name="connsiteY8" fmla="*/ 768874 h 783577"/>
                <a:gd name="connsiteX9" fmla="*/ 307181 w 757237"/>
                <a:gd name="connsiteY9" fmla="*/ 768874 h 783577"/>
                <a:gd name="connsiteX10" fmla="*/ 307181 w 757237"/>
                <a:gd name="connsiteY10" fmla="*/ 783577 h 783577"/>
                <a:gd name="connsiteX11" fmla="*/ 0 w 757237"/>
                <a:gd name="connsiteY11" fmla="*/ 783577 h 783577"/>
                <a:gd name="connsiteX12" fmla="*/ 450056 w 757237"/>
                <a:gd name="connsiteY12" fmla="*/ 0 h 783577"/>
                <a:gd name="connsiteX13" fmla="*/ 757237 w 757237"/>
                <a:gd name="connsiteY13" fmla="*/ 0 h 783577"/>
                <a:gd name="connsiteX14" fmla="*/ 757237 w 757237"/>
                <a:gd name="connsiteY14" fmla="*/ 320350 h 783577"/>
                <a:gd name="connsiteX15" fmla="*/ 743029 w 757237"/>
                <a:gd name="connsiteY15" fmla="*/ 320350 h 783577"/>
                <a:gd name="connsiteX16" fmla="*/ 743029 w 757237"/>
                <a:gd name="connsiteY16" fmla="*/ 14702 h 783577"/>
                <a:gd name="connsiteX17" fmla="*/ 450056 w 757237"/>
                <a:gd name="connsiteY17" fmla="*/ 14702 h 783577"/>
                <a:gd name="connsiteX18" fmla="*/ 0 w 757237"/>
                <a:gd name="connsiteY18" fmla="*/ 0 h 783577"/>
                <a:gd name="connsiteX19" fmla="*/ 307181 w 757237"/>
                <a:gd name="connsiteY19" fmla="*/ 0 h 783577"/>
                <a:gd name="connsiteX20" fmla="*/ 307181 w 757237"/>
                <a:gd name="connsiteY20" fmla="*/ 14702 h 783577"/>
                <a:gd name="connsiteX21" fmla="*/ 14207 w 757237"/>
                <a:gd name="connsiteY21" fmla="*/ 14702 h 783577"/>
                <a:gd name="connsiteX22" fmla="*/ 14207 w 757237"/>
                <a:gd name="connsiteY22" fmla="*/ 320350 h 783577"/>
                <a:gd name="connsiteX23" fmla="*/ 0 w 757237"/>
                <a:gd name="connsiteY23" fmla="*/ 320350 h 78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237" h="783577">
                  <a:moveTo>
                    <a:pt x="743029" y="463225"/>
                  </a:moveTo>
                  <a:lnTo>
                    <a:pt x="757237" y="463225"/>
                  </a:lnTo>
                  <a:lnTo>
                    <a:pt x="757237" y="783577"/>
                  </a:lnTo>
                  <a:lnTo>
                    <a:pt x="450056" y="783577"/>
                  </a:lnTo>
                  <a:lnTo>
                    <a:pt x="450056" y="768874"/>
                  </a:lnTo>
                  <a:lnTo>
                    <a:pt x="743029" y="768874"/>
                  </a:lnTo>
                  <a:close/>
                  <a:moveTo>
                    <a:pt x="0" y="463225"/>
                  </a:moveTo>
                  <a:lnTo>
                    <a:pt x="14207" y="463225"/>
                  </a:lnTo>
                  <a:lnTo>
                    <a:pt x="14207" y="768874"/>
                  </a:lnTo>
                  <a:lnTo>
                    <a:pt x="307181" y="768874"/>
                  </a:lnTo>
                  <a:lnTo>
                    <a:pt x="307181" y="783577"/>
                  </a:lnTo>
                  <a:lnTo>
                    <a:pt x="0" y="783577"/>
                  </a:lnTo>
                  <a:close/>
                  <a:moveTo>
                    <a:pt x="450056" y="0"/>
                  </a:moveTo>
                  <a:lnTo>
                    <a:pt x="757237" y="0"/>
                  </a:lnTo>
                  <a:lnTo>
                    <a:pt x="757237" y="320350"/>
                  </a:lnTo>
                  <a:lnTo>
                    <a:pt x="743029" y="320350"/>
                  </a:lnTo>
                  <a:lnTo>
                    <a:pt x="743029" y="14702"/>
                  </a:lnTo>
                  <a:lnTo>
                    <a:pt x="450056" y="14702"/>
                  </a:lnTo>
                  <a:close/>
                  <a:moveTo>
                    <a:pt x="0" y="0"/>
                  </a:moveTo>
                  <a:lnTo>
                    <a:pt x="307181" y="0"/>
                  </a:lnTo>
                  <a:lnTo>
                    <a:pt x="307181" y="14702"/>
                  </a:lnTo>
                  <a:lnTo>
                    <a:pt x="14207" y="14702"/>
                  </a:lnTo>
                  <a:lnTo>
                    <a:pt x="14207" y="320350"/>
                  </a:lnTo>
                  <a:lnTo>
                    <a:pt x="0" y="320350"/>
                  </a:lnTo>
                  <a:close/>
                </a:path>
              </a:pathLst>
            </a:custGeom>
            <a:solidFill>
              <a:srgbClr val="76CB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pitchFamily="34" charset="-122"/>
              </a:endParaRPr>
            </a:p>
          </p:txBody>
        </p:sp>
        <p:sp>
          <p:nvSpPr>
            <p:cNvPr id="26" name="MH_SubTitle_1"/>
            <p:cNvSpPr txBox="1">
              <a:spLocks noChangeArrowheads="1"/>
            </p:cNvSpPr>
            <p:nvPr>
              <p:custDataLst>
                <p:tags r:id="rId3"/>
              </p:custDataLst>
            </p:nvPr>
          </p:nvSpPr>
          <p:spPr bwMode="auto">
            <a:xfrm>
              <a:off x="2983706" y="1772148"/>
              <a:ext cx="4245769" cy="37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58C093"/>
                  </a:solidFill>
                  <a:ea typeface="微软雅黑" panose="020B0503020204020204" pitchFamily="34" charset="-122"/>
                </a:rPr>
                <a:t>免费两天内送到的服务</a:t>
              </a:r>
            </a:p>
            <a:p>
              <a:pPr eaLnBrk="1" hangingPunct="1"/>
              <a:endParaRPr lang="zh-CN" altLang="en-US" sz="2000" b="1" dirty="0">
                <a:solidFill>
                  <a:srgbClr val="58C093"/>
                </a:solidFill>
                <a:ea typeface="微软雅黑" panose="020B0503020204020204" pitchFamily="34" charset="-122"/>
              </a:endParaRPr>
            </a:p>
          </p:txBody>
        </p:sp>
        <p:sp>
          <p:nvSpPr>
            <p:cNvPr id="28" name="MH_Other_3"/>
            <p:cNvSpPr/>
            <p:nvPr>
              <p:custDataLst>
                <p:tags r:id="rId4"/>
              </p:custDataLst>
            </p:nvPr>
          </p:nvSpPr>
          <p:spPr>
            <a:xfrm>
              <a:off x="2215753" y="2640806"/>
              <a:ext cx="528638" cy="547688"/>
            </a:xfrm>
            <a:prstGeom prst="rect">
              <a:avLst/>
            </a:prstGeom>
            <a:solidFill>
              <a:srgbClr val="FF6B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微软雅黑" panose="020B0503020204020204" pitchFamily="34" charset="-122"/>
              </a:endParaRPr>
            </a:p>
          </p:txBody>
        </p:sp>
        <p:sp>
          <p:nvSpPr>
            <p:cNvPr id="29" name="MH_Other_4"/>
            <p:cNvSpPr/>
            <p:nvPr>
              <p:custDataLst>
                <p:tags r:id="rId5"/>
              </p:custDataLst>
            </p:nvPr>
          </p:nvSpPr>
          <p:spPr>
            <a:xfrm>
              <a:off x="2114550" y="2536031"/>
              <a:ext cx="731044" cy="757238"/>
            </a:xfrm>
            <a:custGeom>
              <a:avLst/>
              <a:gdLst>
                <a:gd name="connsiteX0" fmla="*/ 743029 w 757237"/>
                <a:gd name="connsiteY0" fmla="*/ 463225 h 783577"/>
                <a:gd name="connsiteX1" fmla="*/ 757237 w 757237"/>
                <a:gd name="connsiteY1" fmla="*/ 463225 h 783577"/>
                <a:gd name="connsiteX2" fmla="*/ 757237 w 757237"/>
                <a:gd name="connsiteY2" fmla="*/ 783577 h 783577"/>
                <a:gd name="connsiteX3" fmla="*/ 450056 w 757237"/>
                <a:gd name="connsiteY3" fmla="*/ 783577 h 783577"/>
                <a:gd name="connsiteX4" fmla="*/ 450056 w 757237"/>
                <a:gd name="connsiteY4" fmla="*/ 768874 h 783577"/>
                <a:gd name="connsiteX5" fmla="*/ 743029 w 757237"/>
                <a:gd name="connsiteY5" fmla="*/ 768874 h 783577"/>
                <a:gd name="connsiteX6" fmla="*/ 0 w 757237"/>
                <a:gd name="connsiteY6" fmla="*/ 463225 h 783577"/>
                <a:gd name="connsiteX7" fmla="*/ 14207 w 757237"/>
                <a:gd name="connsiteY7" fmla="*/ 463225 h 783577"/>
                <a:gd name="connsiteX8" fmla="*/ 14207 w 757237"/>
                <a:gd name="connsiteY8" fmla="*/ 768874 h 783577"/>
                <a:gd name="connsiteX9" fmla="*/ 307181 w 757237"/>
                <a:gd name="connsiteY9" fmla="*/ 768874 h 783577"/>
                <a:gd name="connsiteX10" fmla="*/ 307181 w 757237"/>
                <a:gd name="connsiteY10" fmla="*/ 783577 h 783577"/>
                <a:gd name="connsiteX11" fmla="*/ 0 w 757237"/>
                <a:gd name="connsiteY11" fmla="*/ 783577 h 783577"/>
                <a:gd name="connsiteX12" fmla="*/ 450056 w 757237"/>
                <a:gd name="connsiteY12" fmla="*/ 0 h 783577"/>
                <a:gd name="connsiteX13" fmla="*/ 757237 w 757237"/>
                <a:gd name="connsiteY13" fmla="*/ 0 h 783577"/>
                <a:gd name="connsiteX14" fmla="*/ 757237 w 757237"/>
                <a:gd name="connsiteY14" fmla="*/ 320350 h 783577"/>
                <a:gd name="connsiteX15" fmla="*/ 743029 w 757237"/>
                <a:gd name="connsiteY15" fmla="*/ 320350 h 783577"/>
                <a:gd name="connsiteX16" fmla="*/ 743029 w 757237"/>
                <a:gd name="connsiteY16" fmla="*/ 14702 h 783577"/>
                <a:gd name="connsiteX17" fmla="*/ 450056 w 757237"/>
                <a:gd name="connsiteY17" fmla="*/ 14702 h 783577"/>
                <a:gd name="connsiteX18" fmla="*/ 0 w 757237"/>
                <a:gd name="connsiteY18" fmla="*/ 0 h 783577"/>
                <a:gd name="connsiteX19" fmla="*/ 307181 w 757237"/>
                <a:gd name="connsiteY19" fmla="*/ 0 h 783577"/>
                <a:gd name="connsiteX20" fmla="*/ 307181 w 757237"/>
                <a:gd name="connsiteY20" fmla="*/ 14702 h 783577"/>
                <a:gd name="connsiteX21" fmla="*/ 14207 w 757237"/>
                <a:gd name="connsiteY21" fmla="*/ 14702 h 783577"/>
                <a:gd name="connsiteX22" fmla="*/ 14207 w 757237"/>
                <a:gd name="connsiteY22" fmla="*/ 320350 h 783577"/>
                <a:gd name="connsiteX23" fmla="*/ 0 w 757237"/>
                <a:gd name="connsiteY23" fmla="*/ 320350 h 78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237" h="783577">
                  <a:moveTo>
                    <a:pt x="743029" y="463225"/>
                  </a:moveTo>
                  <a:lnTo>
                    <a:pt x="757237" y="463225"/>
                  </a:lnTo>
                  <a:lnTo>
                    <a:pt x="757237" y="783577"/>
                  </a:lnTo>
                  <a:lnTo>
                    <a:pt x="450056" y="783577"/>
                  </a:lnTo>
                  <a:lnTo>
                    <a:pt x="450056" y="768874"/>
                  </a:lnTo>
                  <a:lnTo>
                    <a:pt x="743029" y="768874"/>
                  </a:lnTo>
                  <a:close/>
                  <a:moveTo>
                    <a:pt x="0" y="463225"/>
                  </a:moveTo>
                  <a:lnTo>
                    <a:pt x="14207" y="463225"/>
                  </a:lnTo>
                  <a:lnTo>
                    <a:pt x="14207" y="768874"/>
                  </a:lnTo>
                  <a:lnTo>
                    <a:pt x="307181" y="768874"/>
                  </a:lnTo>
                  <a:lnTo>
                    <a:pt x="307181" y="783577"/>
                  </a:lnTo>
                  <a:lnTo>
                    <a:pt x="0" y="783577"/>
                  </a:lnTo>
                  <a:close/>
                  <a:moveTo>
                    <a:pt x="450056" y="0"/>
                  </a:moveTo>
                  <a:lnTo>
                    <a:pt x="757237" y="0"/>
                  </a:lnTo>
                  <a:lnTo>
                    <a:pt x="757237" y="320350"/>
                  </a:lnTo>
                  <a:lnTo>
                    <a:pt x="743029" y="320350"/>
                  </a:lnTo>
                  <a:lnTo>
                    <a:pt x="743029" y="14702"/>
                  </a:lnTo>
                  <a:lnTo>
                    <a:pt x="450056" y="14702"/>
                  </a:lnTo>
                  <a:close/>
                  <a:moveTo>
                    <a:pt x="0" y="0"/>
                  </a:moveTo>
                  <a:lnTo>
                    <a:pt x="307181" y="0"/>
                  </a:lnTo>
                  <a:lnTo>
                    <a:pt x="307181" y="14702"/>
                  </a:lnTo>
                  <a:lnTo>
                    <a:pt x="14207" y="14702"/>
                  </a:lnTo>
                  <a:lnTo>
                    <a:pt x="14207" y="320350"/>
                  </a:lnTo>
                  <a:lnTo>
                    <a:pt x="0" y="320350"/>
                  </a:lnTo>
                  <a:close/>
                </a:path>
              </a:pathLst>
            </a:custGeom>
            <a:solidFill>
              <a:srgbClr val="FF6B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pitchFamily="34" charset="-122"/>
              </a:endParaRPr>
            </a:p>
          </p:txBody>
        </p:sp>
        <p:sp>
          <p:nvSpPr>
            <p:cNvPr id="30" name="MH_SubTitle_2"/>
            <p:cNvSpPr txBox="1">
              <a:spLocks noChangeArrowheads="1"/>
            </p:cNvSpPr>
            <p:nvPr>
              <p:custDataLst>
                <p:tags r:id="rId6"/>
              </p:custDataLst>
            </p:nvPr>
          </p:nvSpPr>
          <p:spPr bwMode="auto">
            <a:xfrm>
              <a:off x="2983706" y="2877145"/>
              <a:ext cx="4245769" cy="37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FF6B5A"/>
                  </a:solidFill>
                  <a:ea typeface="微软雅黑" panose="020B0503020204020204" pitchFamily="34" charset="-122"/>
                </a:rPr>
                <a:t>免费看约</a:t>
              </a:r>
              <a:r>
                <a:rPr lang="en-US" altLang="zh-CN" sz="2000" b="1" dirty="0">
                  <a:solidFill>
                    <a:srgbClr val="FF6B5A"/>
                  </a:solidFill>
                  <a:ea typeface="微软雅黑" panose="020B0503020204020204" pitchFamily="34" charset="-122"/>
                </a:rPr>
                <a:t>4</a:t>
              </a:r>
              <a:r>
                <a:rPr lang="zh-CN" altLang="en-US" sz="2000" b="1" dirty="0">
                  <a:solidFill>
                    <a:srgbClr val="FF6B5A"/>
                  </a:solidFill>
                  <a:ea typeface="微软雅黑" panose="020B0503020204020204" pitchFamily="34" charset="-122"/>
                </a:rPr>
                <a:t>万部电影和电视剧</a:t>
              </a:r>
            </a:p>
            <a:p>
              <a:pPr eaLnBrk="1" hangingPunct="1"/>
              <a:endParaRPr lang="zh-CN" altLang="en-US" sz="2000" b="1" dirty="0">
                <a:solidFill>
                  <a:srgbClr val="FF6B5A"/>
                </a:solidFill>
                <a:ea typeface="微软雅黑" panose="020B0503020204020204" pitchFamily="34" charset="-122"/>
              </a:endParaRPr>
            </a:p>
          </p:txBody>
        </p:sp>
        <p:sp>
          <p:nvSpPr>
            <p:cNvPr id="32" name="MH_Other_5"/>
            <p:cNvSpPr/>
            <p:nvPr>
              <p:custDataLst>
                <p:tags r:id="rId7"/>
              </p:custDataLst>
            </p:nvPr>
          </p:nvSpPr>
          <p:spPr>
            <a:xfrm>
              <a:off x="2215753" y="3744516"/>
              <a:ext cx="528638" cy="547688"/>
            </a:xfrm>
            <a:prstGeom prst="rect">
              <a:avLst/>
            </a:prstGeom>
            <a:solidFill>
              <a:srgbClr val="8ED5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微软雅黑" panose="020B0503020204020204" pitchFamily="34" charset="-122"/>
              </a:endParaRPr>
            </a:p>
          </p:txBody>
        </p:sp>
        <p:sp>
          <p:nvSpPr>
            <p:cNvPr id="38" name="MH_Other_6"/>
            <p:cNvSpPr/>
            <p:nvPr>
              <p:custDataLst>
                <p:tags r:id="rId8"/>
              </p:custDataLst>
            </p:nvPr>
          </p:nvSpPr>
          <p:spPr>
            <a:xfrm>
              <a:off x="2114550" y="3639741"/>
              <a:ext cx="731044" cy="756047"/>
            </a:xfrm>
            <a:custGeom>
              <a:avLst/>
              <a:gdLst>
                <a:gd name="connsiteX0" fmla="*/ 743029 w 757237"/>
                <a:gd name="connsiteY0" fmla="*/ 463225 h 783577"/>
                <a:gd name="connsiteX1" fmla="*/ 757237 w 757237"/>
                <a:gd name="connsiteY1" fmla="*/ 463225 h 783577"/>
                <a:gd name="connsiteX2" fmla="*/ 757237 w 757237"/>
                <a:gd name="connsiteY2" fmla="*/ 783577 h 783577"/>
                <a:gd name="connsiteX3" fmla="*/ 450056 w 757237"/>
                <a:gd name="connsiteY3" fmla="*/ 783577 h 783577"/>
                <a:gd name="connsiteX4" fmla="*/ 450056 w 757237"/>
                <a:gd name="connsiteY4" fmla="*/ 768874 h 783577"/>
                <a:gd name="connsiteX5" fmla="*/ 743029 w 757237"/>
                <a:gd name="connsiteY5" fmla="*/ 768874 h 783577"/>
                <a:gd name="connsiteX6" fmla="*/ 0 w 757237"/>
                <a:gd name="connsiteY6" fmla="*/ 463225 h 783577"/>
                <a:gd name="connsiteX7" fmla="*/ 14207 w 757237"/>
                <a:gd name="connsiteY7" fmla="*/ 463225 h 783577"/>
                <a:gd name="connsiteX8" fmla="*/ 14207 w 757237"/>
                <a:gd name="connsiteY8" fmla="*/ 768874 h 783577"/>
                <a:gd name="connsiteX9" fmla="*/ 307181 w 757237"/>
                <a:gd name="connsiteY9" fmla="*/ 768874 h 783577"/>
                <a:gd name="connsiteX10" fmla="*/ 307181 w 757237"/>
                <a:gd name="connsiteY10" fmla="*/ 783577 h 783577"/>
                <a:gd name="connsiteX11" fmla="*/ 0 w 757237"/>
                <a:gd name="connsiteY11" fmla="*/ 783577 h 783577"/>
                <a:gd name="connsiteX12" fmla="*/ 450056 w 757237"/>
                <a:gd name="connsiteY12" fmla="*/ 0 h 783577"/>
                <a:gd name="connsiteX13" fmla="*/ 757237 w 757237"/>
                <a:gd name="connsiteY13" fmla="*/ 0 h 783577"/>
                <a:gd name="connsiteX14" fmla="*/ 757237 w 757237"/>
                <a:gd name="connsiteY14" fmla="*/ 320350 h 783577"/>
                <a:gd name="connsiteX15" fmla="*/ 743029 w 757237"/>
                <a:gd name="connsiteY15" fmla="*/ 320350 h 783577"/>
                <a:gd name="connsiteX16" fmla="*/ 743029 w 757237"/>
                <a:gd name="connsiteY16" fmla="*/ 14702 h 783577"/>
                <a:gd name="connsiteX17" fmla="*/ 450056 w 757237"/>
                <a:gd name="connsiteY17" fmla="*/ 14702 h 783577"/>
                <a:gd name="connsiteX18" fmla="*/ 0 w 757237"/>
                <a:gd name="connsiteY18" fmla="*/ 0 h 783577"/>
                <a:gd name="connsiteX19" fmla="*/ 307181 w 757237"/>
                <a:gd name="connsiteY19" fmla="*/ 0 h 783577"/>
                <a:gd name="connsiteX20" fmla="*/ 307181 w 757237"/>
                <a:gd name="connsiteY20" fmla="*/ 14702 h 783577"/>
                <a:gd name="connsiteX21" fmla="*/ 14207 w 757237"/>
                <a:gd name="connsiteY21" fmla="*/ 14702 h 783577"/>
                <a:gd name="connsiteX22" fmla="*/ 14207 w 757237"/>
                <a:gd name="connsiteY22" fmla="*/ 320350 h 783577"/>
                <a:gd name="connsiteX23" fmla="*/ 0 w 757237"/>
                <a:gd name="connsiteY23" fmla="*/ 320350 h 78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237" h="783577">
                  <a:moveTo>
                    <a:pt x="743029" y="463225"/>
                  </a:moveTo>
                  <a:lnTo>
                    <a:pt x="757237" y="463225"/>
                  </a:lnTo>
                  <a:lnTo>
                    <a:pt x="757237" y="783577"/>
                  </a:lnTo>
                  <a:lnTo>
                    <a:pt x="450056" y="783577"/>
                  </a:lnTo>
                  <a:lnTo>
                    <a:pt x="450056" y="768874"/>
                  </a:lnTo>
                  <a:lnTo>
                    <a:pt x="743029" y="768874"/>
                  </a:lnTo>
                  <a:close/>
                  <a:moveTo>
                    <a:pt x="0" y="463225"/>
                  </a:moveTo>
                  <a:lnTo>
                    <a:pt x="14207" y="463225"/>
                  </a:lnTo>
                  <a:lnTo>
                    <a:pt x="14207" y="768874"/>
                  </a:lnTo>
                  <a:lnTo>
                    <a:pt x="307181" y="768874"/>
                  </a:lnTo>
                  <a:lnTo>
                    <a:pt x="307181" y="783577"/>
                  </a:lnTo>
                  <a:lnTo>
                    <a:pt x="0" y="783577"/>
                  </a:lnTo>
                  <a:close/>
                  <a:moveTo>
                    <a:pt x="450056" y="0"/>
                  </a:moveTo>
                  <a:lnTo>
                    <a:pt x="757237" y="0"/>
                  </a:lnTo>
                  <a:lnTo>
                    <a:pt x="757237" y="320350"/>
                  </a:lnTo>
                  <a:lnTo>
                    <a:pt x="743029" y="320350"/>
                  </a:lnTo>
                  <a:lnTo>
                    <a:pt x="743029" y="14702"/>
                  </a:lnTo>
                  <a:lnTo>
                    <a:pt x="450056" y="14702"/>
                  </a:lnTo>
                  <a:close/>
                  <a:moveTo>
                    <a:pt x="0" y="0"/>
                  </a:moveTo>
                  <a:lnTo>
                    <a:pt x="307181" y="0"/>
                  </a:lnTo>
                  <a:lnTo>
                    <a:pt x="307181" y="14702"/>
                  </a:lnTo>
                  <a:lnTo>
                    <a:pt x="14207" y="14702"/>
                  </a:lnTo>
                  <a:lnTo>
                    <a:pt x="14207" y="320350"/>
                  </a:lnTo>
                  <a:lnTo>
                    <a:pt x="0" y="320350"/>
                  </a:lnTo>
                  <a:close/>
                </a:path>
              </a:pathLst>
            </a:custGeom>
            <a:solidFill>
              <a:srgbClr val="8ED5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pitchFamily="34" charset="-122"/>
              </a:endParaRPr>
            </a:p>
          </p:txBody>
        </p:sp>
        <p:sp>
          <p:nvSpPr>
            <p:cNvPr id="39" name="MH_SubTitle_3"/>
            <p:cNvSpPr txBox="1">
              <a:spLocks noChangeArrowheads="1"/>
            </p:cNvSpPr>
            <p:nvPr>
              <p:custDataLst>
                <p:tags r:id="rId9"/>
              </p:custDataLst>
            </p:nvPr>
          </p:nvSpPr>
          <p:spPr bwMode="auto">
            <a:xfrm>
              <a:off x="2956323" y="3971373"/>
              <a:ext cx="4245769" cy="37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3CB6EC"/>
                  </a:solidFill>
                  <a:ea typeface="微软雅黑" panose="020B0503020204020204" pitchFamily="34" charset="-122"/>
                </a:rPr>
                <a:t>万本</a:t>
              </a:r>
              <a:r>
                <a:rPr lang="en-US" altLang="zh-CN" sz="2000" b="1" dirty="0">
                  <a:solidFill>
                    <a:srgbClr val="3CB6EC"/>
                  </a:solidFill>
                  <a:ea typeface="微软雅黑" panose="020B0503020204020204" pitchFamily="34" charset="-122"/>
                </a:rPr>
                <a:t>kindle</a:t>
              </a:r>
              <a:r>
                <a:rPr lang="zh-CN" altLang="en-US" sz="2000" b="1" dirty="0">
                  <a:solidFill>
                    <a:srgbClr val="3CB6EC"/>
                  </a:solidFill>
                  <a:ea typeface="微软雅黑" panose="020B0503020204020204" pitchFamily="34" charset="-122"/>
                </a:rPr>
                <a:t>电子书的免费借阅服务</a:t>
              </a:r>
            </a:p>
            <a:p>
              <a:pPr eaLnBrk="1" hangingPunct="1"/>
              <a:endParaRPr lang="zh-CN" altLang="en-US" sz="2000" b="1" dirty="0">
                <a:solidFill>
                  <a:srgbClr val="3CB6EC"/>
                </a:solidFill>
                <a:ea typeface="微软雅黑" panose="020B0503020204020204" pitchFamily="34" charset="-122"/>
              </a:endParaRPr>
            </a:p>
          </p:txBody>
        </p:sp>
        <p:sp>
          <p:nvSpPr>
            <p:cNvPr id="41" name="MH_Other_7"/>
            <p:cNvSpPr>
              <a:spLocks/>
            </p:cNvSpPr>
            <p:nvPr>
              <p:custDataLst>
                <p:tags r:id="rId10"/>
              </p:custDataLst>
            </p:nvPr>
          </p:nvSpPr>
          <p:spPr bwMode="auto">
            <a:xfrm>
              <a:off x="2326482" y="1664494"/>
              <a:ext cx="298847" cy="297656"/>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42" name="MH_Other_8"/>
            <p:cNvSpPr>
              <a:spLocks noChangeAspect="1"/>
            </p:cNvSpPr>
            <p:nvPr>
              <p:custDataLst>
                <p:tags r:id="rId11"/>
              </p:custDataLst>
            </p:nvPr>
          </p:nvSpPr>
          <p:spPr bwMode="auto">
            <a:xfrm>
              <a:off x="2339579" y="2767013"/>
              <a:ext cx="297656" cy="29527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43" name="MH_Other_9"/>
            <p:cNvSpPr>
              <a:spLocks noChangeAspect="1"/>
            </p:cNvSpPr>
            <p:nvPr>
              <p:custDataLst>
                <p:tags r:id="rId12"/>
              </p:custDataLst>
            </p:nvPr>
          </p:nvSpPr>
          <p:spPr bwMode="auto">
            <a:xfrm>
              <a:off x="2326482" y="3865960"/>
              <a:ext cx="298847" cy="298847"/>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Tree>
    <p:extLst>
      <p:ext uri="{BB962C8B-B14F-4D97-AF65-F5344CB8AC3E}">
        <p14:creationId xmlns:p14="http://schemas.microsoft.com/office/powerpoint/2010/main" val="426953230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54"/>
          <p:cNvSpPr txBox="1"/>
          <p:nvPr/>
        </p:nvSpPr>
        <p:spPr>
          <a:xfrm>
            <a:off x="729186" y="437505"/>
            <a:ext cx="3160247" cy="584775"/>
          </a:xfrm>
          <a:prstGeom prst="rect">
            <a:avLst/>
          </a:prstGeom>
          <a:noFill/>
        </p:spPr>
        <p:txBody>
          <a:bodyPr wrap="square" rtlCol="0">
            <a:spAutoFit/>
          </a:bodyPr>
          <a:lstStyle>
            <a:defPPr>
              <a:defRPr lang="zh-CN"/>
            </a:defPPr>
            <a:lvl1pPr fontAlgn="base">
              <a:spcBef>
                <a:spcPct val="0"/>
              </a:spcBef>
              <a:spcAft>
                <a:spcPct val="0"/>
              </a:spcAft>
              <a:buFont typeface="Arial" pitchFamily="34" charset="0"/>
              <a:buNone/>
              <a:defRPr sz="3200" b="1">
                <a:solidFill>
                  <a:srgbClr val="48B49C"/>
                </a:solidFill>
                <a:latin typeface="微软雅黑" panose="020B0503020204020204" pitchFamily="34" charset="-122"/>
                <a:ea typeface="微软雅黑" panose="020B0503020204020204" pitchFamily="34" charset="-122"/>
              </a:defRPr>
            </a:lvl1pPr>
          </a:lstStyle>
          <a:p>
            <a:r>
              <a:rPr lang="zh-CN" altLang="en-US" dirty="0"/>
              <a:t>亚马逊物流服务</a:t>
            </a:r>
          </a:p>
        </p:txBody>
      </p:sp>
      <p:sp>
        <p:nvSpPr>
          <p:cNvPr id="3" name="矩形 2"/>
          <p:cNvSpPr/>
          <p:nvPr/>
        </p:nvSpPr>
        <p:spPr>
          <a:xfrm>
            <a:off x="822196" y="1173905"/>
            <a:ext cx="10177131" cy="461665"/>
          </a:xfrm>
          <a:prstGeom prst="rect">
            <a:avLst/>
          </a:prstGeom>
        </p:spPr>
        <p:txBody>
          <a:bodyPr wrap="square">
            <a:spAutoFit/>
          </a:bodyPr>
          <a:lstStyle/>
          <a:p>
            <a:pPr marL="380990" indent="-380990">
              <a:buFont typeface="Wingdings" panose="05000000000000000000" pitchFamily="2" charset="2"/>
              <a:buChar char="p"/>
            </a:pPr>
            <a:r>
              <a:rPr lang="zh-CN" altLang="en-US" sz="2400" dirty="0">
                <a:latin typeface="微软雅黑" panose="020B0503020204020204" pitchFamily="34" charset="-122"/>
                <a:ea typeface="微软雅黑" panose="020B0503020204020204" pitchFamily="34" charset="-122"/>
              </a:rPr>
              <a:t>亚马逊仓储物流</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为用户提供物流和仓储的配套服务</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并收取一定的费用。</a:t>
            </a:r>
          </a:p>
        </p:txBody>
      </p:sp>
      <p:grpSp>
        <p:nvGrpSpPr>
          <p:cNvPr id="49" name="组合 48"/>
          <p:cNvGrpSpPr/>
          <p:nvPr/>
        </p:nvGrpSpPr>
        <p:grpSpPr>
          <a:xfrm>
            <a:off x="2008926" y="2473570"/>
            <a:ext cx="5724305" cy="3564420"/>
            <a:chOff x="1987154" y="1851423"/>
            <a:chExt cx="3607594" cy="2055019"/>
          </a:xfrm>
        </p:grpSpPr>
        <p:sp>
          <p:nvSpPr>
            <p:cNvPr id="50" name="MH_Other_1"/>
            <p:cNvSpPr>
              <a:spLocks noChangeArrowheads="1"/>
            </p:cNvSpPr>
            <p:nvPr>
              <p:custDataLst>
                <p:tags r:id="rId1"/>
              </p:custDataLst>
            </p:nvPr>
          </p:nvSpPr>
          <p:spPr bwMode="auto">
            <a:xfrm>
              <a:off x="1987154" y="1851423"/>
              <a:ext cx="378619" cy="378619"/>
            </a:xfrm>
            <a:prstGeom prst="rect">
              <a:avLst/>
            </a:prstGeom>
            <a:solidFill>
              <a:srgbClr val="25B4E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b="1">
                  <a:solidFill>
                    <a:srgbClr val="FFFFFF"/>
                  </a:solidFill>
                  <a:ea typeface="微软雅黑" panose="020B0503020204020204" pitchFamily="34" charset="-122"/>
                </a:rPr>
                <a:t>01</a:t>
              </a:r>
              <a:endParaRPr lang="zh-CN" altLang="en-US" sz="2400" b="1">
                <a:solidFill>
                  <a:srgbClr val="FFFFFF"/>
                </a:solidFill>
                <a:ea typeface="微软雅黑" panose="020B0503020204020204" pitchFamily="34" charset="-122"/>
              </a:endParaRPr>
            </a:p>
          </p:txBody>
        </p:sp>
        <p:sp>
          <p:nvSpPr>
            <p:cNvPr id="51" name="MH_Other_2"/>
            <p:cNvSpPr>
              <a:spLocks noChangeArrowheads="1"/>
            </p:cNvSpPr>
            <p:nvPr>
              <p:custDataLst>
                <p:tags r:id="rId2"/>
              </p:custDataLst>
            </p:nvPr>
          </p:nvSpPr>
          <p:spPr bwMode="auto">
            <a:xfrm>
              <a:off x="2387203" y="1930003"/>
              <a:ext cx="300038" cy="300038"/>
            </a:xfrm>
            <a:prstGeom prst="rect">
              <a:avLst/>
            </a:prstGeom>
            <a:solidFill>
              <a:srgbClr val="ACE3F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52" name="MH_Other_3"/>
            <p:cNvSpPr>
              <a:spLocks noChangeArrowheads="1"/>
            </p:cNvSpPr>
            <p:nvPr>
              <p:custDataLst>
                <p:tags r:id="rId3"/>
              </p:custDataLst>
            </p:nvPr>
          </p:nvSpPr>
          <p:spPr bwMode="auto">
            <a:xfrm>
              <a:off x="2072879" y="2251473"/>
              <a:ext cx="292894" cy="292894"/>
            </a:xfrm>
            <a:prstGeom prst="rect">
              <a:avLst/>
            </a:prstGeom>
            <a:solidFill>
              <a:srgbClr val="67CB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53" name="MH_Other_4"/>
            <p:cNvSpPr>
              <a:spLocks noChangeArrowheads="1"/>
            </p:cNvSpPr>
            <p:nvPr>
              <p:custDataLst>
                <p:tags r:id="rId4"/>
              </p:custDataLst>
            </p:nvPr>
          </p:nvSpPr>
          <p:spPr bwMode="auto">
            <a:xfrm>
              <a:off x="2387204" y="2251473"/>
              <a:ext cx="378619" cy="250031"/>
            </a:xfrm>
            <a:prstGeom prst="rect">
              <a:avLst/>
            </a:prstGeom>
            <a:solidFill>
              <a:srgbClr val="D9F2F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55" name="MH_Other_5"/>
            <p:cNvSpPr>
              <a:spLocks noChangeArrowheads="1"/>
            </p:cNvSpPr>
            <p:nvPr>
              <p:custDataLst>
                <p:tags r:id="rId5"/>
              </p:custDataLst>
            </p:nvPr>
          </p:nvSpPr>
          <p:spPr bwMode="auto">
            <a:xfrm>
              <a:off x="4816079" y="1851423"/>
              <a:ext cx="378619" cy="378619"/>
            </a:xfrm>
            <a:prstGeom prst="rect">
              <a:avLst/>
            </a:prstGeom>
            <a:solidFill>
              <a:srgbClr val="02AFB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b="1">
                  <a:solidFill>
                    <a:srgbClr val="FFFFFF"/>
                  </a:solidFill>
                  <a:ea typeface="微软雅黑" panose="020B0503020204020204" pitchFamily="34" charset="-122"/>
                </a:rPr>
                <a:t>02</a:t>
              </a:r>
              <a:endParaRPr lang="zh-CN" altLang="en-US" sz="2400" b="1">
                <a:solidFill>
                  <a:srgbClr val="FFFFFF"/>
                </a:solidFill>
                <a:ea typeface="微软雅黑" panose="020B0503020204020204" pitchFamily="34" charset="-122"/>
              </a:endParaRPr>
            </a:p>
          </p:txBody>
        </p:sp>
        <p:sp>
          <p:nvSpPr>
            <p:cNvPr id="56" name="MH_Other_6"/>
            <p:cNvSpPr>
              <a:spLocks noChangeArrowheads="1"/>
            </p:cNvSpPr>
            <p:nvPr>
              <p:custDataLst>
                <p:tags r:id="rId6"/>
              </p:custDataLst>
            </p:nvPr>
          </p:nvSpPr>
          <p:spPr bwMode="auto">
            <a:xfrm>
              <a:off x="5216128" y="1930003"/>
              <a:ext cx="300038" cy="300038"/>
            </a:xfrm>
            <a:prstGeom prst="rect">
              <a:avLst/>
            </a:prstGeom>
            <a:solidFill>
              <a:srgbClr val="98F7F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57" name="MH_Other_7"/>
            <p:cNvSpPr>
              <a:spLocks noChangeArrowheads="1"/>
            </p:cNvSpPr>
            <p:nvPr>
              <p:custDataLst>
                <p:tags r:id="rId7"/>
              </p:custDataLst>
            </p:nvPr>
          </p:nvSpPr>
          <p:spPr bwMode="auto">
            <a:xfrm>
              <a:off x="4901804" y="2251473"/>
              <a:ext cx="292894" cy="292894"/>
            </a:xfrm>
            <a:prstGeom prst="rect">
              <a:avLst/>
            </a:prstGeom>
            <a:solidFill>
              <a:srgbClr val="17EDF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58" name="MH_Other_8"/>
            <p:cNvSpPr>
              <a:spLocks noChangeArrowheads="1"/>
            </p:cNvSpPr>
            <p:nvPr>
              <p:custDataLst>
                <p:tags r:id="rId8"/>
              </p:custDataLst>
            </p:nvPr>
          </p:nvSpPr>
          <p:spPr bwMode="auto">
            <a:xfrm>
              <a:off x="5216129" y="2251473"/>
              <a:ext cx="378619" cy="250031"/>
            </a:xfrm>
            <a:prstGeom prst="rect">
              <a:avLst/>
            </a:prstGeom>
            <a:solidFill>
              <a:srgbClr val="CD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60" name="MH_Other_9"/>
            <p:cNvSpPr>
              <a:spLocks noChangeArrowheads="1"/>
            </p:cNvSpPr>
            <p:nvPr>
              <p:custDataLst>
                <p:tags r:id="rId9"/>
              </p:custDataLst>
            </p:nvPr>
          </p:nvSpPr>
          <p:spPr bwMode="auto">
            <a:xfrm>
              <a:off x="1987154" y="3213498"/>
              <a:ext cx="378619" cy="378619"/>
            </a:xfrm>
            <a:prstGeom prst="rect">
              <a:avLst/>
            </a:prstGeom>
            <a:solidFill>
              <a:srgbClr val="4FB46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b="1">
                  <a:solidFill>
                    <a:srgbClr val="FFFFFF"/>
                  </a:solidFill>
                  <a:ea typeface="微软雅黑" panose="020B0503020204020204" pitchFamily="34" charset="-122"/>
                </a:rPr>
                <a:t>03</a:t>
              </a:r>
              <a:endParaRPr lang="zh-CN" altLang="en-US" sz="2400" b="1">
                <a:solidFill>
                  <a:srgbClr val="FFFFFF"/>
                </a:solidFill>
                <a:ea typeface="微软雅黑" panose="020B0503020204020204" pitchFamily="34" charset="-122"/>
              </a:endParaRPr>
            </a:p>
          </p:txBody>
        </p:sp>
        <p:sp>
          <p:nvSpPr>
            <p:cNvPr id="61" name="MH_Other_10"/>
            <p:cNvSpPr>
              <a:spLocks noChangeArrowheads="1"/>
            </p:cNvSpPr>
            <p:nvPr>
              <p:custDataLst>
                <p:tags r:id="rId10"/>
              </p:custDataLst>
            </p:nvPr>
          </p:nvSpPr>
          <p:spPr bwMode="auto">
            <a:xfrm>
              <a:off x="2387203" y="3292078"/>
              <a:ext cx="300038" cy="300038"/>
            </a:xfrm>
            <a:prstGeom prst="rect">
              <a:avLst/>
            </a:prstGeom>
            <a:solidFill>
              <a:srgbClr val="B6E0C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62" name="MH_Other_11"/>
            <p:cNvSpPr>
              <a:spLocks noChangeArrowheads="1"/>
            </p:cNvSpPr>
            <p:nvPr>
              <p:custDataLst>
                <p:tags r:id="rId11"/>
              </p:custDataLst>
            </p:nvPr>
          </p:nvSpPr>
          <p:spPr bwMode="auto">
            <a:xfrm>
              <a:off x="2072879" y="3613548"/>
              <a:ext cx="292894" cy="292894"/>
            </a:xfrm>
            <a:prstGeom prst="rect">
              <a:avLst/>
            </a:prstGeom>
            <a:solidFill>
              <a:srgbClr val="8DCF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63" name="MH_Other_12"/>
            <p:cNvSpPr>
              <a:spLocks noChangeArrowheads="1"/>
            </p:cNvSpPr>
            <p:nvPr>
              <p:custDataLst>
                <p:tags r:id="rId12"/>
              </p:custDataLst>
            </p:nvPr>
          </p:nvSpPr>
          <p:spPr bwMode="auto">
            <a:xfrm>
              <a:off x="2387204" y="3613548"/>
              <a:ext cx="378619" cy="250031"/>
            </a:xfrm>
            <a:prstGeom prst="rect">
              <a:avLst/>
            </a:prstGeom>
            <a:solidFill>
              <a:srgbClr val="E1F3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65" name="MH_Other_13"/>
            <p:cNvSpPr>
              <a:spLocks noChangeArrowheads="1"/>
            </p:cNvSpPr>
            <p:nvPr>
              <p:custDataLst>
                <p:tags r:id="rId13"/>
              </p:custDataLst>
            </p:nvPr>
          </p:nvSpPr>
          <p:spPr bwMode="auto">
            <a:xfrm>
              <a:off x="4816079" y="3213498"/>
              <a:ext cx="378619" cy="378619"/>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b="1">
                  <a:solidFill>
                    <a:srgbClr val="FFFFFF"/>
                  </a:solidFill>
                  <a:ea typeface="微软雅黑" panose="020B0503020204020204" pitchFamily="34" charset="-122"/>
                </a:rPr>
                <a:t>04</a:t>
              </a:r>
              <a:endParaRPr lang="zh-CN" altLang="en-US" sz="2400" b="1">
                <a:solidFill>
                  <a:srgbClr val="FFFFFF"/>
                </a:solidFill>
                <a:ea typeface="微软雅黑" panose="020B0503020204020204" pitchFamily="34" charset="-122"/>
              </a:endParaRPr>
            </a:p>
          </p:txBody>
        </p:sp>
        <p:sp>
          <p:nvSpPr>
            <p:cNvPr id="66" name="MH_Other_14"/>
            <p:cNvSpPr>
              <a:spLocks noChangeArrowheads="1"/>
            </p:cNvSpPr>
            <p:nvPr>
              <p:custDataLst>
                <p:tags r:id="rId14"/>
              </p:custDataLst>
            </p:nvPr>
          </p:nvSpPr>
          <p:spPr bwMode="auto">
            <a:xfrm>
              <a:off x="5216128" y="3292078"/>
              <a:ext cx="300038" cy="300038"/>
            </a:xfrm>
            <a:prstGeom prst="rect">
              <a:avLst/>
            </a:prstGeom>
            <a:solidFill>
              <a:srgbClr val="FFEBA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67" name="MH_Other_15"/>
            <p:cNvSpPr>
              <a:spLocks noChangeArrowheads="1"/>
            </p:cNvSpPr>
            <p:nvPr>
              <p:custDataLst>
                <p:tags r:id="rId15"/>
              </p:custDataLst>
            </p:nvPr>
          </p:nvSpPr>
          <p:spPr bwMode="auto">
            <a:xfrm>
              <a:off x="4901804" y="3613548"/>
              <a:ext cx="292894" cy="292894"/>
            </a:xfrm>
            <a:prstGeom prst="rect">
              <a:avLst/>
            </a:prstGeom>
            <a:solidFill>
              <a:srgbClr val="FFD5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sp>
          <p:nvSpPr>
            <p:cNvPr id="68" name="MH_Other_16"/>
            <p:cNvSpPr>
              <a:spLocks noChangeArrowheads="1"/>
            </p:cNvSpPr>
            <p:nvPr>
              <p:custDataLst>
                <p:tags r:id="rId16"/>
              </p:custDataLst>
            </p:nvPr>
          </p:nvSpPr>
          <p:spPr bwMode="auto">
            <a:xfrm>
              <a:off x="5216129" y="3613548"/>
              <a:ext cx="378619" cy="250031"/>
            </a:xfrm>
            <a:prstGeom prst="rect">
              <a:avLst/>
            </a:prstGeom>
            <a:solidFill>
              <a:srgbClr val="FFF3C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endParaRPr lang="zh-CN" altLang="en-US">
                <a:solidFill>
                  <a:srgbClr val="FFFFFF"/>
                </a:solidFill>
                <a:ea typeface="微软雅黑" panose="020B0503020204020204" pitchFamily="34" charset="-122"/>
              </a:endParaRPr>
            </a:p>
          </p:txBody>
        </p:sp>
      </p:grpSp>
      <p:sp>
        <p:nvSpPr>
          <p:cNvPr id="4" name="矩形 3"/>
          <p:cNvSpPr/>
          <p:nvPr/>
        </p:nvSpPr>
        <p:spPr>
          <a:xfrm>
            <a:off x="3184025" y="2399572"/>
            <a:ext cx="3073735" cy="1077090"/>
          </a:xfrm>
          <a:prstGeom prst="rect">
            <a:avLst/>
          </a:prstGeom>
        </p:spPr>
        <p:txBody>
          <a:bodyPr wrap="square">
            <a:spAutoFit/>
          </a:bodyPr>
          <a:lstStyle/>
          <a:p>
            <a:pPr>
              <a:lnSpc>
                <a:spcPct val="150000"/>
              </a:lnSpc>
              <a:defRPr/>
            </a:pPr>
            <a:r>
              <a:rPr lang="zh-CN" altLang="en-US" sz="2133" dirty="0">
                <a:solidFill>
                  <a:schemeClr val="tx1">
                    <a:lumMod val="75000"/>
                    <a:lumOff val="25000"/>
                  </a:schemeClr>
                </a:solidFill>
                <a:ea typeface="微软雅黑" panose="020B0503020204020204" pitchFamily="34" charset="-122"/>
              </a:rPr>
              <a:t>卖家需自行将商品运送至海外亚马逊物流中心</a:t>
            </a:r>
          </a:p>
        </p:txBody>
      </p:sp>
      <p:sp>
        <p:nvSpPr>
          <p:cNvPr id="5" name="矩形 4"/>
          <p:cNvSpPr/>
          <p:nvPr/>
        </p:nvSpPr>
        <p:spPr>
          <a:xfrm>
            <a:off x="7712028" y="2559855"/>
            <a:ext cx="2377574" cy="420564"/>
          </a:xfrm>
          <a:prstGeom prst="rect">
            <a:avLst/>
          </a:prstGeom>
        </p:spPr>
        <p:txBody>
          <a:bodyPr wrap="none">
            <a:spAutoFit/>
          </a:bodyPr>
          <a:lstStyle/>
          <a:p>
            <a:r>
              <a:rPr lang="zh-CN" altLang="en-US" sz="2133" dirty="0">
                <a:solidFill>
                  <a:schemeClr val="tx1">
                    <a:lumMod val="75000"/>
                    <a:lumOff val="25000"/>
                  </a:schemeClr>
                </a:solidFill>
                <a:ea typeface="微软雅黑" panose="020B0503020204020204" pitchFamily="34" charset="-122"/>
              </a:rPr>
              <a:t>较高的买家认可度</a:t>
            </a:r>
          </a:p>
        </p:txBody>
      </p:sp>
      <p:sp>
        <p:nvSpPr>
          <p:cNvPr id="6" name="矩形 5"/>
          <p:cNvSpPr/>
          <p:nvPr/>
        </p:nvSpPr>
        <p:spPr>
          <a:xfrm>
            <a:off x="3120352" y="4797450"/>
            <a:ext cx="2885629" cy="1077090"/>
          </a:xfrm>
          <a:prstGeom prst="rect">
            <a:avLst/>
          </a:prstGeom>
        </p:spPr>
        <p:txBody>
          <a:bodyPr wrap="square">
            <a:spAutoFit/>
          </a:bodyPr>
          <a:lstStyle/>
          <a:p>
            <a:pPr>
              <a:lnSpc>
                <a:spcPct val="150000"/>
              </a:lnSpc>
            </a:pPr>
            <a:r>
              <a:rPr lang="zh-CN" altLang="en-US" sz="2133" dirty="0">
                <a:solidFill>
                  <a:schemeClr val="tx1">
                    <a:lumMod val="75000"/>
                    <a:lumOff val="25000"/>
                  </a:schemeClr>
                </a:solidFill>
                <a:ea typeface="微软雅黑" panose="020B0503020204020204" pitchFamily="34" charset="-122"/>
              </a:rPr>
              <a:t>同等条件下</a:t>
            </a:r>
            <a:r>
              <a:rPr lang="en-US" altLang="zh-CN" sz="2133" dirty="0">
                <a:solidFill>
                  <a:schemeClr val="tx1">
                    <a:lumMod val="75000"/>
                    <a:lumOff val="25000"/>
                  </a:schemeClr>
                </a:solidFill>
                <a:ea typeface="微软雅黑" panose="020B0503020204020204" pitchFamily="34" charset="-122"/>
              </a:rPr>
              <a:t>,FBA</a:t>
            </a:r>
            <a:r>
              <a:rPr lang="zh-CN" altLang="en-US" sz="2133" dirty="0">
                <a:solidFill>
                  <a:schemeClr val="tx1">
                    <a:lumMod val="75000"/>
                    <a:lumOff val="25000"/>
                  </a:schemeClr>
                </a:solidFill>
                <a:ea typeface="微软雅黑" panose="020B0503020204020204" pitchFamily="34" charset="-122"/>
              </a:rPr>
              <a:t>卖家拥有较高的曝光度</a:t>
            </a:r>
          </a:p>
        </p:txBody>
      </p:sp>
      <p:sp>
        <p:nvSpPr>
          <p:cNvPr id="7" name="矩形 6"/>
          <p:cNvSpPr/>
          <p:nvPr/>
        </p:nvSpPr>
        <p:spPr>
          <a:xfrm>
            <a:off x="7811632" y="4836082"/>
            <a:ext cx="2454181" cy="1077090"/>
          </a:xfrm>
          <a:prstGeom prst="rect">
            <a:avLst/>
          </a:prstGeom>
        </p:spPr>
        <p:txBody>
          <a:bodyPr wrap="square">
            <a:spAutoFit/>
          </a:bodyPr>
          <a:lstStyle/>
          <a:p>
            <a:pPr>
              <a:lnSpc>
                <a:spcPct val="150000"/>
              </a:lnSpc>
            </a:pPr>
            <a:r>
              <a:rPr lang="en-US" altLang="zh-CN" sz="2133" dirty="0">
                <a:solidFill>
                  <a:schemeClr val="tx1">
                    <a:lumMod val="75000"/>
                    <a:lumOff val="25000"/>
                  </a:schemeClr>
                </a:solidFill>
                <a:latin typeface="微软雅黑" panose="020B0503020204020204" pitchFamily="34" charset="-122"/>
                <a:ea typeface="微软雅黑" panose="020B0503020204020204" pitchFamily="34" charset="-122"/>
              </a:rPr>
              <a:t>FBA</a:t>
            </a:r>
            <a:r>
              <a:rPr lang="zh-CN" altLang="en-US" sz="2133" dirty="0">
                <a:solidFill>
                  <a:schemeClr val="tx1">
                    <a:lumMod val="75000"/>
                    <a:lumOff val="25000"/>
                  </a:schemeClr>
                </a:solidFill>
                <a:latin typeface="微软雅黑" panose="020B0503020204020204" pitchFamily="34" charset="-122"/>
                <a:ea typeface="微软雅黑" panose="020B0503020204020204" pitchFamily="34" charset="-122"/>
              </a:rPr>
              <a:t>物流中的差评平台帮助移除</a:t>
            </a:r>
          </a:p>
        </p:txBody>
      </p:sp>
    </p:spTree>
    <p:extLst>
      <p:ext uri="{BB962C8B-B14F-4D97-AF65-F5344CB8AC3E}">
        <p14:creationId xmlns:p14="http://schemas.microsoft.com/office/powerpoint/2010/main" val="277386932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54"/>
          <p:cNvSpPr txBox="1"/>
          <p:nvPr/>
        </p:nvSpPr>
        <p:spPr>
          <a:xfrm>
            <a:off x="524973" y="424644"/>
            <a:ext cx="3160247" cy="584775"/>
          </a:xfrm>
          <a:prstGeom prst="rect">
            <a:avLst/>
          </a:prstGeom>
          <a:noFill/>
        </p:spPr>
        <p:txBody>
          <a:bodyPr wrap="square" rtlCol="0">
            <a:spAutoFit/>
          </a:bodyPr>
          <a:lstStyle>
            <a:defPPr>
              <a:defRPr lang="zh-CN"/>
            </a:defPPr>
            <a:lvl1pPr fontAlgn="base">
              <a:spcBef>
                <a:spcPct val="0"/>
              </a:spcBef>
              <a:spcAft>
                <a:spcPct val="0"/>
              </a:spcAft>
              <a:buFont typeface="Arial" pitchFamily="34" charset="0"/>
              <a:buNone/>
              <a:defRPr sz="3200" b="1">
                <a:solidFill>
                  <a:srgbClr val="48B49C"/>
                </a:solidFill>
                <a:latin typeface="微软雅黑" panose="020B0503020204020204" pitchFamily="34" charset="-122"/>
                <a:ea typeface="微软雅黑" panose="020B0503020204020204" pitchFamily="34" charset="-122"/>
              </a:defRPr>
            </a:lvl1pPr>
          </a:lstStyle>
          <a:p>
            <a:r>
              <a:rPr lang="zh-CN" altLang="en-US" dirty="0"/>
              <a:t>亚马逊推广方式</a:t>
            </a:r>
          </a:p>
        </p:txBody>
      </p:sp>
      <p:grpSp>
        <p:nvGrpSpPr>
          <p:cNvPr id="29" name="组合 28"/>
          <p:cNvGrpSpPr/>
          <p:nvPr/>
        </p:nvGrpSpPr>
        <p:grpSpPr>
          <a:xfrm>
            <a:off x="524973" y="1796819"/>
            <a:ext cx="11018975" cy="3758407"/>
            <a:chOff x="1235869" y="1766887"/>
            <a:chExt cx="6673453" cy="1895476"/>
          </a:xfrm>
        </p:grpSpPr>
        <p:sp>
          <p:nvSpPr>
            <p:cNvPr id="30" name="MH_Other_1"/>
            <p:cNvSpPr/>
            <p:nvPr>
              <p:custDataLst>
                <p:tags r:id="rId1"/>
              </p:custDataLst>
            </p:nvPr>
          </p:nvSpPr>
          <p:spPr>
            <a:xfrm>
              <a:off x="4218385" y="2875360"/>
              <a:ext cx="787003" cy="787003"/>
            </a:xfrm>
            <a:prstGeom prst="ellipse">
              <a:avLst/>
            </a:prstGeom>
            <a:solidFill>
              <a:srgbClr val="FFFFFF"/>
            </a:solidFill>
            <a:ln w="3175">
              <a:solidFill>
                <a:srgbClr val="DDDDDD"/>
              </a:solidFill>
            </a:ln>
            <a:effectLst>
              <a:outerShdw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panose="020B0604020202020204" pitchFamily="34" charset="0"/>
                <a:ea typeface="黑体" panose="02010609060101010101" pitchFamily="49" charset="-122"/>
              </a:endParaRPr>
            </a:p>
          </p:txBody>
        </p:sp>
        <p:sp>
          <p:nvSpPr>
            <p:cNvPr id="31" name="MH_Other_2"/>
            <p:cNvSpPr/>
            <p:nvPr>
              <p:custDataLst>
                <p:tags r:id="rId2"/>
              </p:custDataLst>
            </p:nvPr>
          </p:nvSpPr>
          <p:spPr>
            <a:xfrm>
              <a:off x="4288553" y="2944781"/>
              <a:ext cx="647445" cy="647445"/>
            </a:xfrm>
            <a:prstGeom prst="ellipse">
              <a:avLst/>
            </a:prstGeom>
            <a:solidFill>
              <a:srgbClr val="FE7A06"/>
            </a:solid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panose="020B0604020202020204" pitchFamily="34" charset="0"/>
                <a:ea typeface="黑体" panose="02010609060101010101" pitchFamily="49" charset="-122"/>
              </a:endParaRPr>
            </a:p>
          </p:txBody>
        </p:sp>
        <p:sp>
          <p:nvSpPr>
            <p:cNvPr id="32" name="MH_Other_3"/>
            <p:cNvSpPr/>
            <p:nvPr>
              <p:custDataLst>
                <p:tags r:id="rId3"/>
              </p:custDataLst>
            </p:nvPr>
          </p:nvSpPr>
          <p:spPr>
            <a:xfrm>
              <a:off x="5049441" y="2933701"/>
              <a:ext cx="148828" cy="670322"/>
            </a:xfrm>
            <a:custGeom>
              <a:avLst/>
              <a:gdLst>
                <a:gd name="connsiteX0" fmla="*/ 0 w 200069"/>
                <a:gd name="connsiteY0" fmla="*/ 0 h 904875"/>
                <a:gd name="connsiteX1" fmla="*/ 200025 w 200069"/>
                <a:gd name="connsiteY1" fmla="*/ 490538 h 904875"/>
                <a:gd name="connsiteX2" fmla="*/ 14288 w 200069"/>
                <a:gd name="connsiteY2" fmla="*/ 904875 h 904875"/>
                <a:gd name="connsiteX0" fmla="*/ 0 w 202450"/>
                <a:gd name="connsiteY0" fmla="*/ 0 h 904875"/>
                <a:gd name="connsiteX1" fmla="*/ 202407 w 202450"/>
                <a:gd name="connsiteY1" fmla="*/ 471488 h 904875"/>
                <a:gd name="connsiteX2" fmla="*/ 14288 w 202450"/>
                <a:gd name="connsiteY2" fmla="*/ 904875 h 904875"/>
                <a:gd name="connsiteX0" fmla="*/ 0 w 202558"/>
                <a:gd name="connsiteY0" fmla="*/ 0 h 904875"/>
                <a:gd name="connsiteX1" fmla="*/ 202407 w 202558"/>
                <a:gd name="connsiteY1" fmla="*/ 471488 h 904875"/>
                <a:gd name="connsiteX2" fmla="*/ 14288 w 202558"/>
                <a:gd name="connsiteY2" fmla="*/ 904875 h 904875"/>
                <a:gd name="connsiteX0" fmla="*/ 0 w 204846"/>
                <a:gd name="connsiteY0" fmla="*/ 0 h 897731"/>
                <a:gd name="connsiteX1" fmla="*/ 204788 w 204846"/>
                <a:gd name="connsiteY1" fmla="*/ 464344 h 897731"/>
                <a:gd name="connsiteX2" fmla="*/ 16669 w 204846"/>
                <a:gd name="connsiteY2" fmla="*/ 897731 h 897731"/>
                <a:gd name="connsiteX0" fmla="*/ 0 w 204846"/>
                <a:gd name="connsiteY0" fmla="*/ 0 h 897731"/>
                <a:gd name="connsiteX1" fmla="*/ 204788 w 204846"/>
                <a:gd name="connsiteY1" fmla="*/ 464344 h 897731"/>
                <a:gd name="connsiteX2" fmla="*/ 16669 w 204846"/>
                <a:gd name="connsiteY2" fmla="*/ 897731 h 897731"/>
                <a:gd name="connsiteX0" fmla="*/ 0 w 204798"/>
                <a:gd name="connsiteY0" fmla="*/ 0 h 916781"/>
                <a:gd name="connsiteX1" fmla="*/ 204788 w 204798"/>
                <a:gd name="connsiteY1" fmla="*/ 464344 h 916781"/>
                <a:gd name="connsiteX2" fmla="*/ 7144 w 204798"/>
                <a:gd name="connsiteY2" fmla="*/ 916781 h 916781"/>
                <a:gd name="connsiteX0" fmla="*/ 0 w 204800"/>
                <a:gd name="connsiteY0" fmla="*/ 0 h 916781"/>
                <a:gd name="connsiteX1" fmla="*/ 204788 w 204800"/>
                <a:gd name="connsiteY1" fmla="*/ 464344 h 916781"/>
                <a:gd name="connsiteX2" fmla="*/ 7144 w 204800"/>
                <a:gd name="connsiteY2" fmla="*/ 916781 h 916781"/>
              </a:gdLst>
              <a:ahLst/>
              <a:cxnLst>
                <a:cxn ang="0">
                  <a:pos x="connsiteX0" y="connsiteY0"/>
                </a:cxn>
                <a:cxn ang="0">
                  <a:pos x="connsiteX1" y="connsiteY1"/>
                </a:cxn>
                <a:cxn ang="0">
                  <a:pos x="connsiteX2" y="connsiteY2"/>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FE7A06"/>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panose="020B0604020202020204" pitchFamily="34" charset="0"/>
                <a:ea typeface="黑体" panose="02010609060101010101" pitchFamily="49" charset="-122"/>
              </a:endParaRPr>
            </a:p>
          </p:txBody>
        </p:sp>
        <p:cxnSp>
          <p:nvCxnSpPr>
            <p:cNvPr id="38" name="MH_Other_4"/>
            <p:cNvCxnSpPr/>
            <p:nvPr>
              <p:custDataLst>
                <p:tags r:id="rId4"/>
              </p:custDataLst>
            </p:nvPr>
          </p:nvCxnSpPr>
          <p:spPr>
            <a:xfrm>
              <a:off x="5197079" y="3267075"/>
              <a:ext cx="169069" cy="0"/>
            </a:xfrm>
            <a:prstGeom prst="line">
              <a:avLst/>
            </a:prstGeom>
            <a:ln w="25400">
              <a:solidFill>
                <a:srgbClr val="FE7A06"/>
              </a:solidFill>
              <a:tailEnd type="oval" w="sm" len="sm"/>
            </a:ln>
          </p:spPr>
          <p:style>
            <a:lnRef idx="1">
              <a:schemeClr val="accent1"/>
            </a:lnRef>
            <a:fillRef idx="0">
              <a:schemeClr val="accent1"/>
            </a:fillRef>
            <a:effectRef idx="0">
              <a:schemeClr val="accent1"/>
            </a:effectRef>
            <a:fontRef idx="minor">
              <a:schemeClr val="tx1"/>
            </a:fontRef>
          </p:style>
        </p:cxnSp>
        <p:sp>
          <p:nvSpPr>
            <p:cNvPr id="39" name="MH_Other_5"/>
            <p:cNvSpPr/>
            <p:nvPr>
              <p:custDataLst>
                <p:tags r:id="rId5"/>
              </p:custDataLst>
            </p:nvPr>
          </p:nvSpPr>
          <p:spPr>
            <a:xfrm>
              <a:off x="5150644" y="3220641"/>
              <a:ext cx="92869" cy="91678"/>
            </a:xfrm>
            <a:prstGeom prst="ellipse">
              <a:avLst/>
            </a:prstGeom>
            <a:solidFill>
              <a:srgbClr val="FE7A06"/>
            </a:solidFill>
            <a:ln>
              <a:solidFill>
                <a:srgbClr val="FE7A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panose="020B0604020202020204" pitchFamily="34" charset="0"/>
                <a:ea typeface="黑体" panose="02010609060101010101" pitchFamily="49" charset="-122"/>
              </a:endParaRPr>
            </a:p>
          </p:txBody>
        </p:sp>
        <p:sp>
          <p:nvSpPr>
            <p:cNvPr id="40" name="MH_Other_6"/>
            <p:cNvSpPr/>
            <p:nvPr>
              <p:custDataLst>
                <p:tags r:id="rId6"/>
              </p:custDataLst>
            </p:nvPr>
          </p:nvSpPr>
          <p:spPr>
            <a:xfrm>
              <a:off x="4450556" y="3155157"/>
              <a:ext cx="323850" cy="222647"/>
            </a:xfrm>
            <a:custGeom>
              <a:avLst/>
              <a:gdLst>
                <a:gd name="connsiteX0" fmla="*/ 1720704 w 1721074"/>
                <a:gd name="connsiteY0" fmla="*/ 0 h 1180530"/>
                <a:gd name="connsiteX1" fmla="*/ 1721074 w 1721074"/>
                <a:gd name="connsiteY1" fmla="*/ 328961 h 1180530"/>
                <a:gd name="connsiteX2" fmla="*/ 1609393 w 1721074"/>
                <a:gd name="connsiteY2" fmla="*/ 253106 h 1180530"/>
                <a:gd name="connsiteX3" fmla="*/ 1153934 w 1721074"/>
                <a:gd name="connsiteY3" fmla="*/ 933995 h 1180530"/>
                <a:gd name="connsiteX4" fmla="*/ 899597 w 1721074"/>
                <a:gd name="connsiteY4" fmla="*/ 519521 h 1180530"/>
                <a:gd name="connsiteX5" fmla="*/ 532223 w 1721074"/>
                <a:gd name="connsiteY5" fmla="*/ 1009354 h 1180530"/>
                <a:gd name="connsiteX6" fmla="*/ 292016 w 1721074"/>
                <a:gd name="connsiteY6" fmla="*/ 792697 h 1180530"/>
                <a:gd name="connsiteX7" fmla="*/ 0 w 1721074"/>
                <a:gd name="connsiteY7" fmla="*/ 1180530 h 1180530"/>
                <a:gd name="connsiteX8" fmla="*/ 0 w 1721074"/>
                <a:gd name="connsiteY8" fmla="*/ 996382 h 1180530"/>
                <a:gd name="connsiteX9" fmla="*/ 277886 w 1721074"/>
                <a:gd name="connsiteY9" fmla="*/ 613720 h 1180530"/>
                <a:gd name="connsiteX10" fmla="*/ 503963 w 1721074"/>
                <a:gd name="connsiteY10" fmla="*/ 839796 h 1180530"/>
                <a:gd name="connsiteX11" fmla="*/ 923147 w 1721074"/>
                <a:gd name="connsiteY11" fmla="*/ 316994 h 1180530"/>
                <a:gd name="connsiteX12" fmla="*/ 1158644 w 1721074"/>
                <a:gd name="connsiteY12" fmla="*/ 731468 h 1180530"/>
                <a:gd name="connsiteX13" fmla="*/ 1529274 w 1721074"/>
                <a:gd name="connsiteY13" fmla="*/ 198688 h 1180530"/>
                <a:gd name="connsiteX14" fmla="*/ 1414772 w 1721074"/>
                <a:gd name="connsiteY14" fmla="*/ 120917 h 118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1074" h="1180530">
                  <a:moveTo>
                    <a:pt x="1720704" y="0"/>
                  </a:moveTo>
                  <a:lnTo>
                    <a:pt x="1721074" y="328961"/>
                  </a:lnTo>
                  <a:lnTo>
                    <a:pt x="1609393" y="253106"/>
                  </a:lnTo>
                  <a:lnTo>
                    <a:pt x="1153934" y="933995"/>
                  </a:lnTo>
                  <a:lnTo>
                    <a:pt x="899597" y="519521"/>
                  </a:lnTo>
                  <a:lnTo>
                    <a:pt x="532223" y="1009354"/>
                  </a:lnTo>
                  <a:lnTo>
                    <a:pt x="292016" y="792697"/>
                  </a:lnTo>
                  <a:lnTo>
                    <a:pt x="0" y="1180530"/>
                  </a:lnTo>
                  <a:lnTo>
                    <a:pt x="0" y="996382"/>
                  </a:lnTo>
                  <a:lnTo>
                    <a:pt x="277886" y="613720"/>
                  </a:lnTo>
                  <a:lnTo>
                    <a:pt x="503963" y="839796"/>
                  </a:lnTo>
                  <a:lnTo>
                    <a:pt x="923147" y="316994"/>
                  </a:lnTo>
                  <a:lnTo>
                    <a:pt x="1158644" y="731468"/>
                  </a:lnTo>
                  <a:lnTo>
                    <a:pt x="1529274" y="198688"/>
                  </a:lnTo>
                  <a:lnTo>
                    <a:pt x="1414772" y="12091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9" rIns="51435" bIns="25719"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41" name="MH_Other_7"/>
            <p:cNvSpPr/>
            <p:nvPr>
              <p:custDataLst>
                <p:tags r:id="rId7"/>
              </p:custDataLst>
            </p:nvPr>
          </p:nvSpPr>
          <p:spPr>
            <a:xfrm flipH="1">
              <a:off x="4149329" y="1766887"/>
              <a:ext cx="787003" cy="787004"/>
            </a:xfrm>
            <a:prstGeom prst="ellipse">
              <a:avLst/>
            </a:prstGeom>
            <a:solidFill>
              <a:srgbClr val="FFFFFF"/>
            </a:solidFill>
            <a:ln w="3175">
              <a:solidFill>
                <a:srgbClr val="DDDDDD"/>
              </a:solidFill>
            </a:ln>
            <a:effectLst>
              <a:outerShdw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panose="020B0604020202020204" pitchFamily="34" charset="0"/>
                <a:ea typeface="黑体" panose="02010609060101010101" pitchFamily="49" charset="-122"/>
              </a:endParaRPr>
            </a:p>
          </p:txBody>
        </p:sp>
        <p:sp>
          <p:nvSpPr>
            <p:cNvPr id="42" name="MH_Other_8"/>
            <p:cNvSpPr/>
            <p:nvPr>
              <p:custDataLst>
                <p:tags r:id="rId8"/>
              </p:custDataLst>
            </p:nvPr>
          </p:nvSpPr>
          <p:spPr>
            <a:xfrm flipH="1">
              <a:off x="4218935" y="1836797"/>
              <a:ext cx="647445" cy="647445"/>
            </a:xfrm>
            <a:prstGeom prst="ellipse">
              <a:avLst/>
            </a:prstGeom>
            <a:solidFill>
              <a:srgbClr val="00A8E7"/>
            </a:solid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panose="020B0604020202020204" pitchFamily="34" charset="0"/>
                <a:ea typeface="黑体" panose="02010609060101010101" pitchFamily="49" charset="-122"/>
              </a:endParaRPr>
            </a:p>
          </p:txBody>
        </p:sp>
        <p:sp>
          <p:nvSpPr>
            <p:cNvPr id="43" name="MH_Other_9"/>
            <p:cNvSpPr/>
            <p:nvPr>
              <p:custDataLst>
                <p:tags r:id="rId9"/>
              </p:custDataLst>
            </p:nvPr>
          </p:nvSpPr>
          <p:spPr>
            <a:xfrm flipH="1">
              <a:off x="3956448" y="1825228"/>
              <a:ext cx="148828" cy="670322"/>
            </a:xfrm>
            <a:custGeom>
              <a:avLst/>
              <a:gdLst>
                <a:gd name="connsiteX0" fmla="*/ 0 w 200069"/>
                <a:gd name="connsiteY0" fmla="*/ 0 h 904875"/>
                <a:gd name="connsiteX1" fmla="*/ 200025 w 200069"/>
                <a:gd name="connsiteY1" fmla="*/ 490538 h 904875"/>
                <a:gd name="connsiteX2" fmla="*/ 14288 w 200069"/>
                <a:gd name="connsiteY2" fmla="*/ 904875 h 904875"/>
                <a:gd name="connsiteX0" fmla="*/ 0 w 202450"/>
                <a:gd name="connsiteY0" fmla="*/ 0 h 904875"/>
                <a:gd name="connsiteX1" fmla="*/ 202407 w 202450"/>
                <a:gd name="connsiteY1" fmla="*/ 471488 h 904875"/>
                <a:gd name="connsiteX2" fmla="*/ 14288 w 202450"/>
                <a:gd name="connsiteY2" fmla="*/ 904875 h 904875"/>
                <a:gd name="connsiteX0" fmla="*/ 0 w 202558"/>
                <a:gd name="connsiteY0" fmla="*/ 0 h 904875"/>
                <a:gd name="connsiteX1" fmla="*/ 202407 w 202558"/>
                <a:gd name="connsiteY1" fmla="*/ 471488 h 904875"/>
                <a:gd name="connsiteX2" fmla="*/ 14288 w 202558"/>
                <a:gd name="connsiteY2" fmla="*/ 904875 h 904875"/>
                <a:gd name="connsiteX0" fmla="*/ 0 w 204846"/>
                <a:gd name="connsiteY0" fmla="*/ 0 h 897731"/>
                <a:gd name="connsiteX1" fmla="*/ 204788 w 204846"/>
                <a:gd name="connsiteY1" fmla="*/ 464344 h 897731"/>
                <a:gd name="connsiteX2" fmla="*/ 16669 w 204846"/>
                <a:gd name="connsiteY2" fmla="*/ 897731 h 897731"/>
                <a:gd name="connsiteX0" fmla="*/ 0 w 204846"/>
                <a:gd name="connsiteY0" fmla="*/ 0 h 897731"/>
                <a:gd name="connsiteX1" fmla="*/ 204788 w 204846"/>
                <a:gd name="connsiteY1" fmla="*/ 464344 h 897731"/>
                <a:gd name="connsiteX2" fmla="*/ 16669 w 204846"/>
                <a:gd name="connsiteY2" fmla="*/ 897731 h 897731"/>
                <a:gd name="connsiteX0" fmla="*/ 0 w 204798"/>
                <a:gd name="connsiteY0" fmla="*/ 0 h 916781"/>
                <a:gd name="connsiteX1" fmla="*/ 204788 w 204798"/>
                <a:gd name="connsiteY1" fmla="*/ 464344 h 916781"/>
                <a:gd name="connsiteX2" fmla="*/ 7144 w 204798"/>
                <a:gd name="connsiteY2" fmla="*/ 916781 h 916781"/>
                <a:gd name="connsiteX0" fmla="*/ 0 w 204800"/>
                <a:gd name="connsiteY0" fmla="*/ 0 h 916781"/>
                <a:gd name="connsiteX1" fmla="*/ 204788 w 204800"/>
                <a:gd name="connsiteY1" fmla="*/ 464344 h 916781"/>
                <a:gd name="connsiteX2" fmla="*/ 7144 w 204800"/>
                <a:gd name="connsiteY2" fmla="*/ 916781 h 916781"/>
              </a:gdLst>
              <a:ahLst/>
              <a:cxnLst>
                <a:cxn ang="0">
                  <a:pos x="connsiteX0" y="connsiteY0"/>
                </a:cxn>
                <a:cxn ang="0">
                  <a:pos x="connsiteX1" y="connsiteY1"/>
                </a:cxn>
                <a:cxn ang="0">
                  <a:pos x="connsiteX2" y="connsiteY2"/>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00A8E7"/>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panose="020B0604020202020204" pitchFamily="34" charset="0"/>
                <a:ea typeface="黑体" panose="02010609060101010101" pitchFamily="49" charset="-122"/>
              </a:endParaRPr>
            </a:p>
          </p:txBody>
        </p:sp>
        <p:cxnSp>
          <p:nvCxnSpPr>
            <p:cNvPr id="44" name="MH_Other_10"/>
            <p:cNvCxnSpPr/>
            <p:nvPr>
              <p:custDataLst>
                <p:tags r:id="rId10"/>
              </p:custDataLst>
            </p:nvPr>
          </p:nvCxnSpPr>
          <p:spPr>
            <a:xfrm flipH="1">
              <a:off x="3788569" y="2158604"/>
              <a:ext cx="169069" cy="0"/>
            </a:xfrm>
            <a:prstGeom prst="line">
              <a:avLst/>
            </a:prstGeom>
            <a:ln w="25400">
              <a:solidFill>
                <a:srgbClr val="00A8E7"/>
              </a:solidFill>
              <a:tailEnd type="oval" w="sm" len="sm"/>
            </a:ln>
          </p:spPr>
          <p:style>
            <a:lnRef idx="1">
              <a:schemeClr val="accent1"/>
            </a:lnRef>
            <a:fillRef idx="0">
              <a:schemeClr val="accent1"/>
            </a:fillRef>
            <a:effectRef idx="0">
              <a:schemeClr val="accent1"/>
            </a:effectRef>
            <a:fontRef idx="minor">
              <a:schemeClr val="tx1"/>
            </a:fontRef>
          </p:style>
        </p:cxnSp>
        <p:sp>
          <p:nvSpPr>
            <p:cNvPr id="45" name="MH_Other_11"/>
            <p:cNvSpPr/>
            <p:nvPr>
              <p:custDataLst>
                <p:tags r:id="rId11"/>
              </p:custDataLst>
            </p:nvPr>
          </p:nvSpPr>
          <p:spPr>
            <a:xfrm flipH="1">
              <a:off x="3911204" y="2112169"/>
              <a:ext cx="92869" cy="92869"/>
            </a:xfrm>
            <a:prstGeom prst="ellipse">
              <a:avLst/>
            </a:prstGeom>
            <a:solidFill>
              <a:srgbClr val="00A8E7"/>
            </a:solidFill>
            <a:ln>
              <a:solidFill>
                <a:srgbClr val="00A8E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panose="020B0604020202020204" pitchFamily="34" charset="0"/>
                <a:ea typeface="黑体" panose="02010609060101010101" pitchFamily="49" charset="-122"/>
              </a:endParaRPr>
            </a:p>
          </p:txBody>
        </p:sp>
        <p:sp>
          <p:nvSpPr>
            <p:cNvPr id="46" name="MH_Other_12"/>
            <p:cNvSpPr>
              <a:spLocks/>
            </p:cNvSpPr>
            <p:nvPr>
              <p:custDataLst>
                <p:tags r:id="rId12"/>
              </p:custDataLst>
            </p:nvPr>
          </p:nvSpPr>
          <p:spPr bwMode="auto">
            <a:xfrm>
              <a:off x="4395788" y="2034779"/>
              <a:ext cx="292894" cy="292894"/>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47" name="MH_SubTitle_1"/>
            <p:cNvSpPr>
              <a:spLocks noChangeArrowheads="1"/>
            </p:cNvSpPr>
            <p:nvPr>
              <p:custDataLst>
                <p:tags r:id="rId13"/>
              </p:custDataLst>
            </p:nvPr>
          </p:nvSpPr>
          <p:spPr bwMode="auto">
            <a:xfrm flipH="1">
              <a:off x="1235869" y="1983582"/>
              <a:ext cx="2507456" cy="330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zh-CN" altLang="en-US" sz="3200" b="1" dirty="0">
                  <a:solidFill>
                    <a:srgbClr val="00A8E7"/>
                  </a:solidFill>
                  <a:ea typeface="微软雅黑" panose="020B0503020204020204" pitchFamily="34" charset="-122"/>
                </a:rPr>
                <a:t>商品的推广</a:t>
              </a:r>
            </a:p>
          </p:txBody>
        </p:sp>
        <p:sp>
          <p:nvSpPr>
            <p:cNvPr id="48" name="MH_SubTitle_2"/>
            <p:cNvSpPr>
              <a:spLocks noChangeArrowheads="1"/>
            </p:cNvSpPr>
            <p:nvPr>
              <p:custDataLst>
                <p:tags r:id="rId14"/>
              </p:custDataLst>
            </p:nvPr>
          </p:nvSpPr>
          <p:spPr bwMode="auto">
            <a:xfrm>
              <a:off x="5403056" y="3092054"/>
              <a:ext cx="2506266" cy="330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200" b="1" dirty="0">
                  <a:solidFill>
                    <a:srgbClr val="FE7A06"/>
                  </a:solidFill>
                  <a:ea typeface="微软雅黑" panose="020B0503020204020204" pitchFamily="34" charset="-122"/>
                </a:rPr>
                <a:t>展示广告</a:t>
              </a:r>
            </a:p>
          </p:txBody>
        </p:sp>
      </p:grpSp>
    </p:spTree>
    <p:extLst>
      <p:ext uri="{BB962C8B-B14F-4D97-AF65-F5344CB8AC3E}">
        <p14:creationId xmlns:p14="http://schemas.microsoft.com/office/powerpoint/2010/main" val="372857242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54"/>
          <p:cNvSpPr txBox="1"/>
          <p:nvPr/>
        </p:nvSpPr>
        <p:spPr>
          <a:xfrm>
            <a:off x="646115" y="487450"/>
            <a:ext cx="3160247" cy="584775"/>
          </a:xfrm>
          <a:prstGeom prst="rect">
            <a:avLst/>
          </a:prstGeom>
          <a:noFill/>
        </p:spPr>
        <p:txBody>
          <a:bodyPr wrap="square" rtlCol="0">
            <a:spAutoFit/>
          </a:bodyPr>
          <a:lstStyle>
            <a:defPPr>
              <a:defRPr lang="zh-CN"/>
            </a:defPPr>
            <a:lvl1pPr fontAlgn="base">
              <a:spcBef>
                <a:spcPct val="0"/>
              </a:spcBef>
              <a:spcAft>
                <a:spcPct val="0"/>
              </a:spcAft>
              <a:buFont typeface="Arial" pitchFamily="34" charset="0"/>
              <a:buNone/>
              <a:defRPr sz="3200" b="1">
                <a:solidFill>
                  <a:srgbClr val="48B49C"/>
                </a:solidFill>
                <a:latin typeface="微软雅黑" panose="020B0503020204020204" pitchFamily="34" charset="-122"/>
                <a:ea typeface="微软雅黑" panose="020B0503020204020204" pitchFamily="34" charset="-122"/>
              </a:defRPr>
            </a:lvl1pPr>
          </a:lstStyle>
          <a:p>
            <a:r>
              <a:rPr lang="zh-CN" altLang="en-US" dirty="0"/>
              <a:t>亚马逊营销成本</a:t>
            </a:r>
          </a:p>
        </p:txBody>
      </p:sp>
      <p:grpSp>
        <p:nvGrpSpPr>
          <p:cNvPr id="23" name="组合 22"/>
          <p:cNvGrpSpPr/>
          <p:nvPr/>
        </p:nvGrpSpPr>
        <p:grpSpPr>
          <a:xfrm>
            <a:off x="2831637" y="1508787"/>
            <a:ext cx="6856184" cy="3951288"/>
            <a:chOff x="2114550" y="1432322"/>
            <a:chExt cx="5142138" cy="2963466"/>
          </a:xfrm>
        </p:grpSpPr>
        <p:sp>
          <p:nvSpPr>
            <p:cNvPr id="24" name="MH_Other_1"/>
            <p:cNvSpPr/>
            <p:nvPr>
              <p:custDataLst>
                <p:tags r:id="rId1"/>
              </p:custDataLst>
            </p:nvPr>
          </p:nvSpPr>
          <p:spPr>
            <a:xfrm>
              <a:off x="2215753" y="1537097"/>
              <a:ext cx="528638" cy="547688"/>
            </a:xfrm>
            <a:prstGeom prst="rect">
              <a:avLst/>
            </a:prstGeom>
            <a:solidFill>
              <a:srgbClr val="76CB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微软雅黑" panose="020B0503020204020204" pitchFamily="34" charset="-122"/>
              </a:endParaRPr>
            </a:p>
          </p:txBody>
        </p:sp>
        <p:sp>
          <p:nvSpPr>
            <p:cNvPr id="25" name="MH_Other_2"/>
            <p:cNvSpPr/>
            <p:nvPr>
              <p:custDataLst>
                <p:tags r:id="rId2"/>
              </p:custDataLst>
            </p:nvPr>
          </p:nvSpPr>
          <p:spPr>
            <a:xfrm>
              <a:off x="2114550" y="1432322"/>
              <a:ext cx="731044" cy="757238"/>
            </a:xfrm>
            <a:custGeom>
              <a:avLst/>
              <a:gdLst>
                <a:gd name="connsiteX0" fmla="*/ 743029 w 757237"/>
                <a:gd name="connsiteY0" fmla="*/ 463225 h 783577"/>
                <a:gd name="connsiteX1" fmla="*/ 757237 w 757237"/>
                <a:gd name="connsiteY1" fmla="*/ 463225 h 783577"/>
                <a:gd name="connsiteX2" fmla="*/ 757237 w 757237"/>
                <a:gd name="connsiteY2" fmla="*/ 783577 h 783577"/>
                <a:gd name="connsiteX3" fmla="*/ 450056 w 757237"/>
                <a:gd name="connsiteY3" fmla="*/ 783577 h 783577"/>
                <a:gd name="connsiteX4" fmla="*/ 450056 w 757237"/>
                <a:gd name="connsiteY4" fmla="*/ 768874 h 783577"/>
                <a:gd name="connsiteX5" fmla="*/ 743029 w 757237"/>
                <a:gd name="connsiteY5" fmla="*/ 768874 h 783577"/>
                <a:gd name="connsiteX6" fmla="*/ 0 w 757237"/>
                <a:gd name="connsiteY6" fmla="*/ 463225 h 783577"/>
                <a:gd name="connsiteX7" fmla="*/ 14207 w 757237"/>
                <a:gd name="connsiteY7" fmla="*/ 463225 h 783577"/>
                <a:gd name="connsiteX8" fmla="*/ 14207 w 757237"/>
                <a:gd name="connsiteY8" fmla="*/ 768874 h 783577"/>
                <a:gd name="connsiteX9" fmla="*/ 307181 w 757237"/>
                <a:gd name="connsiteY9" fmla="*/ 768874 h 783577"/>
                <a:gd name="connsiteX10" fmla="*/ 307181 w 757237"/>
                <a:gd name="connsiteY10" fmla="*/ 783577 h 783577"/>
                <a:gd name="connsiteX11" fmla="*/ 0 w 757237"/>
                <a:gd name="connsiteY11" fmla="*/ 783577 h 783577"/>
                <a:gd name="connsiteX12" fmla="*/ 450056 w 757237"/>
                <a:gd name="connsiteY12" fmla="*/ 0 h 783577"/>
                <a:gd name="connsiteX13" fmla="*/ 757237 w 757237"/>
                <a:gd name="connsiteY13" fmla="*/ 0 h 783577"/>
                <a:gd name="connsiteX14" fmla="*/ 757237 w 757237"/>
                <a:gd name="connsiteY14" fmla="*/ 320350 h 783577"/>
                <a:gd name="connsiteX15" fmla="*/ 743029 w 757237"/>
                <a:gd name="connsiteY15" fmla="*/ 320350 h 783577"/>
                <a:gd name="connsiteX16" fmla="*/ 743029 w 757237"/>
                <a:gd name="connsiteY16" fmla="*/ 14702 h 783577"/>
                <a:gd name="connsiteX17" fmla="*/ 450056 w 757237"/>
                <a:gd name="connsiteY17" fmla="*/ 14702 h 783577"/>
                <a:gd name="connsiteX18" fmla="*/ 0 w 757237"/>
                <a:gd name="connsiteY18" fmla="*/ 0 h 783577"/>
                <a:gd name="connsiteX19" fmla="*/ 307181 w 757237"/>
                <a:gd name="connsiteY19" fmla="*/ 0 h 783577"/>
                <a:gd name="connsiteX20" fmla="*/ 307181 w 757237"/>
                <a:gd name="connsiteY20" fmla="*/ 14702 h 783577"/>
                <a:gd name="connsiteX21" fmla="*/ 14207 w 757237"/>
                <a:gd name="connsiteY21" fmla="*/ 14702 h 783577"/>
                <a:gd name="connsiteX22" fmla="*/ 14207 w 757237"/>
                <a:gd name="connsiteY22" fmla="*/ 320350 h 783577"/>
                <a:gd name="connsiteX23" fmla="*/ 0 w 757237"/>
                <a:gd name="connsiteY23" fmla="*/ 320350 h 78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237" h="783577">
                  <a:moveTo>
                    <a:pt x="743029" y="463225"/>
                  </a:moveTo>
                  <a:lnTo>
                    <a:pt x="757237" y="463225"/>
                  </a:lnTo>
                  <a:lnTo>
                    <a:pt x="757237" y="783577"/>
                  </a:lnTo>
                  <a:lnTo>
                    <a:pt x="450056" y="783577"/>
                  </a:lnTo>
                  <a:lnTo>
                    <a:pt x="450056" y="768874"/>
                  </a:lnTo>
                  <a:lnTo>
                    <a:pt x="743029" y="768874"/>
                  </a:lnTo>
                  <a:close/>
                  <a:moveTo>
                    <a:pt x="0" y="463225"/>
                  </a:moveTo>
                  <a:lnTo>
                    <a:pt x="14207" y="463225"/>
                  </a:lnTo>
                  <a:lnTo>
                    <a:pt x="14207" y="768874"/>
                  </a:lnTo>
                  <a:lnTo>
                    <a:pt x="307181" y="768874"/>
                  </a:lnTo>
                  <a:lnTo>
                    <a:pt x="307181" y="783577"/>
                  </a:lnTo>
                  <a:lnTo>
                    <a:pt x="0" y="783577"/>
                  </a:lnTo>
                  <a:close/>
                  <a:moveTo>
                    <a:pt x="450056" y="0"/>
                  </a:moveTo>
                  <a:lnTo>
                    <a:pt x="757237" y="0"/>
                  </a:lnTo>
                  <a:lnTo>
                    <a:pt x="757237" y="320350"/>
                  </a:lnTo>
                  <a:lnTo>
                    <a:pt x="743029" y="320350"/>
                  </a:lnTo>
                  <a:lnTo>
                    <a:pt x="743029" y="14702"/>
                  </a:lnTo>
                  <a:lnTo>
                    <a:pt x="450056" y="14702"/>
                  </a:lnTo>
                  <a:close/>
                  <a:moveTo>
                    <a:pt x="0" y="0"/>
                  </a:moveTo>
                  <a:lnTo>
                    <a:pt x="307181" y="0"/>
                  </a:lnTo>
                  <a:lnTo>
                    <a:pt x="307181" y="14702"/>
                  </a:lnTo>
                  <a:lnTo>
                    <a:pt x="14207" y="14702"/>
                  </a:lnTo>
                  <a:lnTo>
                    <a:pt x="14207" y="320350"/>
                  </a:lnTo>
                  <a:lnTo>
                    <a:pt x="0" y="320350"/>
                  </a:lnTo>
                  <a:close/>
                </a:path>
              </a:pathLst>
            </a:custGeom>
            <a:solidFill>
              <a:srgbClr val="76CB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pitchFamily="34" charset="-122"/>
              </a:endParaRPr>
            </a:p>
          </p:txBody>
        </p:sp>
        <p:sp>
          <p:nvSpPr>
            <p:cNvPr id="26" name="MH_SubTitle_1"/>
            <p:cNvSpPr txBox="1">
              <a:spLocks noChangeArrowheads="1"/>
            </p:cNvSpPr>
            <p:nvPr>
              <p:custDataLst>
                <p:tags r:id="rId3"/>
              </p:custDataLst>
            </p:nvPr>
          </p:nvSpPr>
          <p:spPr bwMode="auto">
            <a:xfrm>
              <a:off x="2983706" y="1772148"/>
              <a:ext cx="4245769" cy="37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58C093"/>
                  </a:solidFill>
                  <a:ea typeface="微软雅黑" panose="020B0503020204020204" pitchFamily="34" charset="-122"/>
                </a:rPr>
                <a:t>竞价</a:t>
              </a:r>
            </a:p>
            <a:p>
              <a:pPr eaLnBrk="1" hangingPunct="1"/>
              <a:endParaRPr lang="zh-CN" altLang="en-US" sz="2000" b="1" dirty="0">
                <a:solidFill>
                  <a:srgbClr val="58C093"/>
                </a:solidFill>
                <a:ea typeface="微软雅黑" panose="020B0503020204020204" pitchFamily="34" charset="-122"/>
              </a:endParaRPr>
            </a:p>
          </p:txBody>
        </p:sp>
        <p:sp>
          <p:nvSpPr>
            <p:cNvPr id="28" name="MH_Other_3"/>
            <p:cNvSpPr/>
            <p:nvPr>
              <p:custDataLst>
                <p:tags r:id="rId4"/>
              </p:custDataLst>
            </p:nvPr>
          </p:nvSpPr>
          <p:spPr>
            <a:xfrm>
              <a:off x="2215753" y="2640806"/>
              <a:ext cx="528638" cy="547688"/>
            </a:xfrm>
            <a:prstGeom prst="rect">
              <a:avLst/>
            </a:prstGeom>
            <a:solidFill>
              <a:srgbClr val="FF6B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微软雅黑" panose="020B0503020204020204" pitchFamily="34" charset="-122"/>
              </a:endParaRPr>
            </a:p>
          </p:txBody>
        </p:sp>
        <p:sp>
          <p:nvSpPr>
            <p:cNvPr id="29" name="MH_Other_4"/>
            <p:cNvSpPr/>
            <p:nvPr>
              <p:custDataLst>
                <p:tags r:id="rId5"/>
              </p:custDataLst>
            </p:nvPr>
          </p:nvSpPr>
          <p:spPr>
            <a:xfrm>
              <a:off x="2114550" y="2536031"/>
              <a:ext cx="731044" cy="757238"/>
            </a:xfrm>
            <a:custGeom>
              <a:avLst/>
              <a:gdLst>
                <a:gd name="connsiteX0" fmla="*/ 743029 w 757237"/>
                <a:gd name="connsiteY0" fmla="*/ 463225 h 783577"/>
                <a:gd name="connsiteX1" fmla="*/ 757237 w 757237"/>
                <a:gd name="connsiteY1" fmla="*/ 463225 h 783577"/>
                <a:gd name="connsiteX2" fmla="*/ 757237 w 757237"/>
                <a:gd name="connsiteY2" fmla="*/ 783577 h 783577"/>
                <a:gd name="connsiteX3" fmla="*/ 450056 w 757237"/>
                <a:gd name="connsiteY3" fmla="*/ 783577 h 783577"/>
                <a:gd name="connsiteX4" fmla="*/ 450056 w 757237"/>
                <a:gd name="connsiteY4" fmla="*/ 768874 h 783577"/>
                <a:gd name="connsiteX5" fmla="*/ 743029 w 757237"/>
                <a:gd name="connsiteY5" fmla="*/ 768874 h 783577"/>
                <a:gd name="connsiteX6" fmla="*/ 0 w 757237"/>
                <a:gd name="connsiteY6" fmla="*/ 463225 h 783577"/>
                <a:gd name="connsiteX7" fmla="*/ 14207 w 757237"/>
                <a:gd name="connsiteY7" fmla="*/ 463225 h 783577"/>
                <a:gd name="connsiteX8" fmla="*/ 14207 w 757237"/>
                <a:gd name="connsiteY8" fmla="*/ 768874 h 783577"/>
                <a:gd name="connsiteX9" fmla="*/ 307181 w 757237"/>
                <a:gd name="connsiteY9" fmla="*/ 768874 h 783577"/>
                <a:gd name="connsiteX10" fmla="*/ 307181 w 757237"/>
                <a:gd name="connsiteY10" fmla="*/ 783577 h 783577"/>
                <a:gd name="connsiteX11" fmla="*/ 0 w 757237"/>
                <a:gd name="connsiteY11" fmla="*/ 783577 h 783577"/>
                <a:gd name="connsiteX12" fmla="*/ 450056 w 757237"/>
                <a:gd name="connsiteY12" fmla="*/ 0 h 783577"/>
                <a:gd name="connsiteX13" fmla="*/ 757237 w 757237"/>
                <a:gd name="connsiteY13" fmla="*/ 0 h 783577"/>
                <a:gd name="connsiteX14" fmla="*/ 757237 w 757237"/>
                <a:gd name="connsiteY14" fmla="*/ 320350 h 783577"/>
                <a:gd name="connsiteX15" fmla="*/ 743029 w 757237"/>
                <a:gd name="connsiteY15" fmla="*/ 320350 h 783577"/>
                <a:gd name="connsiteX16" fmla="*/ 743029 w 757237"/>
                <a:gd name="connsiteY16" fmla="*/ 14702 h 783577"/>
                <a:gd name="connsiteX17" fmla="*/ 450056 w 757237"/>
                <a:gd name="connsiteY17" fmla="*/ 14702 h 783577"/>
                <a:gd name="connsiteX18" fmla="*/ 0 w 757237"/>
                <a:gd name="connsiteY18" fmla="*/ 0 h 783577"/>
                <a:gd name="connsiteX19" fmla="*/ 307181 w 757237"/>
                <a:gd name="connsiteY19" fmla="*/ 0 h 783577"/>
                <a:gd name="connsiteX20" fmla="*/ 307181 w 757237"/>
                <a:gd name="connsiteY20" fmla="*/ 14702 h 783577"/>
                <a:gd name="connsiteX21" fmla="*/ 14207 w 757237"/>
                <a:gd name="connsiteY21" fmla="*/ 14702 h 783577"/>
                <a:gd name="connsiteX22" fmla="*/ 14207 w 757237"/>
                <a:gd name="connsiteY22" fmla="*/ 320350 h 783577"/>
                <a:gd name="connsiteX23" fmla="*/ 0 w 757237"/>
                <a:gd name="connsiteY23" fmla="*/ 320350 h 78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237" h="783577">
                  <a:moveTo>
                    <a:pt x="743029" y="463225"/>
                  </a:moveTo>
                  <a:lnTo>
                    <a:pt x="757237" y="463225"/>
                  </a:lnTo>
                  <a:lnTo>
                    <a:pt x="757237" y="783577"/>
                  </a:lnTo>
                  <a:lnTo>
                    <a:pt x="450056" y="783577"/>
                  </a:lnTo>
                  <a:lnTo>
                    <a:pt x="450056" y="768874"/>
                  </a:lnTo>
                  <a:lnTo>
                    <a:pt x="743029" y="768874"/>
                  </a:lnTo>
                  <a:close/>
                  <a:moveTo>
                    <a:pt x="0" y="463225"/>
                  </a:moveTo>
                  <a:lnTo>
                    <a:pt x="14207" y="463225"/>
                  </a:lnTo>
                  <a:lnTo>
                    <a:pt x="14207" y="768874"/>
                  </a:lnTo>
                  <a:lnTo>
                    <a:pt x="307181" y="768874"/>
                  </a:lnTo>
                  <a:lnTo>
                    <a:pt x="307181" y="783577"/>
                  </a:lnTo>
                  <a:lnTo>
                    <a:pt x="0" y="783577"/>
                  </a:lnTo>
                  <a:close/>
                  <a:moveTo>
                    <a:pt x="450056" y="0"/>
                  </a:moveTo>
                  <a:lnTo>
                    <a:pt x="757237" y="0"/>
                  </a:lnTo>
                  <a:lnTo>
                    <a:pt x="757237" y="320350"/>
                  </a:lnTo>
                  <a:lnTo>
                    <a:pt x="743029" y="320350"/>
                  </a:lnTo>
                  <a:lnTo>
                    <a:pt x="743029" y="14702"/>
                  </a:lnTo>
                  <a:lnTo>
                    <a:pt x="450056" y="14702"/>
                  </a:lnTo>
                  <a:close/>
                  <a:moveTo>
                    <a:pt x="0" y="0"/>
                  </a:moveTo>
                  <a:lnTo>
                    <a:pt x="307181" y="0"/>
                  </a:lnTo>
                  <a:lnTo>
                    <a:pt x="307181" y="14702"/>
                  </a:lnTo>
                  <a:lnTo>
                    <a:pt x="14207" y="14702"/>
                  </a:lnTo>
                  <a:lnTo>
                    <a:pt x="14207" y="320350"/>
                  </a:lnTo>
                  <a:lnTo>
                    <a:pt x="0" y="320350"/>
                  </a:lnTo>
                  <a:close/>
                </a:path>
              </a:pathLst>
            </a:custGeom>
            <a:solidFill>
              <a:srgbClr val="FF6B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pitchFamily="34" charset="-122"/>
              </a:endParaRPr>
            </a:p>
          </p:txBody>
        </p:sp>
        <p:sp>
          <p:nvSpPr>
            <p:cNvPr id="30" name="MH_SubTitle_2"/>
            <p:cNvSpPr txBox="1">
              <a:spLocks noChangeArrowheads="1"/>
            </p:cNvSpPr>
            <p:nvPr>
              <p:custDataLst>
                <p:tags r:id="rId6"/>
              </p:custDataLst>
            </p:nvPr>
          </p:nvSpPr>
          <p:spPr bwMode="auto">
            <a:xfrm>
              <a:off x="3004241" y="2871760"/>
              <a:ext cx="4245769" cy="37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FF6B5A"/>
                  </a:solidFill>
                  <a:ea typeface="微软雅黑" panose="020B0503020204020204" pitchFamily="34" charset="-122"/>
                </a:rPr>
                <a:t>每次点击收费</a:t>
              </a:r>
            </a:p>
            <a:p>
              <a:pPr eaLnBrk="1" hangingPunct="1"/>
              <a:endParaRPr lang="zh-CN" altLang="en-US" sz="2000" b="1" dirty="0">
                <a:solidFill>
                  <a:srgbClr val="FF6B5A"/>
                </a:solidFill>
                <a:ea typeface="微软雅黑" panose="020B0503020204020204" pitchFamily="34" charset="-122"/>
              </a:endParaRPr>
            </a:p>
          </p:txBody>
        </p:sp>
        <p:sp>
          <p:nvSpPr>
            <p:cNvPr id="32" name="MH_Other_5"/>
            <p:cNvSpPr/>
            <p:nvPr>
              <p:custDataLst>
                <p:tags r:id="rId7"/>
              </p:custDataLst>
            </p:nvPr>
          </p:nvSpPr>
          <p:spPr>
            <a:xfrm>
              <a:off x="2215753" y="3744516"/>
              <a:ext cx="528638" cy="547688"/>
            </a:xfrm>
            <a:prstGeom prst="rect">
              <a:avLst/>
            </a:prstGeom>
            <a:solidFill>
              <a:srgbClr val="8ED5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微软雅黑" panose="020B0503020204020204" pitchFamily="34" charset="-122"/>
              </a:endParaRPr>
            </a:p>
          </p:txBody>
        </p:sp>
        <p:sp>
          <p:nvSpPr>
            <p:cNvPr id="38" name="MH_Other_6"/>
            <p:cNvSpPr/>
            <p:nvPr>
              <p:custDataLst>
                <p:tags r:id="rId8"/>
              </p:custDataLst>
            </p:nvPr>
          </p:nvSpPr>
          <p:spPr>
            <a:xfrm>
              <a:off x="2114550" y="3639741"/>
              <a:ext cx="731044" cy="756047"/>
            </a:xfrm>
            <a:custGeom>
              <a:avLst/>
              <a:gdLst>
                <a:gd name="connsiteX0" fmla="*/ 743029 w 757237"/>
                <a:gd name="connsiteY0" fmla="*/ 463225 h 783577"/>
                <a:gd name="connsiteX1" fmla="*/ 757237 w 757237"/>
                <a:gd name="connsiteY1" fmla="*/ 463225 h 783577"/>
                <a:gd name="connsiteX2" fmla="*/ 757237 w 757237"/>
                <a:gd name="connsiteY2" fmla="*/ 783577 h 783577"/>
                <a:gd name="connsiteX3" fmla="*/ 450056 w 757237"/>
                <a:gd name="connsiteY3" fmla="*/ 783577 h 783577"/>
                <a:gd name="connsiteX4" fmla="*/ 450056 w 757237"/>
                <a:gd name="connsiteY4" fmla="*/ 768874 h 783577"/>
                <a:gd name="connsiteX5" fmla="*/ 743029 w 757237"/>
                <a:gd name="connsiteY5" fmla="*/ 768874 h 783577"/>
                <a:gd name="connsiteX6" fmla="*/ 0 w 757237"/>
                <a:gd name="connsiteY6" fmla="*/ 463225 h 783577"/>
                <a:gd name="connsiteX7" fmla="*/ 14207 w 757237"/>
                <a:gd name="connsiteY7" fmla="*/ 463225 h 783577"/>
                <a:gd name="connsiteX8" fmla="*/ 14207 w 757237"/>
                <a:gd name="connsiteY8" fmla="*/ 768874 h 783577"/>
                <a:gd name="connsiteX9" fmla="*/ 307181 w 757237"/>
                <a:gd name="connsiteY9" fmla="*/ 768874 h 783577"/>
                <a:gd name="connsiteX10" fmla="*/ 307181 w 757237"/>
                <a:gd name="connsiteY10" fmla="*/ 783577 h 783577"/>
                <a:gd name="connsiteX11" fmla="*/ 0 w 757237"/>
                <a:gd name="connsiteY11" fmla="*/ 783577 h 783577"/>
                <a:gd name="connsiteX12" fmla="*/ 450056 w 757237"/>
                <a:gd name="connsiteY12" fmla="*/ 0 h 783577"/>
                <a:gd name="connsiteX13" fmla="*/ 757237 w 757237"/>
                <a:gd name="connsiteY13" fmla="*/ 0 h 783577"/>
                <a:gd name="connsiteX14" fmla="*/ 757237 w 757237"/>
                <a:gd name="connsiteY14" fmla="*/ 320350 h 783577"/>
                <a:gd name="connsiteX15" fmla="*/ 743029 w 757237"/>
                <a:gd name="connsiteY15" fmla="*/ 320350 h 783577"/>
                <a:gd name="connsiteX16" fmla="*/ 743029 w 757237"/>
                <a:gd name="connsiteY16" fmla="*/ 14702 h 783577"/>
                <a:gd name="connsiteX17" fmla="*/ 450056 w 757237"/>
                <a:gd name="connsiteY17" fmla="*/ 14702 h 783577"/>
                <a:gd name="connsiteX18" fmla="*/ 0 w 757237"/>
                <a:gd name="connsiteY18" fmla="*/ 0 h 783577"/>
                <a:gd name="connsiteX19" fmla="*/ 307181 w 757237"/>
                <a:gd name="connsiteY19" fmla="*/ 0 h 783577"/>
                <a:gd name="connsiteX20" fmla="*/ 307181 w 757237"/>
                <a:gd name="connsiteY20" fmla="*/ 14702 h 783577"/>
                <a:gd name="connsiteX21" fmla="*/ 14207 w 757237"/>
                <a:gd name="connsiteY21" fmla="*/ 14702 h 783577"/>
                <a:gd name="connsiteX22" fmla="*/ 14207 w 757237"/>
                <a:gd name="connsiteY22" fmla="*/ 320350 h 783577"/>
                <a:gd name="connsiteX23" fmla="*/ 0 w 757237"/>
                <a:gd name="connsiteY23" fmla="*/ 320350 h 78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237" h="783577">
                  <a:moveTo>
                    <a:pt x="743029" y="463225"/>
                  </a:moveTo>
                  <a:lnTo>
                    <a:pt x="757237" y="463225"/>
                  </a:lnTo>
                  <a:lnTo>
                    <a:pt x="757237" y="783577"/>
                  </a:lnTo>
                  <a:lnTo>
                    <a:pt x="450056" y="783577"/>
                  </a:lnTo>
                  <a:lnTo>
                    <a:pt x="450056" y="768874"/>
                  </a:lnTo>
                  <a:lnTo>
                    <a:pt x="743029" y="768874"/>
                  </a:lnTo>
                  <a:close/>
                  <a:moveTo>
                    <a:pt x="0" y="463225"/>
                  </a:moveTo>
                  <a:lnTo>
                    <a:pt x="14207" y="463225"/>
                  </a:lnTo>
                  <a:lnTo>
                    <a:pt x="14207" y="768874"/>
                  </a:lnTo>
                  <a:lnTo>
                    <a:pt x="307181" y="768874"/>
                  </a:lnTo>
                  <a:lnTo>
                    <a:pt x="307181" y="783577"/>
                  </a:lnTo>
                  <a:lnTo>
                    <a:pt x="0" y="783577"/>
                  </a:lnTo>
                  <a:close/>
                  <a:moveTo>
                    <a:pt x="450056" y="0"/>
                  </a:moveTo>
                  <a:lnTo>
                    <a:pt x="757237" y="0"/>
                  </a:lnTo>
                  <a:lnTo>
                    <a:pt x="757237" y="320350"/>
                  </a:lnTo>
                  <a:lnTo>
                    <a:pt x="743029" y="320350"/>
                  </a:lnTo>
                  <a:lnTo>
                    <a:pt x="743029" y="14702"/>
                  </a:lnTo>
                  <a:lnTo>
                    <a:pt x="450056" y="14702"/>
                  </a:lnTo>
                  <a:close/>
                  <a:moveTo>
                    <a:pt x="0" y="0"/>
                  </a:moveTo>
                  <a:lnTo>
                    <a:pt x="307181" y="0"/>
                  </a:lnTo>
                  <a:lnTo>
                    <a:pt x="307181" y="14702"/>
                  </a:lnTo>
                  <a:lnTo>
                    <a:pt x="14207" y="14702"/>
                  </a:lnTo>
                  <a:lnTo>
                    <a:pt x="14207" y="320350"/>
                  </a:lnTo>
                  <a:lnTo>
                    <a:pt x="0" y="320350"/>
                  </a:lnTo>
                  <a:close/>
                </a:path>
              </a:pathLst>
            </a:custGeom>
            <a:solidFill>
              <a:srgbClr val="8ED5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pitchFamily="34" charset="-122"/>
              </a:endParaRPr>
            </a:p>
          </p:txBody>
        </p:sp>
        <p:sp>
          <p:nvSpPr>
            <p:cNvPr id="39" name="MH_SubTitle_3"/>
            <p:cNvSpPr txBox="1">
              <a:spLocks noChangeArrowheads="1"/>
            </p:cNvSpPr>
            <p:nvPr>
              <p:custDataLst>
                <p:tags r:id="rId9"/>
              </p:custDataLst>
            </p:nvPr>
          </p:nvSpPr>
          <p:spPr bwMode="auto">
            <a:xfrm>
              <a:off x="3010919" y="3971373"/>
              <a:ext cx="4245769" cy="37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3CB6EC"/>
                  </a:solidFill>
                  <a:ea typeface="微软雅黑" panose="020B0503020204020204" pitchFamily="34" charset="-122"/>
                </a:rPr>
                <a:t>只展示</a:t>
              </a:r>
              <a:r>
                <a:rPr lang="en-US" altLang="zh-CN" sz="2000" b="1" dirty="0">
                  <a:solidFill>
                    <a:srgbClr val="3CB6EC"/>
                  </a:solidFill>
                  <a:ea typeface="微软雅黑" panose="020B0503020204020204" pitchFamily="34" charset="-122"/>
                </a:rPr>
                <a:t>,</a:t>
              </a:r>
              <a:r>
                <a:rPr lang="zh-CN" altLang="en-US" sz="2000" b="1" dirty="0">
                  <a:solidFill>
                    <a:srgbClr val="3CB6EC"/>
                  </a:solidFill>
                  <a:ea typeface="微软雅黑" panose="020B0503020204020204" pitchFamily="34" charset="-122"/>
                </a:rPr>
                <a:t>不点击</a:t>
              </a:r>
              <a:r>
                <a:rPr lang="en-US" altLang="zh-CN" sz="2000" b="1" dirty="0">
                  <a:solidFill>
                    <a:srgbClr val="3CB6EC"/>
                  </a:solidFill>
                  <a:ea typeface="微软雅黑" panose="020B0503020204020204" pitchFamily="34" charset="-122"/>
                </a:rPr>
                <a:t>,</a:t>
              </a:r>
              <a:r>
                <a:rPr lang="zh-CN" altLang="en-US" sz="2000" b="1" dirty="0">
                  <a:solidFill>
                    <a:srgbClr val="3CB6EC"/>
                  </a:solidFill>
                  <a:ea typeface="微软雅黑" panose="020B0503020204020204" pitchFamily="34" charset="-122"/>
                </a:rPr>
                <a:t>不收费</a:t>
              </a:r>
            </a:p>
            <a:p>
              <a:pPr eaLnBrk="1" hangingPunct="1"/>
              <a:endParaRPr lang="zh-CN" altLang="en-US" sz="2000" b="1" dirty="0">
                <a:solidFill>
                  <a:srgbClr val="3CB6EC"/>
                </a:solidFill>
                <a:ea typeface="微软雅黑" panose="020B0503020204020204" pitchFamily="34" charset="-122"/>
              </a:endParaRPr>
            </a:p>
          </p:txBody>
        </p:sp>
        <p:sp>
          <p:nvSpPr>
            <p:cNvPr id="41" name="MH_Other_7"/>
            <p:cNvSpPr>
              <a:spLocks/>
            </p:cNvSpPr>
            <p:nvPr>
              <p:custDataLst>
                <p:tags r:id="rId10"/>
              </p:custDataLst>
            </p:nvPr>
          </p:nvSpPr>
          <p:spPr bwMode="auto">
            <a:xfrm>
              <a:off x="2326482" y="1664494"/>
              <a:ext cx="298847" cy="297656"/>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42" name="MH_Other_8"/>
            <p:cNvSpPr>
              <a:spLocks noChangeAspect="1"/>
            </p:cNvSpPr>
            <p:nvPr>
              <p:custDataLst>
                <p:tags r:id="rId11"/>
              </p:custDataLst>
            </p:nvPr>
          </p:nvSpPr>
          <p:spPr bwMode="auto">
            <a:xfrm>
              <a:off x="2339579" y="2767013"/>
              <a:ext cx="297656" cy="29527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43" name="MH_Other_9"/>
            <p:cNvSpPr>
              <a:spLocks noChangeAspect="1"/>
            </p:cNvSpPr>
            <p:nvPr>
              <p:custDataLst>
                <p:tags r:id="rId12"/>
              </p:custDataLst>
            </p:nvPr>
          </p:nvSpPr>
          <p:spPr bwMode="auto">
            <a:xfrm>
              <a:off x="2326482" y="3865960"/>
              <a:ext cx="298847" cy="298847"/>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Tree>
    <p:extLst>
      <p:ext uri="{BB962C8B-B14F-4D97-AF65-F5344CB8AC3E}">
        <p14:creationId xmlns:p14="http://schemas.microsoft.com/office/powerpoint/2010/main" val="331373348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06171641546105006"/>
          <p:cNvPicPr/>
          <p:nvPr/>
        </p:nvPicPr>
        <p:blipFill>
          <a:blip r:embed="rId3"/>
          <a:stretch>
            <a:fillRect/>
          </a:stretch>
        </p:blipFill>
        <p:spPr>
          <a:xfrm>
            <a:off x="6864085" y="669767"/>
            <a:ext cx="3553963" cy="1134951"/>
          </a:xfrm>
          <a:prstGeom prst="rect">
            <a:avLst/>
          </a:prstGeom>
          <a:ln>
            <a:noFill/>
          </a:ln>
          <a:effectLst>
            <a:outerShdw blurRad="292100" dist="139700" dir="2700000" algn="tl" rotWithShape="0">
              <a:srgbClr val="333333">
                <a:alpha val="65000"/>
              </a:srgbClr>
            </a:outerShdw>
          </a:effectLst>
        </p:spPr>
      </p:pic>
      <p:sp>
        <p:nvSpPr>
          <p:cNvPr id="6" name="矩形 5"/>
          <p:cNvSpPr/>
          <p:nvPr/>
        </p:nvSpPr>
        <p:spPr>
          <a:xfrm>
            <a:off x="382520" y="1412777"/>
            <a:ext cx="9107411" cy="4524315"/>
          </a:xfrm>
          <a:prstGeom prst="rect">
            <a:avLst/>
          </a:prstGeom>
        </p:spPr>
        <p:txBody>
          <a:bodyPr wrap="square">
            <a:spAutoFit/>
          </a:bodyPr>
          <a:lstStyle/>
          <a:p>
            <a:pPr marL="380990" indent="-380990">
              <a:lnSpc>
                <a:spcPct val="150000"/>
              </a:lnSpc>
              <a:buFont typeface="Wingdings" panose="05000000000000000000" pitchFamily="2" charset="2"/>
              <a:buChar char="p"/>
            </a:pPr>
            <a:r>
              <a:rPr lang="en-US" altLang="zh-CN" sz="2400" dirty="0">
                <a:latin typeface="微软雅黑" panose="020B0503020204020204" pitchFamily="34" charset="-122"/>
                <a:ea typeface="微软雅黑" panose="020B0503020204020204" pitchFamily="34" charset="-122"/>
              </a:rPr>
              <a:t>2013</a:t>
            </a:r>
            <a:r>
              <a:rPr lang="zh-CN" altLang="en-US" sz="2400" dirty="0">
                <a:latin typeface="微软雅黑" panose="020B0503020204020204" pitchFamily="34" charset="-122"/>
                <a:ea typeface="微软雅黑" panose="020B0503020204020204" pitchFamily="34" charset="-122"/>
              </a:rPr>
              <a:t>年上线</a:t>
            </a:r>
          </a:p>
          <a:p>
            <a:pPr marL="380990" indent="-380990">
              <a:lnSpc>
                <a:spcPct val="150000"/>
              </a:lnSpc>
              <a:buFont typeface="Wingdings" panose="05000000000000000000" pitchFamily="2" charset="2"/>
              <a:buChar char="p"/>
            </a:pPr>
            <a:r>
              <a:rPr lang="zh-CN" altLang="en-US" sz="2400" dirty="0">
                <a:latin typeface="微软雅黑" panose="020B0503020204020204" pitchFamily="34" charset="-122"/>
                <a:ea typeface="微软雅黑" panose="020B0503020204020204" pitchFamily="34" charset="-122"/>
              </a:rPr>
              <a:t>平均每天</a:t>
            </a:r>
            <a:r>
              <a:rPr lang="en-US" altLang="zh-CN" sz="2400" dirty="0">
                <a:latin typeface="微软雅黑" panose="020B0503020204020204" pitchFamily="34" charset="-122"/>
                <a:ea typeface="微软雅黑" panose="020B0503020204020204" pitchFamily="34" charset="-122"/>
              </a:rPr>
              <a:t>12</a:t>
            </a:r>
            <a:r>
              <a:rPr lang="zh-CN" altLang="en-US" sz="2400" dirty="0">
                <a:latin typeface="微软雅黑" panose="020B0503020204020204" pitchFamily="34" charset="-122"/>
                <a:ea typeface="微软雅黑" panose="020B0503020204020204" pitchFamily="34" charset="-122"/>
              </a:rPr>
              <a:t>万的速度增长 </a:t>
            </a:r>
          </a:p>
          <a:p>
            <a:pPr marL="380990" indent="-380990">
              <a:lnSpc>
                <a:spcPct val="150000"/>
              </a:lnSpc>
              <a:buFont typeface="Wingdings" panose="05000000000000000000" pitchFamily="2" charset="2"/>
              <a:buChar char="p"/>
            </a:pPr>
            <a:r>
              <a:rPr lang="en-US" altLang="zh-CN" sz="2400" dirty="0">
                <a:latin typeface="微软雅黑" panose="020B0503020204020204" pitchFamily="34" charset="-122"/>
                <a:ea typeface="微软雅黑" panose="020B0503020204020204" pitchFamily="34" charset="-122"/>
              </a:rPr>
              <a:t>APP</a:t>
            </a:r>
            <a:r>
              <a:rPr lang="zh-CN" altLang="en-US" sz="2400" dirty="0">
                <a:latin typeface="微软雅黑" panose="020B0503020204020204" pitchFamily="34" charset="-122"/>
                <a:ea typeface="微软雅黑" panose="020B0503020204020204" pitchFamily="34" charset="-122"/>
              </a:rPr>
              <a:t>每日下载量保持在</a:t>
            </a:r>
            <a:r>
              <a:rPr lang="en-US" altLang="zh-CN" sz="2400" dirty="0">
                <a:latin typeface="微软雅黑" panose="020B0503020204020204" pitchFamily="34" charset="-122"/>
                <a:ea typeface="微软雅黑" panose="020B0503020204020204" pitchFamily="34" charset="-122"/>
              </a:rPr>
              <a:t>10</a:t>
            </a:r>
            <a:r>
              <a:rPr lang="zh-CN" altLang="en-US" sz="2400" dirty="0">
                <a:latin typeface="微软雅黑" panose="020B0503020204020204" pitchFamily="34" charset="-122"/>
                <a:ea typeface="微软雅黑" panose="020B0503020204020204" pitchFamily="34" charset="-122"/>
              </a:rPr>
              <a:t>万左右</a:t>
            </a:r>
          </a:p>
          <a:p>
            <a:pPr marL="380990" indent="-380990">
              <a:lnSpc>
                <a:spcPct val="150000"/>
              </a:lnSpc>
              <a:buFont typeface="Wingdings" panose="05000000000000000000" pitchFamily="2" charset="2"/>
              <a:buChar char="p"/>
            </a:pPr>
            <a:r>
              <a:rPr lang="zh-CN" altLang="en-US" sz="2400" dirty="0">
                <a:latin typeface="微软雅黑" panose="020B0503020204020204" pitchFamily="34" charset="-122"/>
                <a:ea typeface="微软雅黑" panose="020B0503020204020204" pitchFamily="34" charset="-122"/>
              </a:rPr>
              <a:t>日活跃用户</a:t>
            </a:r>
            <a:r>
              <a:rPr lang="en-US" altLang="zh-CN" sz="2400" dirty="0">
                <a:latin typeface="微软雅黑" panose="020B0503020204020204" pitchFamily="34" charset="-122"/>
                <a:ea typeface="微软雅黑" panose="020B0503020204020204" pitchFamily="34" charset="-122"/>
              </a:rPr>
              <a:t>80-100</a:t>
            </a:r>
            <a:r>
              <a:rPr lang="zh-CN" altLang="en-US" sz="2400" dirty="0">
                <a:latin typeface="微软雅黑" panose="020B0503020204020204" pitchFamily="34" charset="-122"/>
                <a:ea typeface="微软雅黑" panose="020B0503020204020204" pitchFamily="34" charset="-122"/>
              </a:rPr>
              <a:t>万</a:t>
            </a:r>
          </a:p>
          <a:p>
            <a:pPr marL="380990" indent="-380990">
              <a:lnSpc>
                <a:spcPct val="150000"/>
              </a:lnSpc>
              <a:buFont typeface="Wingdings" panose="05000000000000000000" pitchFamily="2" charset="2"/>
              <a:buChar char="p"/>
            </a:pPr>
            <a:r>
              <a:rPr lang="zh-CN" altLang="en-US" sz="2400" dirty="0">
                <a:latin typeface="微软雅黑" panose="020B0503020204020204" pitchFamily="34" charset="-122"/>
                <a:ea typeface="微软雅黑" panose="020B0503020204020204" pitchFamily="34" charset="-122"/>
              </a:rPr>
              <a:t>重复购买率</a:t>
            </a:r>
            <a:r>
              <a:rPr lang="en-US" altLang="zh-CN" sz="2400" dirty="0">
                <a:latin typeface="微软雅黑" panose="020B0503020204020204" pitchFamily="34" charset="-122"/>
                <a:ea typeface="微软雅黑" panose="020B0503020204020204" pitchFamily="34" charset="-122"/>
              </a:rPr>
              <a:t>50.3%</a:t>
            </a:r>
          </a:p>
          <a:p>
            <a:pPr marL="380990" indent="-380990">
              <a:lnSpc>
                <a:spcPct val="150000"/>
              </a:lnSpc>
              <a:buFont typeface="Wingdings" panose="05000000000000000000" pitchFamily="2" charset="2"/>
              <a:buChar char="p"/>
            </a:pPr>
            <a:r>
              <a:rPr lang="en-US" altLang="zh-CN" sz="2400" dirty="0">
                <a:latin typeface="微软雅黑" panose="020B0503020204020204" pitchFamily="34" charset="-122"/>
                <a:ea typeface="微软雅黑" panose="020B0503020204020204" pitchFamily="34" charset="-122"/>
              </a:rPr>
              <a:t>90%</a:t>
            </a:r>
            <a:r>
              <a:rPr lang="zh-CN" altLang="en-US" sz="2400" dirty="0">
                <a:latin typeface="微软雅黑" panose="020B0503020204020204" pitchFamily="34" charset="-122"/>
                <a:ea typeface="微软雅黑" panose="020B0503020204020204" pitchFamily="34" charset="-122"/>
              </a:rPr>
              <a:t>的用户来自欧洲和美国，集中在</a:t>
            </a:r>
            <a:r>
              <a:rPr lang="en-US" altLang="zh-CN" sz="2400" dirty="0">
                <a:latin typeface="微软雅黑" panose="020B0503020204020204" pitchFamily="34" charset="-122"/>
                <a:ea typeface="微软雅黑" panose="020B0503020204020204" pitchFamily="34" charset="-122"/>
              </a:rPr>
              <a:t>15-35</a:t>
            </a:r>
            <a:r>
              <a:rPr lang="zh-CN" altLang="en-US" sz="2400" dirty="0">
                <a:latin typeface="微软雅黑" panose="020B0503020204020204" pitchFamily="34" charset="-122"/>
                <a:ea typeface="微软雅黑" panose="020B0503020204020204" pitchFamily="34" charset="-122"/>
              </a:rPr>
              <a:t>岁。 </a:t>
            </a:r>
          </a:p>
          <a:p>
            <a:pPr marL="380990" indent="-380990">
              <a:lnSpc>
                <a:spcPct val="150000"/>
              </a:lnSpc>
              <a:buFont typeface="Wingdings" panose="05000000000000000000" pitchFamily="2" charset="2"/>
              <a:buChar char="p"/>
            </a:pPr>
            <a:r>
              <a:rPr lang="zh-CN" altLang="en-US" sz="2400" dirty="0">
                <a:latin typeface="微软雅黑" panose="020B0503020204020204" pitchFamily="34" charset="-122"/>
                <a:ea typeface="微软雅黑" panose="020B0503020204020204" pitchFamily="34" charset="-122"/>
              </a:rPr>
              <a:t>一款能带给您最愉悦有趣、最精准有效的移动购物体验的</a:t>
            </a:r>
            <a:r>
              <a:rPr lang="en-US" altLang="zh-CN" sz="2400" dirty="0">
                <a:latin typeface="微软雅黑" panose="020B0503020204020204" pitchFamily="34" charset="-122"/>
                <a:ea typeface="微软雅黑" panose="020B0503020204020204" pitchFamily="34" charset="-122"/>
              </a:rPr>
              <a:t>APP</a:t>
            </a:r>
          </a:p>
          <a:p>
            <a:pPr marL="380990" indent="-380990">
              <a:lnSpc>
                <a:spcPct val="150000"/>
              </a:lnSpc>
              <a:buFont typeface="Wingdings" panose="05000000000000000000" pitchFamily="2" charset="2"/>
              <a:buChar char="p"/>
            </a:pPr>
            <a:r>
              <a:rPr lang="zh-CN" altLang="en-US" sz="2400" dirty="0">
                <a:latin typeface="微软雅黑" panose="020B0503020204020204" pitchFamily="34" charset="-122"/>
                <a:ea typeface="微软雅黑" panose="020B0503020204020204" pitchFamily="34" charset="-122"/>
              </a:rPr>
              <a:t>不同用户因为需求、习惯不同，看到的产品不同 </a:t>
            </a:r>
          </a:p>
        </p:txBody>
      </p:sp>
    </p:spTree>
    <p:extLst>
      <p:ext uri="{BB962C8B-B14F-4D97-AF65-F5344CB8AC3E}">
        <p14:creationId xmlns:p14="http://schemas.microsoft.com/office/powerpoint/2010/main" val="225469069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103446" y="1508787"/>
            <a:ext cx="10311209" cy="4264820"/>
            <a:chOff x="1928813" y="1731169"/>
            <a:chExt cx="5335191" cy="2311004"/>
          </a:xfrm>
        </p:grpSpPr>
        <p:sp>
          <p:nvSpPr>
            <p:cNvPr id="10" name="MH_Other_1"/>
            <p:cNvSpPr/>
            <p:nvPr>
              <p:custDataLst>
                <p:tags r:id="rId1"/>
              </p:custDataLst>
            </p:nvPr>
          </p:nvSpPr>
          <p:spPr>
            <a:xfrm>
              <a:off x="2220516" y="1888331"/>
              <a:ext cx="823913" cy="852488"/>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 fmla="*/ 0 w 1098550"/>
                <a:gd name="connsiteY0" fmla="*/ 815975 h 1136650"/>
                <a:gd name="connsiteX1" fmla="*/ 482600 w 1098550"/>
                <a:gd name="connsiteY1" fmla="*/ 0 h 1136650"/>
                <a:gd name="connsiteX2" fmla="*/ 584200 w 1098550"/>
                <a:gd name="connsiteY2" fmla="*/ 28575 h 1136650"/>
                <a:gd name="connsiteX3" fmla="*/ 1098550 w 1098550"/>
                <a:gd name="connsiteY3" fmla="*/ 1136650 h 1136650"/>
              </a:gdLst>
              <a:ahLst/>
              <a:cxnLst>
                <a:cxn ang="0">
                  <a:pos x="connsiteX0" y="connsiteY0"/>
                </a:cxn>
                <a:cxn ang="0">
                  <a:pos x="connsiteX1" y="connsiteY1"/>
                </a:cxn>
                <a:cxn ang="0">
                  <a:pos x="connsiteX2" y="connsiteY2"/>
                </a:cxn>
                <a:cxn ang="0">
                  <a:pos x="connsiteX3" y="connsiteY3"/>
                </a:cxn>
              </a:cxnLst>
              <a:rect l="l" t="t" r="r" b="b"/>
              <a:pathLst>
                <a:path w="1098550" h="1136650">
                  <a:moveTo>
                    <a:pt x="0" y="815975"/>
                  </a:moveTo>
                  <a:lnTo>
                    <a:pt x="482600" y="0"/>
                  </a:lnTo>
                  <a:lnTo>
                    <a:pt x="584200" y="28575"/>
                  </a:lnTo>
                  <a:lnTo>
                    <a:pt x="1098550" y="1136650"/>
                  </a:lnTo>
                </a:path>
              </a:pathLst>
            </a:custGeom>
            <a:noFill/>
            <a:ln w="19050">
              <a:solidFill>
                <a:srgbClr val="DF593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latin typeface="Calibri" panose="020F0502020204030204" pitchFamily="34" charset="0"/>
                <a:ea typeface="微软雅黑" panose="020B0503020204020204" pitchFamily="34" charset="-122"/>
              </a:endParaRPr>
            </a:p>
          </p:txBody>
        </p:sp>
        <p:sp>
          <p:nvSpPr>
            <p:cNvPr id="11" name="MH_SubTitle_1"/>
            <p:cNvSpPr/>
            <p:nvPr>
              <p:custDataLst>
                <p:tags r:id="rId2"/>
              </p:custDataLst>
            </p:nvPr>
          </p:nvSpPr>
          <p:spPr>
            <a:xfrm rot="588792">
              <a:off x="1928813" y="2531269"/>
              <a:ext cx="1295400" cy="558404"/>
            </a:xfrm>
            <a:prstGeom prst="roundRect">
              <a:avLst>
                <a:gd name="adj" fmla="val 11293"/>
              </a:avLst>
            </a:prstGeom>
            <a:solidFill>
              <a:srgbClr val="DF593C"/>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dirty="0">
                  <a:solidFill>
                    <a:srgbClr val="FFFFFF"/>
                  </a:solidFill>
                  <a:latin typeface="Calibri" panose="020F0502020204030204" pitchFamily="34" charset="0"/>
                  <a:ea typeface="微软雅黑" panose="020B0503020204020204" pitchFamily="34" charset="-122"/>
                </a:rPr>
                <a:t>98%</a:t>
              </a:r>
              <a:r>
                <a:rPr lang="zh-CN" altLang="en-US" dirty="0">
                  <a:solidFill>
                    <a:srgbClr val="FFFFFF"/>
                  </a:solidFill>
                  <a:latin typeface="Calibri" panose="020F0502020204030204" pitchFamily="34" charset="0"/>
                  <a:ea typeface="微软雅黑" panose="020B0503020204020204" pitchFamily="34" charset="-122"/>
                </a:rPr>
                <a:t>的流量和</a:t>
              </a:r>
              <a:r>
                <a:rPr lang="en-US" altLang="zh-CN" dirty="0">
                  <a:solidFill>
                    <a:srgbClr val="FFFFFF"/>
                  </a:solidFill>
                  <a:latin typeface="Calibri" panose="020F0502020204030204" pitchFamily="34" charset="0"/>
                  <a:ea typeface="微软雅黑" panose="020B0503020204020204" pitchFamily="34" charset="-122"/>
                </a:rPr>
                <a:t>95%</a:t>
              </a:r>
              <a:r>
                <a:rPr lang="zh-CN" altLang="en-US" dirty="0">
                  <a:solidFill>
                    <a:srgbClr val="FFFFFF"/>
                  </a:solidFill>
                  <a:latin typeface="Calibri" panose="020F0502020204030204" pitchFamily="34" charset="0"/>
                  <a:ea typeface="微软雅黑" panose="020B0503020204020204" pitchFamily="34" charset="-122"/>
                </a:rPr>
                <a:t>的订单来自于移动端</a:t>
              </a:r>
            </a:p>
          </p:txBody>
        </p:sp>
        <p:sp>
          <p:nvSpPr>
            <p:cNvPr id="12" name="MH_Other_2"/>
            <p:cNvSpPr/>
            <p:nvPr>
              <p:custDataLst>
                <p:tags r:id="rId3"/>
              </p:custDataLst>
            </p:nvPr>
          </p:nvSpPr>
          <p:spPr>
            <a:xfrm>
              <a:off x="2437210" y="1731169"/>
              <a:ext cx="323850" cy="323850"/>
            </a:xfrm>
            <a:prstGeom prst="ellipse">
              <a:avLst/>
            </a:prstGeom>
            <a:solidFill>
              <a:srgbClr val="DF593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a:solidFill>
                    <a:srgbClr val="FFFFFF"/>
                  </a:solidFill>
                  <a:latin typeface="Calibri" panose="020F0502020204030204" pitchFamily="34" charset="0"/>
                  <a:ea typeface="微软雅黑" panose="020B0503020204020204" pitchFamily="34" charset="-122"/>
                </a:rPr>
                <a:t>01</a:t>
              </a:r>
              <a:endParaRPr lang="zh-CN" altLang="en-US">
                <a:solidFill>
                  <a:srgbClr val="FFFFFF"/>
                </a:solidFill>
                <a:latin typeface="Calibri" panose="020F0502020204030204" pitchFamily="34" charset="0"/>
                <a:ea typeface="微软雅黑" panose="020B0503020204020204" pitchFamily="34" charset="-122"/>
              </a:endParaRPr>
            </a:p>
          </p:txBody>
        </p:sp>
        <p:sp>
          <p:nvSpPr>
            <p:cNvPr id="13" name="MH_Other_3"/>
            <p:cNvSpPr/>
            <p:nvPr>
              <p:custDataLst>
                <p:tags r:id="rId4"/>
              </p:custDataLst>
            </p:nvPr>
          </p:nvSpPr>
          <p:spPr>
            <a:xfrm>
              <a:off x="3567112" y="2840831"/>
              <a:ext cx="823913" cy="852488"/>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 fmla="*/ 0 w 1098550"/>
                <a:gd name="connsiteY0" fmla="*/ 815975 h 1136650"/>
                <a:gd name="connsiteX1" fmla="*/ 482600 w 1098550"/>
                <a:gd name="connsiteY1" fmla="*/ 0 h 1136650"/>
                <a:gd name="connsiteX2" fmla="*/ 584200 w 1098550"/>
                <a:gd name="connsiteY2" fmla="*/ 28575 h 1136650"/>
                <a:gd name="connsiteX3" fmla="*/ 1098550 w 1098550"/>
                <a:gd name="connsiteY3" fmla="*/ 1136650 h 1136650"/>
              </a:gdLst>
              <a:ahLst/>
              <a:cxnLst>
                <a:cxn ang="0">
                  <a:pos x="connsiteX0" y="connsiteY0"/>
                </a:cxn>
                <a:cxn ang="0">
                  <a:pos x="connsiteX1" y="connsiteY1"/>
                </a:cxn>
                <a:cxn ang="0">
                  <a:pos x="connsiteX2" y="connsiteY2"/>
                </a:cxn>
                <a:cxn ang="0">
                  <a:pos x="connsiteX3" y="connsiteY3"/>
                </a:cxn>
              </a:cxnLst>
              <a:rect l="l" t="t" r="r" b="b"/>
              <a:pathLst>
                <a:path w="1098550" h="1136650">
                  <a:moveTo>
                    <a:pt x="0" y="815975"/>
                  </a:moveTo>
                  <a:lnTo>
                    <a:pt x="482600" y="0"/>
                  </a:lnTo>
                  <a:lnTo>
                    <a:pt x="584200" y="28575"/>
                  </a:lnTo>
                  <a:lnTo>
                    <a:pt x="1098550" y="1136650"/>
                  </a:lnTo>
                </a:path>
              </a:pathLst>
            </a:custGeom>
            <a:noFill/>
            <a:ln w="19050">
              <a:solidFill>
                <a:srgbClr val="F4A94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latin typeface="Calibri" panose="020F0502020204030204" pitchFamily="34" charset="0"/>
                <a:ea typeface="微软雅黑" panose="020B0503020204020204" pitchFamily="34" charset="-122"/>
              </a:endParaRPr>
            </a:p>
          </p:txBody>
        </p:sp>
        <p:sp>
          <p:nvSpPr>
            <p:cNvPr id="14" name="MH_SubTitle_2"/>
            <p:cNvSpPr/>
            <p:nvPr>
              <p:custDataLst>
                <p:tags r:id="rId5"/>
              </p:custDataLst>
            </p:nvPr>
          </p:nvSpPr>
          <p:spPr>
            <a:xfrm rot="588792">
              <a:off x="3275410" y="3483769"/>
              <a:ext cx="1295400" cy="558404"/>
            </a:xfrm>
            <a:prstGeom prst="roundRect">
              <a:avLst>
                <a:gd name="adj" fmla="val 11293"/>
              </a:avLst>
            </a:prstGeom>
            <a:solidFill>
              <a:srgbClr val="F4A943"/>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dirty="0">
                  <a:solidFill>
                    <a:srgbClr val="FFFFFF"/>
                  </a:solidFill>
                  <a:latin typeface="Calibri" panose="020F0502020204030204" pitchFamily="34" charset="0"/>
                  <a:ea typeface="微软雅黑" panose="020B0503020204020204" pitchFamily="34" charset="-122"/>
                </a:rPr>
                <a:t>基于搜索引擎的</a:t>
              </a:r>
              <a:endParaRPr lang="en-US" altLang="zh-CN" dirty="0">
                <a:solidFill>
                  <a:srgbClr val="FFFFFF"/>
                </a:solidFill>
                <a:latin typeface="Calibri" panose="020F0502020204030204" pitchFamily="34" charset="0"/>
                <a:ea typeface="微软雅黑" panose="020B0503020204020204" pitchFamily="34" charset="-122"/>
              </a:endParaRPr>
            </a:p>
            <a:p>
              <a:pPr algn="ctr">
                <a:defRPr/>
              </a:pPr>
              <a:r>
                <a:rPr lang="zh-CN" altLang="en-US" dirty="0">
                  <a:solidFill>
                    <a:srgbClr val="FFFFFF"/>
                  </a:solidFill>
                  <a:latin typeface="Calibri" panose="020F0502020204030204" pitchFamily="34" charset="0"/>
                  <a:ea typeface="微软雅黑" panose="020B0503020204020204" pitchFamily="34" charset="-122"/>
                </a:rPr>
                <a:t>匹配技术</a:t>
              </a:r>
            </a:p>
          </p:txBody>
        </p:sp>
        <p:sp>
          <p:nvSpPr>
            <p:cNvPr id="15" name="MH_Other_4"/>
            <p:cNvSpPr/>
            <p:nvPr>
              <p:custDataLst>
                <p:tags r:id="rId6"/>
              </p:custDataLst>
            </p:nvPr>
          </p:nvSpPr>
          <p:spPr>
            <a:xfrm>
              <a:off x="3783806" y="2683669"/>
              <a:ext cx="323850" cy="323850"/>
            </a:xfrm>
            <a:prstGeom prst="ellipse">
              <a:avLst/>
            </a:prstGeom>
            <a:solidFill>
              <a:srgbClr val="F4A94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a:solidFill>
                    <a:srgbClr val="FFFFFF"/>
                  </a:solidFill>
                  <a:latin typeface="Calibri" panose="020F0502020204030204" pitchFamily="34" charset="0"/>
                  <a:ea typeface="微软雅黑" panose="020B0503020204020204" pitchFamily="34" charset="-122"/>
                </a:rPr>
                <a:t>02</a:t>
              </a:r>
              <a:endParaRPr lang="zh-CN" altLang="en-US">
                <a:solidFill>
                  <a:srgbClr val="FFFFFF"/>
                </a:solidFill>
                <a:latin typeface="Calibri" panose="020F0502020204030204" pitchFamily="34" charset="0"/>
                <a:ea typeface="微软雅黑" panose="020B0503020204020204" pitchFamily="34" charset="-122"/>
              </a:endParaRPr>
            </a:p>
          </p:txBody>
        </p:sp>
        <p:sp>
          <p:nvSpPr>
            <p:cNvPr id="16" name="MH_Other_5"/>
            <p:cNvSpPr/>
            <p:nvPr>
              <p:custDataLst>
                <p:tags r:id="rId7"/>
              </p:custDataLst>
            </p:nvPr>
          </p:nvSpPr>
          <p:spPr>
            <a:xfrm>
              <a:off x="4913710" y="1888331"/>
              <a:ext cx="823913" cy="852488"/>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 fmla="*/ 0 w 1098550"/>
                <a:gd name="connsiteY0" fmla="*/ 815975 h 1136650"/>
                <a:gd name="connsiteX1" fmla="*/ 482600 w 1098550"/>
                <a:gd name="connsiteY1" fmla="*/ 0 h 1136650"/>
                <a:gd name="connsiteX2" fmla="*/ 584200 w 1098550"/>
                <a:gd name="connsiteY2" fmla="*/ 28575 h 1136650"/>
                <a:gd name="connsiteX3" fmla="*/ 1098550 w 1098550"/>
                <a:gd name="connsiteY3" fmla="*/ 1136650 h 1136650"/>
              </a:gdLst>
              <a:ahLst/>
              <a:cxnLst>
                <a:cxn ang="0">
                  <a:pos x="connsiteX0" y="connsiteY0"/>
                </a:cxn>
                <a:cxn ang="0">
                  <a:pos x="connsiteX1" y="connsiteY1"/>
                </a:cxn>
                <a:cxn ang="0">
                  <a:pos x="connsiteX2" y="connsiteY2"/>
                </a:cxn>
                <a:cxn ang="0">
                  <a:pos x="connsiteX3" y="connsiteY3"/>
                </a:cxn>
              </a:cxnLst>
              <a:rect l="l" t="t" r="r" b="b"/>
              <a:pathLst>
                <a:path w="1098550" h="1136650">
                  <a:moveTo>
                    <a:pt x="0" y="815975"/>
                  </a:moveTo>
                  <a:lnTo>
                    <a:pt x="482600" y="0"/>
                  </a:lnTo>
                  <a:lnTo>
                    <a:pt x="584200" y="28575"/>
                  </a:lnTo>
                  <a:lnTo>
                    <a:pt x="1098550" y="1136650"/>
                  </a:lnTo>
                </a:path>
              </a:pathLst>
            </a:custGeom>
            <a:noFill/>
            <a:ln w="19050">
              <a:solidFill>
                <a:srgbClr val="4B5E6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latin typeface="Calibri" panose="020F0502020204030204" pitchFamily="34" charset="0"/>
                <a:ea typeface="微软雅黑" panose="020B0503020204020204" pitchFamily="34" charset="-122"/>
              </a:endParaRPr>
            </a:p>
          </p:txBody>
        </p:sp>
        <p:sp>
          <p:nvSpPr>
            <p:cNvPr id="17" name="MH_SubTitle_3"/>
            <p:cNvSpPr/>
            <p:nvPr>
              <p:custDataLst>
                <p:tags r:id="rId8"/>
              </p:custDataLst>
            </p:nvPr>
          </p:nvSpPr>
          <p:spPr>
            <a:xfrm rot="588792">
              <a:off x="4622006" y="2531269"/>
              <a:ext cx="1295400" cy="558404"/>
            </a:xfrm>
            <a:prstGeom prst="roundRect">
              <a:avLst>
                <a:gd name="adj" fmla="val 11293"/>
              </a:avLst>
            </a:prstGeom>
            <a:solidFill>
              <a:srgbClr val="4B5E6B"/>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dirty="0">
                  <a:solidFill>
                    <a:srgbClr val="FFFFFF"/>
                  </a:solidFill>
                  <a:latin typeface="Calibri" panose="020F0502020204030204" pitchFamily="34" charset="0"/>
                  <a:ea typeface="微软雅黑" panose="020B0503020204020204" pitchFamily="34" charset="-122"/>
                </a:rPr>
                <a:t>“瀑布流”推送产品</a:t>
              </a:r>
            </a:p>
          </p:txBody>
        </p:sp>
        <p:sp>
          <p:nvSpPr>
            <p:cNvPr id="18" name="MH_Other_6"/>
            <p:cNvSpPr/>
            <p:nvPr>
              <p:custDataLst>
                <p:tags r:id="rId9"/>
              </p:custDataLst>
            </p:nvPr>
          </p:nvSpPr>
          <p:spPr>
            <a:xfrm>
              <a:off x="5130404" y="1731169"/>
              <a:ext cx="323850" cy="323850"/>
            </a:xfrm>
            <a:prstGeom prst="ellipse">
              <a:avLst/>
            </a:prstGeom>
            <a:solidFill>
              <a:srgbClr val="4B5E6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a:solidFill>
                    <a:srgbClr val="FFFFFF"/>
                  </a:solidFill>
                  <a:latin typeface="Calibri" panose="020F0502020204030204" pitchFamily="34" charset="0"/>
                  <a:ea typeface="微软雅黑" panose="020B0503020204020204" pitchFamily="34" charset="-122"/>
                </a:rPr>
                <a:t>03</a:t>
              </a:r>
              <a:endParaRPr lang="zh-CN" altLang="en-US">
                <a:solidFill>
                  <a:srgbClr val="FFFFFF"/>
                </a:solidFill>
                <a:latin typeface="Calibri" panose="020F0502020204030204" pitchFamily="34" charset="0"/>
                <a:ea typeface="微软雅黑" panose="020B0503020204020204" pitchFamily="34" charset="-122"/>
              </a:endParaRPr>
            </a:p>
          </p:txBody>
        </p:sp>
        <p:sp>
          <p:nvSpPr>
            <p:cNvPr id="19" name="MH_Other_7"/>
            <p:cNvSpPr/>
            <p:nvPr>
              <p:custDataLst>
                <p:tags r:id="rId10"/>
              </p:custDataLst>
            </p:nvPr>
          </p:nvSpPr>
          <p:spPr>
            <a:xfrm>
              <a:off x="6260306" y="2840831"/>
              <a:ext cx="823913" cy="852488"/>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 fmla="*/ 0 w 1098550"/>
                <a:gd name="connsiteY0" fmla="*/ 815975 h 1136650"/>
                <a:gd name="connsiteX1" fmla="*/ 482600 w 1098550"/>
                <a:gd name="connsiteY1" fmla="*/ 0 h 1136650"/>
                <a:gd name="connsiteX2" fmla="*/ 584200 w 1098550"/>
                <a:gd name="connsiteY2" fmla="*/ 28575 h 1136650"/>
                <a:gd name="connsiteX3" fmla="*/ 1098550 w 1098550"/>
                <a:gd name="connsiteY3" fmla="*/ 1136650 h 1136650"/>
              </a:gdLst>
              <a:ahLst/>
              <a:cxnLst>
                <a:cxn ang="0">
                  <a:pos x="connsiteX0" y="connsiteY0"/>
                </a:cxn>
                <a:cxn ang="0">
                  <a:pos x="connsiteX1" y="connsiteY1"/>
                </a:cxn>
                <a:cxn ang="0">
                  <a:pos x="connsiteX2" y="connsiteY2"/>
                </a:cxn>
                <a:cxn ang="0">
                  <a:pos x="connsiteX3" y="connsiteY3"/>
                </a:cxn>
              </a:cxnLst>
              <a:rect l="l" t="t" r="r" b="b"/>
              <a:pathLst>
                <a:path w="1098550" h="1136650">
                  <a:moveTo>
                    <a:pt x="0" y="815975"/>
                  </a:moveTo>
                  <a:lnTo>
                    <a:pt x="482600" y="0"/>
                  </a:lnTo>
                  <a:lnTo>
                    <a:pt x="584200" y="28575"/>
                  </a:lnTo>
                  <a:lnTo>
                    <a:pt x="1098550" y="1136650"/>
                  </a:lnTo>
                </a:path>
              </a:pathLst>
            </a:custGeom>
            <a:noFill/>
            <a:ln w="19050">
              <a:solidFill>
                <a:srgbClr val="26ACA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latin typeface="Calibri" panose="020F0502020204030204" pitchFamily="34" charset="0"/>
                <a:ea typeface="微软雅黑" panose="020B0503020204020204" pitchFamily="34" charset="-122"/>
              </a:endParaRPr>
            </a:p>
          </p:txBody>
        </p:sp>
        <p:sp>
          <p:nvSpPr>
            <p:cNvPr id="21" name="MH_SubTitle_4"/>
            <p:cNvSpPr/>
            <p:nvPr>
              <p:custDataLst>
                <p:tags r:id="rId11"/>
              </p:custDataLst>
            </p:nvPr>
          </p:nvSpPr>
          <p:spPr>
            <a:xfrm rot="588792">
              <a:off x="5968604" y="3483769"/>
              <a:ext cx="1295400" cy="558404"/>
            </a:xfrm>
            <a:prstGeom prst="roundRect">
              <a:avLst>
                <a:gd name="adj" fmla="val 11293"/>
              </a:avLst>
            </a:prstGeom>
            <a:solidFill>
              <a:srgbClr val="26ACAF"/>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dirty="0">
                  <a:solidFill>
                    <a:srgbClr val="FFFFFF"/>
                  </a:solidFill>
                  <a:latin typeface="Calibri" panose="020F0502020204030204" pitchFamily="34" charset="0"/>
                  <a:ea typeface="微软雅黑" panose="020B0503020204020204" pitchFamily="34" charset="-122"/>
                </a:rPr>
                <a:t>对价格不敏感</a:t>
              </a:r>
              <a:endParaRPr lang="en-US" altLang="zh-CN" dirty="0">
                <a:solidFill>
                  <a:srgbClr val="FFFFFF"/>
                </a:solidFill>
                <a:latin typeface="Calibri" panose="020F0502020204030204" pitchFamily="34" charset="0"/>
                <a:ea typeface="微软雅黑" panose="020B0503020204020204" pitchFamily="34" charset="-122"/>
              </a:endParaRPr>
            </a:p>
          </p:txBody>
        </p:sp>
        <p:sp>
          <p:nvSpPr>
            <p:cNvPr id="22" name="MH_Other_8"/>
            <p:cNvSpPr/>
            <p:nvPr>
              <p:custDataLst>
                <p:tags r:id="rId12"/>
              </p:custDataLst>
            </p:nvPr>
          </p:nvSpPr>
          <p:spPr>
            <a:xfrm>
              <a:off x="6477000" y="2683669"/>
              <a:ext cx="323850" cy="323850"/>
            </a:xfrm>
            <a:prstGeom prst="ellipse">
              <a:avLst/>
            </a:prstGeom>
            <a:solidFill>
              <a:srgbClr val="26ACA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a:solidFill>
                    <a:srgbClr val="FFFFFF"/>
                  </a:solidFill>
                  <a:latin typeface="Calibri" panose="020F0502020204030204" pitchFamily="34" charset="0"/>
                  <a:ea typeface="微软雅黑" panose="020B0503020204020204" pitchFamily="34" charset="-122"/>
                </a:rPr>
                <a:t>04</a:t>
              </a:r>
              <a:endParaRPr lang="zh-CN" altLang="en-US">
                <a:solidFill>
                  <a:srgbClr val="FFFFFF"/>
                </a:solidFill>
                <a:latin typeface="Calibri" panose="020F0502020204030204" pitchFamily="34" charset="0"/>
                <a:ea typeface="微软雅黑" panose="020B0503020204020204" pitchFamily="34" charset="-122"/>
              </a:endParaRPr>
            </a:p>
          </p:txBody>
        </p:sp>
      </p:grpSp>
      <p:sp>
        <p:nvSpPr>
          <p:cNvPr id="20" name="TextBox 54"/>
          <p:cNvSpPr txBox="1"/>
          <p:nvPr/>
        </p:nvSpPr>
        <p:spPr>
          <a:xfrm>
            <a:off x="775118" y="364443"/>
            <a:ext cx="3160247" cy="584775"/>
          </a:xfrm>
          <a:prstGeom prst="rect">
            <a:avLst/>
          </a:prstGeom>
          <a:noFill/>
        </p:spPr>
        <p:txBody>
          <a:bodyPr wrap="square" rtlCol="0">
            <a:spAutoFit/>
          </a:bodyPr>
          <a:lstStyle>
            <a:defPPr>
              <a:defRPr lang="zh-CN"/>
            </a:defPPr>
            <a:lvl1pPr fontAlgn="base">
              <a:spcBef>
                <a:spcPct val="0"/>
              </a:spcBef>
              <a:spcAft>
                <a:spcPct val="0"/>
              </a:spcAft>
              <a:buFont typeface="Arial" pitchFamily="34" charset="0"/>
              <a:buNone/>
              <a:defRPr sz="3200" b="1">
                <a:solidFill>
                  <a:srgbClr val="48B49C"/>
                </a:solidFill>
                <a:latin typeface="微软雅黑" panose="020B0503020204020204" pitchFamily="34" charset="-122"/>
                <a:ea typeface="微软雅黑" panose="020B0503020204020204" pitchFamily="34" charset="-122"/>
              </a:defRPr>
            </a:lvl1pPr>
          </a:lstStyle>
          <a:p>
            <a:r>
              <a:rPr lang="en-US" altLang="zh-CN" dirty="0" smtClean="0">
                <a:solidFill>
                  <a:schemeClr val="accent1">
                    <a:lumMod val="75000"/>
                  </a:schemeClr>
                </a:solidFill>
              </a:rPr>
              <a:t>Wish</a:t>
            </a:r>
            <a:r>
              <a:rPr lang="zh-CN" altLang="en-US" dirty="0" smtClean="0">
                <a:solidFill>
                  <a:schemeClr val="accent1">
                    <a:lumMod val="75000"/>
                  </a:schemeClr>
                </a:solidFill>
              </a:rPr>
              <a:t>平台</a:t>
            </a:r>
            <a:r>
              <a:rPr lang="zh-CN" altLang="en-US" dirty="0">
                <a:solidFill>
                  <a:schemeClr val="accent1">
                    <a:lumMod val="75000"/>
                  </a:schemeClr>
                </a:solidFill>
              </a:rPr>
              <a:t>特点</a:t>
            </a:r>
            <a:endParaRPr lang="zh-CN" altLang="en-US" dirty="0">
              <a:solidFill>
                <a:schemeClr val="accent1">
                  <a:lumMod val="75000"/>
                </a:schemeClr>
              </a:solidFill>
            </a:endParaRPr>
          </a:p>
        </p:txBody>
      </p:sp>
    </p:spTree>
    <p:extLst>
      <p:ext uri="{BB962C8B-B14F-4D97-AF65-F5344CB8AC3E}">
        <p14:creationId xmlns:p14="http://schemas.microsoft.com/office/powerpoint/2010/main" val="168891377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47"/>
          <p:cNvGrpSpPr/>
          <p:nvPr/>
        </p:nvGrpSpPr>
        <p:grpSpPr>
          <a:xfrm>
            <a:off x="745672" y="899119"/>
            <a:ext cx="2396946" cy="4898863"/>
            <a:chOff x="540204" y="1000114"/>
            <a:chExt cx="1797709" cy="3674148"/>
          </a:xfrm>
        </p:grpSpPr>
        <p:sp>
          <p:nvSpPr>
            <p:cNvPr id="21" name="Rectangle 32"/>
            <p:cNvSpPr/>
            <p:nvPr/>
          </p:nvSpPr>
          <p:spPr>
            <a:xfrm>
              <a:off x="540204" y="3053818"/>
              <a:ext cx="1797709" cy="1620444"/>
            </a:xfrm>
            <a:prstGeom prst="rect">
              <a:avLst/>
            </a:prstGeom>
          </p:spPr>
          <p:txBody>
            <a:bodyPr wrap="square">
              <a:spAutoFit/>
            </a:bodyPr>
            <a:lstStyle/>
            <a:p>
              <a:pPr>
                <a:lnSpc>
                  <a:spcPct val="120000"/>
                </a:lnSpc>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优势：</a:t>
              </a:r>
              <a:endPar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知名度高</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）功能较</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完善</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）优质的客户服务和销售</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服务系统</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）综合资源能力</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强</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劣势：竞争激烈</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Rectangle 33"/>
            <p:cNvSpPr/>
            <p:nvPr/>
          </p:nvSpPr>
          <p:spPr>
            <a:xfrm>
              <a:off x="540204" y="2357436"/>
              <a:ext cx="1540336" cy="684899"/>
            </a:xfrm>
            <a:prstGeom prst="rect">
              <a:avLst/>
            </a:prstGeom>
          </p:spPr>
          <p:txBody>
            <a:bodyPr wrap="square">
              <a:spAutoFit/>
            </a:bodyPr>
            <a:lstStyle/>
            <a:p>
              <a:r>
                <a:rPr lang="zh-CN" altLang="en-US" sz="2667" b="1" dirty="0" smtClean="0">
                  <a:solidFill>
                    <a:srgbClr val="A5779E"/>
                  </a:solidFill>
                  <a:latin typeface="微软雅黑" panose="020B0503020204020204" pitchFamily="34" charset="-122"/>
                  <a:ea typeface="微软雅黑" panose="020B0503020204020204" pitchFamily="34" charset="-122"/>
                  <a:cs typeface="Open Sans Light" pitchFamily="34" charset="0"/>
                </a:rPr>
                <a:t>阿里巴巴国际站</a:t>
              </a:r>
              <a:endParaRPr lang="en-US" sz="2667" b="1" dirty="0">
                <a:solidFill>
                  <a:srgbClr val="A5779E"/>
                </a:solidFill>
                <a:latin typeface="微软雅黑" panose="020B0503020204020204" pitchFamily="34" charset="-122"/>
                <a:ea typeface="微软雅黑" panose="020B0503020204020204" pitchFamily="34" charset="-122"/>
                <a:cs typeface="Open Sans Light" pitchFamily="34" charset="0"/>
              </a:endParaRPr>
            </a:p>
          </p:txBody>
        </p:sp>
        <p:sp>
          <p:nvSpPr>
            <p:cNvPr id="23" name="Rectangle 34"/>
            <p:cNvSpPr/>
            <p:nvPr/>
          </p:nvSpPr>
          <p:spPr>
            <a:xfrm>
              <a:off x="611642" y="1000114"/>
              <a:ext cx="570374" cy="1546577"/>
            </a:xfrm>
            <a:prstGeom prst="rect">
              <a:avLst/>
            </a:prstGeom>
            <a:noFill/>
          </p:spPr>
          <p:txBody>
            <a:bodyPr wrap="square">
              <a:spAutoFit/>
            </a:bodyPr>
            <a:lstStyle/>
            <a:p>
              <a:pPr algn="ctr"/>
              <a:r>
                <a:rPr lang="en-US" sz="12800" dirty="0">
                  <a:solidFill>
                    <a:srgbClr val="A5779E"/>
                  </a:solidFill>
                  <a:latin typeface="微软雅黑" panose="020B0503020204020204" pitchFamily="34" charset="-122"/>
                  <a:ea typeface="微软雅黑" panose="020B0503020204020204" pitchFamily="34" charset="-122"/>
                  <a:cs typeface="Open Sans Light" pitchFamily="34" charset="0"/>
                </a:rPr>
                <a:t>1</a:t>
              </a:r>
            </a:p>
          </p:txBody>
        </p:sp>
      </p:grpSp>
      <p:grpSp>
        <p:nvGrpSpPr>
          <p:cNvPr id="24" name="Group 48"/>
          <p:cNvGrpSpPr/>
          <p:nvPr/>
        </p:nvGrpSpPr>
        <p:grpSpPr>
          <a:xfrm>
            <a:off x="3579726" y="899119"/>
            <a:ext cx="2872214" cy="5132788"/>
            <a:chOff x="2665745" y="1000114"/>
            <a:chExt cx="2154160" cy="3849592"/>
          </a:xfrm>
        </p:grpSpPr>
        <p:sp>
          <p:nvSpPr>
            <p:cNvPr id="25" name="Rectangle 38"/>
            <p:cNvSpPr/>
            <p:nvPr/>
          </p:nvSpPr>
          <p:spPr>
            <a:xfrm>
              <a:off x="2665745" y="2786064"/>
              <a:ext cx="2154160" cy="2063642"/>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优势：</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）全球市场覆盖率</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广</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）买家流量</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高</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）平台交易手续费率</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低</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）丰富的淘宝产品</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资源</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劣势：</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）支付能力</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弱</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）国际信誉度</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低</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）客户服务专业水平低</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Rectangle 39"/>
            <p:cNvSpPr/>
            <p:nvPr/>
          </p:nvSpPr>
          <p:spPr>
            <a:xfrm>
              <a:off x="2714612" y="2357436"/>
              <a:ext cx="1490198" cy="377075"/>
            </a:xfrm>
            <a:prstGeom prst="rect">
              <a:avLst/>
            </a:prstGeom>
          </p:spPr>
          <p:txBody>
            <a:bodyPr wrap="square">
              <a:spAutoFit/>
            </a:bodyPr>
            <a:lstStyle/>
            <a:p>
              <a:r>
                <a:rPr lang="zh-CN" altLang="en-US" sz="2667" b="1" dirty="0" smtClean="0">
                  <a:solidFill>
                    <a:srgbClr val="FF6E55"/>
                  </a:solidFill>
                  <a:latin typeface="微软雅黑" panose="020B0503020204020204" pitchFamily="34" charset="-122"/>
                  <a:ea typeface="微软雅黑" panose="020B0503020204020204" pitchFamily="34" charset="-122"/>
                  <a:cs typeface="Open Sans Light" pitchFamily="34" charset="0"/>
                </a:rPr>
                <a:t>速卖通</a:t>
              </a:r>
              <a:endParaRPr lang="en-US" sz="2667" b="1" dirty="0">
                <a:solidFill>
                  <a:srgbClr val="FF6E55"/>
                </a:solidFill>
                <a:latin typeface="微软雅黑" panose="020B0503020204020204" pitchFamily="34" charset="-122"/>
                <a:ea typeface="微软雅黑" panose="020B0503020204020204" pitchFamily="34" charset="-122"/>
                <a:cs typeface="Open Sans Light" pitchFamily="34" charset="0"/>
              </a:endParaRPr>
            </a:p>
          </p:txBody>
        </p:sp>
        <p:sp>
          <p:nvSpPr>
            <p:cNvPr id="27" name="Rectangle 40"/>
            <p:cNvSpPr/>
            <p:nvPr/>
          </p:nvSpPr>
          <p:spPr>
            <a:xfrm>
              <a:off x="2786050" y="1000114"/>
              <a:ext cx="570374" cy="1546577"/>
            </a:xfrm>
            <a:prstGeom prst="rect">
              <a:avLst/>
            </a:prstGeom>
          </p:spPr>
          <p:txBody>
            <a:bodyPr wrap="square">
              <a:spAutoFit/>
            </a:bodyPr>
            <a:lstStyle/>
            <a:p>
              <a:pPr algn="ctr"/>
              <a:r>
                <a:rPr lang="en-US" sz="12800" dirty="0">
                  <a:solidFill>
                    <a:srgbClr val="FF6E55"/>
                  </a:solidFill>
                  <a:latin typeface="微软雅黑" panose="020B0503020204020204" pitchFamily="34" charset="-122"/>
                  <a:ea typeface="微软雅黑" panose="020B0503020204020204" pitchFamily="34" charset="-122"/>
                  <a:cs typeface="Open Sans Light" pitchFamily="34" charset="0"/>
                </a:rPr>
                <a:t>2</a:t>
              </a:r>
            </a:p>
          </p:txBody>
        </p:sp>
      </p:grpSp>
      <p:grpSp>
        <p:nvGrpSpPr>
          <p:cNvPr id="28" name="Group 49"/>
          <p:cNvGrpSpPr/>
          <p:nvPr/>
        </p:nvGrpSpPr>
        <p:grpSpPr>
          <a:xfrm>
            <a:off x="6610989" y="899119"/>
            <a:ext cx="3295011" cy="5428255"/>
            <a:chOff x="4939192" y="1000114"/>
            <a:chExt cx="2471258" cy="4071191"/>
          </a:xfrm>
        </p:grpSpPr>
        <p:sp>
          <p:nvSpPr>
            <p:cNvPr id="29" name="Rectangle 41"/>
            <p:cNvSpPr/>
            <p:nvPr/>
          </p:nvSpPr>
          <p:spPr>
            <a:xfrm>
              <a:off x="4960489" y="2786064"/>
              <a:ext cx="2449961" cy="2285241"/>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优势：</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）通过敦煌网在线</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交易</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）支付方式</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整合</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）拼单侃</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价</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）推荐位竞价投放</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系统</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）在线客服</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系统</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劣势：</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）接受程度低，推广压力</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大</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）竞争压力</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大</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）用户范围广，满足需求困难</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Rectangle 42"/>
            <p:cNvSpPr/>
            <p:nvPr/>
          </p:nvSpPr>
          <p:spPr>
            <a:xfrm>
              <a:off x="4939192" y="2360528"/>
              <a:ext cx="1571636" cy="377075"/>
            </a:xfrm>
            <a:prstGeom prst="rect">
              <a:avLst/>
            </a:prstGeom>
          </p:spPr>
          <p:txBody>
            <a:bodyPr wrap="square">
              <a:spAutoFit/>
            </a:bodyPr>
            <a:lstStyle/>
            <a:p>
              <a:r>
                <a:rPr lang="zh-CN" altLang="en-US" sz="2667" b="1" dirty="0" smtClean="0">
                  <a:solidFill>
                    <a:srgbClr val="FFC353"/>
                  </a:solidFill>
                  <a:latin typeface="微软雅黑" panose="020B0503020204020204" pitchFamily="34" charset="-122"/>
                  <a:ea typeface="微软雅黑" panose="020B0503020204020204" pitchFamily="34" charset="-122"/>
                  <a:cs typeface="Open Sans Light" pitchFamily="34" charset="0"/>
                </a:rPr>
                <a:t>敦煌网</a:t>
              </a:r>
              <a:endParaRPr lang="en-US" sz="2667" b="1" dirty="0">
                <a:solidFill>
                  <a:srgbClr val="FFC353"/>
                </a:solidFill>
                <a:latin typeface="微软雅黑" panose="020B0503020204020204" pitchFamily="34" charset="-122"/>
                <a:ea typeface="微软雅黑" panose="020B0503020204020204" pitchFamily="34" charset="-122"/>
                <a:cs typeface="Open Sans Light" pitchFamily="34" charset="0"/>
              </a:endParaRPr>
            </a:p>
          </p:txBody>
        </p:sp>
        <p:sp>
          <p:nvSpPr>
            <p:cNvPr id="31" name="Rectangle 43"/>
            <p:cNvSpPr/>
            <p:nvPr/>
          </p:nvSpPr>
          <p:spPr>
            <a:xfrm>
              <a:off x="5000628" y="1000114"/>
              <a:ext cx="570374" cy="1546577"/>
            </a:xfrm>
            <a:prstGeom prst="rect">
              <a:avLst/>
            </a:prstGeom>
          </p:spPr>
          <p:txBody>
            <a:bodyPr wrap="square">
              <a:spAutoFit/>
            </a:bodyPr>
            <a:lstStyle/>
            <a:p>
              <a:pPr algn="ctr"/>
              <a:r>
                <a:rPr lang="en-US" sz="12800" dirty="0">
                  <a:solidFill>
                    <a:srgbClr val="FFC353"/>
                  </a:solidFill>
                  <a:latin typeface="微软雅黑" panose="020B0503020204020204" pitchFamily="34" charset="-122"/>
                  <a:ea typeface="微软雅黑" panose="020B0503020204020204" pitchFamily="34" charset="-122"/>
                  <a:cs typeface="Open Sans Light" pitchFamily="34" charset="0"/>
                </a:rPr>
                <a:t>3</a:t>
              </a:r>
            </a:p>
          </p:txBody>
        </p:sp>
      </p:grpSp>
      <p:sp>
        <p:nvSpPr>
          <p:cNvPr id="37" name="文本框 36"/>
          <p:cNvSpPr txBox="1"/>
          <p:nvPr/>
        </p:nvSpPr>
        <p:spPr>
          <a:xfrm>
            <a:off x="10343108" y="190323"/>
            <a:ext cx="923330" cy="5801510"/>
          </a:xfrm>
          <a:prstGeom prst="rect">
            <a:avLst/>
          </a:prstGeom>
          <a:noFill/>
        </p:spPr>
        <p:txBody>
          <a:bodyPr vert="eaVert" wrap="square" rtlCol="0">
            <a:spAutoFit/>
          </a:bodyPr>
          <a:lstStyle/>
          <a:p>
            <a:pPr algn="ctr"/>
            <a:r>
              <a:rPr lang="zh-CN" altLang="en-US" sz="4800" b="1" dirty="0" smtClean="0">
                <a:solidFill>
                  <a:srgbClr val="524F6A"/>
                </a:solidFill>
                <a:latin typeface="微软雅黑" panose="020B0503020204020204" pitchFamily="34" charset="-122"/>
                <a:ea typeface="微软雅黑" panose="020B0503020204020204" pitchFamily="34" charset="-122"/>
              </a:rPr>
              <a:t>跨境电商平台优劣势</a:t>
            </a:r>
            <a:endParaRPr lang="zh-CN" altLang="en-US" sz="4800" b="1" dirty="0">
              <a:solidFill>
                <a:srgbClr val="524F6A"/>
              </a:solidFill>
              <a:latin typeface="微软雅黑" panose="020B0503020204020204" pitchFamily="34" charset="-122"/>
              <a:ea typeface="微软雅黑" panose="020B0503020204020204" pitchFamily="34" charset="-122"/>
            </a:endParaRPr>
          </a:p>
        </p:txBody>
      </p:sp>
      <p:cxnSp>
        <p:nvCxnSpPr>
          <p:cNvPr id="3" name="直接连接符 2">
            <a:extLst>
              <a:ext uri="{FF2B5EF4-FFF2-40B4-BE49-F238E27FC236}">
                <a16:creationId xmlns:a16="http://schemas.microsoft.com/office/drawing/2014/main" id="{39F71BC9-40DB-4935-B0C5-BEDD00D68362}"/>
              </a:ext>
            </a:extLst>
          </p:cNvPr>
          <p:cNvCxnSpPr/>
          <p:nvPr/>
        </p:nvCxnSpPr>
        <p:spPr>
          <a:xfrm>
            <a:off x="11346992" y="165317"/>
            <a:ext cx="0" cy="2303771"/>
          </a:xfrm>
          <a:prstGeom prst="line">
            <a:avLst/>
          </a:prstGeom>
          <a:ln w="19050">
            <a:solidFill>
              <a:srgbClr val="FF6E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953401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48"/>
          <p:cNvGrpSpPr/>
          <p:nvPr/>
        </p:nvGrpSpPr>
        <p:grpSpPr>
          <a:xfrm>
            <a:off x="3290850" y="931888"/>
            <a:ext cx="2858501" cy="5428254"/>
            <a:chOff x="2714611" y="1000114"/>
            <a:chExt cx="2143875" cy="4071190"/>
          </a:xfrm>
        </p:grpSpPr>
        <p:sp>
          <p:nvSpPr>
            <p:cNvPr id="25" name="Rectangle 38"/>
            <p:cNvSpPr/>
            <p:nvPr/>
          </p:nvSpPr>
          <p:spPr>
            <a:xfrm>
              <a:off x="2714611" y="2786063"/>
              <a:ext cx="2143875" cy="2285241"/>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优势：</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）品牌的国际</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影响力</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）领先的全球市场</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覆盖率</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）丰富的产品品类</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选择</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）优质的商家服务和保护体系，</a:t>
              </a:r>
              <a:r>
                <a:rPr lang="en-US" altLang="zh-CN" sz="1600" dirty="0" err="1">
                  <a:solidFill>
                    <a:schemeClr val="tx1">
                      <a:lumMod val="75000"/>
                      <a:lumOff val="25000"/>
                    </a:schemeClr>
                  </a:solidFill>
                  <a:latin typeface="微软雅黑" panose="020B0503020204020204" pitchFamily="34" charset="-122"/>
                  <a:ea typeface="微软雅黑" panose="020B0503020204020204" pitchFamily="34" charset="-122"/>
                </a:rPr>
                <a:t>Paypal</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支付紧密</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结合</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劣势：</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）收费相对</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较高</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）物流与供应链服务有待提高</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Rectangle 39"/>
            <p:cNvSpPr/>
            <p:nvPr/>
          </p:nvSpPr>
          <p:spPr>
            <a:xfrm>
              <a:off x="2714612" y="2357436"/>
              <a:ext cx="1530367" cy="377075"/>
            </a:xfrm>
            <a:prstGeom prst="rect">
              <a:avLst/>
            </a:prstGeom>
          </p:spPr>
          <p:txBody>
            <a:bodyPr wrap="square">
              <a:spAutoFit/>
            </a:bodyPr>
            <a:lstStyle/>
            <a:p>
              <a:r>
                <a:rPr lang="en-US" altLang="zh-CN" sz="2667" b="1" dirty="0" err="1" smtClean="0">
                  <a:solidFill>
                    <a:srgbClr val="FF6E55"/>
                  </a:solidFill>
                  <a:latin typeface="微软雅黑" panose="020B0503020204020204" pitchFamily="34" charset="-122"/>
                  <a:ea typeface="微软雅黑" panose="020B0503020204020204" pitchFamily="34" charset="-122"/>
                  <a:cs typeface="Open Sans Light" pitchFamily="34" charset="0"/>
                </a:rPr>
                <a:t>ebay</a:t>
              </a:r>
              <a:endParaRPr lang="en-US" sz="2667" b="1" dirty="0">
                <a:solidFill>
                  <a:srgbClr val="FF6E55"/>
                </a:solidFill>
                <a:latin typeface="微软雅黑" panose="020B0503020204020204" pitchFamily="34" charset="-122"/>
                <a:ea typeface="微软雅黑" panose="020B0503020204020204" pitchFamily="34" charset="-122"/>
                <a:cs typeface="Open Sans Light" pitchFamily="34" charset="0"/>
              </a:endParaRPr>
            </a:p>
          </p:txBody>
        </p:sp>
        <p:sp>
          <p:nvSpPr>
            <p:cNvPr id="27" name="Rectangle 40"/>
            <p:cNvSpPr/>
            <p:nvPr/>
          </p:nvSpPr>
          <p:spPr>
            <a:xfrm>
              <a:off x="2786050" y="1000114"/>
              <a:ext cx="570374" cy="1546577"/>
            </a:xfrm>
            <a:prstGeom prst="rect">
              <a:avLst/>
            </a:prstGeom>
          </p:spPr>
          <p:txBody>
            <a:bodyPr wrap="square">
              <a:spAutoFit/>
            </a:bodyPr>
            <a:lstStyle/>
            <a:p>
              <a:pPr algn="ctr"/>
              <a:r>
                <a:rPr lang="en-US" sz="12800" dirty="0">
                  <a:solidFill>
                    <a:srgbClr val="FF6E55"/>
                  </a:solidFill>
                  <a:latin typeface="微软雅黑" panose="020B0503020204020204" pitchFamily="34" charset="-122"/>
                  <a:ea typeface="微软雅黑" panose="020B0503020204020204" pitchFamily="34" charset="-122"/>
                  <a:cs typeface="Open Sans Light" pitchFamily="34" charset="0"/>
                </a:rPr>
                <a:t>4</a:t>
              </a:r>
            </a:p>
          </p:txBody>
        </p:sp>
      </p:grpSp>
      <p:grpSp>
        <p:nvGrpSpPr>
          <p:cNvPr id="28" name="Group 49"/>
          <p:cNvGrpSpPr/>
          <p:nvPr/>
        </p:nvGrpSpPr>
        <p:grpSpPr>
          <a:xfrm>
            <a:off x="6149352" y="931888"/>
            <a:ext cx="2858502" cy="5132789"/>
            <a:chOff x="4929190" y="1000114"/>
            <a:chExt cx="2143876" cy="3849592"/>
          </a:xfrm>
        </p:grpSpPr>
        <p:sp>
          <p:nvSpPr>
            <p:cNvPr id="29" name="Rectangle 41"/>
            <p:cNvSpPr/>
            <p:nvPr/>
          </p:nvSpPr>
          <p:spPr>
            <a:xfrm>
              <a:off x="4960490" y="2786064"/>
              <a:ext cx="2112576" cy="2063642"/>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优势：</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）品牌的国际</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影响力</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）优质的商家服务</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体系</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）领先的国际物流仓储</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服务</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劣势</a:t>
              </a:r>
              <a:r>
                <a:rPr lang="ms-MY"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）中国市场启动较</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晚</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）宣传力度</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不足</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）支付能力弱</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Rectangle 42"/>
            <p:cNvSpPr/>
            <p:nvPr/>
          </p:nvSpPr>
          <p:spPr>
            <a:xfrm>
              <a:off x="4929190" y="2357436"/>
              <a:ext cx="1540336" cy="377075"/>
            </a:xfrm>
            <a:prstGeom prst="rect">
              <a:avLst/>
            </a:prstGeom>
          </p:spPr>
          <p:txBody>
            <a:bodyPr wrap="square">
              <a:spAutoFit/>
            </a:bodyPr>
            <a:lstStyle/>
            <a:p>
              <a:r>
                <a:rPr lang="en-US" altLang="zh-CN" sz="2667" b="1" dirty="0" smtClean="0">
                  <a:solidFill>
                    <a:srgbClr val="FFC353"/>
                  </a:solidFill>
                  <a:latin typeface="微软雅黑" panose="020B0503020204020204" pitchFamily="34" charset="-122"/>
                  <a:ea typeface="微软雅黑" panose="020B0503020204020204" pitchFamily="34" charset="-122"/>
                  <a:cs typeface="Open Sans Light" pitchFamily="34" charset="0"/>
                </a:rPr>
                <a:t>Amazon</a:t>
              </a:r>
              <a:endParaRPr lang="en-US" sz="2667" b="1" dirty="0">
                <a:solidFill>
                  <a:srgbClr val="FFC353"/>
                </a:solidFill>
                <a:latin typeface="微软雅黑" panose="020B0503020204020204" pitchFamily="34" charset="-122"/>
                <a:ea typeface="微软雅黑" panose="020B0503020204020204" pitchFamily="34" charset="-122"/>
                <a:cs typeface="Open Sans Light" pitchFamily="34" charset="0"/>
              </a:endParaRPr>
            </a:p>
          </p:txBody>
        </p:sp>
        <p:sp>
          <p:nvSpPr>
            <p:cNvPr id="31" name="Rectangle 43"/>
            <p:cNvSpPr/>
            <p:nvPr/>
          </p:nvSpPr>
          <p:spPr>
            <a:xfrm>
              <a:off x="5000628" y="1000114"/>
              <a:ext cx="570374" cy="1546577"/>
            </a:xfrm>
            <a:prstGeom prst="rect">
              <a:avLst/>
            </a:prstGeom>
          </p:spPr>
          <p:txBody>
            <a:bodyPr wrap="square">
              <a:spAutoFit/>
            </a:bodyPr>
            <a:lstStyle/>
            <a:p>
              <a:pPr algn="ctr"/>
              <a:r>
                <a:rPr lang="en-US" sz="12800" dirty="0">
                  <a:solidFill>
                    <a:srgbClr val="FFC353"/>
                  </a:solidFill>
                  <a:latin typeface="微软雅黑" panose="020B0503020204020204" pitchFamily="34" charset="-122"/>
                  <a:ea typeface="微软雅黑" panose="020B0503020204020204" pitchFamily="34" charset="-122"/>
                  <a:cs typeface="Open Sans Light" pitchFamily="34" charset="0"/>
                </a:rPr>
                <a:t>5</a:t>
              </a:r>
            </a:p>
          </p:txBody>
        </p:sp>
      </p:grpSp>
      <p:grpSp>
        <p:nvGrpSpPr>
          <p:cNvPr id="32" name="Group 50"/>
          <p:cNvGrpSpPr/>
          <p:nvPr/>
        </p:nvGrpSpPr>
        <p:grpSpPr>
          <a:xfrm>
            <a:off x="9007852" y="931888"/>
            <a:ext cx="2964615" cy="5359517"/>
            <a:chOff x="7143768" y="1000114"/>
            <a:chExt cx="2223461" cy="4019638"/>
          </a:xfrm>
        </p:grpSpPr>
        <p:sp>
          <p:nvSpPr>
            <p:cNvPr id="33" name="Rectangle 44"/>
            <p:cNvSpPr/>
            <p:nvPr/>
          </p:nvSpPr>
          <p:spPr>
            <a:xfrm>
              <a:off x="7143768" y="2734511"/>
              <a:ext cx="2223461" cy="2285241"/>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优势：</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）卖家入住门槛</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低</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）平台流量大，成单率</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高</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）利润率高于传统电商</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平台</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）利用移动平台的特点与</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PC</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端展开差异化</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竞争</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劣势：</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）进入市场</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晚</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）品牌影响力</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不大</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）客户服务体系有待健全</a:t>
              </a:r>
              <a:endParaRPr lang="ms-MY"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Rectangle 45"/>
            <p:cNvSpPr/>
            <p:nvPr/>
          </p:nvSpPr>
          <p:spPr>
            <a:xfrm>
              <a:off x="7143768" y="2357436"/>
              <a:ext cx="1530367" cy="377075"/>
            </a:xfrm>
            <a:prstGeom prst="rect">
              <a:avLst/>
            </a:prstGeom>
          </p:spPr>
          <p:txBody>
            <a:bodyPr wrap="square">
              <a:spAutoFit/>
            </a:bodyPr>
            <a:lstStyle/>
            <a:p>
              <a:r>
                <a:rPr lang="en-US" altLang="zh-CN" sz="2667" b="1" dirty="0" smtClean="0">
                  <a:solidFill>
                    <a:srgbClr val="48B49C"/>
                  </a:solidFill>
                  <a:latin typeface="微软雅黑" panose="020B0503020204020204" pitchFamily="34" charset="-122"/>
                  <a:ea typeface="微软雅黑" panose="020B0503020204020204" pitchFamily="34" charset="-122"/>
                  <a:cs typeface="Open Sans Light" pitchFamily="34" charset="0"/>
                </a:rPr>
                <a:t>Wish </a:t>
              </a:r>
              <a:endParaRPr lang="en-US" sz="2667" b="1" dirty="0">
                <a:solidFill>
                  <a:srgbClr val="48B49C"/>
                </a:solidFill>
                <a:latin typeface="微软雅黑" panose="020B0503020204020204" pitchFamily="34" charset="-122"/>
                <a:ea typeface="微软雅黑" panose="020B0503020204020204" pitchFamily="34" charset="-122"/>
                <a:cs typeface="Open Sans Light" pitchFamily="34" charset="0"/>
              </a:endParaRPr>
            </a:p>
          </p:txBody>
        </p:sp>
        <p:sp>
          <p:nvSpPr>
            <p:cNvPr id="35" name="Rectangle 46"/>
            <p:cNvSpPr/>
            <p:nvPr/>
          </p:nvSpPr>
          <p:spPr>
            <a:xfrm>
              <a:off x="7215206" y="1000114"/>
              <a:ext cx="570374" cy="1546577"/>
            </a:xfrm>
            <a:prstGeom prst="rect">
              <a:avLst/>
            </a:prstGeom>
          </p:spPr>
          <p:txBody>
            <a:bodyPr wrap="square">
              <a:spAutoFit/>
            </a:bodyPr>
            <a:lstStyle/>
            <a:p>
              <a:pPr algn="ctr"/>
              <a:r>
                <a:rPr lang="en-US" sz="12800" dirty="0">
                  <a:solidFill>
                    <a:srgbClr val="48B49C"/>
                  </a:solidFill>
                  <a:latin typeface="微软雅黑" panose="020B0503020204020204" pitchFamily="34" charset="-122"/>
                  <a:ea typeface="微软雅黑" panose="020B0503020204020204" pitchFamily="34" charset="-122"/>
                  <a:cs typeface="Open Sans Light" pitchFamily="34" charset="0"/>
                </a:rPr>
                <a:t>6</a:t>
              </a:r>
            </a:p>
          </p:txBody>
        </p:sp>
      </p:grpSp>
      <p:cxnSp>
        <p:nvCxnSpPr>
          <p:cNvPr id="40" name="直接连接符 39">
            <a:extLst>
              <a:ext uri="{FF2B5EF4-FFF2-40B4-BE49-F238E27FC236}">
                <a16:creationId xmlns:a16="http://schemas.microsoft.com/office/drawing/2014/main" id="{A05532F2-1554-4724-BC5B-9EA16646D3FA}"/>
              </a:ext>
            </a:extLst>
          </p:cNvPr>
          <p:cNvCxnSpPr/>
          <p:nvPr/>
        </p:nvCxnSpPr>
        <p:spPr>
          <a:xfrm>
            <a:off x="936366" y="541971"/>
            <a:ext cx="0" cy="2303771"/>
          </a:xfrm>
          <a:prstGeom prst="line">
            <a:avLst/>
          </a:prstGeom>
          <a:ln w="19050">
            <a:solidFill>
              <a:srgbClr val="FF6E55"/>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1292712" y="745260"/>
            <a:ext cx="923330" cy="5801510"/>
          </a:xfrm>
          <a:prstGeom prst="rect">
            <a:avLst/>
          </a:prstGeom>
          <a:noFill/>
        </p:spPr>
        <p:txBody>
          <a:bodyPr vert="eaVert" wrap="square" rtlCol="0">
            <a:spAutoFit/>
          </a:bodyPr>
          <a:lstStyle/>
          <a:p>
            <a:pPr algn="ctr"/>
            <a:r>
              <a:rPr lang="zh-CN" altLang="en-US" sz="4800" b="1" dirty="0" smtClean="0">
                <a:solidFill>
                  <a:srgbClr val="524F6A"/>
                </a:solidFill>
                <a:latin typeface="微软雅黑" panose="020B0503020204020204" pitchFamily="34" charset="-122"/>
                <a:ea typeface="微软雅黑" panose="020B0503020204020204" pitchFamily="34" charset="-122"/>
              </a:rPr>
              <a:t>跨境电商平台优劣势</a:t>
            </a:r>
            <a:endParaRPr lang="zh-CN" altLang="en-US" sz="48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0626594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893629"/>
            <a:ext cx="7751970" cy="646331"/>
          </a:xfrm>
          <a:prstGeom prst="rect">
            <a:avLst/>
          </a:prstGeom>
          <a:noFill/>
        </p:spPr>
        <p:txBody>
          <a:bodyPr wrap="square" rtlCol="0">
            <a:spAutoFit/>
          </a:bodyPr>
          <a:lstStyle/>
          <a:p>
            <a:r>
              <a:rPr lang="zh-CN" altLang="en-US" sz="3600" b="1" dirty="0">
                <a:solidFill>
                  <a:srgbClr val="524F6A"/>
                </a:solidFill>
                <a:latin typeface="微软雅黑" panose="020B0503020204020204" pitchFamily="34" charset="-122"/>
                <a:ea typeface="微软雅黑" panose="020B0503020204020204" pitchFamily="34" charset="-122"/>
              </a:rPr>
              <a:t>第四节  </a:t>
            </a:r>
            <a:r>
              <a:rPr lang="zh-CN" altLang="en-US" sz="3600" b="1" dirty="0" smtClean="0">
                <a:solidFill>
                  <a:srgbClr val="524F6A"/>
                </a:solidFill>
                <a:latin typeface="微软雅黑" panose="020B0503020204020204" pitchFamily="34" charset="-122"/>
                <a:ea typeface="微软雅黑" panose="020B0503020204020204" pitchFamily="34" charset="-122"/>
              </a:rPr>
              <a:t>跨境电子商务的岗位认识</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7415004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42949" y="723900"/>
            <a:ext cx="4390754" cy="646331"/>
          </a:xfrm>
          <a:prstGeom prst="rect">
            <a:avLst/>
          </a:prstGeom>
          <a:noFill/>
        </p:spPr>
        <p:txBody>
          <a:bodyPr wrap="square" rtlCol="0">
            <a:spAutoFit/>
          </a:bodyPr>
          <a:lstStyle/>
          <a:p>
            <a:pPr marL="571500" indent="-571500">
              <a:buFont typeface="Wingdings" panose="05000000000000000000" pitchFamily="2" charset="2"/>
              <a:buChar char="l"/>
            </a:pPr>
            <a:r>
              <a:rPr lang="zh-CN" altLang="en-US" sz="3600" b="1" dirty="0" smtClean="0">
                <a:solidFill>
                  <a:srgbClr val="524F6A"/>
                </a:solidFill>
                <a:latin typeface="微软雅黑" panose="020B0503020204020204" pitchFamily="34" charset="-122"/>
                <a:ea typeface="微软雅黑" panose="020B0503020204020204" pitchFamily="34" charset="-122"/>
              </a:rPr>
              <a:t>初级岗位</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
        <p:nvSpPr>
          <p:cNvPr id="6" name="矩形 5"/>
          <p:cNvSpPr/>
          <p:nvPr/>
        </p:nvSpPr>
        <p:spPr>
          <a:xfrm>
            <a:off x="-1" y="1960878"/>
            <a:ext cx="12192001" cy="332161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7" name="组合 6"/>
          <p:cNvGrpSpPr/>
          <p:nvPr/>
        </p:nvGrpSpPr>
        <p:grpSpPr>
          <a:xfrm>
            <a:off x="1382593" y="2312877"/>
            <a:ext cx="2810972" cy="2778426"/>
            <a:chOff x="2138399" y="-4521600"/>
            <a:chExt cx="2810972" cy="2778426"/>
          </a:xfrm>
        </p:grpSpPr>
        <p:sp>
          <p:nvSpPr>
            <p:cNvPr id="8" name="矩形 7"/>
            <p:cNvSpPr/>
            <p:nvPr/>
          </p:nvSpPr>
          <p:spPr>
            <a:xfrm>
              <a:off x="2138399" y="-4521600"/>
              <a:ext cx="2810972" cy="277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rcRect l="1519" t="18675" r="2994" b="18675"/>
            <a:stretch>
              <a:fillRect/>
            </a:stretch>
          </p:blipFill>
          <p:spPr>
            <a:xfrm>
              <a:off x="2138399" y="-4515610"/>
              <a:ext cx="2810972" cy="1383223"/>
            </a:xfrm>
            <a:custGeom>
              <a:avLst/>
              <a:gdLst>
                <a:gd name="connsiteX0" fmla="*/ 0 w 2810972"/>
                <a:gd name="connsiteY0" fmla="*/ 0 h 1383223"/>
                <a:gd name="connsiteX1" fmla="*/ 2810972 w 2810972"/>
                <a:gd name="connsiteY1" fmla="*/ 0 h 1383223"/>
                <a:gd name="connsiteX2" fmla="*/ 2810972 w 2810972"/>
                <a:gd name="connsiteY2" fmla="*/ 1383223 h 1383223"/>
                <a:gd name="connsiteX3" fmla="*/ 0 w 2810972"/>
                <a:gd name="connsiteY3" fmla="*/ 1383223 h 1383223"/>
              </a:gdLst>
              <a:ahLst/>
              <a:cxnLst>
                <a:cxn ang="0">
                  <a:pos x="connsiteX0" y="connsiteY0"/>
                </a:cxn>
                <a:cxn ang="0">
                  <a:pos x="connsiteX1" y="connsiteY1"/>
                </a:cxn>
                <a:cxn ang="0">
                  <a:pos x="connsiteX2" y="connsiteY2"/>
                </a:cxn>
                <a:cxn ang="0">
                  <a:pos x="connsiteX3" y="connsiteY3"/>
                </a:cxn>
              </a:cxnLst>
              <a:rect l="l" t="t" r="r" b="b"/>
              <a:pathLst>
                <a:path w="2810972" h="1383223">
                  <a:moveTo>
                    <a:pt x="0" y="0"/>
                  </a:moveTo>
                  <a:lnTo>
                    <a:pt x="2810972" y="0"/>
                  </a:lnTo>
                  <a:lnTo>
                    <a:pt x="2810972" y="1383223"/>
                  </a:lnTo>
                  <a:lnTo>
                    <a:pt x="0" y="1383223"/>
                  </a:lnTo>
                  <a:close/>
                </a:path>
              </a:pathLst>
            </a:custGeom>
          </p:spPr>
        </p:pic>
      </p:grpSp>
      <p:grpSp>
        <p:nvGrpSpPr>
          <p:cNvPr id="10" name="组合 9"/>
          <p:cNvGrpSpPr/>
          <p:nvPr/>
        </p:nvGrpSpPr>
        <p:grpSpPr>
          <a:xfrm>
            <a:off x="4680684" y="2312877"/>
            <a:ext cx="2810972" cy="2778426"/>
            <a:chOff x="-3491051" y="4534196"/>
            <a:chExt cx="2810972" cy="2778426"/>
          </a:xfrm>
        </p:grpSpPr>
        <p:sp>
          <p:nvSpPr>
            <p:cNvPr id="11" name="矩形 10"/>
            <p:cNvSpPr/>
            <p:nvPr/>
          </p:nvSpPr>
          <p:spPr>
            <a:xfrm>
              <a:off x="-3491051" y="4534196"/>
              <a:ext cx="2810972" cy="277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rcRect b="49867"/>
            <a:stretch>
              <a:fillRect/>
            </a:stretch>
          </p:blipFill>
          <p:spPr>
            <a:xfrm>
              <a:off x="-3491051" y="4540907"/>
              <a:ext cx="2794898" cy="1401167"/>
            </a:xfrm>
            <a:custGeom>
              <a:avLst/>
              <a:gdLst>
                <a:gd name="connsiteX0" fmla="*/ 0 w 2771054"/>
                <a:gd name="connsiteY0" fmla="*/ 0 h 1389213"/>
                <a:gd name="connsiteX1" fmla="*/ 2771054 w 2771054"/>
                <a:gd name="connsiteY1" fmla="*/ 0 h 1389213"/>
                <a:gd name="connsiteX2" fmla="*/ 2771054 w 2771054"/>
                <a:gd name="connsiteY2" fmla="*/ 1389213 h 1389213"/>
                <a:gd name="connsiteX3" fmla="*/ 0 w 2771054"/>
                <a:gd name="connsiteY3" fmla="*/ 1389213 h 1389213"/>
              </a:gdLst>
              <a:ahLst/>
              <a:cxnLst>
                <a:cxn ang="0">
                  <a:pos x="connsiteX0" y="connsiteY0"/>
                </a:cxn>
                <a:cxn ang="0">
                  <a:pos x="connsiteX1" y="connsiteY1"/>
                </a:cxn>
                <a:cxn ang="0">
                  <a:pos x="connsiteX2" y="connsiteY2"/>
                </a:cxn>
                <a:cxn ang="0">
                  <a:pos x="connsiteX3" y="connsiteY3"/>
                </a:cxn>
              </a:cxnLst>
              <a:rect l="l" t="t" r="r" b="b"/>
              <a:pathLst>
                <a:path w="2771054" h="1389213">
                  <a:moveTo>
                    <a:pt x="0" y="0"/>
                  </a:moveTo>
                  <a:lnTo>
                    <a:pt x="2771054" y="0"/>
                  </a:lnTo>
                  <a:lnTo>
                    <a:pt x="2771054" y="1389213"/>
                  </a:lnTo>
                  <a:lnTo>
                    <a:pt x="0" y="1389213"/>
                  </a:lnTo>
                  <a:close/>
                </a:path>
              </a:pathLst>
            </a:custGeom>
          </p:spPr>
        </p:pic>
      </p:grpSp>
      <p:grpSp>
        <p:nvGrpSpPr>
          <p:cNvPr id="13" name="组合 12"/>
          <p:cNvGrpSpPr/>
          <p:nvPr/>
        </p:nvGrpSpPr>
        <p:grpSpPr>
          <a:xfrm>
            <a:off x="7998435" y="2312877"/>
            <a:ext cx="2810972" cy="2778426"/>
            <a:chOff x="-3518975" y="3327394"/>
            <a:chExt cx="2810972" cy="2778426"/>
          </a:xfrm>
        </p:grpSpPr>
        <p:sp>
          <p:nvSpPr>
            <p:cNvPr id="14" name="矩形 13"/>
            <p:cNvSpPr/>
            <p:nvPr/>
          </p:nvSpPr>
          <p:spPr>
            <a:xfrm>
              <a:off x="-3518975" y="3327394"/>
              <a:ext cx="2810972" cy="277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15" name="图片 14"/>
            <p:cNvPicPr>
              <a:picLocks noChangeAspect="1"/>
            </p:cNvPicPr>
            <p:nvPr/>
          </p:nvPicPr>
          <p:blipFill>
            <a:blip r:embed="rId4">
              <a:extLst>
                <a:ext uri="{28A0092B-C50C-407E-A947-70E740481C1C}">
                  <a14:useLocalDpi xmlns:a14="http://schemas.microsoft.com/office/drawing/2010/main" val="0"/>
                </a:ext>
              </a:extLst>
            </a:blip>
            <a:srcRect l="2282" t="27373" r="2282" b="27373"/>
            <a:stretch>
              <a:fillRect/>
            </a:stretch>
          </p:blipFill>
          <p:spPr>
            <a:xfrm>
              <a:off x="-3518975" y="3327394"/>
              <a:ext cx="2810972" cy="1399535"/>
            </a:xfrm>
            <a:custGeom>
              <a:avLst/>
              <a:gdLst>
                <a:gd name="connsiteX0" fmla="*/ 0 w 2810972"/>
                <a:gd name="connsiteY0" fmla="*/ 0 h 1399535"/>
                <a:gd name="connsiteX1" fmla="*/ 2810972 w 2810972"/>
                <a:gd name="connsiteY1" fmla="*/ 0 h 1399535"/>
                <a:gd name="connsiteX2" fmla="*/ 2810972 w 2810972"/>
                <a:gd name="connsiteY2" fmla="*/ 1399535 h 1399535"/>
                <a:gd name="connsiteX3" fmla="*/ 0 w 2810972"/>
                <a:gd name="connsiteY3" fmla="*/ 1399535 h 1399535"/>
              </a:gdLst>
              <a:ahLst/>
              <a:cxnLst>
                <a:cxn ang="0">
                  <a:pos x="connsiteX0" y="connsiteY0"/>
                </a:cxn>
                <a:cxn ang="0">
                  <a:pos x="connsiteX1" y="connsiteY1"/>
                </a:cxn>
                <a:cxn ang="0">
                  <a:pos x="connsiteX2" y="connsiteY2"/>
                </a:cxn>
                <a:cxn ang="0">
                  <a:pos x="connsiteX3" y="connsiteY3"/>
                </a:cxn>
              </a:cxnLst>
              <a:rect l="l" t="t" r="r" b="b"/>
              <a:pathLst>
                <a:path w="2810972" h="1399535">
                  <a:moveTo>
                    <a:pt x="0" y="0"/>
                  </a:moveTo>
                  <a:lnTo>
                    <a:pt x="2810972" y="0"/>
                  </a:lnTo>
                  <a:lnTo>
                    <a:pt x="2810972" y="1399535"/>
                  </a:lnTo>
                  <a:lnTo>
                    <a:pt x="0" y="1399535"/>
                  </a:lnTo>
                  <a:close/>
                </a:path>
              </a:pathLst>
            </a:custGeom>
          </p:spPr>
        </p:pic>
      </p:grpSp>
      <p:sp>
        <p:nvSpPr>
          <p:cNvPr id="18" name="文本框 17"/>
          <p:cNvSpPr txBox="1"/>
          <p:nvPr/>
        </p:nvSpPr>
        <p:spPr>
          <a:xfrm>
            <a:off x="1382593" y="4287881"/>
            <a:ext cx="2665220" cy="338554"/>
          </a:xfrm>
          <a:prstGeom prst="rect">
            <a:avLst/>
          </a:prstGeom>
          <a:noFill/>
        </p:spPr>
        <p:txBody>
          <a:bodyPr wrap="square" rtlCol="0">
            <a:spAutoFit/>
          </a:bodyPr>
          <a:lstStyle/>
          <a:p>
            <a:pPr algn="r"/>
            <a:r>
              <a:rPr lang="zh-CN" altLang="en-US" sz="1600" b="1" dirty="0" smtClean="0">
                <a:solidFill>
                  <a:srgbClr val="524F6A"/>
                </a:solidFill>
                <a:latin typeface="微软雅黑" panose="020B0503020204020204" pitchFamily="34" charset="-122"/>
                <a:ea typeface="微软雅黑" panose="020B0503020204020204" pitchFamily="34" charset="-122"/>
              </a:rPr>
              <a:t>客户服务</a:t>
            </a:r>
            <a:endParaRPr lang="zh-CN" altLang="en-US" sz="1600" b="1" dirty="0">
              <a:solidFill>
                <a:srgbClr val="524F6A"/>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5119270" y="4287881"/>
            <a:ext cx="2309339" cy="338554"/>
          </a:xfrm>
          <a:prstGeom prst="rect">
            <a:avLst/>
          </a:prstGeom>
          <a:noFill/>
        </p:spPr>
        <p:txBody>
          <a:bodyPr wrap="square" rtlCol="0">
            <a:spAutoFit/>
          </a:bodyPr>
          <a:lstStyle>
            <a:defPPr>
              <a:defRPr lang="zh-CN"/>
            </a:defPPr>
            <a:lvl1pPr algn="r">
              <a:defRPr sz="1600" b="1">
                <a:solidFill>
                  <a:srgbClr val="524F6A"/>
                </a:solidFill>
                <a:latin typeface="微软雅黑" panose="020B0503020204020204" pitchFamily="34" charset="-122"/>
                <a:ea typeface="微软雅黑" panose="020B0503020204020204" pitchFamily="34" charset="-122"/>
              </a:defRPr>
            </a:lvl1pPr>
          </a:lstStyle>
          <a:p>
            <a:r>
              <a:rPr lang="zh-CN" altLang="en-US" dirty="0"/>
              <a:t>视觉设计</a:t>
            </a:r>
            <a:endParaRPr lang="zh-CN" altLang="en-US" dirty="0"/>
          </a:p>
        </p:txBody>
      </p:sp>
      <p:sp>
        <p:nvSpPr>
          <p:cNvPr id="24" name="文本框 23"/>
          <p:cNvSpPr txBox="1"/>
          <p:nvPr/>
        </p:nvSpPr>
        <p:spPr>
          <a:xfrm>
            <a:off x="8246029" y="4287881"/>
            <a:ext cx="2417625" cy="338554"/>
          </a:xfrm>
          <a:prstGeom prst="rect">
            <a:avLst/>
          </a:prstGeom>
          <a:noFill/>
        </p:spPr>
        <p:txBody>
          <a:bodyPr wrap="square" rtlCol="0">
            <a:spAutoFit/>
          </a:bodyPr>
          <a:lstStyle>
            <a:defPPr>
              <a:defRPr lang="zh-CN"/>
            </a:defPPr>
            <a:lvl1pPr algn="r">
              <a:defRPr sz="1600" b="1">
                <a:solidFill>
                  <a:srgbClr val="524F6A"/>
                </a:solidFill>
                <a:latin typeface="微软雅黑" panose="020B0503020204020204" pitchFamily="34" charset="-122"/>
                <a:ea typeface="微软雅黑" panose="020B0503020204020204" pitchFamily="34" charset="-122"/>
              </a:defRPr>
            </a:lvl1pPr>
          </a:lstStyle>
          <a:p>
            <a:r>
              <a:rPr lang="zh-CN" altLang="en-US" dirty="0"/>
              <a:t>网络推广</a:t>
            </a:r>
            <a:endParaRPr lang="zh-CN" altLang="en-US" dirty="0"/>
          </a:p>
        </p:txBody>
      </p:sp>
      <p:sp>
        <p:nvSpPr>
          <p:cNvPr id="2" name="矩形 1"/>
          <p:cNvSpPr/>
          <p:nvPr/>
        </p:nvSpPr>
        <p:spPr>
          <a:xfrm>
            <a:off x="1382593" y="5443302"/>
            <a:ext cx="3228258" cy="1108637"/>
          </a:xfrm>
          <a:prstGeom prst="rect">
            <a:avLst/>
          </a:prstGeom>
        </p:spPr>
        <p:txBody>
          <a:bodyPr wrap="square">
            <a:spAutoFit/>
          </a:bodyPr>
          <a:lstStyle/>
          <a:p>
            <a:pPr>
              <a:lnSpc>
                <a:spcPct val="120000"/>
              </a:lnSpc>
            </a:pPr>
            <a:r>
              <a:rPr lang="zh-TW" altLang="zh-CN" sz="1400" dirty="0">
                <a:solidFill>
                  <a:schemeClr val="tx1">
                    <a:lumMod val="75000"/>
                    <a:lumOff val="25000"/>
                  </a:schemeClr>
                </a:solidFill>
                <a:ea typeface="微软雅黑" panose="020B0503020204020204" pitchFamily="34" charset="-122"/>
              </a:rPr>
              <a:t>能采取邮件、电话等沟通渠道，熟练运用英语以及法语、德语等小语种和客户进行交流，售后客服还需了解不同国家的法律，能够处理知识产权纠纷</a:t>
            </a:r>
            <a:endParaRPr lang="zh-CN" altLang="en-US" sz="1400" dirty="0">
              <a:solidFill>
                <a:schemeClr val="tx1">
                  <a:lumMod val="75000"/>
                  <a:lumOff val="25000"/>
                </a:schemeClr>
              </a:solidFill>
              <a:ea typeface="微软雅黑" panose="020B0503020204020204" pitchFamily="34" charset="-122"/>
            </a:endParaRPr>
          </a:p>
        </p:txBody>
      </p:sp>
      <p:sp>
        <p:nvSpPr>
          <p:cNvPr id="3" name="矩形 2"/>
          <p:cNvSpPr/>
          <p:nvPr/>
        </p:nvSpPr>
        <p:spPr>
          <a:xfrm>
            <a:off x="4900450" y="5451004"/>
            <a:ext cx="2528159" cy="867930"/>
          </a:xfrm>
          <a:prstGeom prst="rect">
            <a:avLst/>
          </a:prstGeom>
        </p:spPr>
        <p:txBody>
          <a:bodyPr wrap="square">
            <a:spAutoFit/>
          </a:bodyPr>
          <a:lstStyle/>
          <a:p>
            <a:pPr>
              <a:lnSpc>
                <a:spcPct val="120000"/>
              </a:lnSpc>
            </a:pPr>
            <a:r>
              <a:rPr lang="zh-TW" altLang="zh-CN" sz="1400" dirty="0">
                <a:solidFill>
                  <a:schemeClr val="tx1">
                    <a:lumMod val="75000"/>
                    <a:lumOff val="25000"/>
                  </a:schemeClr>
                </a:solidFill>
                <a:ea typeface="微软雅黑" panose="020B0503020204020204" pitchFamily="34" charset="-122"/>
              </a:rPr>
              <a:t>既精通设计美学又精通视觉营销，能拍出合适的产品图片和设计美观的页面</a:t>
            </a:r>
            <a:endParaRPr lang="zh-CN" altLang="en-US" sz="1400" dirty="0">
              <a:solidFill>
                <a:schemeClr val="tx1">
                  <a:lumMod val="75000"/>
                  <a:lumOff val="25000"/>
                </a:schemeClr>
              </a:solidFill>
              <a:ea typeface="微软雅黑" panose="020B0503020204020204" pitchFamily="34" charset="-122"/>
            </a:endParaRPr>
          </a:p>
        </p:txBody>
      </p:sp>
      <p:sp>
        <p:nvSpPr>
          <p:cNvPr id="5" name="矩形 4"/>
          <p:cNvSpPr/>
          <p:nvPr/>
        </p:nvSpPr>
        <p:spPr>
          <a:xfrm>
            <a:off x="7908834" y="5443302"/>
            <a:ext cx="3092014" cy="1126462"/>
          </a:xfrm>
          <a:prstGeom prst="rect">
            <a:avLst/>
          </a:prstGeom>
        </p:spPr>
        <p:txBody>
          <a:bodyPr wrap="square">
            <a:spAutoFit/>
          </a:bodyPr>
          <a:lstStyle/>
          <a:p>
            <a:pPr>
              <a:lnSpc>
                <a:spcPct val="120000"/>
              </a:lnSpc>
            </a:pPr>
            <a:r>
              <a:rPr lang="zh-TW" altLang="zh-CN" sz="1400" dirty="0">
                <a:solidFill>
                  <a:schemeClr val="tx1">
                    <a:lumMod val="75000"/>
                    <a:lumOff val="25000"/>
                  </a:schemeClr>
                </a:solidFill>
                <a:ea typeface="微软雅黑" panose="020B0503020204020204" pitchFamily="34" charset="-122"/>
              </a:rPr>
              <a:t>熟练运用信息技术编辑、上传、发布产品，能利用搜索引擎优化、交换链接、网站检测等技术和基本的数据分析方法进行产品推广</a:t>
            </a:r>
            <a:endParaRPr lang="zh-CN" altLang="en-US" sz="1400" dirty="0">
              <a:solidFill>
                <a:schemeClr val="tx1">
                  <a:lumMod val="75000"/>
                  <a:lumOff val="25000"/>
                </a:schemeClr>
              </a:solidFill>
              <a:ea typeface="微软雅黑" panose="020B0503020204020204" pitchFamily="34" charset="-122"/>
            </a:endParaRPr>
          </a:p>
        </p:txBody>
      </p:sp>
    </p:spTree>
    <p:extLst>
      <p:ext uri="{BB962C8B-B14F-4D97-AF65-F5344CB8AC3E}">
        <p14:creationId xmlns:p14="http://schemas.microsoft.com/office/powerpoint/2010/main" val="104023977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eb6ce8d4-d194-4584-80cd-48ea3741a58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76D3752A-CD89-4FD9-9753-021AF95FD197}"/>
              </a:ext>
            </a:extLst>
          </p:cNvPr>
          <p:cNvGrpSpPr>
            <a:grpSpLocks noChangeAspect="1"/>
          </p:cNvGrpSpPr>
          <p:nvPr>
            <p:custDataLst>
              <p:tags r:id="rId1"/>
            </p:custDataLst>
          </p:nvPr>
        </p:nvGrpSpPr>
        <p:grpSpPr>
          <a:xfrm>
            <a:off x="929177" y="1405412"/>
            <a:ext cx="10850563" cy="5549560"/>
            <a:chOff x="929177" y="1202212"/>
            <a:chExt cx="10850563" cy="5549560"/>
          </a:xfrm>
        </p:grpSpPr>
        <p:sp>
          <p:nvSpPr>
            <p:cNvPr id="4" name="iṥ1íḓé">
              <a:extLst>
                <a:ext uri="{FF2B5EF4-FFF2-40B4-BE49-F238E27FC236}">
                  <a16:creationId xmlns:a16="http://schemas.microsoft.com/office/drawing/2014/main" id="{8B507FF6-AF4C-43BC-AAA6-7CD50DB52D96}"/>
                </a:ext>
              </a:extLst>
            </p:cNvPr>
            <p:cNvSpPr/>
            <p:nvPr/>
          </p:nvSpPr>
          <p:spPr bwMode="auto">
            <a:xfrm>
              <a:off x="929177" y="1202212"/>
              <a:ext cx="10850563" cy="1009956"/>
            </a:xfrm>
            <a:prstGeom prst="homePlate">
              <a:avLst/>
            </a:prstGeom>
            <a:solidFill>
              <a:srgbClr val="A6A6A6"/>
            </a:solidFill>
            <a:ln w="19050">
              <a:noFill/>
              <a:round/>
              <a:headEnd/>
              <a:tailEnd/>
            </a:ln>
            <a:effectLst/>
          </p:spPr>
          <p:txBody>
            <a:bodyPr anchor="ctr"/>
            <a:lstStyle/>
            <a:p>
              <a:pPr algn="ctr"/>
              <a:endParaRPr/>
            </a:p>
          </p:txBody>
        </p:sp>
        <p:grpSp>
          <p:nvGrpSpPr>
            <p:cNvPr id="6" name="ï$ľîḑè">
              <a:extLst>
                <a:ext uri="{FF2B5EF4-FFF2-40B4-BE49-F238E27FC236}">
                  <a16:creationId xmlns:a16="http://schemas.microsoft.com/office/drawing/2014/main" id="{748C7E14-F916-4D9F-ABE8-3624F22B7CC5}"/>
                </a:ext>
              </a:extLst>
            </p:cNvPr>
            <p:cNvGrpSpPr/>
            <p:nvPr/>
          </p:nvGrpSpPr>
          <p:grpSpPr>
            <a:xfrm>
              <a:off x="3472566" y="2602588"/>
              <a:ext cx="949536" cy="949536"/>
              <a:chOff x="4581932" y="2258239"/>
              <a:chExt cx="475436" cy="475436"/>
            </a:xfrm>
            <a:effectLst/>
          </p:grpSpPr>
          <p:sp>
            <p:nvSpPr>
              <p:cNvPr id="45" name="îSlide">
                <a:extLst>
                  <a:ext uri="{FF2B5EF4-FFF2-40B4-BE49-F238E27FC236}">
                    <a16:creationId xmlns:a16="http://schemas.microsoft.com/office/drawing/2014/main" id="{F966BC02-F117-44B0-AE97-33B45FA8C3D7}"/>
                  </a:ext>
                </a:extLst>
              </p:cNvPr>
              <p:cNvSpPr/>
              <p:nvPr/>
            </p:nvSpPr>
            <p:spPr bwMode="auto">
              <a:xfrm>
                <a:off x="4581932" y="2258239"/>
                <a:ext cx="475436" cy="475436"/>
              </a:xfrm>
              <a:prstGeom prst="ellipse">
                <a:avLst/>
              </a:prstGeom>
              <a:solidFill>
                <a:srgbClr val="FFC353"/>
              </a:solidFill>
              <a:ln w="19050">
                <a:solidFill>
                  <a:schemeClr val="bg1"/>
                </a:solidFill>
                <a:round/>
                <a:headEnd/>
                <a:tailEnd/>
              </a:ln>
            </p:spPr>
            <p:txBody>
              <a:bodyPr anchor="ctr"/>
              <a:lstStyle/>
              <a:p>
                <a:pPr algn="ctr"/>
                <a:endParaRPr/>
              </a:p>
            </p:txBody>
          </p:sp>
          <p:grpSp>
            <p:nvGrpSpPr>
              <p:cNvPr id="46" name="ïşlïḑè">
                <a:extLst>
                  <a:ext uri="{FF2B5EF4-FFF2-40B4-BE49-F238E27FC236}">
                    <a16:creationId xmlns:a16="http://schemas.microsoft.com/office/drawing/2014/main" id="{8EC146F0-F651-4D59-B870-61A7AAA64986}"/>
                  </a:ext>
                </a:extLst>
              </p:cNvPr>
              <p:cNvGrpSpPr/>
              <p:nvPr/>
            </p:nvGrpSpPr>
            <p:grpSpPr>
              <a:xfrm>
                <a:off x="4705933" y="2383968"/>
                <a:ext cx="227685" cy="223978"/>
                <a:chOff x="4797425" y="4017963"/>
                <a:chExt cx="195263" cy="192088"/>
              </a:xfrm>
              <a:solidFill>
                <a:schemeClr val="bg1"/>
              </a:solidFill>
            </p:grpSpPr>
            <p:sp>
              <p:nvSpPr>
                <p:cNvPr id="47" name="ïṩḻîḋe">
                  <a:extLst>
                    <a:ext uri="{FF2B5EF4-FFF2-40B4-BE49-F238E27FC236}">
                      <a16:creationId xmlns:a16="http://schemas.microsoft.com/office/drawing/2014/main" id="{ABA3D75A-D774-4CCB-929D-D7AF60CA914C}"/>
                    </a:ext>
                  </a:extLst>
                </p:cNvPr>
                <p:cNvSpPr/>
                <p:nvPr/>
              </p:nvSpPr>
              <p:spPr bwMode="auto">
                <a:xfrm>
                  <a:off x="4833938" y="4017963"/>
                  <a:ext cx="7938" cy="95250"/>
                </a:xfrm>
                <a:custGeom>
                  <a:avLst/>
                  <a:gdLst/>
                  <a:ahLst/>
                  <a:cxnLst>
                    <a:cxn ang="0">
                      <a:pos x="1" y="37"/>
                    </a:cxn>
                    <a:cxn ang="0">
                      <a:pos x="3" y="35"/>
                    </a:cxn>
                    <a:cxn ang="0">
                      <a:pos x="3" y="1"/>
                    </a:cxn>
                    <a:cxn ang="0">
                      <a:pos x="1" y="0"/>
                    </a:cxn>
                    <a:cxn ang="0">
                      <a:pos x="0" y="1"/>
                    </a:cxn>
                    <a:cxn ang="0">
                      <a:pos x="0" y="35"/>
                    </a:cxn>
                    <a:cxn ang="0">
                      <a:pos x="1" y="37"/>
                    </a:cxn>
                  </a:cxnLst>
                  <a:rect l="0" t="0" r="r" b="b"/>
                  <a:pathLst>
                    <a:path w="3" h="37">
                      <a:moveTo>
                        <a:pt x="1" y="37"/>
                      </a:moveTo>
                      <a:cubicBezTo>
                        <a:pt x="2" y="37"/>
                        <a:pt x="3" y="36"/>
                        <a:pt x="3" y="35"/>
                      </a:cubicBezTo>
                      <a:cubicBezTo>
                        <a:pt x="3" y="1"/>
                        <a:pt x="3" y="1"/>
                        <a:pt x="3" y="1"/>
                      </a:cubicBezTo>
                      <a:cubicBezTo>
                        <a:pt x="3" y="0"/>
                        <a:pt x="2" y="0"/>
                        <a:pt x="1" y="0"/>
                      </a:cubicBezTo>
                      <a:cubicBezTo>
                        <a:pt x="0" y="0"/>
                        <a:pt x="0" y="0"/>
                        <a:pt x="0" y="1"/>
                      </a:cubicBezTo>
                      <a:cubicBezTo>
                        <a:pt x="0" y="35"/>
                        <a:pt x="0" y="35"/>
                        <a:pt x="0" y="35"/>
                      </a:cubicBezTo>
                      <a:cubicBezTo>
                        <a:pt x="0" y="36"/>
                        <a:pt x="0" y="37"/>
                        <a:pt x="1" y="37"/>
                      </a:cubicBezTo>
                      <a:close/>
                    </a:path>
                  </a:pathLst>
                </a:custGeom>
                <a:grpFill/>
                <a:ln w="9525">
                  <a:noFill/>
                  <a:round/>
                  <a:headEnd/>
                  <a:tailEnd/>
                </a:ln>
              </p:spPr>
              <p:txBody>
                <a:bodyPr anchor="ctr"/>
                <a:lstStyle/>
                <a:p>
                  <a:pPr algn="ctr"/>
                  <a:endParaRPr/>
                </a:p>
              </p:txBody>
            </p:sp>
            <p:sp>
              <p:nvSpPr>
                <p:cNvPr id="48" name="ïSlídé">
                  <a:extLst>
                    <a:ext uri="{FF2B5EF4-FFF2-40B4-BE49-F238E27FC236}">
                      <a16:creationId xmlns:a16="http://schemas.microsoft.com/office/drawing/2014/main" id="{45CBBE42-75B8-4943-BE78-F9D2B612D915}"/>
                    </a:ext>
                  </a:extLst>
                </p:cNvPr>
                <p:cNvSpPr/>
                <p:nvPr/>
              </p:nvSpPr>
              <p:spPr bwMode="auto">
                <a:xfrm>
                  <a:off x="4860925" y="4017963"/>
                  <a:ext cx="11113" cy="58738"/>
                </a:xfrm>
                <a:custGeom>
                  <a:avLst/>
                  <a:gdLst/>
                  <a:ahLst/>
                  <a:cxnLst>
                    <a:cxn ang="0">
                      <a:pos x="2" y="23"/>
                    </a:cxn>
                    <a:cxn ang="0">
                      <a:pos x="4" y="21"/>
                    </a:cxn>
                    <a:cxn ang="0">
                      <a:pos x="4" y="1"/>
                    </a:cxn>
                    <a:cxn ang="0">
                      <a:pos x="2" y="0"/>
                    </a:cxn>
                    <a:cxn ang="0">
                      <a:pos x="0" y="1"/>
                    </a:cxn>
                    <a:cxn ang="0">
                      <a:pos x="0" y="21"/>
                    </a:cxn>
                    <a:cxn ang="0">
                      <a:pos x="2" y="23"/>
                    </a:cxn>
                  </a:cxnLst>
                  <a:rect l="0" t="0" r="r" b="b"/>
                  <a:pathLst>
                    <a:path w="4" h="23">
                      <a:moveTo>
                        <a:pt x="2" y="23"/>
                      </a:moveTo>
                      <a:cubicBezTo>
                        <a:pt x="3" y="23"/>
                        <a:pt x="4" y="22"/>
                        <a:pt x="4" y="21"/>
                      </a:cubicBezTo>
                      <a:cubicBezTo>
                        <a:pt x="4" y="1"/>
                        <a:pt x="4" y="1"/>
                        <a:pt x="4" y="1"/>
                      </a:cubicBezTo>
                      <a:cubicBezTo>
                        <a:pt x="4" y="0"/>
                        <a:pt x="3" y="0"/>
                        <a:pt x="2" y="0"/>
                      </a:cubicBezTo>
                      <a:cubicBezTo>
                        <a:pt x="1" y="0"/>
                        <a:pt x="0" y="0"/>
                        <a:pt x="0" y="1"/>
                      </a:cubicBezTo>
                      <a:cubicBezTo>
                        <a:pt x="0" y="21"/>
                        <a:pt x="0" y="21"/>
                        <a:pt x="0" y="21"/>
                      </a:cubicBezTo>
                      <a:cubicBezTo>
                        <a:pt x="0" y="22"/>
                        <a:pt x="1" y="23"/>
                        <a:pt x="2" y="23"/>
                      </a:cubicBezTo>
                      <a:close/>
                    </a:path>
                  </a:pathLst>
                </a:custGeom>
                <a:grpFill/>
                <a:ln w="9525">
                  <a:noFill/>
                  <a:round/>
                  <a:headEnd/>
                  <a:tailEnd/>
                </a:ln>
              </p:spPr>
              <p:txBody>
                <a:bodyPr anchor="ctr"/>
                <a:lstStyle/>
                <a:p>
                  <a:pPr algn="ctr"/>
                  <a:endParaRPr/>
                </a:p>
              </p:txBody>
            </p:sp>
            <p:sp>
              <p:nvSpPr>
                <p:cNvPr id="49" name="ïṡlïḋè">
                  <a:extLst>
                    <a:ext uri="{FF2B5EF4-FFF2-40B4-BE49-F238E27FC236}">
                      <a16:creationId xmlns:a16="http://schemas.microsoft.com/office/drawing/2014/main" id="{8B5F09D1-C3AB-4CC5-A755-4AE40EAEE4D2}"/>
                    </a:ext>
                  </a:extLst>
                </p:cNvPr>
                <p:cNvSpPr/>
                <p:nvPr/>
              </p:nvSpPr>
              <p:spPr bwMode="auto">
                <a:xfrm>
                  <a:off x="4892675" y="4017963"/>
                  <a:ext cx="7938" cy="76200"/>
                </a:xfrm>
                <a:custGeom>
                  <a:avLst/>
                  <a:gdLst/>
                  <a:ahLst/>
                  <a:cxnLst>
                    <a:cxn ang="0">
                      <a:pos x="2" y="30"/>
                    </a:cxn>
                    <a:cxn ang="0">
                      <a:pos x="3" y="28"/>
                    </a:cxn>
                    <a:cxn ang="0">
                      <a:pos x="3" y="1"/>
                    </a:cxn>
                    <a:cxn ang="0">
                      <a:pos x="2" y="0"/>
                    </a:cxn>
                    <a:cxn ang="0">
                      <a:pos x="0" y="1"/>
                    </a:cxn>
                    <a:cxn ang="0">
                      <a:pos x="0" y="28"/>
                    </a:cxn>
                    <a:cxn ang="0">
                      <a:pos x="2" y="30"/>
                    </a:cxn>
                  </a:cxnLst>
                  <a:rect l="0" t="0" r="r" b="b"/>
                  <a:pathLst>
                    <a:path w="3" h="30">
                      <a:moveTo>
                        <a:pt x="2" y="30"/>
                      </a:moveTo>
                      <a:cubicBezTo>
                        <a:pt x="3" y="30"/>
                        <a:pt x="3" y="29"/>
                        <a:pt x="3" y="28"/>
                      </a:cubicBezTo>
                      <a:cubicBezTo>
                        <a:pt x="3" y="1"/>
                        <a:pt x="3" y="1"/>
                        <a:pt x="3" y="1"/>
                      </a:cubicBezTo>
                      <a:cubicBezTo>
                        <a:pt x="3" y="0"/>
                        <a:pt x="3" y="0"/>
                        <a:pt x="2" y="0"/>
                      </a:cubicBezTo>
                      <a:cubicBezTo>
                        <a:pt x="1" y="0"/>
                        <a:pt x="0" y="0"/>
                        <a:pt x="0" y="1"/>
                      </a:cubicBezTo>
                      <a:cubicBezTo>
                        <a:pt x="0" y="28"/>
                        <a:pt x="0" y="28"/>
                        <a:pt x="0" y="28"/>
                      </a:cubicBezTo>
                      <a:cubicBezTo>
                        <a:pt x="0" y="29"/>
                        <a:pt x="1" y="30"/>
                        <a:pt x="2" y="30"/>
                      </a:cubicBezTo>
                      <a:close/>
                    </a:path>
                  </a:pathLst>
                </a:custGeom>
                <a:grpFill/>
                <a:ln w="9525">
                  <a:noFill/>
                  <a:round/>
                  <a:headEnd/>
                  <a:tailEnd/>
                </a:ln>
              </p:spPr>
              <p:txBody>
                <a:bodyPr anchor="ctr"/>
                <a:lstStyle/>
                <a:p>
                  <a:pPr algn="ctr"/>
                  <a:endParaRPr/>
                </a:p>
              </p:txBody>
            </p:sp>
            <p:sp>
              <p:nvSpPr>
                <p:cNvPr id="50" name="îsļîḑe">
                  <a:extLst>
                    <a:ext uri="{FF2B5EF4-FFF2-40B4-BE49-F238E27FC236}">
                      <a16:creationId xmlns:a16="http://schemas.microsoft.com/office/drawing/2014/main" id="{2FA433BF-2866-48F7-B694-DA0E6C4E4AC8}"/>
                    </a:ext>
                  </a:extLst>
                </p:cNvPr>
                <p:cNvSpPr/>
                <p:nvPr/>
              </p:nvSpPr>
              <p:spPr bwMode="auto">
                <a:xfrm>
                  <a:off x="4922838" y="4017963"/>
                  <a:ext cx="7938" cy="38100"/>
                </a:xfrm>
                <a:custGeom>
                  <a:avLst/>
                  <a:gdLst/>
                  <a:ahLst/>
                  <a:cxnLst>
                    <a:cxn ang="0">
                      <a:pos x="2" y="15"/>
                    </a:cxn>
                    <a:cxn ang="0">
                      <a:pos x="3" y="14"/>
                    </a:cxn>
                    <a:cxn ang="0">
                      <a:pos x="3" y="1"/>
                    </a:cxn>
                    <a:cxn ang="0">
                      <a:pos x="2" y="0"/>
                    </a:cxn>
                    <a:cxn ang="0">
                      <a:pos x="0" y="1"/>
                    </a:cxn>
                    <a:cxn ang="0">
                      <a:pos x="0" y="14"/>
                    </a:cxn>
                    <a:cxn ang="0">
                      <a:pos x="2" y="15"/>
                    </a:cxn>
                  </a:cxnLst>
                  <a:rect l="0" t="0" r="r" b="b"/>
                  <a:pathLst>
                    <a:path w="3" h="15">
                      <a:moveTo>
                        <a:pt x="2" y="15"/>
                      </a:moveTo>
                      <a:cubicBezTo>
                        <a:pt x="2" y="15"/>
                        <a:pt x="3" y="15"/>
                        <a:pt x="3" y="14"/>
                      </a:cubicBezTo>
                      <a:cubicBezTo>
                        <a:pt x="3" y="1"/>
                        <a:pt x="3" y="1"/>
                        <a:pt x="3" y="1"/>
                      </a:cubicBezTo>
                      <a:cubicBezTo>
                        <a:pt x="3" y="0"/>
                        <a:pt x="2" y="0"/>
                        <a:pt x="2" y="0"/>
                      </a:cubicBezTo>
                      <a:cubicBezTo>
                        <a:pt x="1" y="0"/>
                        <a:pt x="0" y="0"/>
                        <a:pt x="0" y="1"/>
                      </a:cubicBezTo>
                      <a:cubicBezTo>
                        <a:pt x="0" y="14"/>
                        <a:pt x="0" y="14"/>
                        <a:pt x="0" y="14"/>
                      </a:cubicBezTo>
                      <a:cubicBezTo>
                        <a:pt x="0" y="15"/>
                        <a:pt x="1" y="15"/>
                        <a:pt x="2" y="15"/>
                      </a:cubicBezTo>
                      <a:close/>
                    </a:path>
                  </a:pathLst>
                </a:custGeom>
                <a:grpFill/>
                <a:ln w="9525">
                  <a:noFill/>
                  <a:round/>
                  <a:headEnd/>
                  <a:tailEnd/>
                </a:ln>
              </p:spPr>
              <p:txBody>
                <a:bodyPr anchor="ctr"/>
                <a:lstStyle/>
                <a:p>
                  <a:pPr algn="ctr"/>
                  <a:endParaRPr/>
                </a:p>
              </p:txBody>
            </p:sp>
            <p:sp>
              <p:nvSpPr>
                <p:cNvPr id="51" name="iṣḷiḓé">
                  <a:extLst>
                    <a:ext uri="{FF2B5EF4-FFF2-40B4-BE49-F238E27FC236}">
                      <a16:creationId xmlns:a16="http://schemas.microsoft.com/office/drawing/2014/main" id="{7506E4A6-F4DE-4147-9CBF-6EE37EF3AA36}"/>
                    </a:ext>
                  </a:extLst>
                </p:cNvPr>
                <p:cNvSpPr/>
                <p:nvPr/>
              </p:nvSpPr>
              <p:spPr bwMode="auto">
                <a:xfrm>
                  <a:off x="4797425" y="4017963"/>
                  <a:ext cx="195263" cy="192088"/>
                </a:xfrm>
                <a:custGeom>
                  <a:avLst/>
                  <a:gdLst/>
                  <a:ahLst/>
                  <a:cxnLst>
                    <a:cxn ang="0">
                      <a:pos x="73" y="23"/>
                    </a:cxn>
                    <a:cxn ang="0">
                      <a:pos x="64" y="70"/>
                    </a:cxn>
                    <a:cxn ang="0">
                      <a:pos x="62" y="32"/>
                    </a:cxn>
                    <a:cxn ang="0">
                      <a:pos x="61" y="70"/>
                    </a:cxn>
                    <a:cxn ang="0">
                      <a:pos x="52" y="51"/>
                    </a:cxn>
                    <a:cxn ang="0">
                      <a:pos x="49" y="51"/>
                    </a:cxn>
                    <a:cxn ang="0">
                      <a:pos x="40" y="70"/>
                    </a:cxn>
                    <a:cxn ang="0">
                      <a:pos x="39" y="57"/>
                    </a:cxn>
                    <a:cxn ang="0">
                      <a:pos x="37" y="70"/>
                    </a:cxn>
                    <a:cxn ang="0">
                      <a:pos x="29" y="56"/>
                    </a:cxn>
                    <a:cxn ang="0">
                      <a:pos x="25" y="56"/>
                    </a:cxn>
                    <a:cxn ang="0">
                      <a:pos x="17" y="70"/>
                    </a:cxn>
                    <a:cxn ang="0">
                      <a:pos x="15" y="67"/>
                    </a:cxn>
                    <a:cxn ang="0">
                      <a:pos x="14" y="70"/>
                    </a:cxn>
                    <a:cxn ang="0">
                      <a:pos x="28" y="39"/>
                    </a:cxn>
                    <a:cxn ang="0">
                      <a:pos x="43" y="46"/>
                    </a:cxn>
                    <a:cxn ang="0">
                      <a:pos x="71" y="14"/>
                    </a:cxn>
                    <a:cxn ang="0">
                      <a:pos x="74" y="16"/>
                    </a:cxn>
                    <a:cxn ang="0">
                      <a:pos x="73" y="2"/>
                    </a:cxn>
                    <a:cxn ang="0">
                      <a:pos x="71" y="0"/>
                    </a:cxn>
                    <a:cxn ang="0">
                      <a:pos x="58" y="5"/>
                    </a:cxn>
                    <a:cxn ang="0">
                      <a:pos x="66" y="6"/>
                    </a:cxn>
                    <a:cxn ang="0">
                      <a:pos x="28" y="34"/>
                    </a:cxn>
                    <a:cxn ang="0">
                      <a:pos x="5" y="65"/>
                    </a:cxn>
                    <a:cxn ang="0">
                      <a:pos x="2" y="0"/>
                    </a:cxn>
                    <a:cxn ang="0">
                      <a:pos x="0" y="72"/>
                    </a:cxn>
                    <a:cxn ang="0">
                      <a:pos x="0" y="72"/>
                    </a:cxn>
                    <a:cxn ang="0">
                      <a:pos x="0" y="73"/>
                    </a:cxn>
                    <a:cxn ang="0">
                      <a:pos x="0" y="73"/>
                    </a:cxn>
                    <a:cxn ang="0">
                      <a:pos x="0" y="74"/>
                    </a:cxn>
                    <a:cxn ang="0">
                      <a:pos x="1" y="74"/>
                    </a:cxn>
                    <a:cxn ang="0">
                      <a:pos x="1" y="74"/>
                    </a:cxn>
                    <a:cxn ang="0">
                      <a:pos x="1" y="74"/>
                    </a:cxn>
                    <a:cxn ang="0">
                      <a:pos x="1" y="75"/>
                    </a:cxn>
                    <a:cxn ang="0">
                      <a:pos x="2" y="75"/>
                    </a:cxn>
                    <a:cxn ang="0">
                      <a:pos x="2" y="75"/>
                    </a:cxn>
                    <a:cxn ang="0">
                      <a:pos x="73" y="75"/>
                    </a:cxn>
                    <a:cxn ang="0">
                      <a:pos x="76" y="72"/>
                    </a:cxn>
                    <a:cxn ang="0">
                      <a:pos x="74" y="22"/>
                    </a:cxn>
                  </a:cxnLst>
                  <a:rect l="0" t="0" r="r" b="b"/>
                  <a:pathLst>
                    <a:path w="76" h="75">
                      <a:moveTo>
                        <a:pt x="74" y="22"/>
                      </a:moveTo>
                      <a:cubicBezTo>
                        <a:pt x="73" y="22"/>
                        <a:pt x="73" y="22"/>
                        <a:pt x="73" y="23"/>
                      </a:cubicBezTo>
                      <a:cubicBezTo>
                        <a:pt x="73" y="70"/>
                        <a:pt x="73" y="70"/>
                        <a:pt x="73" y="70"/>
                      </a:cubicBezTo>
                      <a:cubicBezTo>
                        <a:pt x="64" y="70"/>
                        <a:pt x="64" y="70"/>
                        <a:pt x="64" y="70"/>
                      </a:cubicBezTo>
                      <a:cubicBezTo>
                        <a:pt x="64" y="34"/>
                        <a:pt x="64" y="34"/>
                        <a:pt x="64" y="34"/>
                      </a:cubicBezTo>
                      <a:cubicBezTo>
                        <a:pt x="64" y="33"/>
                        <a:pt x="63" y="32"/>
                        <a:pt x="62" y="32"/>
                      </a:cubicBezTo>
                      <a:cubicBezTo>
                        <a:pt x="62" y="32"/>
                        <a:pt x="61" y="33"/>
                        <a:pt x="61" y="34"/>
                      </a:cubicBezTo>
                      <a:cubicBezTo>
                        <a:pt x="61" y="70"/>
                        <a:pt x="61" y="70"/>
                        <a:pt x="61" y="70"/>
                      </a:cubicBezTo>
                      <a:cubicBezTo>
                        <a:pt x="52" y="70"/>
                        <a:pt x="52" y="70"/>
                        <a:pt x="52" y="70"/>
                      </a:cubicBezTo>
                      <a:cubicBezTo>
                        <a:pt x="52" y="51"/>
                        <a:pt x="52" y="51"/>
                        <a:pt x="52" y="51"/>
                      </a:cubicBezTo>
                      <a:cubicBezTo>
                        <a:pt x="52" y="50"/>
                        <a:pt x="51" y="49"/>
                        <a:pt x="51" y="49"/>
                      </a:cubicBezTo>
                      <a:cubicBezTo>
                        <a:pt x="50" y="49"/>
                        <a:pt x="49" y="50"/>
                        <a:pt x="49" y="51"/>
                      </a:cubicBezTo>
                      <a:cubicBezTo>
                        <a:pt x="49" y="70"/>
                        <a:pt x="49" y="70"/>
                        <a:pt x="49" y="70"/>
                      </a:cubicBezTo>
                      <a:cubicBezTo>
                        <a:pt x="40" y="70"/>
                        <a:pt x="40" y="70"/>
                        <a:pt x="40" y="70"/>
                      </a:cubicBezTo>
                      <a:cubicBezTo>
                        <a:pt x="40" y="58"/>
                        <a:pt x="40" y="58"/>
                        <a:pt x="40" y="58"/>
                      </a:cubicBezTo>
                      <a:cubicBezTo>
                        <a:pt x="40" y="57"/>
                        <a:pt x="40" y="57"/>
                        <a:pt x="39" y="57"/>
                      </a:cubicBezTo>
                      <a:cubicBezTo>
                        <a:pt x="38" y="57"/>
                        <a:pt x="37" y="57"/>
                        <a:pt x="37" y="58"/>
                      </a:cubicBezTo>
                      <a:cubicBezTo>
                        <a:pt x="37" y="70"/>
                        <a:pt x="37" y="70"/>
                        <a:pt x="37" y="70"/>
                      </a:cubicBezTo>
                      <a:cubicBezTo>
                        <a:pt x="29" y="70"/>
                        <a:pt x="29" y="70"/>
                        <a:pt x="29" y="70"/>
                      </a:cubicBezTo>
                      <a:cubicBezTo>
                        <a:pt x="29" y="56"/>
                        <a:pt x="29" y="56"/>
                        <a:pt x="29" y="56"/>
                      </a:cubicBezTo>
                      <a:cubicBezTo>
                        <a:pt x="29" y="55"/>
                        <a:pt x="28" y="54"/>
                        <a:pt x="27" y="54"/>
                      </a:cubicBezTo>
                      <a:cubicBezTo>
                        <a:pt x="26" y="54"/>
                        <a:pt x="25" y="55"/>
                        <a:pt x="25" y="56"/>
                      </a:cubicBezTo>
                      <a:cubicBezTo>
                        <a:pt x="25" y="70"/>
                        <a:pt x="25" y="70"/>
                        <a:pt x="25" y="70"/>
                      </a:cubicBezTo>
                      <a:cubicBezTo>
                        <a:pt x="17" y="70"/>
                        <a:pt x="17" y="70"/>
                        <a:pt x="17" y="70"/>
                      </a:cubicBezTo>
                      <a:cubicBezTo>
                        <a:pt x="17" y="68"/>
                        <a:pt x="17" y="68"/>
                        <a:pt x="17" y="68"/>
                      </a:cubicBezTo>
                      <a:cubicBezTo>
                        <a:pt x="17" y="68"/>
                        <a:pt x="16" y="67"/>
                        <a:pt x="15" y="67"/>
                      </a:cubicBezTo>
                      <a:cubicBezTo>
                        <a:pt x="14" y="67"/>
                        <a:pt x="14" y="68"/>
                        <a:pt x="14" y="68"/>
                      </a:cubicBezTo>
                      <a:cubicBezTo>
                        <a:pt x="14" y="70"/>
                        <a:pt x="14" y="70"/>
                        <a:pt x="14" y="70"/>
                      </a:cubicBezTo>
                      <a:cubicBezTo>
                        <a:pt x="7" y="70"/>
                        <a:pt x="7" y="70"/>
                        <a:pt x="7" y="70"/>
                      </a:cubicBezTo>
                      <a:cubicBezTo>
                        <a:pt x="28" y="39"/>
                        <a:pt x="28" y="39"/>
                        <a:pt x="28" y="39"/>
                      </a:cubicBezTo>
                      <a:cubicBezTo>
                        <a:pt x="40" y="47"/>
                        <a:pt x="40" y="47"/>
                        <a:pt x="40" y="47"/>
                      </a:cubicBezTo>
                      <a:cubicBezTo>
                        <a:pt x="41" y="47"/>
                        <a:pt x="43" y="47"/>
                        <a:pt x="43" y="46"/>
                      </a:cubicBezTo>
                      <a:cubicBezTo>
                        <a:pt x="70" y="8"/>
                        <a:pt x="70" y="8"/>
                        <a:pt x="70" y="8"/>
                      </a:cubicBezTo>
                      <a:cubicBezTo>
                        <a:pt x="71" y="14"/>
                        <a:pt x="71" y="14"/>
                        <a:pt x="71" y="14"/>
                      </a:cubicBezTo>
                      <a:cubicBezTo>
                        <a:pt x="71" y="15"/>
                        <a:pt x="72" y="16"/>
                        <a:pt x="73" y="16"/>
                      </a:cubicBezTo>
                      <a:cubicBezTo>
                        <a:pt x="73" y="16"/>
                        <a:pt x="73" y="16"/>
                        <a:pt x="74" y="16"/>
                      </a:cubicBezTo>
                      <a:cubicBezTo>
                        <a:pt x="75" y="15"/>
                        <a:pt x="76" y="14"/>
                        <a:pt x="76" y="13"/>
                      </a:cubicBezTo>
                      <a:cubicBezTo>
                        <a:pt x="73" y="2"/>
                        <a:pt x="73" y="2"/>
                        <a:pt x="73" y="2"/>
                      </a:cubicBezTo>
                      <a:cubicBezTo>
                        <a:pt x="73" y="1"/>
                        <a:pt x="73" y="1"/>
                        <a:pt x="72" y="1"/>
                      </a:cubicBezTo>
                      <a:cubicBezTo>
                        <a:pt x="72" y="0"/>
                        <a:pt x="71" y="0"/>
                        <a:pt x="71" y="0"/>
                      </a:cubicBezTo>
                      <a:cubicBezTo>
                        <a:pt x="60" y="2"/>
                        <a:pt x="60" y="2"/>
                        <a:pt x="60" y="2"/>
                      </a:cubicBezTo>
                      <a:cubicBezTo>
                        <a:pt x="58" y="2"/>
                        <a:pt x="58" y="4"/>
                        <a:pt x="58" y="5"/>
                      </a:cubicBezTo>
                      <a:cubicBezTo>
                        <a:pt x="58" y="6"/>
                        <a:pt x="59" y="7"/>
                        <a:pt x="61" y="7"/>
                      </a:cubicBezTo>
                      <a:cubicBezTo>
                        <a:pt x="66" y="6"/>
                        <a:pt x="66" y="6"/>
                        <a:pt x="66" y="6"/>
                      </a:cubicBezTo>
                      <a:cubicBezTo>
                        <a:pt x="41" y="42"/>
                        <a:pt x="41" y="42"/>
                        <a:pt x="41" y="42"/>
                      </a:cubicBezTo>
                      <a:cubicBezTo>
                        <a:pt x="28" y="34"/>
                        <a:pt x="28" y="34"/>
                        <a:pt x="28" y="34"/>
                      </a:cubicBezTo>
                      <a:cubicBezTo>
                        <a:pt x="27" y="33"/>
                        <a:pt x="26" y="34"/>
                        <a:pt x="25" y="35"/>
                      </a:cubicBezTo>
                      <a:cubicBezTo>
                        <a:pt x="5" y="65"/>
                        <a:pt x="5" y="65"/>
                        <a:pt x="5" y="65"/>
                      </a:cubicBezTo>
                      <a:cubicBezTo>
                        <a:pt x="5" y="2"/>
                        <a:pt x="5" y="2"/>
                        <a:pt x="5" y="2"/>
                      </a:cubicBezTo>
                      <a:cubicBezTo>
                        <a:pt x="5" y="1"/>
                        <a:pt x="4" y="0"/>
                        <a:pt x="2" y="0"/>
                      </a:cubicBezTo>
                      <a:cubicBezTo>
                        <a:pt x="1" y="0"/>
                        <a:pt x="0" y="1"/>
                        <a:pt x="0" y="2"/>
                      </a:cubicBezTo>
                      <a:cubicBezTo>
                        <a:pt x="0" y="72"/>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4"/>
                        <a:pt x="0" y="74"/>
                        <a:pt x="0" y="74"/>
                      </a:cubicBezTo>
                      <a:cubicBezTo>
                        <a:pt x="0" y="74"/>
                        <a:pt x="0" y="74"/>
                        <a:pt x="0" y="74"/>
                      </a:cubicBezTo>
                      <a:cubicBezTo>
                        <a:pt x="1" y="74"/>
                        <a:pt x="1" y="74"/>
                        <a:pt x="1" y="74"/>
                      </a:cubicBezTo>
                      <a:cubicBezTo>
                        <a:pt x="1" y="74"/>
                        <a:pt x="1" y="74"/>
                        <a:pt x="1" y="74"/>
                      </a:cubicBezTo>
                      <a:cubicBezTo>
                        <a:pt x="1" y="74"/>
                        <a:pt x="1" y="74"/>
                        <a:pt x="1" y="74"/>
                      </a:cubicBezTo>
                      <a:cubicBezTo>
                        <a:pt x="1" y="74"/>
                        <a:pt x="1" y="74"/>
                        <a:pt x="1" y="74"/>
                      </a:cubicBezTo>
                      <a:cubicBezTo>
                        <a:pt x="1" y="74"/>
                        <a:pt x="1" y="74"/>
                        <a:pt x="1" y="74"/>
                      </a:cubicBezTo>
                      <a:cubicBezTo>
                        <a:pt x="1" y="74"/>
                        <a:pt x="1" y="74"/>
                        <a:pt x="1" y="75"/>
                      </a:cubicBezTo>
                      <a:cubicBezTo>
                        <a:pt x="1" y="75"/>
                        <a:pt x="1" y="75"/>
                        <a:pt x="1" y="75"/>
                      </a:cubicBezTo>
                      <a:cubicBezTo>
                        <a:pt x="2" y="75"/>
                        <a:pt x="2" y="75"/>
                        <a:pt x="2" y="75"/>
                      </a:cubicBezTo>
                      <a:cubicBezTo>
                        <a:pt x="2" y="75"/>
                        <a:pt x="2" y="75"/>
                        <a:pt x="2" y="75"/>
                      </a:cubicBezTo>
                      <a:cubicBezTo>
                        <a:pt x="2" y="75"/>
                        <a:pt x="2" y="75"/>
                        <a:pt x="2" y="75"/>
                      </a:cubicBezTo>
                      <a:cubicBezTo>
                        <a:pt x="2" y="75"/>
                        <a:pt x="2" y="75"/>
                        <a:pt x="2" y="75"/>
                      </a:cubicBezTo>
                      <a:cubicBezTo>
                        <a:pt x="2" y="75"/>
                        <a:pt x="2" y="75"/>
                        <a:pt x="2" y="75"/>
                      </a:cubicBezTo>
                      <a:cubicBezTo>
                        <a:pt x="73" y="75"/>
                        <a:pt x="73" y="75"/>
                        <a:pt x="73" y="75"/>
                      </a:cubicBezTo>
                      <a:cubicBezTo>
                        <a:pt x="74" y="75"/>
                        <a:pt x="75" y="74"/>
                        <a:pt x="75" y="74"/>
                      </a:cubicBezTo>
                      <a:cubicBezTo>
                        <a:pt x="76" y="73"/>
                        <a:pt x="76" y="73"/>
                        <a:pt x="76" y="72"/>
                      </a:cubicBezTo>
                      <a:cubicBezTo>
                        <a:pt x="76" y="23"/>
                        <a:pt x="76" y="23"/>
                        <a:pt x="76" y="23"/>
                      </a:cubicBezTo>
                      <a:cubicBezTo>
                        <a:pt x="76" y="22"/>
                        <a:pt x="75" y="22"/>
                        <a:pt x="74" y="22"/>
                      </a:cubicBezTo>
                      <a:close/>
                    </a:path>
                  </a:pathLst>
                </a:custGeom>
                <a:grpFill/>
                <a:ln w="9525">
                  <a:noFill/>
                  <a:round/>
                  <a:headEnd/>
                  <a:tailEnd/>
                </a:ln>
              </p:spPr>
              <p:txBody>
                <a:bodyPr anchor="ctr"/>
                <a:lstStyle/>
                <a:p>
                  <a:pPr algn="ctr"/>
                  <a:endParaRPr/>
                </a:p>
              </p:txBody>
            </p:sp>
          </p:grpSp>
        </p:grpSp>
        <p:grpSp>
          <p:nvGrpSpPr>
            <p:cNvPr id="7" name="îṡlidè">
              <a:extLst>
                <a:ext uri="{FF2B5EF4-FFF2-40B4-BE49-F238E27FC236}">
                  <a16:creationId xmlns:a16="http://schemas.microsoft.com/office/drawing/2014/main" id="{7A1ACE4D-0AAF-4379-81D9-869155970F5A}"/>
                </a:ext>
              </a:extLst>
            </p:cNvPr>
            <p:cNvGrpSpPr/>
            <p:nvPr/>
          </p:nvGrpSpPr>
          <p:grpSpPr>
            <a:xfrm>
              <a:off x="5404923" y="2602588"/>
              <a:ext cx="949536" cy="949536"/>
              <a:chOff x="5972582" y="2258239"/>
              <a:chExt cx="475436" cy="475436"/>
            </a:xfrm>
            <a:effectLst/>
          </p:grpSpPr>
          <p:sp>
            <p:nvSpPr>
              <p:cNvPr id="41" name="íṧlîdè">
                <a:extLst>
                  <a:ext uri="{FF2B5EF4-FFF2-40B4-BE49-F238E27FC236}">
                    <a16:creationId xmlns:a16="http://schemas.microsoft.com/office/drawing/2014/main" id="{77409AB3-8397-40FD-B8C9-CD1D2A9511FD}"/>
                  </a:ext>
                </a:extLst>
              </p:cNvPr>
              <p:cNvSpPr/>
              <p:nvPr/>
            </p:nvSpPr>
            <p:spPr bwMode="auto">
              <a:xfrm>
                <a:off x="5972582" y="2258239"/>
                <a:ext cx="475436" cy="475436"/>
              </a:xfrm>
              <a:prstGeom prst="ellipse">
                <a:avLst/>
              </a:prstGeom>
              <a:solidFill>
                <a:srgbClr val="FF6E55"/>
              </a:solidFill>
              <a:ln w="19050">
                <a:solidFill>
                  <a:schemeClr val="bg1"/>
                </a:solidFill>
                <a:round/>
                <a:headEnd/>
                <a:tailEnd/>
              </a:ln>
            </p:spPr>
            <p:txBody>
              <a:bodyPr anchor="ctr"/>
              <a:lstStyle/>
              <a:p>
                <a:pPr algn="ctr"/>
                <a:endParaRPr/>
              </a:p>
            </p:txBody>
          </p:sp>
          <p:grpSp>
            <p:nvGrpSpPr>
              <p:cNvPr id="42" name="ïṧlidé">
                <a:extLst>
                  <a:ext uri="{FF2B5EF4-FFF2-40B4-BE49-F238E27FC236}">
                    <a16:creationId xmlns:a16="http://schemas.microsoft.com/office/drawing/2014/main" id="{0DE71E59-05AE-4791-B29C-726EC0708DBC}"/>
                  </a:ext>
                </a:extLst>
              </p:cNvPr>
              <p:cNvGrpSpPr/>
              <p:nvPr/>
            </p:nvGrpSpPr>
            <p:grpSpPr>
              <a:xfrm>
                <a:off x="6115816" y="2349936"/>
                <a:ext cx="188968" cy="292042"/>
                <a:chOff x="5403850" y="3486150"/>
                <a:chExt cx="139700" cy="215900"/>
              </a:xfrm>
              <a:solidFill>
                <a:schemeClr val="bg1"/>
              </a:solidFill>
            </p:grpSpPr>
            <p:sp>
              <p:nvSpPr>
                <p:cNvPr id="43" name="î$ḷîďè">
                  <a:extLst>
                    <a:ext uri="{FF2B5EF4-FFF2-40B4-BE49-F238E27FC236}">
                      <a16:creationId xmlns:a16="http://schemas.microsoft.com/office/drawing/2014/main" id="{4FC6378B-0BE7-4682-B667-2FFE9999FF2D}"/>
                    </a:ext>
                  </a:extLst>
                </p:cNvPr>
                <p:cNvSpPr/>
                <p:nvPr/>
              </p:nvSpPr>
              <p:spPr bwMode="auto">
                <a:xfrm>
                  <a:off x="5438775" y="3522663"/>
                  <a:ext cx="69850" cy="155575"/>
                </a:xfrm>
                <a:custGeom>
                  <a:avLst/>
                  <a:gdLst/>
                  <a:ahLst/>
                  <a:cxnLst>
                    <a:cxn ang="0">
                      <a:pos x="17" y="44"/>
                    </a:cxn>
                    <a:cxn ang="0">
                      <a:pos x="16" y="47"/>
                    </a:cxn>
                    <a:cxn ang="0">
                      <a:pos x="22" y="57"/>
                    </a:cxn>
                    <a:cxn ang="0">
                      <a:pos x="5" y="57"/>
                    </a:cxn>
                    <a:cxn ang="0">
                      <a:pos x="15" y="40"/>
                    </a:cxn>
                    <a:cxn ang="0">
                      <a:pos x="15" y="39"/>
                    </a:cxn>
                    <a:cxn ang="0">
                      <a:pos x="15" y="39"/>
                    </a:cxn>
                    <a:cxn ang="0">
                      <a:pos x="15" y="16"/>
                    </a:cxn>
                    <a:cxn ang="0">
                      <a:pos x="24" y="2"/>
                    </a:cxn>
                    <a:cxn ang="0">
                      <a:pos x="24" y="1"/>
                    </a:cxn>
                    <a:cxn ang="0">
                      <a:pos x="22" y="0"/>
                    </a:cxn>
                    <a:cxn ang="0">
                      <a:pos x="5" y="0"/>
                    </a:cxn>
                    <a:cxn ang="0">
                      <a:pos x="4" y="1"/>
                    </a:cxn>
                    <a:cxn ang="0">
                      <a:pos x="4" y="2"/>
                    </a:cxn>
                    <a:cxn ang="0">
                      <a:pos x="8" y="10"/>
                    </a:cxn>
                    <a:cxn ang="0">
                      <a:pos x="11" y="11"/>
                    </a:cxn>
                    <a:cxn ang="0">
                      <a:pos x="11" y="9"/>
                    </a:cxn>
                    <a:cxn ang="0">
                      <a:pos x="8" y="3"/>
                    </a:cxn>
                    <a:cxn ang="0">
                      <a:pos x="19" y="3"/>
                    </a:cxn>
                    <a:cxn ang="0">
                      <a:pos x="12" y="15"/>
                    </a:cxn>
                    <a:cxn ang="0">
                      <a:pos x="12" y="15"/>
                    </a:cxn>
                    <a:cxn ang="0">
                      <a:pos x="12" y="15"/>
                    </a:cxn>
                    <a:cxn ang="0">
                      <a:pos x="12" y="15"/>
                    </a:cxn>
                    <a:cxn ang="0">
                      <a:pos x="12" y="16"/>
                    </a:cxn>
                    <a:cxn ang="0">
                      <a:pos x="12" y="16"/>
                    </a:cxn>
                    <a:cxn ang="0">
                      <a:pos x="12" y="16"/>
                    </a:cxn>
                    <a:cxn ang="0">
                      <a:pos x="12" y="39"/>
                    </a:cxn>
                    <a:cxn ang="0">
                      <a:pos x="12" y="39"/>
                    </a:cxn>
                    <a:cxn ang="0">
                      <a:pos x="1" y="58"/>
                    </a:cxn>
                    <a:cxn ang="0">
                      <a:pos x="1" y="60"/>
                    </a:cxn>
                    <a:cxn ang="0">
                      <a:pos x="2" y="61"/>
                    </a:cxn>
                    <a:cxn ang="0">
                      <a:pos x="25" y="61"/>
                    </a:cxn>
                    <a:cxn ang="0">
                      <a:pos x="27" y="60"/>
                    </a:cxn>
                    <a:cxn ang="0">
                      <a:pos x="27" y="58"/>
                    </a:cxn>
                    <a:cxn ang="0">
                      <a:pos x="19" y="45"/>
                    </a:cxn>
                    <a:cxn ang="0">
                      <a:pos x="17" y="44"/>
                    </a:cxn>
                  </a:cxnLst>
                  <a:rect l="0" t="0" r="r" b="b"/>
                  <a:pathLst>
                    <a:path w="27" h="61">
                      <a:moveTo>
                        <a:pt x="17" y="44"/>
                      </a:moveTo>
                      <a:cubicBezTo>
                        <a:pt x="16" y="45"/>
                        <a:pt x="16" y="46"/>
                        <a:pt x="16" y="47"/>
                      </a:cubicBezTo>
                      <a:cubicBezTo>
                        <a:pt x="22" y="57"/>
                        <a:pt x="22" y="57"/>
                        <a:pt x="22" y="57"/>
                      </a:cubicBezTo>
                      <a:cubicBezTo>
                        <a:pt x="5" y="57"/>
                        <a:pt x="5" y="57"/>
                        <a:pt x="5" y="57"/>
                      </a:cubicBezTo>
                      <a:cubicBezTo>
                        <a:pt x="15" y="40"/>
                        <a:pt x="15" y="40"/>
                        <a:pt x="15" y="40"/>
                      </a:cubicBezTo>
                      <a:cubicBezTo>
                        <a:pt x="15" y="40"/>
                        <a:pt x="15" y="40"/>
                        <a:pt x="15" y="39"/>
                      </a:cubicBezTo>
                      <a:cubicBezTo>
                        <a:pt x="15" y="39"/>
                        <a:pt x="15" y="39"/>
                        <a:pt x="15" y="39"/>
                      </a:cubicBezTo>
                      <a:cubicBezTo>
                        <a:pt x="15" y="16"/>
                        <a:pt x="15" y="16"/>
                        <a:pt x="15" y="16"/>
                      </a:cubicBezTo>
                      <a:cubicBezTo>
                        <a:pt x="24" y="2"/>
                        <a:pt x="24" y="2"/>
                        <a:pt x="24" y="2"/>
                      </a:cubicBezTo>
                      <a:cubicBezTo>
                        <a:pt x="24" y="2"/>
                        <a:pt x="24" y="1"/>
                        <a:pt x="24" y="1"/>
                      </a:cubicBezTo>
                      <a:cubicBezTo>
                        <a:pt x="23" y="0"/>
                        <a:pt x="23" y="0"/>
                        <a:pt x="22" y="0"/>
                      </a:cubicBezTo>
                      <a:cubicBezTo>
                        <a:pt x="5" y="0"/>
                        <a:pt x="5" y="0"/>
                        <a:pt x="5" y="0"/>
                      </a:cubicBezTo>
                      <a:cubicBezTo>
                        <a:pt x="5" y="0"/>
                        <a:pt x="4" y="0"/>
                        <a:pt x="4" y="1"/>
                      </a:cubicBezTo>
                      <a:cubicBezTo>
                        <a:pt x="3" y="1"/>
                        <a:pt x="3" y="2"/>
                        <a:pt x="4" y="2"/>
                      </a:cubicBezTo>
                      <a:cubicBezTo>
                        <a:pt x="8" y="10"/>
                        <a:pt x="8" y="10"/>
                        <a:pt x="8" y="10"/>
                      </a:cubicBezTo>
                      <a:cubicBezTo>
                        <a:pt x="9" y="11"/>
                        <a:pt x="10" y="12"/>
                        <a:pt x="11" y="11"/>
                      </a:cubicBezTo>
                      <a:cubicBezTo>
                        <a:pt x="12" y="11"/>
                        <a:pt x="12" y="9"/>
                        <a:pt x="11" y="9"/>
                      </a:cubicBezTo>
                      <a:cubicBezTo>
                        <a:pt x="8" y="3"/>
                        <a:pt x="8" y="3"/>
                        <a:pt x="8" y="3"/>
                      </a:cubicBezTo>
                      <a:cubicBezTo>
                        <a:pt x="19" y="3"/>
                        <a:pt x="19" y="3"/>
                        <a:pt x="19" y="3"/>
                      </a:cubicBezTo>
                      <a:cubicBezTo>
                        <a:pt x="12" y="15"/>
                        <a:pt x="12" y="15"/>
                        <a:pt x="12" y="15"/>
                      </a:cubicBezTo>
                      <a:cubicBezTo>
                        <a:pt x="12" y="15"/>
                        <a:pt x="12" y="15"/>
                        <a:pt x="12" y="15"/>
                      </a:cubicBezTo>
                      <a:cubicBezTo>
                        <a:pt x="12" y="15"/>
                        <a:pt x="12" y="15"/>
                        <a:pt x="12" y="15"/>
                      </a:cubicBezTo>
                      <a:cubicBezTo>
                        <a:pt x="12" y="15"/>
                        <a:pt x="12" y="15"/>
                        <a:pt x="12" y="15"/>
                      </a:cubicBezTo>
                      <a:cubicBezTo>
                        <a:pt x="12" y="16"/>
                        <a:pt x="12" y="16"/>
                        <a:pt x="12" y="16"/>
                      </a:cubicBezTo>
                      <a:cubicBezTo>
                        <a:pt x="12" y="16"/>
                        <a:pt x="12" y="16"/>
                        <a:pt x="12" y="16"/>
                      </a:cubicBezTo>
                      <a:cubicBezTo>
                        <a:pt x="12" y="16"/>
                        <a:pt x="12" y="16"/>
                        <a:pt x="12" y="16"/>
                      </a:cubicBezTo>
                      <a:cubicBezTo>
                        <a:pt x="12" y="39"/>
                        <a:pt x="12" y="39"/>
                        <a:pt x="12" y="39"/>
                      </a:cubicBezTo>
                      <a:cubicBezTo>
                        <a:pt x="12" y="39"/>
                        <a:pt x="12" y="39"/>
                        <a:pt x="12" y="39"/>
                      </a:cubicBezTo>
                      <a:cubicBezTo>
                        <a:pt x="1" y="58"/>
                        <a:pt x="1" y="58"/>
                        <a:pt x="1" y="58"/>
                      </a:cubicBezTo>
                      <a:cubicBezTo>
                        <a:pt x="0" y="59"/>
                        <a:pt x="0" y="60"/>
                        <a:pt x="1" y="60"/>
                      </a:cubicBezTo>
                      <a:cubicBezTo>
                        <a:pt x="1" y="61"/>
                        <a:pt x="1" y="61"/>
                        <a:pt x="2" y="61"/>
                      </a:cubicBezTo>
                      <a:cubicBezTo>
                        <a:pt x="25" y="61"/>
                        <a:pt x="25" y="61"/>
                        <a:pt x="25" y="61"/>
                      </a:cubicBezTo>
                      <a:cubicBezTo>
                        <a:pt x="26" y="61"/>
                        <a:pt x="26" y="61"/>
                        <a:pt x="27" y="60"/>
                      </a:cubicBezTo>
                      <a:cubicBezTo>
                        <a:pt x="27" y="60"/>
                        <a:pt x="27" y="59"/>
                        <a:pt x="27" y="58"/>
                      </a:cubicBezTo>
                      <a:cubicBezTo>
                        <a:pt x="19" y="45"/>
                        <a:pt x="19" y="45"/>
                        <a:pt x="19" y="45"/>
                      </a:cubicBezTo>
                      <a:cubicBezTo>
                        <a:pt x="19" y="44"/>
                        <a:pt x="18" y="44"/>
                        <a:pt x="17" y="44"/>
                      </a:cubicBezTo>
                      <a:close/>
                    </a:path>
                  </a:pathLst>
                </a:custGeom>
                <a:grpFill/>
                <a:ln w="9525">
                  <a:noFill/>
                  <a:round/>
                  <a:headEnd/>
                  <a:tailEnd/>
                </a:ln>
              </p:spPr>
              <p:txBody>
                <a:bodyPr anchor="ctr"/>
                <a:lstStyle/>
                <a:p>
                  <a:pPr algn="ctr"/>
                  <a:endParaRPr/>
                </a:p>
              </p:txBody>
            </p:sp>
            <p:sp>
              <p:nvSpPr>
                <p:cNvPr id="44" name="ï$ľïḓè">
                  <a:extLst>
                    <a:ext uri="{FF2B5EF4-FFF2-40B4-BE49-F238E27FC236}">
                      <a16:creationId xmlns:a16="http://schemas.microsoft.com/office/drawing/2014/main" id="{DFF3733C-6224-412B-9796-096DF14E2E73}"/>
                    </a:ext>
                  </a:extLst>
                </p:cNvPr>
                <p:cNvSpPr/>
                <p:nvPr/>
              </p:nvSpPr>
              <p:spPr bwMode="auto">
                <a:xfrm>
                  <a:off x="5403850" y="3486150"/>
                  <a:ext cx="139700" cy="215900"/>
                </a:xfrm>
                <a:custGeom>
                  <a:avLst/>
                  <a:gdLst/>
                  <a:ahLst/>
                  <a:cxnLst>
                    <a:cxn ang="0">
                      <a:pos x="43" y="58"/>
                    </a:cxn>
                    <a:cxn ang="0">
                      <a:pos x="38" y="49"/>
                    </a:cxn>
                    <a:cxn ang="0">
                      <a:pos x="38" y="35"/>
                    </a:cxn>
                    <a:cxn ang="0">
                      <a:pos x="43" y="26"/>
                    </a:cxn>
                    <a:cxn ang="0">
                      <a:pos x="54" y="8"/>
                    </a:cxn>
                    <a:cxn ang="0">
                      <a:pos x="55" y="5"/>
                    </a:cxn>
                    <a:cxn ang="0">
                      <a:pos x="49" y="0"/>
                    </a:cxn>
                    <a:cxn ang="0">
                      <a:pos x="49" y="0"/>
                    </a:cxn>
                    <a:cxn ang="0">
                      <a:pos x="39" y="0"/>
                    </a:cxn>
                    <a:cxn ang="0">
                      <a:pos x="28" y="0"/>
                    </a:cxn>
                    <a:cxn ang="0">
                      <a:pos x="6" y="0"/>
                    </a:cxn>
                    <a:cxn ang="0">
                      <a:pos x="1" y="2"/>
                    </a:cxn>
                    <a:cxn ang="0">
                      <a:pos x="1" y="8"/>
                    </a:cxn>
                    <a:cxn ang="0">
                      <a:pos x="12" y="26"/>
                    </a:cxn>
                    <a:cxn ang="0">
                      <a:pos x="17" y="35"/>
                    </a:cxn>
                    <a:cxn ang="0">
                      <a:pos x="17" y="49"/>
                    </a:cxn>
                    <a:cxn ang="0">
                      <a:pos x="12" y="58"/>
                    </a:cxn>
                    <a:cxn ang="0">
                      <a:pos x="1" y="76"/>
                    </a:cxn>
                    <a:cxn ang="0">
                      <a:pos x="1" y="82"/>
                    </a:cxn>
                    <a:cxn ang="0">
                      <a:pos x="6" y="84"/>
                    </a:cxn>
                    <a:cxn ang="0">
                      <a:pos x="16" y="84"/>
                    </a:cxn>
                    <a:cxn ang="0">
                      <a:pos x="28" y="84"/>
                    </a:cxn>
                    <a:cxn ang="0">
                      <a:pos x="49" y="84"/>
                    </a:cxn>
                    <a:cxn ang="0">
                      <a:pos x="54" y="82"/>
                    </a:cxn>
                    <a:cxn ang="0">
                      <a:pos x="54" y="76"/>
                    </a:cxn>
                    <a:cxn ang="0">
                      <a:pos x="43" y="58"/>
                    </a:cxn>
                    <a:cxn ang="0">
                      <a:pos x="28" y="79"/>
                    </a:cxn>
                    <a:cxn ang="0">
                      <a:pos x="16" y="79"/>
                    </a:cxn>
                    <a:cxn ang="0">
                      <a:pos x="6" y="79"/>
                    </a:cxn>
                    <a:cxn ang="0">
                      <a:pos x="17" y="61"/>
                    </a:cxn>
                    <a:cxn ang="0">
                      <a:pos x="23" y="50"/>
                    </a:cxn>
                    <a:cxn ang="0">
                      <a:pos x="23" y="34"/>
                    </a:cxn>
                    <a:cxn ang="0">
                      <a:pos x="17" y="24"/>
                    </a:cxn>
                    <a:cxn ang="0">
                      <a:pos x="6" y="5"/>
                    </a:cxn>
                    <a:cxn ang="0">
                      <a:pos x="28" y="5"/>
                    </a:cxn>
                    <a:cxn ang="0">
                      <a:pos x="39" y="5"/>
                    </a:cxn>
                    <a:cxn ang="0">
                      <a:pos x="49" y="5"/>
                    </a:cxn>
                    <a:cxn ang="0">
                      <a:pos x="38" y="24"/>
                    </a:cxn>
                    <a:cxn ang="0">
                      <a:pos x="33" y="34"/>
                    </a:cxn>
                    <a:cxn ang="0">
                      <a:pos x="33" y="50"/>
                    </a:cxn>
                    <a:cxn ang="0">
                      <a:pos x="38" y="61"/>
                    </a:cxn>
                    <a:cxn ang="0">
                      <a:pos x="49" y="79"/>
                    </a:cxn>
                    <a:cxn ang="0">
                      <a:pos x="28" y="79"/>
                    </a:cxn>
                  </a:cxnLst>
                  <a:rect l="0" t="0" r="r" b="b"/>
                  <a:pathLst>
                    <a:path w="55" h="84">
                      <a:moveTo>
                        <a:pt x="43" y="58"/>
                      </a:moveTo>
                      <a:cubicBezTo>
                        <a:pt x="38" y="49"/>
                        <a:pt x="38" y="49"/>
                        <a:pt x="38" y="49"/>
                      </a:cubicBezTo>
                      <a:cubicBezTo>
                        <a:pt x="38" y="35"/>
                        <a:pt x="38" y="35"/>
                        <a:pt x="38" y="35"/>
                      </a:cubicBezTo>
                      <a:cubicBezTo>
                        <a:pt x="43" y="26"/>
                        <a:pt x="43" y="26"/>
                        <a:pt x="43" y="26"/>
                      </a:cubicBezTo>
                      <a:cubicBezTo>
                        <a:pt x="54" y="8"/>
                        <a:pt x="54" y="8"/>
                        <a:pt x="54" y="8"/>
                      </a:cubicBezTo>
                      <a:cubicBezTo>
                        <a:pt x="54" y="7"/>
                        <a:pt x="55" y="6"/>
                        <a:pt x="55" y="5"/>
                      </a:cubicBezTo>
                      <a:cubicBezTo>
                        <a:pt x="55" y="2"/>
                        <a:pt x="52" y="0"/>
                        <a:pt x="49" y="0"/>
                      </a:cubicBezTo>
                      <a:cubicBezTo>
                        <a:pt x="49" y="0"/>
                        <a:pt x="49" y="0"/>
                        <a:pt x="49" y="0"/>
                      </a:cubicBezTo>
                      <a:cubicBezTo>
                        <a:pt x="39" y="0"/>
                        <a:pt x="39" y="0"/>
                        <a:pt x="39" y="0"/>
                      </a:cubicBezTo>
                      <a:cubicBezTo>
                        <a:pt x="28" y="0"/>
                        <a:pt x="28" y="0"/>
                        <a:pt x="28" y="0"/>
                      </a:cubicBezTo>
                      <a:cubicBezTo>
                        <a:pt x="6" y="0"/>
                        <a:pt x="6" y="0"/>
                        <a:pt x="6" y="0"/>
                      </a:cubicBezTo>
                      <a:cubicBezTo>
                        <a:pt x="4" y="0"/>
                        <a:pt x="2" y="1"/>
                        <a:pt x="1" y="2"/>
                      </a:cubicBezTo>
                      <a:cubicBezTo>
                        <a:pt x="0" y="4"/>
                        <a:pt x="0" y="6"/>
                        <a:pt x="1" y="8"/>
                      </a:cubicBezTo>
                      <a:cubicBezTo>
                        <a:pt x="12" y="26"/>
                        <a:pt x="12" y="26"/>
                        <a:pt x="12" y="26"/>
                      </a:cubicBezTo>
                      <a:cubicBezTo>
                        <a:pt x="17" y="35"/>
                        <a:pt x="17" y="35"/>
                        <a:pt x="17" y="35"/>
                      </a:cubicBezTo>
                      <a:cubicBezTo>
                        <a:pt x="17" y="49"/>
                        <a:pt x="17" y="49"/>
                        <a:pt x="17" y="49"/>
                      </a:cubicBezTo>
                      <a:cubicBezTo>
                        <a:pt x="12" y="58"/>
                        <a:pt x="12" y="58"/>
                        <a:pt x="12" y="58"/>
                      </a:cubicBezTo>
                      <a:cubicBezTo>
                        <a:pt x="1" y="76"/>
                        <a:pt x="1" y="76"/>
                        <a:pt x="1" y="76"/>
                      </a:cubicBezTo>
                      <a:cubicBezTo>
                        <a:pt x="0" y="78"/>
                        <a:pt x="0" y="80"/>
                        <a:pt x="1" y="82"/>
                      </a:cubicBezTo>
                      <a:cubicBezTo>
                        <a:pt x="2" y="83"/>
                        <a:pt x="4" y="84"/>
                        <a:pt x="6" y="84"/>
                      </a:cubicBezTo>
                      <a:cubicBezTo>
                        <a:pt x="16" y="84"/>
                        <a:pt x="16" y="84"/>
                        <a:pt x="16" y="84"/>
                      </a:cubicBezTo>
                      <a:cubicBezTo>
                        <a:pt x="28" y="84"/>
                        <a:pt x="28" y="84"/>
                        <a:pt x="28" y="84"/>
                      </a:cubicBezTo>
                      <a:cubicBezTo>
                        <a:pt x="49" y="84"/>
                        <a:pt x="49" y="84"/>
                        <a:pt x="49" y="84"/>
                      </a:cubicBezTo>
                      <a:cubicBezTo>
                        <a:pt x="51" y="84"/>
                        <a:pt x="53" y="83"/>
                        <a:pt x="54" y="82"/>
                      </a:cubicBezTo>
                      <a:cubicBezTo>
                        <a:pt x="55" y="80"/>
                        <a:pt x="55" y="78"/>
                        <a:pt x="54" y="76"/>
                      </a:cubicBezTo>
                      <a:lnTo>
                        <a:pt x="43" y="58"/>
                      </a:lnTo>
                      <a:close/>
                      <a:moveTo>
                        <a:pt x="28" y="79"/>
                      </a:moveTo>
                      <a:cubicBezTo>
                        <a:pt x="16" y="79"/>
                        <a:pt x="16" y="79"/>
                        <a:pt x="16" y="79"/>
                      </a:cubicBezTo>
                      <a:cubicBezTo>
                        <a:pt x="6" y="79"/>
                        <a:pt x="6" y="79"/>
                        <a:pt x="6" y="79"/>
                      </a:cubicBezTo>
                      <a:cubicBezTo>
                        <a:pt x="17" y="61"/>
                        <a:pt x="17" y="61"/>
                        <a:pt x="17" y="61"/>
                      </a:cubicBezTo>
                      <a:cubicBezTo>
                        <a:pt x="23" y="50"/>
                        <a:pt x="23" y="50"/>
                        <a:pt x="23" y="50"/>
                      </a:cubicBezTo>
                      <a:cubicBezTo>
                        <a:pt x="23" y="34"/>
                        <a:pt x="23" y="34"/>
                        <a:pt x="23" y="34"/>
                      </a:cubicBezTo>
                      <a:cubicBezTo>
                        <a:pt x="17" y="24"/>
                        <a:pt x="17" y="24"/>
                        <a:pt x="17" y="24"/>
                      </a:cubicBezTo>
                      <a:cubicBezTo>
                        <a:pt x="6" y="5"/>
                        <a:pt x="6" y="5"/>
                        <a:pt x="6" y="5"/>
                      </a:cubicBezTo>
                      <a:cubicBezTo>
                        <a:pt x="28" y="5"/>
                        <a:pt x="28" y="5"/>
                        <a:pt x="28" y="5"/>
                      </a:cubicBezTo>
                      <a:cubicBezTo>
                        <a:pt x="39" y="5"/>
                        <a:pt x="39" y="5"/>
                        <a:pt x="39" y="5"/>
                      </a:cubicBezTo>
                      <a:cubicBezTo>
                        <a:pt x="49" y="5"/>
                        <a:pt x="49" y="5"/>
                        <a:pt x="49" y="5"/>
                      </a:cubicBezTo>
                      <a:cubicBezTo>
                        <a:pt x="38" y="24"/>
                        <a:pt x="38" y="24"/>
                        <a:pt x="38" y="24"/>
                      </a:cubicBezTo>
                      <a:cubicBezTo>
                        <a:pt x="33" y="34"/>
                        <a:pt x="33" y="34"/>
                        <a:pt x="33" y="34"/>
                      </a:cubicBezTo>
                      <a:cubicBezTo>
                        <a:pt x="33" y="50"/>
                        <a:pt x="33" y="50"/>
                        <a:pt x="33" y="50"/>
                      </a:cubicBezTo>
                      <a:cubicBezTo>
                        <a:pt x="38" y="61"/>
                        <a:pt x="38" y="61"/>
                        <a:pt x="38" y="61"/>
                      </a:cubicBezTo>
                      <a:cubicBezTo>
                        <a:pt x="49" y="79"/>
                        <a:pt x="49" y="79"/>
                        <a:pt x="49" y="79"/>
                      </a:cubicBezTo>
                      <a:lnTo>
                        <a:pt x="28" y="79"/>
                      </a:lnTo>
                      <a:close/>
                    </a:path>
                  </a:pathLst>
                </a:custGeom>
                <a:grpFill/>
                <a:ln w="9525">
                  <a:noFill/>
                  <a:round/>
                  <a:headEnd/>
                  <a:tailEnd/>
                </a:ln>
              </p:spPr>
              <p:txBody>
                <a:bodyPr anchor="ctr"/>
                <a:lstStyle/>
                <a:p>
                  <a:pPr algn="ctr"/>
                  <a:endParaRPr/>
                </a:p>
              </p:txBody>
            </p:sp>
          </p:grpSp>
        </p:grpSp>
        <p:grpSp>
          <p:nvGrpSpPr>
            <p:cNvPr id="8" name="işḷiḓê">
              <a:extLst>
                <a:ext uri="{FF2B5EF4-FFF2-40B4-BE49-F238E27FC236}">
                  <a16:creationId xmlns:a16="http://schemas.microsoft.com/office/drawing/2014/main" id="{99829DB7-F5FF-445F-8CE9-5AE2BFFAE346}"/>
                </a:ext>
              </a:extLst>
            </p:cNvPr>
            <p:cNvGrpSpPr/>
            <p:nvPr/>
          </p:nvGrpSpPr>
          <p:grpSpPr>
            <a:xfrm>
              <a:off x="7337280" y="2602588"/>
              <a:ext cx="949536" cy="949536"/>
              <a:chOff x="4248557" y="3177907"/>
              <a:chExt cx="475436" cy="475436"/>
            </a:xfrm>
            <a:effectLst/>
          </p:grpSpPr>
          <p:sp>
            <p:nvSpPr>
              <p:cNvPr id="35" name="íŝḷïḍe">
                <a:extLst>
                  <a:ext uri="{FF2B5EF4-FFF2-40B4-BE49-F238E27FC236}">
                    <a16:creationId xmlns:a16="http://schemas.microsoft.com/office/drawing/2014/main" id="{E7CA5E71-83BC-4E5A-BA9E-D8875DD32A29}"/>
                  </a:ext>
                </a:extLst>
              </p:cNvPr>
              <p:cNvSpPr/>
              <p:nvPr/>
            </p:nvSpPr>
            <p:spPr bwMode="auto">
              <a:xfrm>
                <a:off x="4248557" y="3177907"/>
                <a:ext cx="475436" cy="475436"/>
              </a:xfrm>
              <a:prstGeom prst="ellipse">
                <a:avLst/>
              </a:prstGeom>
              <a:solidFill>
                <a:srgbClr val="48B49C"/>
              </a:solidFill>
              <a:ln w="19050">
                <a:solidFill>
                  <a:schemeClr val="bg1"/>
                </a:solidFill>
                <a:round/>
                <a:headEnd/>
                <a:tailEnd/>
              </a:ln>
            </p:spPr>
            <p:txBody>
              <a:bodyPr anchor="ctr"/>
              <a:lstStyle/>
              <a:p>
                <a:pPr algn="ctr"/>
                <a:endParaRPr/>
              </a:p>
            </p:txBody>
          </p:sp>
          <p:grpSp>
            <p:nvGrpSpPr>
              <p:cNvPr id="36" name="îṥḷïďê">
                <a:extLst>
                  <a:ext uri="{FF2B5EF4-FFF2-40B4-BE49-F238E27FC236}">
                    <a16:creationId xmlns:a16="http://schemas.microsoft.com/office/drawing/2014/main" id="{C29C76C3-2CC1-4543-904C-3A66D89C920C}"/>
                  </a:ext>
                </a:extLst>
              </p:cNvPr>
              <p:cNvGrpSpPr/>
              <p:nvPr/>
            </p:nvGrpSpPr>
            <p:grpSpPr>
              <a:xfrm>
                <a:off x="4330307" y="3263047"/>
                <a:ext cx="311937" cy="305157"/>
                <a:chOff x="4330307" y="3263047"/>
                <a:chExt cx="311937" cy="305157"/>
              </a:xfrm>
            </p:grpSpPr>
            <p:sp>
              <p:nvSpPr>
                <p:cNvPr id="37" name="îSḻïḍé">
                  <a:extLst>
                    <a:ext uri="{FF2B5EF4-FFF2-40B4-BE49-F238E27FC236}">
                      <a16:creationId xmlns:a16="http://schemas.microsoft.com/office/drawing/2014/main" id="{C86CD787-A216-4AF4-81B7-DB64EC58CA8D}"/>
                    </a:ext>
                  </a:extLst>
                </p:cNvPr>
                <p:cNvSpPr/>
                <p:nvPr/>
              </p:nvSpPr>
              <p:spPr bwMode="auto">
                <a:xfrm>
                  <a:off x="4425244" y="3355723"/>
                  <a:ext cx="124323" cy="124324"/>
                </a:xfrm>
                <a:custGeom>
                  <a:avLst/>
                  <a:gdLst/>
                  <a:ahLst/>
                  <a:cxnLst>
                    <a:cxn ang="0">
                      <a:pos x="0" y="17"/>
                    </a:cxn>
                    <a:cxn ang="0">
                      <a:pos x="17" y="34"/>
                    </a:cxn>
                    <a:cxn ang="0">
                      <a:pos x="34" y="17"/>
                    </a:cxn>
                    <a:cxn ang="0">
                      <a:pos x="17" y="0"/>
                    </a:cxn>
                    <a:cxn ang="0">
                      <a:pos x="0" y="17"/>
                    </a:cxn>
                    <a:cxn ang="0">
                      <a:pos x="29" y="17"/>
                    </a:cxn>
                    <a:cxn ang="0">
                      <a:pos x="17" y="29"/>
                    </a:cxn>
                    <a:cxn ang="0">
                      <a:pos x="5" y="17"/>
                    </a:cxn>
                    <a:cxn ang="0">
                      <a:pos x="17" y="6"/>
                    </a:cxn>
                    <a:cxn ang="0">
                      <a:pos x="29" y="17"/>
                    </a:cxn>
                  </a:cxnLst>
                  <a:rect l="0" t="0" r="r" b="b"/>
                  <a:pathLst>
                    <a:path w="34" h="34">
                      <a:moveTo>
                        <a:pt x="0" y="17"/>
                      </a:moveTo>
                      <a:cubicBezTo>
                        <a:pt x="0" y="27"/>
                        <a:pt x="7" y="34"/>
                        <a:pt x="17" y="34"/>
                      </a:cubicBezTo>
                      <a:cubicBezTo>
                        <a:pt x="26" y="34"/>
                        <a:pt x="34" y="27"/>
                        <a:pt x="34" y="17"/>
                      </a:cubicBezTo>
                      <a:cubicBezTo>
                        <a:pt x="34" y="8"/>
                        <a:pt x="26" y="0"/>
                        <a:pt x="17" y="0"/>
                      </a:cubicBezTo>
                      <a:cubicBezTo>
                        <a:pt x="7" y="0"/>
                        <a:pt x="0" y="8"/>
                        <a:pt x="0" y="17"/>
                      </a:cubicBezTo>
                      <a:close/>
                      <a:moveTo>
                        <a:pt x="29" y="17"/>
                      </a:moveTo>
                      <a:cubicBezTo>
                        <a:pt x="29" y="24"/>
                        <a:pt x="23" y="29"/>
                        <a:pt x="17" y="29"/>
                      </a:cubicBezTo>
                      <a:cubicBezTo>
                        <a:pt x="10" y="29"/>
                        <a:pt x="5" y="24"/>
                        <a:pt x="5" y="17"/>
                      </a:cubicBezTo>
                      <a:cubicBezTo>
                        <a:pt x="5" y="11"/>
                        <a:pt x="10" y="6"/>
                        <a:pt x="17" y="6"/>
                      </a:cubicBezTo>
                      <a:cubicBezTo>
                        <a:pt x="23" y="6"/>
                        <a:pt x="29" y="11"/>
                        <a:pt x="29" y="17"/>
                      </a:cubicBezTo>
                      <a:close/>
                    </a:path>
                  </a:pathLst>
                </a:custGeom>
                <a:solidFill>
                  <a:schemeClr val="bg1"/>
                </a:solidFill>
                <a:ln w="9525">
                  <a:noFill/>
                  <a:round/>
                  <a:headEnd/>
                  <a:tailEnd/>
                </a:ln>
              </p:spPr>
              <p:txBody>
                <a:bodyPr anchor="ctr"/>
                <a:lstStyle/>
                <a:p>
                  <a:pPr algn="ctr"/>
                  <a:endParaRPr/>
                </a:p>
              </p:txBody>
            </p:sp>
            <p:sp>
              <p:nvSpPr>
                <p:cNvPr id="38" name="îŝľîďè">
                  <a:extLst>
                    <a:ext uri="{FF2B5EF4-FFF2-40B4-BE49-F238E27FC236}">
                      <a16:creationId xmlns:a16="http://schemas.microsoft.com/office/drawing/2014/main" id="{0610041D-82B0-444B-81BE-8384BDA0F1CB}"/>
                    </a:ext>
                  </a:extLst>
                </p:cNvPr>
                <p:cNvSpPr/>
                <p:nvPr/>
              </p:nvSpPr>
              <p:spPr bwMode="auto">
                <a:xfrm>
                  <a:off x="4330307" y="3263047"/>
                  <a:ext cx="311937" cy="305157"/>
                </a:xfrm>
                <a:custGeom>
                  <a:avLst/>
                  <a:gdLst/>
                  <a:ahLst/>
                  <a:cxnLst>
                    <a:cxn ang="0">
                      <a:pos x="77" y="39"/>
                    </a:cxn>
                    <a:cxn ang="0">
                      <a:pos x="79" y="27"/>
                    </a:cxn>
                    <a:cxn ang="0">
                      <a:pos x="73" y="12"/>
                    </a:cxn>
                    <a:cxn ang="0">
                      <a:pos x="67" y="11"/>
                    </a:cxn>
                    <a:cxn ang="0">
                      <a:pos x="54" y="10"/>
                    </a:cxn>
                    <a:cxn ang="0">
                      <a:pos x="48" y="0"/>
                    </a:cxn>
                    <a:cxn ang="0">
                      <a:pos x="38" y="0"/>
                    </a:cxn>
                    <a:cxn ang="0">
                      <a:pos x="32" y="10"/>
                    </a:cxn>
                    <a:cxn ang="0">
                      <a:pos x="18" y="11"/>
                    </a:cxn>
                    <a:cxn ang="0">
                      <a:pos x="12" y="12"/>
                    </a:cxn>
                    <a:cxn ang="0">
                      <a:pos x="6" y="27"/>
                    </a:cxn>
                    <a:cxn ang="0">
                      <a:pos x="8" y="39"/>
                    </a:cxn>
                    <a:cxn ang="0">
                      <a:pos x="0" y="47"/>
                    </a:cxn>
                    <a:cxn ang="0">
                      <a:pos x="8" y="61"/>
                    </a:cxn>
                    <a:cxn ang="0">
                      <a:pos x="19" y="67"/>
                    </a:cxn>
                    <a:cxn ang="0">
                      <a:pos x="20" y="78"/>
                    </a:cxn>
                    <a:cxn ang="0">
                      <a:pos x="31" y="83"/>
                    </a:cxn>
                    <a:cxn ang="0">
                      <a:pos x="39" y="77"/>
                    </a:cxn>
                    <a:cxn ang="0">
                      <a:pos x="46" y="77"/>
                    </a:cxn>
                    <a:cxn ang="0">
                      <a:pos x="54" y="83"/>
                    </a:cxn>
                    <a:cxn ang="0">
                      <a:pos x="66" y="78"/>
                    </a:cxn>
                    <a:cxn ang="0">
                      <a:pos x="67" y="67"/>
                    </a:cxn>
                    <a:cxn ang="0">
                      <a:pos x="78" y="61"/>
                    </a:cxn>
                    <a:cxn ang="0">
                      <a:pos x="85" y="47"/>
                    </a:cxn>
                    <a:cxn ang="0">
                      <a:pos x="61" y="20"/>
                    </a:cxn>
                    <a:cxn ang="0">
                      <a:pos x="75" y="23"/>
                    </a:cxn>
                    <a:cxn ang="0">
                      <a:pos x="71" y="26"/>
                    </a:cxn>
                    <a:cxn ang="0">
                      <a:pos x="68" y="27"/>
                    </a:cxn>
                    <a:cxn ang="0">
                      <a:pos x="46" y="71"/>
                    </a:cxn>
                    <a:cxn ang="0">
                      <a:pos x="14" y="46"/>
                    </a:cxn>
                    <a:cxn ang="0">
                      <a:pos x="25" y="19"/>
                    </a:cxn>
                    <a:cxn ang="0">
                      <a:pos x="26" y="19"/>
                    </a:cxn>
                    <a:cxn ang="0">
                      <a:pos x="36" y="14"/>
                    </a:cxn>
                    <a:cxn ang="0">
                      <a:pos x="49" y="14"/>
                    </a:cxn>
                    <a:cxn ang="0">
                      <a:pos x="61" y="20"/>
                    </a:cxn>
                    <a:cxn ang="0">
                      <a:pos x="43" y="5"/>
                    </a:cxn>
                    <a:cxn ang="0">
                      <a:pos x="48" y="10"/>
                    </a:cxn>
                    <a:cxn ang="0">
                      <a:pos x="37" y="10"/>
                    </a:cxn>
                    <a:cxn ang="0">
                      <a:pos x="16" y="16"/>
                    </a:cxn>
                    <a:cxn ang="0">
                      <a:pos x="17" y="22"/>
                    </a:cxn>
                    <a:cxn ang="0">
                      <a:pos x="11" y="23"/>
                    </a:cxn>
                    <a:cxn ang="0">
                      <a:pos x="6" y="47"/>
                    </a:cxn>
                    <a:cxn ang="0">
                      <a:pos x="11" y="46"/>
                    </a:cxn>
                    <a:cxn ang="0">
                      <a:pos x="8" y="56"/>
                    </a:cxn>
                    <a:cxn ang="0">
                      <a:pos x="23" y="74"/>
                    </a:cxn>
                    <a:cxn ang="0">
                      <a:pos x="35" y="74"/>
                    </a:cxn>
                    <a:cxn ang="0">
                      <a:pos x="23" y="74"/>
                    </a:cxn>
                    <a:cxn ang="0">
                      <a:pos x="51" y="74"/>
                    </a:cxn>
                    <a:cxn ang="0">
                      <a:pos x="63" y="74"/>
                    </a:cxn>
                    <a:cxn ang="0">
                      <a:pos x="78" y="56"/>
                    </a:cxn>
                    <a:cxn ang="0">
                      <a:pos x="75" y="44"/>
                    </a:cxn>
                    <a:cxn ang="0">
                      <a:pos x="78" y="56"/>
                    </a:cxn>
                  </a:cxnLst>
                  <a:rect l="0" t="0" r="r" b="b"/>
                  <a:pathLst>
                    <a:path w="85" h="83">
                      <a:moveTo>
                        <a:pt x="82" y="42"/>
                      </a:moveTo>
                      <a:cubicBezTo>
                        <a:pt x="77" y="39"/>
                        <a:pt x="77" y="39"/>
                        <a:pt x="77" y="39"/>
                      </a:cubicBezTo>
                      <a:cubicBezTo>
                        <a:pt x="77" y="37"/>
                        <a:pt x="76" y="34"/>
                        <a:pt x="75" y="31"/>
                      </a:cubicBezTo>
                      <a:cubicBezTo>
                        <a:pt x="79" y="27"/>
                        <a:pt x="79" y="27"/>
                        <a:pt x="79" y="27"/>
                      </a:cubicBezTo>
                      <a:cubicBezTo>
                        <a:pt x="81" y="25"/>
                        <a:pt x="81" y="23"/>
                        <a:pt x="80" y="21"/>
                      </a:cubicBezTo>
                      <a:cubicBezTo>
                        <a:pt x="78" y="18"/>
                        <a:pt x="76" y="15"/>
                        <a:pt x="73" y="12"/>
                      </a:cubicBezTo>
                      <a:cubicBezTo>
                        <a:pt x="72" y="11"/>
                        <a:pt x="71" y="11"/>
                        <a:pt x="70" y="11"/>
                      </a:cubicBezTo>
                      <a:cubicBezTo>
                        <a:pt x="69" y="11"/>
                        <a:pt x="68" y="11"/>
                        <a:pt x="67" y="11"/>
                      </a:cubicBezTo>
                      <a:cubicBezTo>
                        <a:pt x="62" y="14"/>
                        <a:pt x="62" y="14"/>
                        <a:pt x="62" y="14"/>
                      </a:cubicBezTo>
                      <a:cubicBezTo>
                        <a:pt x="59" y="12"/>
                        <a:pt x="57" y="11"/>
                        <a:pt x="54" y="10"/>
                      </a:cubicBezTo>
                      <a:cubicBezTo>
                        <a:pt x="52" y="4"/>
                        <a:pt x="52" y="4"/>
                        <a:pt x="52" y="4"/>
                      </a:cubicBezTo>
                      <a:cubicBezTo>
                        <a:pt x="52" y="2"/>
                        <a:pt x="50" y="0"/>
                        <a:pt x="48" y="0"/>
                      </a:cubicBezTo>
                      <a:cubicBezTo>
                        <a:pt x="46" y="0"/>
                        <a:pt x="44" y="0"/>
                        <a:pt x="43" y="0"/>
                      </a:cubicBezTo>
                      <a:cubicBezTo>
                        <a:pt x="41" y="0"/>
                        <a:pt x="40" y="0"/>
                        <a:pt x="38" y="0"/>
                      </a:cubicBezTo>
                      <a:cubicBezTo>
                        <a:pt x="36" y="0"/>
                        <a:pt x="34" y="2"/>
                        <a:pt x="33" y="4"/>
                      </a:cubicBezTo>
                      <a:cubicBezTo>
                        <a:pt x="32" y="10"/>
                        <a:pt x="32" y="10"/>
                        <a:pt x="32" y="10"/>
                      </a:cubicBezTo>
                      <a:cubicBezTo>
                        <a:pt x="29" y="11"/>
                        <a:pt x="26" y="12"/>
                        <a:pt x="24" y="14"/>
                      </a:cubicBezTo>
                      <a:cubicBezTo>
                        <a:pt x="18" y="11"/>
                        <a:pt x="18" y="11"/>
                        <a:pt x="18" y="11"/>
                      </a:cubicBezTo>
                      <a:cubicBezTo>
                        <a:pt x="18" y="11"/>
                        <a:pt x="17" y="11"/>
                        <a:pt x="16" y="11"/>
                      </a:cubicBezTo>
                      <a:cubicBezTo>
                        <a:pt x="15" y="11"/>
                        <a:pt x="13" y="11"/>
                        <a:pt x="12" y="12"/>
                      </a:cubicBezTo>
                      <a:cubicBezTo>
                        <a:pt x="10" y="15"/>
                        <a:pt x="8" y="18"/>
                        <a:pt x="6" y="21"/>
                      </a:cubicBezTo>
                      <a:cubicBezTo>
                        <a:pt x="5" y="23"/>
                        <a:pt x="5" y="25"/>
                        <a:pt x="6" y="27"/>
                      </a:cubicBezTo>
                      <a:cubicBezTo>
                        <a:pt x="10" y="31"/>
                        <a:pt x="10" y="31"/>
                        <a:pt x="10" y="31"/>
                      </a:cubicBezTo>
                      <a:cubicBezTo>
                        <a:pt x="9" y="34"/>
                        <a:pt x="9" y="37"/>
                        <a:pt x="8" y="39"/>
                      </a:cubicBezTo>
                      <a:cubicBezTo>
                        <a:pt x="3" y="42"/>
                        <a:pt x="3" y="42"/>
                        <a:pt x="3" y="42"/>
                      </a:cubicBezTo>
                      <a:cubicBezTo>
                        <a:pt x="1" y="43"/>
                        <a:pt x="0" y="45"/>
                        <a:pt x="0" y="47"/>
                      </a:cubicBezTo>
                      <a:cubicBezTo>
                        <a:pt x="1" y="51"/>
                        <a:pt x="2" y="54"/>
                        <a:pt x="3" y="58"/>
                      </a:cubicBezTo>
                      <a:cubicBezTo>
                        <a:pt x="4" y="60"/>
                        <a:pt x="6" y="61"/>
                        <a:pt x="8" y="61"/>
                      </a:cubicBezTo>
                      <a:cubicBezTo>
                        <a:pt x="14" y="61"/>
                        <a:pt x="14" y="61"/>
                        <a:pt x="14" y="61"/>
                      </a:cubicBezTo>
                      <a:cubicBezTo>
                        <a:pt x="15" y="63"/>
                        <a:pt x="17" y="65"/>
                        <a:pt x="19" y="67"/>
                      </a:cubicBezTo>
                      <a:cubicBezTo>
                        <a:pt x="17" y="73"/>
                        <a:pt x="17" y="73"/>
                        <a:pt x="17" y="73"/>
                      </a:cubicBezTo>
                      <a:cubicBezTo>
                        <a:pt x="17" y="75"/>
                        <a:pt x="18" y="77"/>
                        <a:pt x="20" y="78"/>
                      </a:cubicBezTo>
                      <a:cubicBezTo>
                        <a:pt x="23" y="80"/>
                        <a:pt x="26" y="82"/>
                        <a:pt x="30" y="83"/>
                      </a:cubicBezTo>
                      <a:cubicBezTo>
                        <a:pt x="30" y="83"/>
                        <a:pt x="31" y="83"/>
                        <a:pt x="31" y="83"/>
                      </a:cubicBezTo>
                      <a:cubicBezTo>
                        <a:pt x="33" y="83"/>
                        <a:pt x="34" y="82"/>
                        <a:pt x="35" y="81"/>
                      </a:cubicBezTo>
                      <a:cubicBezTo>
                        <a:pt x="39" y="77"/>
                        <a:pt x="39" y="77"/>
                        <a:pt x="39" y="77"/>
                      </a:cubicBezTo>
                      <a:cubicBezTo>
                        <a:pt x="41" y="77"/>
                        <a:pt x="42" y="77"/>
                        <a:pt x="43" y="77"/>
                      </a:cubicBezTo>
                      <a:cubicBezTo>
                        <a:pt x="44" y="77"/>
                        <a:pt x="45" y="77"/>
                        <a:pt x="46" y="77"/>
                      </a:cubicBezTo>
                      <a:cubicBezTo>
                        <a:pt x="50" y="81"/>
                        <a:pt x="50" y="81"/>
                        <a:pt x="50" y="81"/>
                      </a:cubicBezTo>
                      <a:cubicBezTo>
                        <a:pt x="51" y="82"/>
                        <a:pt x="53" y="83"/>
                        <a:pt x="54" y="83"/>
                      </a:cubicBezTo>
                      <a:cubicBezTo>
                        <a:pt x="55" y="83"/>
                        <a:pt x="55" y="83"/>
                        <a:pt x="56" y="83"/>
                      </a:cubicBezTo>
                      <a:cubicBezTo>
                        <a:pt x="59" y="82"/>
                        <a:pt x="63" y="80"/>
                        <a:pt x="66" y="78"/>
                      </a:cubicBezTo>
                      <a:cubicBezTo>
                        <a:pt x="68" y="77"/>
                        <a:pt x="69" y="75"/>
                        <a:pt x="68" y="73"/>
                      </a:cubicBezTo>
                      <a:cubicBezTo>
                        <a:pt x="67" y="67"/>
                        <a:pt x="67" y="67"/>
                        <a:pt x="67" y="67"/>
                      </a:cubicBezTo>
                      <a:cubicBezTo>
                        <a:pt x="69" y="65"/>
                        <a:pt x="70" y="63"/>
                        <a:pt x="72" y="61"/>
                      </a:cubicBezTo>
                      <a:cubicBezTo>
                        <a:pt x="78" y="61"/>
                        <a:pt x="78" y="61"/>
                        <a:pt x="78" y="61"/>
                      </a:cubicBezTo>
                      <a:cubicBezTo>
                        <a:pt x="80" y="61"/>
                        <a:pt x="82" y="60"/>
                        <a:pt x="83" y="58"/>
                      </a:cubicBezTo>
                      <a:cubicBezTo>
                        <a:pt x="84" y="54"/>
                        <a:pt x="85" y="51"/>
                        <a:pt x="85" y="47"/>
                      </a:cubicBezTo>
                      <a:cubicBezTo>
                        <a:pt x="85" y="45"/>
                        <a:pt x="84" y="43"/>
                        <a:pt x="82" y="42"/>
                      </a:cubicBezTo>
                      <a:close/>
                      <a:moveTo>
                        <a:pt x="61" y="20"/>
                      </a:moveTo>
                      <a:cubicBezTo>
                        <a:pt x="70" y="16"/>
                        <a:pt x="70" y="16"/>
                        <a:pt x="70" y="16"/>
                      </a:cubicBezTo>
                      <a:cubicBezTo>
                        <a:pt x="72" y="18"/>
                        <a:pt x="73" y="21"/>
                        <a:pt x="75" y="23"/>
                      </a:cubicBezTo>
                      <a:cubicBezTo>
                        <a:pt x="72" y="28"/>
                        <a:pt x="72" y="28"/>
                        <a:pt x="72" y="28"/>
                      </a:cubicBezTo>
                      <a:cubicBezTo>
                        <a:pt x="71" y="27"/>
                        <a:pt x="71" y="26"/>
                        <a:pt x="71" y="26"/>
                      </a:cubicBezTo>
                      <a:cubicBezTo>
                        <a:pt x="70" y="25"/>
                        <a:pt x="69" y="24"/>
                        <a:pt x="68" y="25"/>
                      </a:cubicBezTo>
                      <a:cubicBezTo>
                        <a:pt x="67" y="25"/>
                        <a:pt x="67" y="27"/>
                        <a:pt x="68" y="27"/>
                      </a:cubicBezTo>
                      <a:cubicBezTo>
                        <a:pt x="70" y="31"/>
                        <a:pt x="71" y="35"/>
                        <a:pt x="72" y="39"/>
                      </a:cubicBezTo>
                      <a:cubicBezTo>
                        <a:pt x="73" y="55"/>
                        <a:pt x="62" y="69"/>
                        <a:pt x="46" y="71"/>
                      </a:cubicBezTo>
                      <a:cubicBezTo>
                        <a:pt x="38" y="72"/>
                        <a:pt x="31" y="70"/>
                        <a:pt x="25" y="65"/>
                      </a:cubicBezTo>
                      <a:cubicBezTo>
                        <a:pt x="19" y="60"/>
                        <a:pt x="15" y="53"/>
                        <a:pt x="14" y="46"/>
                      </a:cubicBezTo>
                      <a:cubicBezTo>
                        <a:pt x="13" y="38"/>
                        <a:pt x="15" y="30"/>
                        <a:pt x="20" y="24"/>
                      </a:cubicBezTo>
                      <a:cubicBezTo>
                        <a:pt x="22" y="22"/>
                        <a:pt x="23" y="21"/>
                        <a:pt x="25" y="19"/>
                      </a:cubicBezTo>
                      <a:cubicBezTo>
                        <a:pt x="25" y="19"/>
                        <a:pt x="25" y="19"/>
                        <a:pt x="25" y="19"/>
                      </a:cubicBezTo>
                      <a:cubicBezTo>
                        <a:pt x="26" y="19"/>
                        <a:pt x="26" y="19"/>
                        <a:pt x="26" y="19"/>
                      </a:cubicBezTo>
                      <a:cubicBezTo>
                        <a:pt x="29" y="17"/>
                        <a:pt x="32" y="15"/>
                        <a:pt x="36" y="14"/>
                      </a:cubicBezTo>
                      <a:cubicBezTo>
                        <a:pt x="36" y="14"/>
                        <a:pt x="36" y="14"/>
                        <a:pt x="36" y="14"/>
                      </a:cubicBezTo>
                      <a:cubicBezTo>
                        <a:pt x="37" y="14"/>
                        <a:pt x="38" y="14"/>
                        <a:pt x="40" y="14"/>
                      </a:cubicBezTo>
                      <a:cubicBezTo>
                        <a:pt x="43" y="13"/>
                        <a:pt x="46" y="13"/>
                        <a:pt x="49" y="14"/>
                      </a:cubicBezTo>
                      <a:cubicBezTo>
                        <a:pt x="49" y="14"/>
                        <a:pt x="49" y="14"/>
                        <a:pt x="49" y="14"/>
                      </a:cubicBezTo>
                      <a:cubicBezTo>
                        <a:pt x="54" y="15"/>
                        <a:pt x="58" y="17"/>
                        <a:pt x="61" y="20"/>
                      </a:cubicBezTo>
                      <a:close/>
                      <a:moveTo>
                        <a:pt x="38" y="5"/>
                      </a:moveTo>
                      <a:cubicBezTo>
                        <a:pt x="40" y="5"/>
                        <a:pt x="41" y="5"/>
                        <a:pt x="43" y="5"/>
                      </a:cubicBezTo>
                      <a:cubicBezTo>
                        <a:pt x="44" y="5"/>
                        <a:pt x="46" y="5"/>
                        <a:pt x="47" y="5"/>
                      </a:cubicBezTo>
                      <a:cubicBezTo>
                        <a:pt x="48" y="10"/>
                        <a:pt x="48" y="10"/>
                        <a:pt x="48" y="10"/>
                      </a:cubicBezTo>
                      <a:cubicBezTo>
                        <a:pt x="45" y="10"/>
                        <a:pt x="42" y="10"/>
                        <a:pt x="39" y="10"/>
                      </a:cubicBezTo>
                      <a:cubicBezTo>
                        <a:pt x="39" y="10"/>
                        <a:pt x="38" y="10"/>
                        <a:pt x="37" y="10"/>
                      </a:cubicBezTo>
                      <a:lnTo>
                        <a:pt x="38" y="5"/>
                      </a:lnTo>
                      <a:close/>
                      <a:moveTo>
                        <a:pt x="16" y="16"/>
                      </a:moveTo>
                      <a:cubicBezTo>
                        <a:pt x="21" y="18"/>
                        <a:pt x="21" y="18"/>
                        <a:pt x="21" y="18"/>
                      </a:cubicBezTo>
                      <a:cubicBezTo>
                        <a:pt x="20" y="19"/>
                        <a:pt x="18" y="21"/>
                        <a:pt x="17" y="22"/>
                      </a:cubicBezTo>
                      <a:cubicBezTo>
                        <a:pt x="16" y="24"/>
                        <a:pt x="15" y="26"/>
                        <a:pt x="14" y="28"/>
                      </a:cubicBezTo>
                      <a:cubicBezTo>
                        <a:pt x="11" y="23"/>
                        <a:pt x="11" y="23"/>
                        <a:pt x="11" y="23"/>
                      </a:cubicBezTo>
                      <a:cubicBezTo>
                        <a:pt x="12" y="21"/>
                        <a:pt x="14" y="18"/>
                        <a:pt x="16" y="16"/>
                      </a:cubicBezTo>
                      <a:close/>
                      <a:moveTo>
                        <a:pt x="6" y="47"/>
                      </a:moveTo>
                      <a:cubicBezTo>
                        <a:pt x="10" y="44"/>
                        <a:pt x="10" y="44"/>
                        <a:pt x="10" y="44"/>
                      </a:cubicBezTo>
                      <a:cubicBezTo>
                        <a:pt x="10" y="45"/>
                        <a:pt x="11" y="45"/>
                        <a:pt x="11" y="46"/>
                      </a:cubicBezTo>
                      <a:cubicBezTo>
                        <a:pt x="11" y="49"/>
                        <a:pt x="12" y="53"/>
                        <a:pt x="13" y="56"/>
                      </a:cubicBezTo>
                      <a:cubicBezTo>
                        <a:pt x="8" y="56"/>
                        <a:pt x="8" y="56"/>
                        <a:pt x="8" y="56"/>
                      </a:cubicBezTo>
                      <a:cubicBezTo>
                        <a:pt x="7" y="53"/>
                        <a:pt x="6" y="50"/>
                        <a:pt x="6" y="47"/>
                      </a:cubicBezTo>
                      <a:close/>
                      <a:moveTo>
                        <a:pt x="23" y="74"/>
                      </a:moveTo>
                      <a:cubicBezTo>
                        <a:pt x="24" y="69"/>
                        <a:pt x="24" y="69"/>
                        <a:pt x="24" y="69"/>
                      </a:cubicBezTo>
                      <a:cubicBezTo>
                        <a:pt x="27" y="71"/>
                        <a:pt x="31" y="73"/>
                        <a:pt x="35" y="74"/>
                      </a:cubicBezTo>
                      <a:cubicBezTo>
                        <a:pt x="31" y="78"/>
                        <a:pt x="31" y="78"/>
                        <a:pt x="31" y="78"/>
                      </a:cubicBezTo>
                      <a:cubicBezTo>
                        <a:pt x="28" y="77"/>
                        <a:pt x="25" y="75"/>
                        <a:pt x="23" y="74"/>
                      </a:cubicBezTo>
                      <a:close/>
                      <a:moveTo>
                        <a:pt x="54" y="78"/>
                      </a:moveTo>
                      <a:cubicBezTo>
                        <a:pt x="51" y="74"/>
                        <a:pt x="51" y="74"/>
                        <a:pt x="51" y="74"/>
                      </a:cubicBezTo>
                      <a:cubicBezTo>
                        <a:pt x="55" y="73"/>
                        <a:pt x="59" y="71"/>
                        <a:pt x="62" y="69"/>
                      </a:cubicBezTo>
                      <a:cubicBezTo>
                        <a:pt x="63" y="74"/>
                        <a:pt x="63" y="74"/>
                        <a:pt x="63" y="74"/>
                      </a:cubicBezTo>
                      <a:cubicBezTo>
                        <a:pt x="60" y="75"/>
                        <a:pt x="57" y="77"/>
                        <a:pt x="54" y="78"/>
                      </a:cubicBezTo>
                      <a:close/>
                      <a:moveTo>
                        <a:pt x="78" y="56"/>
                      </a:moveTo>
                      <a:cubicBezTo>
                        <a:pt x="72" y="56"/>
                        <a:pt x="72" y="56"/>
                        <a:pt x="72" y="56"/>
                      </a:cubicBezTo>
                      <a:cubicBezTo>
                        <a:pt x="74" y="52"/>
                        <a:pt x="75" y="48"/>
                        <a:pt x="75" y="44"/>
                      </a:cubicBezTo>
                      <a:cubicBezTo>
                        <a:pt x="80" y="47"/>
                        <a:pt x="80" y="47"/>
                        <a:pt x="80" y="47"/>
                      </a:cubicBezTo>
                      <a:cubicBezTo>
                        <a:pt x="80" y="50"/>
                        <a:pt x="79" y="53"/>
                        <a:pt x="78" y="56"/>
                      </a:cubicBezTo>
                      <a:close/>
                    </a:path>
                  </a:pathLst>
                </a:custGeom>
                <a:solidFill>
                  <a:schemeClr val="bg1"/>
                </a:solidFill>
                <a:ln w="9525">
                  <a:noFill/>
                  <a:round/>
                  <a:headEnd/>
                  <a:tailEnd/>
                </a:ln>
              </p:spPr>
              <p:txBody>
                <a:bodyPr anchor="ctr"/>
                <a:lstStyle/>
                <a:p>
                  <a:pPr algn="ctr"/>
                  <a:endParaRPr/>
                </a:p>
              </p:txBody>
            </p:sp>
            <p:sp>
              <p:nvSpPr>
                <p:cNvPr id="39" name="í$lïḍe">
                  <a:extLst>
                    <a:ext uri="{FF2B5EF4-FFF2-40B4-BE49-F238E27FC236}">
                      <a16:creationId xmlns:a16="http://schemas.microsoft.com/office/drawing/2014/main" id="{A0F73262-3507-4BE6-94AC-C419D5C0CCC5}"/>
                    </a:ext>
                  </a:extLst>
                </p:cNvPr>
                <p:cNvSpPr/>
                <p:nvPr/>
              </p:nvSpPr>
              <p:spPr bwMode="auto">
                <a:xfrm>
                  <a:off x="4395858" y="3330860"/>
                  <a:ext cx="124323" cy="144667"/>
                </a:xfrm>
                <a:custGeom>
                  <a:avLst/>
                  <a:gdLst/>
                  <a:ahLst/>
                  <a:cxnLst>
                    <a:cxn ang="0">
                      <a:pos x="0" y="24"/>
                    </a:cxn>
                    <a:cxn ang="0">
                      <a:pos x="5" y="40"/>
                    </a:cxn>
                    <a:cxn ang="0">
                      <a:pos x="7" y="40"/>
                    </a:cxn>
                    <a:cxn ang="0">
                      <a:pos x="8" y="40"/>
                    </a:cxn>
                    <a:cxn ang="0">
                      <a:pos x="8" y="37"/>
                    </a:cxn>
                    <a:cxn ang="0">
                      <a:pos x="4" y="24"/>
                    </a:cxn>
                    <a:cxn ang="0">
                      <a:pos x="25" y="3"/>
                    </a:cxn>
                    <a:cxn ang="0">
                      <a:pos x="31" y="4"/>
                    </a:cxn>
                    <a:cxn ang="0">
                      <a:pos x="34" y="3"/>
                    </a:cxn>
                    <a:cxn ang="0">
                      <a:pos x="33" y="1"/>
                    </a:cxn>
                    <a:cxn ang="0">
                      <a:pos x="25" y="0"/>
                    </a:cxn>
                    <a:cxn ang="0">
                      <a:pos x="0" y="24"/>
                    </a:cxn>
                  </a:cxnLst>
                  <a:rect l="0" t="0" r="r" b="b"/>
                  <a:pathLst>
                    <a:path w="34" h="40">
                      <a:moveTo>
                        <a:pt x="0" y="24"/>
                      </a:moveTo>
                      <a:cubicBezTo>
                        <a:pt x="0" y="30"/>
                        <a:pt x="2" y="35"/>
                        <a:pt x="5" y="40"/>
                      </a:cubicBezTo>
                      <a:cubicBezTo>
                        <a:pt x="6" y="40"/>
                        <a:pt x="6" y="40"/>
                        <a:pt x="7" y="40"/>
                      </a:cubicBezTo>
                      <a:cubicBezTo>
                        <a:pt x="7" y="40"/>
                        <a:pt x="8" y="40"/>
                        <a:pt x="8" y="40"/>
                      </a:cubicBezTo>
                      <a:cubicBezTo>
                        <a:pt x="9" y="39"/>
                        <a:pt x="9" y="38"/>
                        <a:pt x="8" y="37"/>
                      </a:cubicBezTo>
                      <a:cubicBezTo>
                        <a:pt x="5" y="34"/>
                        <a:pt x="4" y="29"/>
                        <a:pt x="4" y="24"/>
                      </a:cubicBezTo>
                      <a:cubicBezTo>
                        <a:pt x="4" y="13"/>
                        <a:pt x="13" y="3"/>
                        <a:pt x="25" y="3"/>
                      </a:cubicBezTo>
                      <a:cubicBezTo>
                        <a:pt x="27" y="3"/>
                        <a:pt x="29" y="3"/>
                        <a:pt x="31" y="4"/>
                      </a:cubicBezTo>
                      <a:cubicBezTo>
                        <a:pt x="32" y="4"/>
                        <a:pt x="33" y="4"/>
                        <a:pt x="34" y="3"/>
                      </a:cubicBezTo>
                      <a:cubicBezTo>
                        <a:pt x="34" y="2"/>
                        <a:pt x="33" y="1"/>
                        <a:pt x="33" y="1"/>
                      </a:cubicBezTo>
                      <a:cubicBezTo>
                        <a:pt x="30" y="0"/>
                        <a:pt x="27" y="0"/>
                        <a:pt x="25" y="0"/>
                      </a:cubicBezTo>
                      <a:cubicBezTo>
                        <a:pt x="11" y="0"/>
                        <a:pt x="0" y="11"/>
                        <a:pt x="0" y="24"/>
                      </a:cubicBezTo>
                      <a:close/>
                    </a:path>
                  </a:pathLst>
                </a:custGeom>
                <a:solidFill>
                  <a:schemeClr val="bg1"/>
                </a:solidFill>
                <a:ln w="9525">
                  <a:noFill/>
                  <a:round/>
                  <a:headEnd/>
                  <a:tailEnd/>
                </a:ln>
              </p:spPr>
              <p:txBody>
                <a:bodyPr anchor="ctr"/>
                <a:lstStyle/>
                <a:p>
                  <a:pPr algn="ctr"/>
                  <a:endParaRPr/>
                </a:p>
              </p:txBody>
            </p:sp>
            <p:sp>
              <p:nvSpPr>
                <p:cNvPr id="40" name="îşliḓè">
                  <a:extLst>
                    <a:ext uri="{FF2B5EF4-FFF2-40B4-BE49-F238E27FC236}">
                      <a16:creationId xmlns:a16="http://schemas.microsoft.com/office/drawing/2014/main" id="{74F371F8-F9D5-4126-B244-119C6B6FF893}"/>
                    </a:ext>
                  </a:extLst>
                </p:cNvPr>
                <p:cNvSpPr/>
                <p:nvPr/>
              </p:nvSpPr>
              <p:spPr bwMode="auto">
                <a:xfrm>
                  <a:off x="4441067" y="3355723"/>
                  <a:ext cx="137886" cy="153708"/>
                </a:xfrm>
                <a:custGeom>
                  <a:avLst/>
                  <a:gdLst/>
                  <a:ahLst/>
                  <a:cxnLst>
                    <a:cxn ang="0">
                      <a:pos x="34" y="17"/>
                    </a:cxn>
                    <a:cxn ang="0">
                      <a:pos x="13" y="38"/>
                    </a:cxn>
                    <a:cxn ang="0">
                      <a:pos x="3" y="36"/>
                    </a:cxn>
                    <a:cxn ang="0">
                      <a:pos x="1" y="37"/>
                    </a:cxn>
                    <a:cxn ang="0">
                      <a:pos x="2" y="39"/>
                    </a:cxn>
                    <a:cxn ang="0">
                      <a:pos x="13" y="42"/>
                    </a:cxn>
                    <a:cxn ang="0">
                      <a:pos x="38" y="17"/>
                    </a:cxn>
                    <a:cxn ang="0">
                      <a:pos x="31" y="1"/>
                    </a:cxn>
                    <a:cxn ang="0">
                      <a:pos x="29" y="1"/>
                    </a:cxn>
                    <a:cxn ang="0">
                      <a:pos x="29" y="3"/>
                    </a:cxn>
                    <a:cxn ang="0">
                      <a:pos x="34" y="17"/>
                    </a:cxn>
                  </a:cxnLst>
                  <a:rect l="0" t="0" r="r" b="b"/>
                  <a:pathLst>
                    <a:path w="38" h="42">
                      <a:moveTo>
                        <a:pt x="34" y="17"/>
                      </a:moveTo>
                      <a:cubicBezTo>
                        <a:pt x="34" y="29"/>
                        <a:pt x="25" y="38"/>
                        <a:pt x="13" y="38"/>
                      </a:cubicBezTo>
                      <a:cubicBezTo>
                        <a:pt x="9" y="38"/>
                        <a:pt x="6" y="38"/>
                        <a:pt x="3" y="36"/>
                      </a:cubicBezTo>
                      <a:cubicBezTo>
                        <a:pt x="2" y="36"/>
                        <a:pt x="1" y="36"/>
                        <a:pt x="1" y="37"/>
                      </a:cubicBezTo>
                      <a:cubicBezTo>
                        <a:pt x="0" y="38"/>
                        <a:pt x="1" y="39"/>
                        <a:pt x="2" y="39"/>
                      </a:cubicBezTo>
                      <a:cubicBezTo>
                        <a:pt x="5" y="41"/>
                        <a:pt x="9" y="42"/>
                        <a:pt x="13" y="42"/>
                      </a:cubicBezTo>
                      <a:cubicBezTo>
                        <a:pt x="26" y="42"/>
                        <a:pt x="38" y="31"/>
                        <a:pt x="38" y="17"/>
                      </a:cubicBezTo>
                      <a:cubicBezTo>
                        <a:pt x="38" y="11"/>
                        <a:pt x="35" y="5"/>
                        <a:pt x="31" y="1"/>
                      </a:cubicBezTo>
                      <a:cubicBezTo>
                        <a:pt x="31" y="0"/>
                        <a:pt x="30" y="0"/>
                        <a:pt x="29" y="1"/>
                      </a:cubicBezTo>
                      <a:cubicBezTo>
                        <a:pt x="28" y="1"/>
                        <a:pt x="28" y="3"/>
                        <a:pt x="29" y="3"/>
                      </a:cubicBezTo>
                      <a:cubicBezTo>
                        <a:pt x="32" y="7"/>
                        <a:pt x="34" y="12"/>
                        <a:pt x="34" y="17"/>
                      </a:cubicBezTo>
                      <a:close/>
                    </a:path>
                  </a:pathLst>
                </a:custGeom>
                <a:solidFill>
                  <a:schemeClr val="bg1"/>
                </a:solidFill>
                <a:ln w="9525">
                  <a:noFill/>
                  <a:round/>
                  <a:headEnd/>
                  <a:tailEnd/>
                </a:ln>
              </p:spPr>
              <p:txBody>
                <a:bodyPr anchor="ctr"/>
                <a:lstStyle/>
                <a:p>
                  <a:pPr algn="ctr"/>
                  <a:endParaRPr/>
                </a:p>
              </p:txBody>
            </p:sp>
          </p:grpSp>
        </p:grpSp>
        <p:sp>
          <p:nvSpPr>
            <p:cNvPr id="34" name="iṡliḑè">
              <a:extLst>
                <a:ext uri="{FF2B5EF4-FFF2-40B4-BE49-F238E27FC236}">
                  <a16:creationId xmlns:a16="http://schemas.microsoft.com/office/drawing/2014/main" id="{EE565166-E78A-40F6-BD45-75A7A1437D8D}"/>
                </a:ext>
              </a:extLst>
            </p:cNvPr>
            <p:cNvSpPr/>
            <p:nvPr/>
          </p:nvSpPr>
          <p:spPr bwMode="auto">
            <a:xfrm>
              <a:off x="9490017" y="2789214"/>
              <a:ext cx="42378" cy="38142"/>
            </a:xfrm>
            <a:prstGeom prst="ellipse">
              <a:avLst/>
            </a:prstGeom>
            <a:solidFill>
              <a:schemeClr val="bg1"/>
            </a:solidFill>
            <a:ln w="9525">
              <a:noFill/>
              <a:round/>
              <a:headEnd/>
              <a:tailEnd/>
            </a:ln>
          </p:spPr>
          <p:txBody>
            <a:bodyPr anchor="ctr"/>
            <a:lstStyle/>
            <a:p>
              <a:pPr algn="ctr"/>
              <a:endParaRPr/>
            </a:p>
          </p:txBody>
        </p:sp>
        <p:cxnSp>
          <p:nvCxnSpPr>
            <p:cNvPr id="11" name="直接连接符 10">
              <a:extLst>
                <a:ext uri="{FF2B5EF4-FFF2-40B4-BE49-F238E27FC236}">
                  <a16:creationId xmlns:a16="http://schemas.microsoft.com/office/drawing/2014/main" id="{089D6FE5-890C-404E-A865-05FE22AEA7EE}"/>
                </a:ext>
              </a:extLst>
            </p:cNvPr>
            <p:cNvCxnSpPr/>
            <p:nvPr/>
          </p:nvCxnSpPr>
          <p:spPr>
            <a:xfrm rot="5400000" flipH="1" flipV="1">
              <a:off x="3667457" y="4186539"/>
              <a:ext cx="576823" cy="240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55255052-BF9A-4454-8062-DB36F7BBB604}"/>
                </a:ext>
              </a:extLst>
            </p:cNvPr>
            <p:cNvCxnSpPr/>
            <p:nvPr/>
          </p:nvCxnSpPr>
          <p:spPr>
            <a:xfrm rot="5400000" flipH="1" flipV="1">
              <a:off x="5597371" y="4186539"/>
              <a:ext cx="576823" cy="240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07669E2B-2B4B-4CBE-BCF3-E1FB4CF3254E}"/>
                </a:ext>
              </a:extLst>
            </p:cNvPr>
            <p:cNvCxnSpPr/>
            <p:nvPr/>
          </p:nvCxnSpPr>
          <p:spPr>
            <a:xfrm rot="5400000" flipH="1" flipV="1">
              <a:off x="7527284" y="4186539"/>
              <a:ext cx="576823" cy="240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grpSp>
          <p:nvGrpSpPr>
            <p:cNvPr id="16" name="îṧ1ïḑé">
              <a:extLst>
                <a:ext uri="{FF2B5EF4-FFF2-40B4-BE49-F238E27FC236}">
                  <a16:creationId xmlns:a16="http://schemas.microsoft.com/office/drawing/2014/main" id="{6997C0FC-45E7-4A49-B275-81C1090A9D94}"/>
                </a:ext>
              </a:extLst>
            </p:cNvPr>
            <p:cNvGrpSpPr/>
            <p:nvPr/>
          </p:nvGrpSpPr>
          <p:grpSpPr>
            <a:xfrm>
              <a:off x="2172969" y="4309819"/>
              <a:ext cx="2586198" cy="2425231"/>
              <a:chOff x="2423147" y="4919451"/>
              <a:chExt cx="2586198" cy="2425231"/>
            </a:xfrm>
          </p:grpSpPr>
          <p:sp>
            <p:nvSpPr>
              <p:cNvPr id="26" name="ïśḻíḑè">
                <a:extLst>
                  <a:ext uri="{FF2B5EF4-FFF2-40B4-BE49-F238E27FC236}">
                    <a16:creationId xmlns:a16="http://schemas.microsoft.com/office/drawing/2014/main" id="{A05AFC9D-4204-4BAC-8FF2-8DE81407D2B1}"/>
                  </a:ext>
                </a:extLst>
              </p:cNvPr>
              <p:cNvSpPr txBox="1"/>
              <p:nvPr/>
            </p:nvSpPr>
            <p:spPr bwMode="auto">
              <a:xfrm>
                <a:off x="3071202" y="4919451"/>
                <a:ext cx="1933002" cy="662997"/>
              </a:xfrm>
              <a:prstGeom prst="rect">
                <a:avLst/>
              </a:prstGeom>
              <a:noFill/>
              <a:extLst/>
            </p:spPr>
            <p:txBody>
              <a:bodyPr wrap="none" lIns="90000" tIns="46800" rIns="90000" bIns="46800" anchor="b" anchorCtr="1">
                <a:normAutofit/>
              </a:bodyPr>
              <a:lstStyle/>
              <a:p>
                <a:r>
                  <a:rPr lang="zh-CN" altLang="en-US" sz="2000" b="1" dirty="0" smtClean="0">
                    <a:effectLst/>
                    <a:latin typeface="微软雅黑" panose="020B0503020204020204" pitchFamily="34" charset="-122"/>
                    <a:ea typeface="微软雅黑" panose="020B0503020204020204" pitchFamily="34" charset="-122"/>
                  </a:rPr>
                  <a:t>市场运营管理</a:t>
                </a:r>
                <a:endParaRPr lang="zh-CN" altLang="en-US" sz="2000" b="1" dirty="0">
                  <a:effectLst/>
                  <a:latin typeface="微软雅黑" panose="020B0503020204020204" pitchFamily="34" charset="-122"/>
                  <a:ea typeface="微软雅黑" panose="020B0503020204020204" pitchFamily="34" charset="-122"/>
                </a:endParaRPr>
              </a:p>
            </p:txBody>
          </p:sp>
          <p:sp>
            <p:nvSpPr>
              <p:cNvPr id="27" name="ïSlíḍé">
                <a:extLst>
                  <a:ext uri="{FF2B5EF4-FFF2-40B4-BE49-F238E27FC236}">
                    <a16:creationId xmlns:a16="http://schemas.microsoft.com/office/drawing/2014/main" id="{2F539B2E-185C-4843-BDC2-AA0B8BA06EBB}"/>
                  </a:ext>
                </a:extLst>
              </p:cNvPr>
              <p:cNvSpPr txBox="1"/>
              <p:nvPr/>
            </p:nvSpPr>
            <p:spPr bwMode="auto">
              <a:xfrm>
                <a:off x="2423147" y="5701155"/>
                <a:ext cx="2586198" cy="1643527"/>
              </a:xfrm>
              <a:prstGeom prst="rect">
                <a:avLst/>
              </a:prstGeom>
              <a:extLst/>
            </p:spPr>
            <p:txBody>
              <a:bodyPr wrap="square">
                <a:spAutoFit/>
              </a:bodyPr>
              <a:lstStyle>
                <a:defPPr>
                  <a:defRPr lang="zh-CN"/>
                </a:defPPr>
                <a:lvl1pPr>
                  <a:lnSpc>
                    <a:spcPct val="120000"/>
                  </a:lnSpc>
                  <a:defRPr sz="1400">
                    <a:solidFill>
                      <a:schemeClr val="tx1">
                        <a:lumMod val="75000"/>
                        <a:lumOff val="25000"/>
                      </a:schemeClr>
                    </a:solidFill>
                    <a:ea typeface="微软雅黑" panose="020B0503020204020204" pitchFamily="34" charset="-122"/>
                  </a:defRPr>
                </a:lvl1pPr>
              </a:lstStyle>
              <a:p>
                <a:r>
                  <a:rPr lang="zh-TW" altLang="zh-CN" dirty="0"/>
                  <a:t>既精通互联网，又精通营销推广，了解当地消费者的思维方式和生活方式，能够运用网络营销手段进行产品推广。包括活动策划、商品编辑、商业大数据分析，用户体验分析等</a:t>
                </a:r>
                <a:endParaRPr lang="en-US" altLang="zh-CN" dirty="0"/>
              </a:p>
            </p:txBody>
          </p:sp>
        </p:grpSp>
        <p:grpSp>
          <p:nvGrpSpPr>
            <p:cNvPr id="17" name="íšlíḋe">
              <a:extLst>
                <a:ext uri="{FF2B5EF4-FFF2-40B4-BE49-F238E27FC236}">
                  <a16:creationId xmlns:a16="http://schemas.microsoft.com/office/drawing/2014/main" id="{0FB3A6CD-B368-4B23-B5D3-BC8712B29D71}"/>
                </a:ext>
              </a:extLst>
            </p:cNvPr>
            <p:cNvGrpSpPr/>
            <p:nvPr/>
          </p:nvGrpSpPr>
          <p:grpSpPr>
            <a:xfrm>
              <a:off x="4884041" y="4272974"/>
              <a:ext cx="2614265" cy="2478798"/>
              <a:chOff x="3196021" y="4882606"/>
              <a:chExt cx="2614265" cy="2478798"/>
            </a:xfrm>
          </p:grpSpPr>
          <p:sp>
            <p:nvSpPr>
              <p:cNvPr id="24" name="íṣḷïdè">
                <a:extLst>
                  <a:ext uri="{FF2B5EF4-FFF2-40B4-BE49-F238E27FC236}">
                    <a16:creationId xmlns:a16="http://schemas.microsoft.com/office/drawing/2014/main" id="{C94102FE-BAA4-45C3-98D2-3AABC31073FB}"/>
                  </a:ext>
                </a:extLst>
              </p:cNvPr>
              <p:cNvSpPr txBox="1"/>
              <p:nvPr/>
            </p:nvSpPr>
            <p:spPr bwMode="auto">
              <a:xfrm>
                <a:off x="3347204" y="4882606"/>
                <a:ext cx="1933002" cy="662997"/>
              </a:xfrm>
              <a:prstGeom prst="rect">
                <a:avLst/>
              </a:prstGeom>
              <a:noFill/>
              <a:extLst/>
            </p:spPr>
            <p:txBody>
              <a:bodyPr wrap="none" lIns="90000" tIns="46800" rIns="90000" bIns="46800" anchor="b" anchorCtr="1">
                <a:normAutofit/>
              </a:bodyPr>
              <a:lstStyle>
                <a:defPPr>
                  <a:defRPr lang="zh-CN"/>
                </a:defPPr>
                <a:lvl1pPr>
                  <a:defRPr sz="2000" b="1">
                    <a:effectLst/>
                    <a:latin typeface="微软雅黑" panose="020B0503020204020204" pitchFamily="34" charset="-122"/>
                    <a:ea typeface="微软雅黑" panose="020B0503020204020204" pitchFamily="34" charset="-122"/>
                  </a:defRPr>
                </a:lvl1pPr>
              </a:lstStyle>
              <a:p>
                <a:r>
                  <a:rPr lang="zh-TW" altLang="zh-CN" dirty="0"/>
                  <a:t>采购与供应链管理</a:t>
                </a:r>
                <a:endParaRPr lang="zh-CN" altLang="en-US" dirty="0"/>
              </a:p>
            </p:txBody>
          </p:sp>
          <p:sp>
            <p:nvSpPr>
              <p:cNvPr id="25" name="iṩļíde">
                <a:extLst>
                  <a:ext uri="{FF2B5EF4-FFF2-40B4-BE49-F238E27FC236}">
                    <a16:creationId xmlns:a16="http://schemas.microsoft.com/office/drawing/2014/main" id="{1F90E9E2-B465-4C7B-BC32-A262D90FB656}"/>
                  </a:ext>
                </a:extLst>
              </p:cNvPr>
              <p:cNvSpPr txBox="1"/>
              <p:nvPr/>
            </p:nvSpPr>
            <p:spPr bwMode="auto">
              <a:xfrm>
                <a:off x="3196021" y="5717877"/>
                <a:ext cx="2614265" cy="1643527"/>
              </a:xfrm>
              <a:prstGeom prst="rect">
                <a:avLst/>
              </a:prstGeom>
              <a:extLst/>
            </p:spPr>
            <p:txBody>
              <a:bodyPr wrap="square">
                <a:spAutoFit/>
              </a:bodyPr>
              <a:lstStyle>
                <a:defPPr>
                  <a:defRPr lang="zh-CN"/>
                </a:defPPr>
                <a:lvl1pPr>
                  <a:lnSpc>
                    <a:spcPct val="120000"/>
                  </a:lnSpc>
                  <a:defRPr sz="1400">
                    <a:solidFill>
                      <a:schemeClr val="tx1">
                        <a:lumMod val="75000"/>
                        <a:lumOff val="25000"/>
                      </a:schemeClr>
                    </a:solidFill>
                    <a:ea typeface="微软雅黑" panose="020B0503020204020204" pitchFamily="34" charset="-122"/>
                  </a:defRPr>
                </a:lvl1pPr>
              </a:lstStyle>
              <a:p>
                <a:r>
                  <a:rPr lang="zh-TW" altLang="zh-CN" dirty="0"/>
                  <a:t>所有电商平台的成功都是供应链管理的成功。跨境电商从产品方案制订、采购、生产、运输、库存、出口，物流配送等一系列环节都需要专业的供应链管理人才</a:t>
                </a:r>
                <a:endParaRPr lang="en-US" altLang="zh-CN" dirty="0"/>
              </a:p>
            </p:txBody>
          </p:sp>
        </p:grpSp>
        <p:grpSp>
          <p:nvGrpSpPr>
            <p:cNvPr id="18" name="îṧľíďè">
              <a:extLst>
                <a:ext uri="{FF2B5EF4-FFF2-40B4-BE49-F238E27FC236}">
                  <a16:creationId xmlns:a16="http://schemas.microsoft.com/office/drawing/2014/main" id="{0D21B3A0-02D5-43B1-8340-BA3A2FA512DB}"/>
                </a:ext>
              </a:extLst>
            </p:cNvPr>
            <p:cNvGrpSpPr/>
            <p:nvPr/>
          </p:nvGrpSpPr>
          <p:grpSpPr>
            <a:xfrm>
              <a:off x="7416886" y="4309819"/>
              <a:ext cx="3148438" cy="2183421"/>
              <a:chOff x="3790668" y="4919451"/>
              <a:chExt cx="3148438" cy="2183421"/>
            </a:xfrm>
          </p:grpSpPr>
          <p:sp>
            <p:nvSpPr>
              <p:cNvPr id="22" name="îṩļïḑé">
                <a:extLst>
                  <a:ext uri="{FF2B5EF4-FFF2-40B4-BE49-F238E27FC236}">
                    <a16:creationId xmlns:a16="http://schemas.microsoft.com/office/drawing/2014/main" id="{C9F1E7EB-8CEC-4F1D-AD88-0AFBDD30E7E9}"/>
                  </a:ext>
                </a:extLst>
              </p:cNvPr>
              <p:cNvSpPr txBox="1"/>
              <p:nvPr/>
            </p:nvSpPr>
            <p:spPr bwMode="auto">
              <a:xfrm>
                <a:off x="3790668" y="4919451"/>
                <a:ext cx="1933002" cy="662997"/>
              </a:xfrm>
              <a:prstGeom prst="rect">
                <a:avLst/>
              </a:prstGeom>
              <a:noFill/>
              <a:extLst/>
            </p:spPr>
            <p:txBody>
              <a:bodyPr wrap="none" lIns="90000" tIns="46800" rIns="90000" bIns="46800" anchor="b" anchorCtr="1">
                <a:normAutofit/>
              </a:bodyPr>
              <a:lstStyle>
                <a:defPPr>
                  <a:defRPr lang="zh-CN"/>
                </a:defPPr>
                <a:lvl1pPr>
                  <a:defRPr sz="2000" b="1">
                    <a:effectLst/>
                    <a:latin typeface="微软雅黑" panose="020B0503020204020204" pitchFamily="34" charset="-122"/>
                    <a:ea typeface="微软雅黑" panose="020B0503020204020204" pitchFamily="34" charset="-122"/>
                  </a:defRPr>
                </a:lvl1pPr>
              </a:lstStyle>
              <a:p>
                <a:r>
                  <a:rPr lang="zh-TW" altLang="zh-CN" dirty="0"/>
                  <a:t>国际结算管理</a:t>
                </a:r>
                <a:endParaRPr lang="zh-CN" altLang="en-US" dirty="0"/>
              </a:p>
            </p:txBody>
          </p:sp>
          <p:sp>
            <p:nvSpPr>
              <p:cNvPr id="23" name="ïsḷíḋê">
                <a:extLst>
                  <a:ext uri="{FF2B5EF4-FFF2-40B4-BE49-F238E27FC236}">
                    <a16:creationId xmlns:a16="http://schemas.microsoft.com/office/drawing/2014/main" id="{DD7BC621-3D2F-4C3E-A963-CF3203EF6E6F}"/>
                  </a:ext>
                </a:extLst>
              </p:cNvPr>
              <p:cNvSpPr txBox="1"/>
              <p:nvPr/>
            </p:nvSpPr>
            <p:spPr bwMode="auto">
              <a:xfrm>
                <a:off x="3874332" y="5717877"/>
                <a:ext cx="3064774" cy="1384995"/>
              </a:xfrm>
              <a:prstGeom prst="rect">
                <a:avLst/>
              </a:prstGeom>
              <a:extLst/>
            </p:spPr>
            <p:txBody>
              <a:bodyPr wrap="square">
                <a:spAutoFit/>
              </a:bodyPr>
              <a:lstStyle>
                <a:defPPr>
                  <a:defRPr lang="zh-CN"/>
                </a:defPPr>
                <a:lvl1pPr>
                  <a:lnSpc>
                    <a:spcPct val="120000"/>
                  </a:lnSpc>
                  <a:defRPr sz="1400">
                    <a:solidFill>
                      <a:schemeClr val="tx1">
                        <a:lumMod val="75000"/>
                        <a:lumOff val="25000"/>
                      </a:schemeClr>
                    </a:solidFill>
                    <a:ea typeface="微软雅黑" panose="020B0503020204020204" pitchFamily="34" charset="-122"/>
                  </a:defRPr>
                </a:lvl1pPr>
              </a:lstStyle>
              <a:p>
                <a:r>
                  <a:rPr lang="zh-TW" altLang="zh-CN" dirty="0"/>
                  <a:t>灵活掌握和应用国际结算中的各项规则，能有效控制企业的国际结算风险，切实提升贸易、出口、商品及金融等领域的综合管理能力和应用法律法规水准</a:t>
                </a:r>
                <a:endParaRPr lang="en-US" altLang="zh-CN" dirty="0"/>
              </a:p>
            </p:txBody>
          </p:sp>
        </p:grpSp>
      </p:grpSp>
      <p:sp>
        <p:nvSpPr>
          <p:cNvPr id="56" name="文本框 55">
            <a:extLst>
              <a:ext uri="{FF2B5EF4-FFF2-40B4-BE49-F238E27FC236}">
                <a16:creationId xmlns:a16="http://schemas.microsoft.com/office/drawing/2014/main" id="{A0049671-CF90-46ED-BB1A-9C5A7CE00BED}"/>
              </a:ext>
            </a:extLst>
          </p:cNvPr>
          <p:cNvSpPr txBox="1"/>
          <p:nvPr/>
        </p:nvSpPr>
        <p:spPr>
          <a:xfrm>
            <a:off x="-748894" y="512115"/>
            <a:ext cx="5843726"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smtClean="0">
                <a:solidFill>
                  <a:srgbClr val="524F6A"/>
                </a:solidFill>
                <a:latin typeface="微软雅黑" panose="020B0503020204020204" pitchFamily="34" charset="-122"/>
                <a:ea typeface="微软雅黑" panose="020B0503020204020204" pitchFamily="34" charset="-122"/>
              </a:rPr>
              <a:t>中级岗位</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
        <p:nvSpPr>
          <p:cNvPr id="2" name="矩形 1"/>
          <p:cNvSpPr/>
          <p:nvPr/>
        </p:nvSpPr>
        <p:spPr>
          <a:xfrm>
            <a:off x="1465418" y="1548866"/>
            <a:ext cx="9205952" cy="683264"/>
          </a:xfrm>
          <a:prstGeom prst="rect">
            <a:avLst/>
          </a:prstGeom>
        </p:spPr>
        <p:txBody>
          <a:bodyPr wrap="square">
            <a:spAutoFit/>
          </a:bodyPr>
          <a:lstStyle/>
          <a:p>
            <a:pPr>
              <a:lnSpc>
                <a:spcPct val="120000"/>
              </a:lnSpc>
            </a:pPr>
            <a:r>
              <a:rPr lang="zh-TW" altLang="zh-CN" sz="1600" dirty="0">
                <a:solidFill>
                  <a:schemeClr val="bg1"/>
                </a:solidFill>
                <a:ea typeface="微软雅黑" panose="020B0503020204020204" pitchFamily="34" charset="-122"/>
              </a:rPr>
              <a:t>中级岗位的特点是熟悉现代商务活动，掌握跨境电子商务技术知识，懂得跨境电子商务“能做什么”的新型专业人才</a:t>
            </a:r>
            <a:endParaRPr lang="zh-CN" altLang="en-US" sz="1600"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315865439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F404901-36C8-4D2C-AB94-EC4157A098BA}"/>
              </a:ext>
            </a:extLst>
          </p:cNvPr>
          <p:cNvSpPr/>
          <p:nvPr/>
        </p:nvSpPr>
        <p:spPr>
          <a:xfrm>
            <a:off x="0" y="5065059"/>
            <a:ext cx="12192000" cy="1792941"/>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989653" y="5598291"/>
            <a:ext cx="10202862" cy="953723"/>
          </a:xfrm>
          <a:prstGeom prst="rect">
            <a:avLst/>
          </a:prstGeom>
        </p:spPr>
        <p:txBody>
          <a:bodyPr wrap="square">
            <a:spAutoFit/>
          </a:bodyPr>
          <a:lstStyle/>
          <a:p>
            <a:pPr>
              <a:lnSpc>
                <a:spcPct val="120000"/>
              </a:lnSpc>
            </a:pPr>
            <a:r>
              <a:rPr lang="zh-CN" altLang="zh-CN" sz="1600" dirty="0">
                <a:solidFill>
                  <a:schemeClr val="bg1"/>
                </a:solidFill>
                <a:ea typeface="微软雅黑" panose="020B0503020204020204" pitchFamily="34" charset="-122"/>
              </a:rPr>
              <a:t>高级岗位的特点是熟悉跨境电子商务前沿理论，能够从战略上洞察和把握跨境电子商务的特点和发展规律，具有前瞻性思维，引领跨境电子商务产业发展，懂得“为什么要做跨境电子商务”的战略性人才。主要包括熟悉跨境电子商务业务的高级职业经理人以及促进跨境电商产业发展的领军人物</a:t>
            </a:r>
            <a:endParaRPr lang="en-US" sz="1600" noProof="1">
              <a:solidFill>
                <a:schemeClr val="bg1"/>
              </a:solidFill>
              <a:ea typeface="微软雅黑" panose="020B0503020204020204" pitchFamily="34" charset="-122"/>
            </a:endParaRPr>
          </a:p>
        </p:txBody>
      </p:sp>
      <p:sp>
        <p:nvSpPr>
          <p:cNvPr id="19" name="文本框 18"/>
          <p:cNvSpPr txBox="1"/>
          <p:nvPr/>
        </p:nvSpPr>
        <p:spPr>
          <a:xfrm>
            <a:off x="742949" y="50874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smtClean="0">
                <a:solidFill>
                  <a:srgbClr val="524F6A"/>
                </a:solidFill>
                <a:latin typeface="微软雅黑" panose="020B0503020204020204" pitchFamily="34" charset="-122"/>
                <a:ea typeface="微软雅黑" panose="020B0503020204020204" pitchFamily="34" charset="-122"/>
              </a:rPr>
              <a:t>高级岗位</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id="{2BA42A44-6826-4661-A53A-DCCE43DB1BEE}"/>
              </a:ext>
            </a:extLst>
          </p:cNvPr>
          <p:cNvPicPr>
            <a:picLocks noChangeAspect="1"/>
          </p:cNvPicPr>
          <p:nvPr/>
        </p:nvPicPr>
        <p:blipFill>
          <a:blip r:embed="rId2"/>
          <a:stretch>
            <a:fillRect/>
          </a:stretch>
        </p:blipFill>
        <p:spPr>
          <a:xfrm>
            <a:off x="2928622" y="2346026"/>
            <a:ext cx="6324925" cy="3092609"/>
          </a:xfrm>
          <a:prstGeom prst="rect">
            <a:avLst/>
          </a:prstGeom>
          <a:solidFill>
            <a:srgbClr val="48B49C"/>
          </a:solidFill>
          <a:ln w="76200">
            <a:solidFill>
              <a:srgbClr val="1B6AA2"/>
            </a:solidFill>
          </a:ln>
        </p:spPr>
      </p:pic>
    </p:spTree>
    <p:extLst>
      <p:ext uri="{BB962C8B-B14F-4D97-AF65-F5344CB8AC3E}">
        <p14:creationId xmlns:p14="http://schemas.microsoft.com/office/powerpoint/2010/main" val="253470247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524F6A"/>
        </a:solidFill>
        <a:effectLst/>
      </p:bgPr>
    </p:bg>
    <p:spTree>
      <p:nvGrpSpPr>
        <p:cNvPr id="1" name=""/>
        <p:cNvGrpSpPr/>
        <p:nvPr/>
      </p:nvGrpSpPr>
      <p:grpSpPr>
        <a:xfrm>
          <a:off x="0" y="0"/>
          <a:ext cx="0" cy="0"/>
          <a:chOff x="0" y="0"/>
          <a:chExt cx="0" cy="0"/>
        </a:xfrm>
      </p:grpSpPr>
      <p:grpSp>
        <p:nvGrpSpPr>
          <p:cNvPr id="4" name="组合 3"/>
          <p:cNvGrpSpPr/>
          <p:nvPr/>
        </p:nvGrpSpPr>
        <p:grpSpPr>
          <a:xfrm>
            <a:off x="1735504" y="1938938"/>
            <a:ext cx="9108701" cy="2339102"/>
            <a:chOff x="2952637" y="409996"/>
            <a:chExt cx="6724650" cy="2339102"/>
          </a:xfrm>
        </p:grpSpPr>
        <p:sp>
          <p:nvSpPr>
            <p:cNvPr id="5" name="文本框 4"/>
            <p:cNvSpPr txBox="1"/>
            <p:nvPr/>
          </p:nvSpPr>
          <p:spPr>
            <a:xfrm>
              <a:off x="4414033" y="409996"/>
              <a:ext cx="3801858" cy="1323439"/>
            </a:xfrm>
            <a:prstGeom prst="rect">
              <a:avLst/>
            </a:prstGeom>
            <a:noFill/>
          </p:spPr>
          <p:txBody>
            <a:bodyPr wrap="square" rtlCol="0">
              <a:spAutoFit/>
            </a:bodyPr>
            <a:lstStyle/>
            <a:p>
              <a:pPr algn="ctr"/>
              <a:r>
                <a:rPr lang="zh-CN" altLang="en-US" sz="8000" dirty="0">
                  <a:solidFill>
                    <a:schemeClr val="bg1"/>
                  </a:solidFill>
                  <a:latin typeface="微软雅黑" panose="020B0503020204020204" pitchFamily="34" charset="-122"/>
                  <a:ea typeface="微软雅黑" panose="020B0503020204020204" pitchFamily="34" charset="-122"/>
                </a:rPr>
                <a:t>感谢聆听</a:t>
              </a:r>
            </a:p>
          </p:txBody>
        </p:sp>
        <p:sp>
          <p:nvSpPr>
            <p:cNvPr id="6" name="文本框 5"/>
            <p:cNvSpPr txBox="1"/>
            <p:nvPr/>
          </p:nvSpPr>
          <p:spPr>
            <a:xfrm>
              <a:off x="2952637" y="1733435"/>
              <a:ext cx="6724650" cy="1015663"/>
            </a:xfrm>
            <a:prstGeom prst="rect">
              <a:avLst/>
            </a:prstGeom>
            <a:noFill/>
          </p:spPr>
          <p:txBody>
            <a:bodyPr wrap="square" rtlCol="0">
              <a:spAutoFit/>
            </a:bodyPr>
            <a:lstStyle/>
            <a:p>
              <a:pPr algn="ctr"/>
              <a:r>
                <a:rPr lang="en-US" altLang="zh-CN" sz="6000" dirty="0">
                  <a:solidFill>
                    <a:schemeClr val="bg1"/>
                  </a:solidFill>
                  <a:latin typeface="微软雅黑" panose="020B0503020204020204" pitchFamily="34" charset="-122"/>
                  <a:ea typeface="微软雅黑" panose="020B0503020204020204" pitchFamily="34" charset="-122"/>
                </a:rPr>
                <a:t>THANK YOU</a:t>
              </a:r>
              <a:endParaRPr lang="zh-CN" altLang="en-US" sz="60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60490180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92"/>
  <p:tag name="MH_SECTIONID" val="293,294,"/>
</p:tagLst>
</file>

<file path=ppt/tags/tag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6.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81010095612"/>
  <p:tag name="MH_LIBRARY" val="GRAPHIC"/>
</p:tagLst>
</file>

<file path=ppt/tags/tag7.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Other"/>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Other"/>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Other"/>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Other"/>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Text"/>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Other"/>
  <p:tag name="MH_ORDER" val="5"/>
</p:tagLst>
</file>

<file path=ppt/tags/tag14.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Other"/>
  <p:tag name="MH_ORDER" val="6"/>
</p:tagLst>
</file>

<file path=ppt/tags/tag15.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Other"/>
  <p:tag name="MH_ORDER" val="7"/>
</p:tagLst>
</file>

<file path=ppt/tags/tag16.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Other"/>
  <p:tag name="MH_ORDER" val="8"/>
</p:tagLst>
</file>

<file path=ppt/tags/tag17.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SubTitle"/>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Text"/>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Other"/>
  <p:tag name="MH_ORDER" val="9"/>
</p:tagLst>
</file>

<file path=ppt/tags/tag20.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Other"/>
  <p:tag name="MH_ORDER" val="10"/>
</p:tagLst>
</file>

<file path=ppt/tags/tag21.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Other"/>
  <p:tag name="MH_ORDER" val="11"/>
</p:tagLst>
</file>

<file path=ppt/tags/tag22.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Other"/>
  <p:tag name="MH_ORDER" val="12"/>
</p:tagLst>
</file>

<file path=ppt/tags/tag23.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SubTitle"/>
  <p:tag name="MH_ORDER" val="3"/>
</p:tagLst>
</file>

<file path=ppt/tags/tag24.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Text"/>
  <p:tag name="MH_ORDER" val="3"/>
</p:tagLst>
</file>

<file path=ppt/tags/tag25.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Other"/>
  <p:tag name="MH_ORDER" val="13"/>
</p:tagLst>
</file>

<file path=ppt/tags/tag26.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Other"/>
  <p:tag name="MH_ORDER" val="14"/>
</p:tagLst>
</file>

<file path=ppt/tags/tag27.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Other"/>
  <p:tag name="MH_ORDER" val="15"/>
</p:tagLst>
</file>

<file path=ppt/tags/tag28.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Other"/>
  <p:tag name="MH_ORDER" val="16"/>
</p:tagLst>
</file>

<file path=ppt/tags/tag29.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SubTitle"/>
  <p:tag name="MH_ORDER" val="4"/>
</p:tagLst>
</file>

<file path=ppt/tags/tag30.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Text"/>
  <p:tag name="MH_ORDER" val="4"/>
</p:tagLst>
</file>

<file path=ppt/tags/tag31.xml><?xml version="1.0" encoding="utf-8"?>
<p:tagLst xmlns:a="http://schemas.openxmlformats.org/drawingml/2006/main" xmlns:r="http://schemas.openxmlformats.org/officeDocument/2006/relationships" xmlns:p="http://schemas.openxmlformats.org/presentationml/2006/main">
  <p:tag name="MH" val="20181010095612"/>
  <p:tag name="MH_LIBRARY" val="GRAPHIC"/>
  <p:tag name="MH_TYPE" val="PageTitle"/>
  <p:tag name="MH_ORDER" val="PageTitle"/>
</p:tagLst>
</file>

<file path=ppt/tags/tag3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3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3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3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36.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Desc"/>
  <p:tag name="MH" val="20181010100700"/>
  <p:tag name="MH_LIBRARY" val="GRAPHIC"/>
</p:tagLst>
</file>

<file path=ppt/tags/tag37.xml><?xml version="1.0" encoding="utf-8"?>
<p:tagLst xmlns:a="http://schemas.openxmlformats.org/drawingml/2006/main" xmlns:r="http://schemas.openxmlformats.org/officeDocument/2006/relationships" xmlns:p="http://schemas.openxmlformats.org/presentationml/2006/main">
  <p:tag name="MH" val="20181010100700"/>
  <p:tag name="MH_LIBRARY" val="GRAPHIC"/>
  <p:tag name="MH_TYPE" val="Picture"/>
  <p:tag name="MH_ORDER" val="1"/>
</p:tagLst>
</file>

<file path=ppt/tags/tag38.xml><?xml version="1.0" encoding="utf-8"?>
<p:tagLst xmlns:a="http://schemas.openxmlformats.org/drawingml/2006/main" xmlns:r="http://schemas.openxmlformats.org/officeDocument/2006/relationships" xmlns:p="http://schemas.openxmlformats.org/presentationml/2006/main">
  <p:tag name="MH" val="20181010100700"/>
  <p:tag name="MH_LIBRARY" val="GRAPHIC"/>
  <p:tag name="MH_TYPE" val="Other"/>
  <p:tag name="MH_ORDER" val="1"/>
</p:tagLst>
</file>

<file path=ppt/tags/tag39.xml><?xml version="1.0" encoding="utf-8"?>
<p:tagLst xmlns:a="http://schemas.openxmlformats.org/drawingml/2006/main" xmlns:r="http://schemas.openxmlformats.org/officeDocument/2006/relationships" xmlns:p="http://schemas.openxmlformats.org/presentationml/2006/main">
  <p:tag name="MH" val="20181010100700"/>
  <p:tag name="MH_LIBRARY" val="GRAPHIC"/>
  <p:tag name="MH_TYPE" val="Other"/>
  <p:tag name="MH_ORDER" val="2"/>
</p:tagLst>
</file>

<file path=ppt/tags/tag40.xml><?xml version="1.0" encoding="utf-8"?>
<p:tagLst xmlns:a="http://schemas.openxmlformats.org/drawingml/2006/main" xmlns:r="http://schemas.openxmlformats.org/officeDocument/2006/relationships" xmlns:p="http://schemas.openxmlformats.org/presentationml/2006/main">
  <p:tag name="MH" val="20181010100700"/>
  <p:tag name="MH_LIBRARY" val="GRAPHIC"/>
  <p:tag name="MH_TYPE" val="Desc"/>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81010100700"/>
  <p:tag name="MH_LIBRARY" val="GRAPHIC"/>
  <p:tag name="MH_TYPE" val="PageTitle"/>
  <p:tag name="MH_ORDER" val="PageTitle"/>
</p:tagLst>
</file>

<file path=ppt/tags/tag42.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Other"/>
  <p:tag name="MH_ORDER" val="1"/>
</p:tagLst>
</file>

<file path=ppt/tags/tag43.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SubTitle"/>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Other"/>
  <p:tag name="MH_ORDER" val="2"/>
</p:tagLst>
</file>

<file path=ppt/tags/tag45.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Other"/>
  <p:tag name="MH_ORDER" val="3"/>
</p:tagLst>
</file>

<file path=ppt/tags/tag46.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SubTitle"/>
  <p:tag name="MH_ORDER" val="2"/>
</p:tagLst>
</file>

<file path=ppt/tags/tag47.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Other"/>
  <p:tag name="MH_ORDER" val="4"/>
</p:tagLst>
</file>

<file path=ppt/tags/tag48.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Other"/>
  <p:tag name="MH_ORDER" val="5"/>
</p:tagLst>
</file>

<file path=ppt/tags/tag49.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SubTitle"/>
  <p:tag name="MH_ORDER" val="3"/>
</p:tagLst>
</file>

<file path=ppt/tags/tag50.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Other"/>
  <p:tag name="MH_ORDER" val="8"/>
</p:tagLst>
</file>

<file path=ppt/tags/tag51.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Other"/>
  <p:tag name="MH_ORDER" val="9"/>
</p:tagLst>
</file>

<file path=ppt/tags/tag52.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Other"/>
  <p:tag name="MH_ORDER" val="10"/>
</p:tagLst>
</file>

<file path=ppt/tags/tag53.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Other"/>
  <p:tag name="MH_ORDER" val="1"/>
</p:tagLst>
</file>

<file path=ppt/tags/tag54.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SubTitle"/>
  <p:tag name="MH_ORDER" val="1"/>
</p:tagLst>
</file>

<file path=ppt/tags/tag55.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Other"/>
  <p:tag name="MH_ORDER" val="2"/>
</p:tagLst>
</file>

<file path=ppt/tags/tag56.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Other"/>
  <p:tag name="MH_ORDER" val="3"/>
</p:tagLst>
</file>

<file path=ppt/tags/tag57.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SubTitle"/>
  <p:tag name="MH_ORDER" val="2"/>
</p:tagLst>
</file>

<file path=ppt/tags/tag58.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Other"/>
  <p:tag name="MH_ORDER" val="4"/>
</p:tagLst>
</file>

<file path=ppt/tags/tag59.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Other"/>
  <p:tag name="MH_ORDER" val="5"/>
</p:tagLst>
</file>

<file path=ppt/tags/tag60.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SubTitle"/>
  <p:tag name="MH_ORDER" val="3"/>
</p:tagLst>
</file>

<file path=ppt/tags/tag61.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Other"/>
  <p:tag name="MH_ORDER" val="8"/>
</p:tagLst>
</file>

<file path=ppt/tags/tag62.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Other"/>
  <p:tag name="MH_ORDER" val="9"/>
</p:tagLst>
</file>

<file path=ppt/tags/tag63.xml><?xml version="1.0" encoding="utf-8"?>
<p:tagLst xmlns:a="http://schemas.openxmlformats.org/drawingml/2006/main" xmlns:r="http://schemas.openxmlformats.org/officeDocument/2006/relationships" xmlns:p="http://schemas.openxmlformats.org/presentationml/2006/main">
  <p:tag name="MH" val="20170725164158"/>
  <p:tag name="MH_LIBRARY" val="GRAPHIC"/>
  <p:tag name="MH_TYPE" val="Other"/>
  <p:tag name="MH_ORDER" val="10"/>
</p:tagLst>
</file>

<file path=ppt/tags/tag64.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Text"/>
  <p:tag name="MH" val="20181010105842"/>
  <p:tag name="MH_LIBRARY" val="GRAPHIC"/>
</p:tagLst>
</file>

<file path=ppt/tags/tag65.xml><?xml version="1.0" encoding="utf-8"?>
<p:tagLst xmlns:a="http://schemas.openxmlformats.org/drawingml/2006/main" xmlns:r="http://schemas.openxmlformats.org/officeDocument/2006/relationships" xmlns:p="http://schemas.openxmlformats.org/presentationml/2006/main">
  <p:tag name="MH" val="20181010105842"/>
  <p:tag name="MH_LIBRARY" val="GRAPHIC"/>
  <p:tag name="MH_TYPE" val="Other"/>
  <p:tag name="MH_ORDER" val="1"/>
</p:tagLst>
</file>

<file path=ppt/tags/tag66.xml><?xml version="1.0" encoding="utf-8"?>
<p:tagLst xmlns:a="http://schemas.openxmlformats.org/drawingml/2006/main" xmlns:r="http://schemas.openxmlformats.org/officeDocument/2006/relationships" xmlns:p="http://schemas.openxmlformats.org/presentationml/2006/main">
  <p:tag name="MH" val="20181010105842"/>
  <p:tag name="MH_LIBRARY" val="GRAPHIC"/>
  <p:tag name="MH_TYPE" val="Other"/>
  <p:tag name="MH_ORDER" val="2"/>
</p:tagLst>
</file>

<file path=ppt/tags/tag67.xml><?xml version="1.0" encoding="utf-8"?>
<p:tagLst xmlns:a="http://schemas.openxmlformats.org/drawingml/2006/main" xmlns:r="http://schemas.openxmlformats.org/officeDocument/2006/relationships" xmlns:p="http://schemas.openxmlformats.org/presentationml/2006/main">
  <p:tag name="MH" val="20181010105842"/>
  <p:tag name="MH_LIBRARY" val="GRAPHIC"/>
  <p:tag name="MH_TYPE" val="Other"/>
  <p:tag name="MH_ORDER" val="3"/>
</p:tagLst>
</file>

<file path=ppt/tags/tag68.xml><?xml version="1.0" encoding="utf-8"?>
<p:tagLst xmlns:a="http://schemas.openxmlformats.org/drawingml/2006/main" xmlns:r="http://schemas.openxmlformats.org/officeDocument/2006/relationships" xmlns:p="http://schemas.openxmlformats.org/presentationml/2006/main">
  <p:tag name="MH" val="20181010105842"/>
  <p:tag name="MH_LIBRARY" val="GRAPHIC"/>
  <p:tag name="MH_TYPE" val="Other"/>
  <p:tag name="MH_ORDER" val="4"/>
</p:tagLst>
</file>

<file path=ppt/tags/tag69.xml><?xml version="1.0" encoding="utf-8"?>
<p:tagLst xmlns:a="http://schemas.openxmlformats.org/drawingml/2006/main" xmlns:r="http://schemas.openxmlformats.org/officeDocument/2006/relationships" xmlns:p="http://schemas.openxmlformats.org/presentationml/2006/main">
  <p:tag name="MH" val="20181010105842"/>
  <p:tag name="MH_LIBRARY" val="GRAPHIC"/>
  <p:tag name="MH_TYPE" val="Other"/>
  <p:tag name="MH_ORDER" val="5"/>
</p:tagLst>
</file>

<file path=ppt/tags/tag70.xml><?xml version="1.0" encoding="utf-8"?>
<p:tagLst xmlns:a="http://schemas.openxmlformats.org/drawingml/2006/main" xmlns:r="http://schemas.openxmlformats.org/officeDocument/2006/relationships" xmlns:p="http://schemas.openxmlformats.org/presentationml/2006/main">
  <p:tag name="MH" val="20181010105842"/>
  <p:tag name="MH_LIBRARY" val="GRAPHIC"/>
  <p:tag name="MH_TYPE" val="Text"/>
  <p:tag name="MH_ORDER" val="1"/>
</p:tagLst>
</file>

<file path=ppt/tags/tag71.xml><?xml version="1.0" encoding="utf-8"?>
<p:tagLst xmlns:a="http://schemas.openxmlformats.org/drawingml/2006/main" xmlns:r="http://schemas.openxmlformats.org/officeDocument/2006/relationships" xmlns:p="http://schemas.openxmlformats.org/presentationml/2006/main">
  <p:tag name="MH" val="20181010105842"/>
  <p:tag name="MH_LIBRARY" val="GRAPHIC"/>
  <p:tag name="MH_TYPE" val="Other"/>
  <p:tag name="MH_ORDER" val="6"/>
</p:tagLst>
</file>

<file path=ppt/tags/tag72.xml><?xml version="1.0" encoding="utf-8"?>
<p:tagLst xmlns:a="http://schemas.openxmlformats.org/drawingml/2006/main" xmlns:r="http://schemas.openxmlformats.org/officeDocument/2006/relationships" xmlns:p="http://schemas.openxmlformats.org/presentationml/2006/main">
  <p:tag name="MH" val="20181010105842"/>
  <p:tag name="MH_LIBRARY" val="GRAPHIC"/>
  <p:tag name="MH_TYPE" val="Other"/>
  <p:tag name="MH_ORDER" val="7"/>
</p:tagLst>
</file>

<file path=ppt/tags/tag73.xml><?xml version="1.0" encoding="utf-8"?>
<p:tagLst xmlns:a="http://schemas.openxmlformats.org/drawingml/2006/main" xmlns:r="http://schemas.openxmlformats.org/officeDocument/2006/relationships" xmlns:p="http://schemas.openxmlformats.org/presentationml/2006/main">
  <p:tag name="MH" val="20181010105842"/>
  <p:tag name="MH_LIBRARY" val="GRAPHIC"/>
  <p:tag name="MH_TYPE" val="Other"/>
  <p:tag name="MH_ORDER" val="8"/>
</p:tagLst>
</file>

<file path=ppt/tags/tag74.xml><?xml version="1.0" encoding="utf-8"?>
<p:tagLst xmlns:a="http://schemas.openxmlformats.org/drawingml/2006/main" xmlns:r="http://schemas.openxmlformats.org/officeDocument/2006/relationships" xmlns:p="http://schemas.openxmlformats.org/presentationml/2006/main">
  <p:tag name="MH" val="20181010105842"/>
  <p:tag name="MH_LIBRARY" val="GRAPHIC"/>
  <p:tag name="MH_TYPE" val="Other"/>
  <p:tag name="MH_ORDER" val="9"/>
</p:tagLst>
</file>

<file path=ppt/tags/tag75.xml><?xml version="1.0" encoding="utf-8"?>
<p:tagLst xmlns:a="http://schemas.openxmlformats.org/drawingml/2006/main" xmlns:r="http://schemas.openxmlformats.org/officeDocument/2006/relationships" xmlns:p="http://schemas.openxmlformats.org/presentationml/2006/main">
  <p:tag name="MH" val="20181010105842"/>
  <p:tag name="MH_LIBRARY" val="GRAPHIC"/>
  <p:tag name="MH_TYPE" val="Other"/>
  <p:tag name="MH_ORDER" val="10"/>
</p:tagLst>
</file>

<file path=ppt/tags/tag76.xml><?xml version="1.0" encoding="utf-8"?>
<p:tagLst xmlns:a="http://schemas.openxmlformats.org/drawingml/2006/main" xmlns:r="http://schemas.openxmlformats.org/officeDocument/2006/relationships" xmlns:p="http://schemas.openxmlformats.org/presentationml/2006/main">
  <p:tag name="MH" val="20181010105842"/>
  <p:tag name="MH_LIBRARY" val="GRAPHIC"/>
  <p:tag name="MH_TYPE" val="Other"/>
  <p:tag name="MH_ORDER" val="11"/>
</p:tagLst>
</file>

<file path=ppt/tags/tag77.xml><?xml version="1.0" encoding="utf-8"?>
<p:tagLst xmlns:a="http://schemas.openxmlformats.org/drawingml/2006/main" xmlns:r="http://schemas.openxmlformats.org/officeDocument/2006/relationships" xmlns:p="http://schemas.openxmlformats.org/presentationml/2006/main">
  <p:tag name="MH" val="20181010105842"/>
  <p:tag name="MH_LIBRARY" val="GRAPHIC"/>
  <p:tag name="MH_TYPE" val="Other"/>
  <p:tag name="MH_ORDER" val="12"/>
</p:tagLst>
</file>

<file path=ppt/tags/tag78.xml><?xml version="1.0" encoding="utf-8"?>
<p:tagLst xmlns:a="http://schemas.openxmlformats.org/drawingml/2006/main" xmlns:r="http://schemas.openxmlformats.org/officeDocument/2006/relationships" xmlns:p="http://schemas.openxmlformats.org/presentationml/2006/main">
  <p:tag name="MH" val="20181010105842"/>
  <p:tag name="MH_LIBRARY" val="GRAPHIC"/>
  <p:tag name="MH_TYPE" val="Other"/>
  <p:tag name="MH_ORDER" val="13"/>
</p:tagLst>
</file>

<file path=ppt/tags/tag79.xml><?xml version="1.0" encoding="utf-8"?>
<p:tagLst xmlns:a="http://schemas.openxmlformats.org/drawingml/2006/main" xmlns:r="http://schemas.openxmlformats.org/officeDocument/2006/relationships" xmlns:p="http://schemas.openxmlformats.org/presentationml/2006/main">
  <p:tag name="MH" val="20181010105842"/>
  <p:tag name="MH_LIBRARY" val="GRAPHIC"/>
  <p:tag name="MH_TYPE" val="Other"/>
  <p:tag name="MH_ORDER" val="14"/>
</p:tagLst>
</file>

<file path=ppt/tags/tag80.xml><?xml version="1.0" encoding="utf-8"?>
<p:tagLst xmlns:a="http://schemas.openxmlformats.org/drawingml/2006/main" xmlns:r="http://schemas.openxmlformats.org/officeDocument/2006/relationships" xmlns:p="http://schemas.openxmlformats.org/presentationml/2006/main">
  <p:tag name="MH" val="20181010105842"/>
  <p:tag name="MH_LIBRARY" val="GRAPHIC"/>
  <p:tag name="MH_TYPE" val="Other"/>
  <p:tag name="MH_ORDER" val="15"/>
</p:tagLst>
</file>

<file path=ppt/tags/tag81.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8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8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8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85.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QiTTB#"/>
  <p:tag name="MH_LAYOUT" val="SubTitle"/>
  <p:tag name="MH" val="20181010113303"/>
  <p:tag name="MH_LIBRARY" val="GRAPHIC"/>
</p:tagLst>
</file>

<file path=ppt/tags/tag86.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1"/>
</p:tagLst>
</file>

<file path=ppt/tags/tag87.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2"/>
</p:tagLst>
</file>

<file path=ppt/tags/tag88.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3"/>
</p:tagLst>
</file>

<file path=ppt/tags/tag89.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4"/>
</p:tagLst>
</file>

<file path=ppt/tags/tag90.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5"/>
</p:tagLst>
</file>

<file path=ppt/tags/tag91.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6"/>
</p:tagLst>
</file>

<file path=ppt/tags/tag92.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7"/>
</p:tagLst>
</file>

<file path=ppt/tags/tag93.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8"/>
</p:tagLst>
</file>

<file path=ppt/tags/tag94.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9"/>
</p:tagLst>
</file>

<file path=ppt/tags/tag95.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10"/>
</p:tagLst>
</file>

<file path=ppt/tags/tag96.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11"/>
</p:tagLst>
</file>

<file path=ppt/tags/tag97.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12"/>
</p:tagLst>
</file>

<file path=ppt/tags/tag98.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13"/>
</p:tagLst>
</file>

<file path=ppt/tags/tag99.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14"/>
</p:tagLst>
</file>

<file path=ppt/tags/tag100.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15"/>
</p:tagLst>
</file>

<file path=ppt/tags/tag101.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16"/>
</p:tagLst>
</file>

<file path=ppt/tags/tag102.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17"/>
</p:tagLst>
</file>

<file path=ppt/tags/tag103.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18"/>
</p:tagLst>
</file>

<file path=ppt/tags/tag104.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19"/>
</p:tagLst>
</file>

<file path=ppt/tags/tag105.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20"/>
</p:tagLst>
</file>

<file path=ppt/tags/tag106.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21"/>
</p:tagLst>
</file>

<file path=ppt/tags/tag107.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22"/>
</p:tagLst>
</file>

<file path=ppt/tags/tag108.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23"/>
</p:tagLst>
</file>

<file path=ppt/tags/tag109.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24"/>
</p:tagLst>
</file>

<file path=ppt/tags/tag110.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25"/>
</p:tagLst>
</file>

<file path=ppt/tags/tag111.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26"/>
</p:tagLst>
</file>

<file path=ppt/tags/tag112.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Other"/>
  <p:tag name="MH_ORDER" val="27"/>
</p:tagLst>
</file>

<file path=ppt/tags/tag113.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PageTitle"/>
  <p:tag name="MH_ORDER" val="PageTitle"/>
</p:tagLst>
</file>

<file path=ppt/tags/tag114.xml><?xml version="1.0" encoding="utf-8"?>
<p:tagLst xmlns:a="http://schemas.openxmlformats.org/drawingml/2006/main" xmlns:r="http://schemas.openxmlformats.org/officeDocument/2006/relationships" xmlns:p="http://schemas.openxmlformats.org/presentationml/2006/main">
  <p:tag name="ISLIDE.DIAGRAM" val="f82c4c53-79dd-4090-a9b4-8cc8e84121fd"/>
</p:tagLst>
</file>

<file path=ppt/tags/tag115.xml><?xml version="1.0" encoding="utf-8"?>
<p:tagLst xmlns:a="http://schemas.openxmlformats.org/drawingml/2006/main" xmlns:r="http://schemas.openxmlformats.org/officeDocument/2006/relationships" xmlns:p="http://schemas.openxmlformats.org/presentationml/2006/main">
  <p:tag name="MH" val="20181010113303"/>
  <p:tag name="MH_LIBRARY" val="GRAPHIC"/>
  <p:tag name="MH_TYPE" val="PageTitle"/>
  <p:tag name="MH_ORDER" val="PageTitle"/>
</p:tagLst>
</file>

<file path=ppt/tags/tag11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11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118.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119.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120.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121.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12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12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124.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
  <p:tag name="MH" val="20181010154434"/>
  <p:tag name="MH_LIBRARY" val="GRAPHIC"/>
</p:tagLst>
</file>

<file path=ppt/tags/tag125.xml><?xml version="1.0" encoding="utf-8"?>
<p:tagLst xmlns:a="http://schemas.openxmlformats.org/drawingml/2006/main" xmlns:r="http://schemas.openxmlformats.org/officeDocument/2006/relationships" xmlns:p="http://schemas.openxmlformats.org/presentationml/2006/main">
  <p:tag name="MH" val="20181010154434"/>
  <p:tag name="MH_LIBRARY" val="GRAPHIC"/>
  <p:tag name="MH_TYPE" val="Other"/>
  <p:tag name="MH_ORDER" val="1"/>
</p:tagLst>
</file>

<file path=ppt/tags/tag126.xml><?xml version="1.0" encoding="utf-8"?>
<p:tagLst xmlns:a="http://schemas.openxmlformats.org/drawingml/2006/main" xmlns:r="http://schemas.openxmlformats.org/officeDocument/2006/relationships" xmlns:p="http://schemas.openxmlformats.org/presentationml/2006/main">
  <p:tag name="MH" val="20181010154434"/>
  <p:tag name="MH_LIBRARY" val="GRAPHIC"/>
  <p:tag name="MH_TYPE" val="Picture"/>
  <p:tag name="MH_ORDER" val="1"/>
</p:tagLst>
</file>

<file path=ppt/tags/tag127.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AUTOCOLOR" val="FALSE"/>
  <p:tag name="MH_TYPE" val="SECTION"/>
  <p:tag name="ID" val="547124"/>
</p:tagLst>
</file>

<file path=ppt/tags/tag128.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OTHERS"/>
  <p:tag name="ID" val="547124"/>
</p:tagLst>
</file>

<file path=ppt/tags/tag129.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TITLE"/>
  <p:tag name="ID" val="547124"/>
</p:tagLst>
</file>

<file path=ppt/tags/tag130.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NUMBER"/>
  <p:tag name="ID" val="547124"/>
  <p:tag name="MH_ORDER" val="NUMBER"/>
</p:tagLst>
</file>

<file path=ppt/tags/tag131.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AUTOCOLOR" val="FALSE"/>
  <p:tag name="MH_TYPE" val="SECTION"/>
  <p:tag name="ID" val="547124"/>
</p:tagLst>
</file>

<file path=ppt/tags/tag132.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OTHERS"/>
  <p:tag name="ID" val="547124"/>
</p:tagLst>
</file>

<file path=ppt/tags/tag133.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TITLE"/>
  <p:tag name="ID" val="547124"/>
</p:tagLst>
</file>

<file path=ppt/tags/tag134.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NUMBER"/>
  <p:tag name="ID" val="547124"/>
  <p:tag name="MH_ORDER" val="NUMBER"/>
</p:tagLst>
</file>

<file path=ppt/tags/tag135.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1"/>
</p:tagLst>
</file>

<file path=ppt/tags/tag136.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SubTitle"/>
  <p:tag name="MH_ORDER" val="1"/>
</p:tagLst>
</file>

<file path=ppt/tags/tag137.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2"/>
</p:tagLst>
</file>

<file path=ppt/tags/tag138.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3"/>
</p:tagLst>
</file>

<file path=ppt/tags/tag139.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SubTitle"/>
  <p:tag name="MH_ORDER" val="2"/>
</p:tagLst>
</file>

<file path=ppt/tags/tag140.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4"/>
</p:tagLst>
</file>

<file path=ppt/tags/tag141.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5"/>
</p:tagLst>
</file>

<file path=ppt/tags/tag142.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SubTitle"/>
  <p:tag name="MH_ORDER" val="3"/>
</p:tagLst>
</file>

<file path=ppt/tags/tag143.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6"/>
</p:tagLst>
</file>

<file path=ppt/tags/tag144.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7"/>
</p:tagLst>
</file>

<file path=ppt/tags/tag145.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SubTitle"/>
  <p:tag name="MH_ORDER" val="4"/>
</p:tagLst>
</file>

<file path=ppt/tags/tag146.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8"/>
</p:tagLst>
</file>

<file path=ppt/tags/tag147.xml><?xml version="1.0" encoding="utf-8"?>
<p:tagLst xmlns:a="http://schemas.openxmlformats.org/drawingml/2006/main" xmlns:r="http://schemas.openxmlformats.org/officeDocument/2006/relationships" xmlns:p="http://schemas.openxmlformats.org/presentationml/2006/main">
  <p:tag name="MH" val="20170725175824"/>
  <p:tag name="MH_LIBRARY" val="GRAPHIC"/>
  <p:tag name="MH_TYPE" val="Other"/>
  <p:tag name="MH_ORDER" val="1"/>
</p:tagLst>
</file>

<file path=ppt/tags/tag148.xml><?xml version="1.0" encoding="utf-8"?>
<p:tagLst xmlns:a="http://schemas.openxmlformats.org/drawingml/2006/main" xmlns:r="http://schemas.openxmlformats.org/officeDocument/2006/relationships" xmlns:p="http://schemas.openxmlformats.org/presentationml/2006/main">
  <p:tag name="MH" val="20170725175824"/>
  <p:tag name="MH_LIBRARY" val="GRAPHIC"/>
  <p:tag name="MH_TYPE" val="Title"/>
  <p:tag name="MH_ORDER" val="1"/>
</p:tagLst>
</file>

<file path=ppt/tags/tag149.xml><?xml version="1.0" encoding="utf-8"?>
<p:tagLst xmlns:a="http://schemas.openxmlformats.org/drawingml/2006/main" xmlns:r="http://schemas.openxmlformats.org/officeDocument/2006/relationships" xmlns:p="http://schemas.openxmlformats.org/presentationml/2006/main">
  <p:tag name="MH" val="20170725175824"/>
  <p:tag name="MH_LIBRARY" val="GRAPHIC"/>
  <p:tag name="MH_TYPE" val="Other"/>
  <p:tag name="MH_ORDER" val="2"/>
</p:tagLst>
</file>

<file path=ppt/tags/tag150.xml><?xml version="1.0" encoding="utf-8"?>
<p:tagLst xmlns:a="http://schemas.openxmlformats.org/drawingml/2006/main" xmlns:r="http://schemas.openxmlformats.org/officeDocument/2006/relationships" xmlns:p="http://schemas.openxmlformats.org/presentationml/2006/main">
  <p:tag name="MH" val="20170725175824"/>
  <p:tag name="MH_LIBRARY" val="GRAPHIC"/>
  <p:tag name="MH_TYPE" val="Other"/>
  <p:tag name="MH_ORDER" val="3"/>
</p:tagLst>
</file>

<file path=ppt/tags/tag151.xml><?xml version="1.0" encoding="utf-8"?>
<p:tagLst xmlns:a="http://schemas.openxmlformats.org/drawingml/2006/main" xmlns:r="http://schemas.openxmlformats.org/officeDocument/2006/relationships" xmlns:p="http://schemas.openxmlformats.org/presentationml/2006/main">
  <p:tag name="MH" val="20170725175824"/>
  <p:tag name="MH_LIBRARY" val="GRAPHIC"/>
  <p:tag name="MH_TYPE" val="Other"/>
  <p:tag name="MH_ORDER" val="4"/>
</p:tagLst>
</file>

<file path=ppt/tags/tag152.xml><?xml version="1.0" encoding="utf-8"?>
<p:tagLst xmlns:a="http://schemas.openxmlformats.org/drawingml/2006/main" xmlns:r="http://schemas.openxmlformats.org/officeDocument/2006/relationships" xmlns:p="http://schemas.openxmlformats.org/presentationml/2006/main">
  <p:tag name="MH" val="20170725175824"/>
  <p:tag name="MH_LIBRARY" val="GRAPHIC"/>
  <p:tag name="MH_TYPE" val="SubTitle"/>
  <p:tag name="MH_ORDER" val="1"/>
</p:tagLst>
</file>

<file path=ppt/tags/tag153.xml><?xml version="1.0" encoding="utf-8"?>
<p:tagLst xmlns:a="http://schemas.openxmlformats.org/drawingml/2006/main" xmlns:r="http://schemas.openxmlformats.org/officeDocument/2006/relationships" xmlns:p="http://schemas.openxmlformats.org/presentationml/2006/main">
  <p:tag name="MH" val="20170725175824"/>
  <p:tag name="MH_LIBRARY" val="GRAPHIC"/>
  <p:tag name="MH_TYPE" val="Other"/>
  <p:tag name="MH_ORDER" val="5"/>
</p:tagLst>
</file>

<file path=ppt/tags/tag154.xml><?xml version="1.0" encoding="utf-8"?>
<p:tagLst xmlns:a="http://schemas.openxmlformats.org/drawingml/2006/main" xmlns:r="http://schemas.openxmlformats.org/officeDocument/2006/relationships" xmlns:p="http://schemas.openxmlformats.org/presentationml/2006/main">
  <p:tag name="MH" val="20170725175824"/>
  <p:tag name="MH_LIBRARY" val="GRAPHIC"/>
  <p:tag name="MH_TYPE" val="Other"/>
  <p:tag name="MH_ORDER" val="6"/>
</p:tagLst>
</file>

<file path=ppt/tags/tag155.xml><?xml version="1.0" encoding="utf-8"?>
<p:tagLst xmlns:a="http://schemas.openxmlformats.org/drawingml/2006/main" xmlns:r="http://schemas.openxmlformats.org/officeDocument/2006/relationships" xmlns:p="http://schemas.openxmlformats.org/presentationml/2006/main">
  <p:tag name="MH" val="20170725175824"/>
  <p:tag name="MH_LIBRARY" val="GRAPHIC"/>
  <p:tag name="MH_TYPE" val="Other"/>
  <p:tag name="MH_ORDER" val="7"/>
</p:tagLst>
</file>

<file path=ppt/tags/tag156.xml><?xml version="1.0" encoding="utf-8"?>
<p:tagLst xmlns:a="http://schemas.openxmlformats.org/drawingml/2006/main" xmlns:r="http://schemas.openxmlformats.org/officeDocument/2006/relationships" xmlns:p="http://schemas.openxmlformats.org/presentationml/2006/main">
  <p:tag name="MH" val="20170725175824"/>
  <p:tag name="MH_LIBRARY" val="GRAPHIC"/>
  <p:tag name="MH_TYPE" val="Other"/>
  <p:tag name="MH_ORDER" val="8"/>
</p:tagLst>
</file>

<file path=ppt/tags/tag157.xml><?xml version="1.0" encoding="utf-8"?>
<p:tagLst xmlns:a="http://schemas.openxmlformats.org/drawingml/2006/main" xmlns:r="http://schemas.openxmlformats.org/officeDocument/2006/relationships" xmlns:p="http://schemas.openxmlformats.org/presentationml/2006/main">
  <p:tag name="MH" val="20170725175824"/>
  <p:tag name="MH_LIBRARY" val="GRAPHIC"/>
  <p:tag name="MH_TYPE" val="Other"/>
  <p:tag name="MH_ORDER" val="9"/>
</p:tagLst>
</file>

<file path=ppt/tags/tag158.xml><?xml version="1.0" encoding="utf-8"?>
<p:tagLst xmlns:a="http://schemas.openxmlformats.org/drawingml/2006/main" xmlns:r="http://schemas.openxmlformats.org/officeDocument/2006/relationships" xmlns:p="http://schemas.openxmlformats.org/presentationml/2006/main">
  <p:tag name="MH" val="20170725175824"/>
  <p:tag name="MH_LIBRARY" val="GRAPHIC"/>
  <p:tag name="MH_TYPE" val="Other"/>
  <p:tag name="MH_ORDER" val="10"/>
</p:tagLst>
</file>

<file path=ppt/tags/tag159.xml><?xml version="1.0" encoding="utf-8"?>
<p:tagLst xmlns:a="http://schemas.openxmlformats.org/drawingml/2006/main" xmlns:r="http://schemas.openxmlformats.org/officeDocument/2006/relationships" xmlns:p="http://schemas.openxmlformats.org/presentationml/2006/main">
  <p:tag name="MH" val="20170725175824"/>
  <p:tag name="MH_LIBRARY" val="GRAPHIC"/>
  <p:tag name="MH_TYPE" val="Other"/>
  <p:tag name="MH_ORDER" val="11"/>
</p:tagLst>
</file>

<file path=ppt/tags/tag160.xml><?xml version="1.0" encoding="utf-8"?>
<p:tagLst xmlns:a="http://schemas.openxmlformats.org/drawingml/2006/main" xmlns:r="http://schemas.openxmlformats.org/officeDocument/2006/relationships" xmlns:p="http://schemas.openxmlformats.org/presentationml/2006/main">
  <p:tag name="MH" val="20170725175824"/>
  <p:tag name="MH_LIBRARY" val="GRAPHIC"/>
  <p:tag name="MH_TYPE" val="Other"/>
  <p:tag name="MH_ORDER" val="12"/>
</p:tagLst>
</file>

<file path=ppt/tags/tag161.xml><?xml version="1.0" encoding="utf-8"?>
<p:tagLst xmlns:a="http://schemas.openxmlformats.org/drawingml/2006/main" xmlns:r="http://schemas.openxmlformats.org/officeDocument/2006/relationships" xmlns:p="http://schemas.openxmlformats.org/presentationml/2006/main">
  <p:tag name="MH" val="20170725175824"/>
  <p:tag name="MH_LIBRARY" val="GRAPHIC"/>
  <p:tag name="MH_TYPE" val="Other"/>
  <p:tag name="MH_ORDER" val="13"/>
</p:tagLst>
</file>

<file path=ppt/tags/tag162.xml><?xml version="1.0" encoding="utf-8"?>
<p:tagLst xmlns:a="http://schemas.openxmlformats.org/drawingml/2006/main" xmlns:r="http://schemas.openxmlformats.org/officeDocument/2006/relationships" xmlns:p="http://schemas.openxmlformats.org/presentationml/2006/main">
  <p:tag name="MH" val="20170725175824"/>
  <p:tag name="MH_LIBRARY" val="GRAPHIC"/>
  <p:tag name="MH_TYPE" val="Other"/>
  <p:tag name="MH_ORDER" val="14"/>
</p:tagLst>
</file>

<file path=ppt/tags/tag163.xml><?xml version="1.0" encoding="utf-8"?>
<p:tagLst xmlns:a="http://schemas.openxmlformats.org/drawingml/2006/main" xmlns:r="http://schemas.openxmlformats.org/officeDocument/2006/relationships" xmlns:p="http://schemas.openxmlformats.org/presentationml/2006/main">
  <p:tag name="MH" val="20170725175824"/>
  <p:tag name="MH_LIBRARY" val="GRAPHIC"/>
  <p:tag name="MH_TYPE" val="Other"/>
  <p:tag name="MH_ORDER" val="15"/>
</p:tagLst>
</file>

<file path=ppt/tags/tag164.xml><?xml version="1.0" encoding="utf-8"?>
<p:tagLst xmlns:a="http://schemas.openxmlformats.org/drawingml/2006/main" xmlns:r="http://schemas.openxmlformats.org/officeDocument/2006/relationships" xmlns:p="http://schemas.openxmlformats.org/presentationml/2006/main">
  <p:tag name="MH" val="20170725175824"/>
  <p:tag name="MH_LIBRARY" val="GRAPHIC"/>
  <p:tag name="MH_TYPE" val="Other"/>
  <p:tag name="MH_ORDER" val="16"/>
</p:tagLst>
</file>

<file path=ppt/tags/tag165.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1"/>
</p:tagLst>
</file>

<file path=ppt/tags/tag166.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SubTitle"/>
  <p:tag name="MH_ORDER" val="1"/>
</p:tagLst>
</file>

<file path=ppt/tags/tag167.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2"/>
</p:tagLst>
</file>

<file path=ppt/tags/tag168.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3"/>
</p:tagLst>
</file>

<file path=ppt/tags/tag169.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SubTitle"/>
  <p:tag name="MH_ORDER" val="2"/>
</p:tagLst>
</file>

<file path=ppt/tags/tag170.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4"/>
</p:tagLst>
</file>

<file path=ppt/tags/tag171.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5"/>
</p:tagLst>
</file>

<file path=ppt/tags/tag172.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SubTitle"/>
  <p:tag name="MH_ORDER" val="3"/>
</p:tagLst>
</file>

<file path=ppt/tags/tag173.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6"/>
</p:tagLst>
</file>

<file path=ppt/tags/tag174.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7"/>
</p:tagLst>
</file>

<file path=ppt/tags/tag175.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SubTitle"/>
  <p:tag name="MH_ORDER" val="4"/>
</p:tagLst>
</file>

<file path=ppt/tags/tag176.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8"/>
</p:tagLst>
</file>

<file path=ppt/tags/tag177.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1"/>
</p:tagLst>
</file>

<file path=ppt/tags/tag178.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SubTitle"/>
  <p:tag name="MH_ORDER" val="1"/>
</p:tagLst>
</file>

<file path=ppt/tags/tag179.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2"/>
</p:tagLst>
</file>

<file path=ppt/tags/tag180.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3"/>
</p:tagLst>
</file>

<file path=ppt/tags/tag181.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SubTitle"/>
  <p:tag name="MH_ORDER" val="2"/>
</p:tagLst>
</file>

<file path=ppt/tags/tag182.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4"/>
</p:tagLst>
</file>

<file path=ppt/tags/tag183.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5"/>
</p:tagLst>
</file>

<file path=ppt/tags/tag184.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SubTitle"/>
  <p:tag name="MH_ORDER" val="3"/>
</p:tagLst>
</file>

<file path=ppt/tags/tag185.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6"/>
</p:tagLst>
</file>

<file path=ppt/tags/tag186.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7"/>
</p:tagLst>
</file>

<file path=ppt/tags/tag187.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SubTitle"/>
  <p:tag name="MH_ORDER" val="4"/>
</p:tagLst>
</file>

<file path=ppt/tags/tag188.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8"/>
</p:tagLst>
</file>

<file path=ppt/tags/tag189.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Other"/>
  <p:tag name="MH_ORDER" val="1"/>
</p:tagLst>
</file>

<file path=ppt/tags/tag190.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Other"/>
  <p:tag name="MH_ORDER" val="2"/>
</p:tagLst>
</file>

<file path=ppt/tags/tag191.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SubTitle"/>
  <p:tag name="MH_ORDER" val="1"/>
</p:tagLst>
</file>

<file path=ppt/tags/tag192.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Other"/>
  <p:tag name="MH_ORDER" val="3"/>
</p:tagLst>
</file>

<file path=ppt/tags/tag193.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Other"/>
  <p:tag name="MH_ORDER" val="4"/>
</p:tagLst>
</file>

<file path=ppt/tags/tag194.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SubTitle"/>
  <p:tag name="MH_ORDER" val="2"/>
</p:tagLst>
</file>

<file path=ppt/tags/tag195.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Other"/>
  <p:tag name="MH_ORDER" val="5"/>
</p:tagLst>
</file>

<file path=ppt/tags/tag196.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Other"/>
  <p:tag name="MH_ORDER" val="6"/>
</p:tagLst>
</file>

<file path=ppt/tags/tag197.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SubTitle"/>
  <p:tag name="MH_ORDER" val="3"/>
</p:tagLst>
</file>

<file path=ppt/tags/tag198.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Other"/>
  <p:tag name="MH_ORDER" val="7"/>
</p:tagLst>
</file>

<file path=ppt/tags/tag199.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Other"/>
  <p:tag name="MH_ORDER" val="8"/>
</p:tagLst>
</file>

<file path=ppt/tags/tag200.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Other"/>
  <p:tag name="MH_ORDER" val="9"/>
</p:tagLst>
</file>

<file path=ppt/tags/tag201.xml><?xml version="1.0" encoding="utf-8"?>
<p:tagLst xmlns:a="http://schemas.openxmlformats.org/drawingml/2006/main" xmlns:r="http://schemas.openxmlformats.org/officeDocument/2006/relationships" xmlns:p="http://schemas.openxmlformats.org/presentationml/2006/main">
  <p:tag name="MH" val="20170726085448"/>
  <p:tag name="MH_LIBRARY" val="GRAPHIC"/>
  <p:tag name="MH_TYPE" val="Other"/>
  <p:tag name="MH_ORDER" val="1"/>
</p:tagLst>
</file>

<file path=ppt/tags/tag202.xml><?xml version="1.0" encoding="utf-8"?>
<p:tagLst xmlns:a="http://schemas.openxmlformats.org/drawingml/2006/main" xmlns:r="http://schemas.openxmlformats.org/officeDocument/2006/relationships" xmlns:p="http://schemas.openxmlformats.org/presentationml/2006/main">
  <p:tag name="MH" val="20170726085448"/>
  <p:tag name="MH_LIBRARY" val="GRAPHIC"/>
  <p:tag name="MH_TYPE" val="Other"/>
  <p:tag name="MH_ORDER" val="2"/>
</p:tagLst>
</file>

<file path=ppt/tags/tag203.xml><?xml version="1.0" encoding="utf-8"?>
<p:tagLst xmlns:a="http://schemas.openxmlformats.org/drawingml/2006/main" xmlns:r="http://schemas.openxmlformats.org/officeDocument/2006/relationships" xmlns:p="http://schemas.openxmlformats.org/presentationml/2006/main">
  <p:tag name="MH" val="20170726085448"/>
  <p:tag name="MH_LIBRARY" val="GRAPHIC"/>
  <p:tag name="MH_TYPE" val="Other"/>
  <p:tag name="MH_ORDER" val="3"/>
</p:tagLst>
</file>

<file path=ppt/tags/tag204.xml><?xml version="1.0" encoding="utf-8"?>
<p:tagLst xmlns:a="http://schemas.openxmlformats.org/drawingml/2006/main" xmlns:r="http://schemas.openxmlformats.org/officeDocument/2006/relationships" xmlns:p="http://schemas.openxmlformats.org/presentationml/2006/main">
  <p:tag name="MH" val="20170726085448"/>
  <p:tag name="MH_LIBRARY" val="GRAPHIC"/>
  <p:tag name="MH_TYPE" val="Other"/>
  <p:tag name="MH_ORDER" val="4"/>
</p:tagLst>
</file>

<file path=ppt/tags/tag205.xml><?xml version="1.0" encoding="utf-8"?>
<p:tagLst xmlns:a="http://schemas.openxmlformats.org/drawingml/2006/main" xmlns:r="http://schemas.openxmlformats.org/officeDocument/2006/relationships" xmlns:p="http://schemas.openxmlformats.org/presentationml/2006/main">
  <p:tag name="MH" val="20170726085448"/>
  <p:tag name="MH_LIBRARY" val="GRAPHIC"/>
  <p:tag name="MH_TYPE" val="Other"/>
  <p:tag name="MH_ORDER" val="5"/>
</p:tagLst>
</file>

<file path=ppt/tags/tag206.xml><?xml version="1.0" encoding="utf-8"?>
<p:tagLst xmlns:a="http://schemas.openxmlformats.org/drawingml/2006/main" xmlns:r="http://schemas.openxmlformats.org/officeDocument/2006/relationships" xmlns:p="http://schemas.openxmlformats.org/presentationml/2006/main">
  <p:tag name="MH" val="20170726085448"/>
  <p:tag name="MH_LIBRARY" val="GRAPHIC"/>
  <p:tag name="MH_TYPE" val="Other"/>
  <p:tag name="MH_ORDER" val="6"/>
</p:tagLst>
</file>

<file path=ppt/tags/tag207.xml><?xml version="1.0" encoding="utf-8"?>
<p:tagLst xmlns:a="http://schemas.openxmlformats.org/drawingml/2006/main" xmlns:r="http://schemas.openxmlformats.org/officeDocument/2006/relationships" xmlns:p="http://schemas.openxmlformats.org/presentationml/2006/main">
  <p:tag name="MH" val="20170726085448"/>
  <p:tag name="MH_LIBRARY" val="GRAPHIC"/>
  <p:tag name="MH_TYPE" val="Other"/>
  <p:tag name="MH_ORDER" val="7"/>
</p:tagLst>
</file>

<file path=ppt/tags/tag208.xml><?xml version="1.0" encoding="utf-8"?>
<p:tagLst xmlns:a="http://schemas.openxmlformats.org/drawingml/2006/main" xmlns:r="http://schemas.openxmlformats.org/officeDocument/2006/relationships" xmlns:p="http://schemas.openxmlformats.org/presentationml/2006/main">
  <p:tag name="MH" val="20170726085448"/>
  <p:tag name="MH_LIBRARY" val="GRAPHIC"/>
  <p:tag name="MH_TYPE" val="Other"/>
  <p:tag name="MH_ORDER" val="8"/>
</p:tagLst>
</file>

<file path=ppt/tags/tag209.xml><?xml version="1.0" encoding="utf-8"?>
<p:tagLst xmlns:a="http://schemas.openxmlformats.org/drawingml/2006/main" xmlns:r="http://schemas.openxmlformats.org/officeDocument/2006/relationships" xmlns:p="http://schemas.openxmlformats.org/presentationml/2006/main">
  <p:tag name="MH" val="20170726085448"/>
  <p:tag name="MH_LIBRARY" val="GRAPHIC"/>
  <p:tag name="MH_TYPE" val="Other"/>
  <p:tag name="MH_ORDER" val="9"/>
</p:tagLst>
</file>

<file path=ppt/tags/tag210.xml><?xml version="1.0" encoding="utf-8"?>
<p:tagLst xmlns:a="http://schemas.openxmlformats.org/drawingml/2006/main" xmlns:r="http://schemas.openxmlformats.org/officeDocument/2006/relationships" xmlns:p="http://schemas.openxmlformats.org/presentationml/2006/main">
  <p:tag name="MH" val="20170726085448"/>
  <p:tag name="MH_LIBRARY" val="GRAPHIC"/>
  <p:tag name="MH_TYPE" val="Other"/>
  <p:tag name="MH_ORDER" val="10"/>
</p:tagLst>
</file>

<file path=ppt/tags/tag211.xml><?xml version="1.0" encoding="utf-8"?>
<p:tagLst xmlns:a="http://schemas.openxmlformats.org/drawingml/2006/main" xmlns:r="http://schemas.openxmlformats.org/officeDocument/2006/relationships" xmlns:p="http://schemas.openxmlformats.org/presentationml/2006/main">
  <p:tag name="MH" val="20170726085448"/>
  <p:tag name="MH_LIBRARY" val="GRAPHIC"/>
  <p:tag name="MH_TYPE" val="Other"/>
  <p:tag name="MH_ORDER" val="11"/>
</p:tagLst>
</file>

<file path=ppt/tags/tag212.xml><?xml version="1.0" encoding="utf-8"?>
<p:tagLst xmlns:a="http://schemas.openxmlformats.org/drawingml/2006/main" xmlns:r="http://schemas.openxmlformats.org/officeDocument/2006/relationships" xmlns:p="http://schemas.openxmlformats.org/presentationml/2006/main">
  <p:tag name="MH" val="20170726085448"/>
  <p:tag name="MH_LIBRARY" val="GRAPHIC"/>
  <p:tag name="MH_TYPE" val="Other"/>
  <p:tag name="MH_ORDER" val="12"/>
</p:tagLst>
</file>

<file path=ppt/tags/tag213.xml><?xml version="1.0" encoding="utf-8"?>
<p:tagLst xmlns:a="http://schemas.openxmlformats.org/drawingml/2006/main" xmlns:r="http://schemas.openxmlformats.org/officeDocument/2006/relationships" xmlns:p="http://schemas.openxmlformats.org/presentationml/2006/main">
  <p:tag name="MH" val="20170726085448"/>
  <p:tag name="MH_LIBRARY" val="GRAPHIC"/>
  <p:tag name="MH_TYPE" val="Other"/>
  <p:tag name="MH_ORDER" val="13"/>
</p:tagLst>
</file>

<file path=ppt/tags/tag214.xml><?xml version="1.0" encoding="utf-8"?>
<p:tagLst xmlns:a="http://schemas.openxmlformats.org/drawingml/2006/main" xmlns:r="http://schemas.openxmlformats.org/officeDocument/2006/relationships" xmlns:p="http://schemas.openxmlformats.org/presentationml/2006/main">
  <p:tag name="MH" val="20170726085448"/>
  <p:tag name="MH_LIBRARY" val="GRAPHIC"/>
  <p:tag name="MH_TYPE" val="Other"/>
  <p:tag name="MH_ORDER" val="14"/>
</p:tagLst>
</file>

<file path=ppt/tags/tag215.xml><?xml version="1.0" encoding="utf-8"?>
<p:tagLst xmlns:a="http://schemas.openxmlformats.org/drawingml/2006/main" xmlns:r="http://schemas.openxmlformats.org/officeDocument/2006/relationships" xmlns:p="http://schemas.openxmlformats.org/presentationml/2006/main">
  <p:tag name="MH" val="20170726085448"/>
  <p:tag name="MH_LIBRARY" val="GRAPHIC"/>
  <p:tag name="MH_TYPE" val="Other"/>
  <p:tag name="MH_ORDER" val="15"/>
</p:tagLst>
</file>

<file path=ppt/tags/tag216.xml><?xml version="1.0" encoding="utf-8"?>
<p:tagLst xmlns:a="http://schemas.openxmlformats.org/drawingml/2006/main" xmlns:r="http://schemas.openxmlformats.org/officeDocument/2006/relationships" xmlns:p="http://schemas.openxmlformats.org/presentationml/2006/main">
  <p:tag name="MH" val="20170726085448"/>
  <p:tag name="MH_LIBRARY" val="GRAPHIC"/>
  <p:tag name="MH_TYPE" val="Other"/>
  <p:tag name="MH_ORDER" val="16"/>
</p:tagLst>
</file>

<file path=ppt/tags/tag217.xml><?xml version="1.0" encoding="utf-8"?>
<p:tagLst xmlns:a="http://schemas.openxmlformats.org/drawingml/2006/main" xmlns:r="http://schemas.openxmlformats.org/officeDocument/2006/relationships" xmlns:p="http://schemas.openxmlformats.org/presentationml/2006/main">
  <p:tag name="MH" val="20170726090235"/>
  <p:tag name="MH_LIBRARY" val="GRAPHIC"/>
  <p:tag name="MH_TYPE" val="Other"/>
  <p:tag name="MH_ORDER" val="1"/>
</p:tagLst>
</file>

<file path=ppt/tags/tag218.xml><?xml version="1.0" encoding="utf-8"?>
<p:tagLst xmlns:a="http://schemas.openxmlformats.org/drawingml/2006/main" xmlns:r="http://schemas.openxmlformats.org/officeDocument/2006/relationships" xmlns:p="http://schemas.openxmlformats.org/presentationml/2006/main">
  <p:tag name="MH" val="20170726090235"/>
  <p:tag name="MH_LIBRARY" val="GRAPHIC"/>
  <p:tag name="MH_TYPE" val="Other"/>
  <p:tag name="MH_ORDER" val="2"/>
</p:tagLst>
</file>

<file path=ppt/tags/tag219.xml><?xml version="1.0" encoding="utf-8"?>
<p:tagLst xmlns:a="http://schemas.openxmlformats.org/drawingml/2006/main" xmlns:r="http://schemas.openxmlformats.org/officeDocument/2006/relationships" xmlns:p="http://schemas.openxmlformats.org/presentationml/2006/main">
  <p:tag name="MH" val="20170726090235"/>
  <p:tag name="MH_LIBRARY" val="GRAPHIC"/>
  <p:tag name="MH_TYPE" val="Other"/>
  <p:tag name="MH_ORDER" val="3"/>
</p:tagLst>
</file>

<file path=ppt/tags/tag220.xml><?xml version="1.0" encoding="utf-8"?>
<p:tagLst xmlns:a="http://schemas.openxmlformats.org/drawingml/2006/main" xmlns:r="http://schemas.openxmlformats.org/officeDocument/2006/relationships" xmlns:p="http://schemas.openxmlformats.org/presentationml/2006/main">
  <p:tag name="MH" val="20170726090235"/>
  <p:tag name="MH_LIBRARY" val="GRAPHIC"/>
  <p:tag name="MH_TYPE" val="Other"/>
  <p:tag name="MH_ORDER" val="4"/>
</p:tagLst>
</file>

<file path=ppt/tags/tag221.xml><?xml version="1.0" encoding="utf-8"?>
<p:tagLst xmlns:a="http://schemas.openxmlformats.org/drawingml/2006/main" xmlns:r="http://schemas.openxmlformats.org/officeDocument/2006/relationships" xmlns:p="http://schemas.openxmlformats.org/presentationml/2006/main">
  <p:tag name="MH" val="20170726090235"/>
  <p:tag name="MH_LIBRARY" val="GRAPHIC"/>
  <p:tag name="MH_TYPE" val="Other"/>
  <p:tag name="MH_ORDER" val="5"/>
</p:tagLst>
</file>

<file path=ppt/tags/tag222.xml><?xml version="1.0" encoding="utf-8"?>
<p:tagLst xmlns:a="http://schemas.openxmlformats.org/drawingml/2006/main" xmlns:r="http://schemas.openxmlformats.org/officeDocument/2006/relationships" xmlns:p="http://schemas.openxmlformats.org/presentationml/2006/main">
  <p:tag name="MH" val="20170726090235"/>
  <p:tag name="MH_LIBRARY" val="GRAPHIC"/>
  <p:tag name="MH_TYPE" val="Other"/>
  <p:tag name="MH_ORDER" val="6"/>
</p:tagLst>
</file>

<file path=ppt/tags/tag223.xml><?xml version="1.0" encoding="utf-8"?>
<p:tagLst xmlns:a="http://schemas.openxmlformats.org/drawingml/2006/main" xmlns:r="http://schemas.openxmlformats.org/officeDocument/2006/relationships" xmlns:p="http://schemas.openxmlformats.org/presentationml/2006/main">
  <p:tag name="MH" val="20170726090235"/>
  <p:tag name="MH_LIBRARY" val="GRAPHIC"/>
  <p:tag name="MH_TYPE" val="Other"/>
  <p:tag name="MH_ORDER" val="7"/>
</p:tagLst>
</file>

<file path=ppt/tags/tag224.xml><?xml version="1.0" encoding="utf-8"?>
<p:tagLst xmlns:a="http://schemas.openxmlformats.org/drawingml/2006/main" xmlns:r="http://schemas.openxmlformats.org/officeDocument/2006/relationships" xmlns:p="http://schemas.openxmlformats.org/presentationml/2006/main">
  <p:tag name="MH" val="20170726090235"/>
  <p:tag name="MH_LIBRARY" val="GRAPHIC"/>
  <p:tag name="MH_TYPE" val="Other"/>
  <p:tag name="MH_ORDER" val="8"/>
</p:tagLst>
</file>

<file path=ppt/tags/tag225.xml><?xml version="1.0" encoding="utf-8"?>
<p:tagLst xmlns:a="http://schemas.openxmlformats.org/drawingml/2006/main" xmlns:r="http://schemas.openxmlformats.org/officeDocument/2006/relationships" xmlns:p="http://schemas.openxmlformats.org/presentationml/2006/main">
  <p:tag name="MH" val="20170726090235"/>
  <p:tag name="MH_LIBRARY" val="GRAPHIC"/>
  <p:tag name="MH_TYPE" val="Other"/>
  <p:tag name="MH_ORDER" val="9"/>
</p:tagLst>
</file>

<file path=ppt/tags/tag226.xml><?xml version="1.0" encoding="utf-8"?>
<p:tagLst xmlns:a="http://schemas.openxmlformats.org/drawingml/2006/main" xmlns:r="http://schemas.openxmlformats.org/officeDocument/2006/relationships" xmlns:p="http://schemas.openxmlformats.org/presentationml/2006/main">
  <p:tag name="MH" val="20170726090235"/>
  <p:tag name="MH_LIBRARY" val="GRAPHIC"/>
  <p:tag name="MH_TYPE" val="Other"/>
  <p:tag name="MH_ORDER" val="10"/>
</p:tagLst>
</file>

<file path=ppt/tags/tag227.xml><?xml version="1.0" encoding="utf-8"?>
<p:tagLst xmlns:a="http://schemas.openxmlformats.org/drawingml/2006/main" xmlns:r="http://schemas.openxmlformats.org/officeDocument/2006/relationships" xmlns:p="http://schemas.openxmlformats.org/presentationml/2006/main">
  <p:tag name="MH" val="20170726090235"/>
  <p:tag name="MH_LIBRARY" val="GRAPHIC"/>
  <p:tag name="MH_TYPE" val="Other"/>
  <p:tag name="MH_ORDER" val="11"/>
</p:tagLst>
</file>

<file path=ppt/tags/tag228.xml><?xml version="1.0" encoding="utf-8"?>
<p:tagLst xmlns:a="http://schemas.openxmlformats.org/drawingml/2006/main" xmlns:r="http://schemas.openxmlformats.org/officeDocument/2006/relationships" xmlns:p="http://schemas.openxmlformats.org/presentationml/2006/main">
  <p:tag name="MH" val="20170726090235"/>
  <p:tag name="MH_LIBRARY" val="GRAPHIC"/>
  <p:tag name="MH_TYPE" val="Other"/>
  <p:tag name="MH_ORDER" val="12"/>
</p:tagLst>
</file>

<file path=ppt/tags/tag229.xml><?xml version="1.0" encoding="utf-8"?>
<p:tagLst xmlns:a="http://schemas.openxmlformats.org/drawingml/2006/main" xmlns:r="http://schemas.openxmlformats.org/officeDocument/2006/relationships" xmlns:p="http://schemas.openxmlformats.org/presentationml/2006/main">
  <p:tag name="MH" val="20170726090235"/>
  <p:tag name="MH_LIBRARY" val="GRAPHIC"/>
  <p:tag name="MH_TYPE" val="SubTitle"/>
  <p:tag name="MH_ORDER" val="1"/>
</p:tagLst>
</file>

<file path=ppt/tags/tag230.xml><?xml version="1.0" encoding="utf-8"?>
<p:tagLst xmlns:a="http://schemas.openxmlformats.org/drawingml/2006/main" xmlns:r="http://schemas.openxmlformats.org/officeDocument/2006/relationships" xmlns:p="http://schemas.openxmlformats.org/presentationml/2006/main">
  <p:tag name="MH" val="20170726090235"/>
  <p:tag name="MH_LIBRARY" val="GRAPHIC"/>
  <p:tag name="MH_TYPE" val="SubTitle"/>
  <p:tag name="MH_ORDER" val="2"/>
</p:tagLst>
</file>

<file path=ppt/tags/tag231.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Other"/>
  <p:tag name="MH_ORDER" val="1"/>
</p:tagLst>
</file>

<file path=ppt/tags/tag232.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Other"/>
  <p:tag name="MH_ORDER" val="2"/>
</p:tagLst>
</file>

<file path=ppt/tags/tag233.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SubTitle"/>
  <p:tag name="MH_ORDER" val="1"/>
</p:tagLst>
</file>

<file path=ppt/tags/tag234.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Other"/>
  <p:tag name="MH_ORDER" val="3"/>
</p:tagLst>
</file>

<file path=ppt/tags/tag235.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Other"/>
  <p:tag name="MH_ORDER" val="4"/>
</p:tagLst>
</file>

<file path=ppt/tags/tag236.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SubTitle"/>
  <p:tag name="MH_ORDER" val="2"/>
</p:tagLst>
</file>

<file path=ppt/tags/tag237.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Other"/>
  <p:tag name="MH_ORDER" val="5"/>
</p:tagLst>
</file>

<file path=ppt/tags/tag238.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Other"/>
  <p:tag name="MH_ORDER" val="6"/>
</p:tagLst>
</file>

<file path=ppt/tags/tag239.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SubTitle"/>
  <p:tag name="MH_ORDER" val="3"/>
</p:tagLst>
</file>

<file path=ppt/tags/tag240.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Other"/>
  <p:tag name="MH_ORDER" val="7"/>
</p:tagLst>
</file>

<file path=ppt/tags/tag241.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Other"/>
  <p:tag name="MH_ORDER" val="8"/>
</p:tagLst>
</file>

<file path=ppt/tags/tag242.xml><?xml version="1.0" encoding="utf-8"?>
<p:tagLst xmlns:a="http://schemas.openxmlformats.org/drawingml/2006/main" xmlns:r="http://schemas.openxmlformats.org/officeDocument/2006/relationships" xmlns:p="http://schemas.openxmlformats.org/presentationml/2006/main">
  <p:tag name="MH" val="20170725183825"/>
  <p:tag name="MH_LIBRARY" val="GRAPHIC"/>
  <p:tag name="MH_TYPE" val="Other"/>
  <p:tag name="MH_ORDER" val="9"/>
</p:tagLst>
</file>

<file path=ppt/tags/tag243.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1"/>
</p:tagLst>
</file>

<file path=ppt/tags/tag244.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SubTitle"/>
  <p:tag name="MH_ORDER" val="1"/>
</p:tagLst>
</file>

<file path=ppt/tags/tag245.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2"/>
</p:tagLst>
</file>

<file path=ppt/tags/tag246.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3"/>
</p:tagLst>
</file>

<file path=ppt/tags/tag247.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SubTitle"/>
  <p:tag name="MH_ORDER" val="2"/>
</p:tagLst>
</file>

<file path=ppt/tags/tag248.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4"/>
</p:tagLst>
</file>

<file path=ppt/tags/tag249.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5"/>
</p:tagLst>
</file>

<file path=ppt/tags/tag250.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SubTitle"/>
  <p:tag name="MH_ORDER" val="3"/>
</p:tagLst>
</file>

<file path=ppt/tags/tag251.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6"/>
</p:tagLst>
</file>

<file path=ppt/tags/tag252.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7"/>
</p:tagLst>
</file>

<file path=ppt/tags/tag253.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SubTitle"/>
  <p:tag name="MH_ORDER" val="4"/>
</p:tagLst>
</file>

<file path=ppt/tags/tag254.xml><?xml version="1.0" encoding="utf-8"?>
<p:tagLst xmlns:a="http://schemas.openxmlformats.org/drawingml/2006/main" xmlns:r="http://schemas.openxmlformats.org/officeDocument/2006/relationships" xmlns:p="http://schemas.openxmlformats.org/presentationml/2006/main">
  <p:tag name="MH" val="20170725180611"/>
  <p:tag name="MH_LIBRARY" val="GRAPHIC"/>
  <p:tag name="MH_TYPE" val="Other"/>
  <p:tag name="MH_ORDER" val="8"/>
</p:tagLst>
</file>

<file path=ppt/tags/tag255.xml><?xml version="1.0" encoding="utf-8"?>
<p:tagLst xmlns:a="http://schemas.openxmlformats.org/drawingml/2006/main" xmlns:r="http://schemas.openxmlformats.org/officeDocument/2006/relationships" xmlns:p="http://schemas.openxmlformats.org/presentationml/2006/main">
  <p:tag name="ISLIDE.DIAGRAM" val="eb6ce8d4-d194-4584-80cd-48ea3741a58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987</TotalTime>
  <Words>4944</Words>
  <Application>Microsoft Office PowerPoint</Application>
  <PresentationFormat>宽屏</PresentationFormat>
  <Paragraphs>391</Paragraphs>
  <Slides>73</Slides>
  <Notes>23</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73</vt:i4>
      </vt:variant>
    </vt:vector>
  </HeadingPairs>
  <TitlesOfParts>
    <vt:vector size="88" baseType="lpstr">
      <vt:lpstr>Open Sans Light</vt:lpstr>
      <vt:lpstr>PMingLiU</vt:lpstr>
      <vt:lpstr>等线</vt:lpstr>
      <vt:lpstr>等线 Light</vt:lpstr>
      <vt:lpstr>黑体</vt:lpstr>
      <vt:lpstr>宋体</vt:lpstr>
      <vt:lpstr>微软雅黑</vt:lpstr>
      <vt:lpstr>Arial</vt:lpstr>
      <vt:lpstr>Arial Black</vt:lpstr>
      <vt:lpstr>Calibri</vt:lpstr>
      <vt:lpstr>Open Sans</vt:lpstr>
      <vt:lpstr>Times New Roman</vt:lpstr>
      <vt:lpstr>Verdana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跨境电子商务的优势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跨境电商给传统外贸业务带来的机会</vt:lpstr>
      <vt:lpstr>跨境电商面临的挑战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龙时富</dc:creator>
  <cp:lastModifiedBy>Administrator</cp:lastModifiedBy>
  <cp:revision>136</cp:revision>
  <dcterms:created xsi:type="dcterms:W3CDTF">2016-06-26T03:01:00Z</dcterms:created>
  <dcterms:modified xsi:type="dcterms:W3CDTF">2018-10-10T10:42:51Z</dcterms:modified>
</cp:coreProperties>
</file>