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5"/>
  </p:notesMasterIdLst>
  <p:handoutMasterIdLst>
    <p:handoutMasterId r:id="rId20"/>
  </p:handoutMasterIdLst>
  <p:sldIdLst>
    <p:sldId id="952" r:id="rId4"/>
    <p:sldId id="953" r:id="rId6"/>
    <p:sldId id="954" r:id="rId7"/>
    <p:sldId id="955" r:id="rId8"/>
    <p:sldId id="267" r:id="rId9"/>
    <p:sldId id="297" r:id="rId10"/>
    <p:sldId id="300" r:id="rId11"/>
    <p:sldId id="301" r:id="rId12"/>
    <p:sldId id="302" r:id="rId13"/>
    <p:sldId id="410" r:id="rId14"/>
    <p:sldId id="940" r:id="rId15"/>
    <p:sldId id="310" r:id="rId16"/>
    <p:sldId id="311" r:id="rId17"/>
    <p:sldId id="312" r:id="rId18"/>
    <p:sldId id="457" r:id="rId19"/>
  </p:sldIdLst>
  <p:sldSz cx="9144000" cy="6858000" type="screen4x3"/>
  <p:notesSz cx="6858000" cy="9144000"/>
  <p:custDataLst>
    <p:tags r:id="rId2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89" userDrawn="1">
          <p15:clr>
            <a:srgbClr val="A4A3A4"/>
          </p15:clr>
        </p15:guide>
        <p15:guide id="2" pos="29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06" autoAdjust="0"/>
  </p:normalViewPr>
  <p:slideViewPr>
    <p:cSldViewPr showGuides="1">
      <p:cViewPr varScale="1">
        <p:scale>
          <a:sx n="109" d="100"/>
          <a:sy n="109" d="100"/>
        </p:scale>
        <p:origin x="738" y="84"/>
      </p:cViewPr>
      <p:guideLst>
        <p:guide orient="horz" pos="1989"/>
        <p:guide pos="29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808" y="-108"/>
      </p:cViewPr>
      <p:guideLst>
        <p:guide orient="horz" pos="2860"/>
        <p:guide pos="21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4" Type="http://schemas.openxmlformats.org/officeDocument/2006/relationships/tags" Target="tags/tag8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40B06-F74B-40DC-B00F-2F26CE47AD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A9938-E0C3-434F-A68D-4A30B20B63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defRPr sz="1200"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defRPr sz="1200" noProof="1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3CED7B8-DAAD-425F-9083-06EE99C81C30}" type="datetimeFigureOut">
              <a:rPr lang="zh-CN" altLang="en-US"/>
            </a:fld>
            <a:endParaRPr lang="zh-CN" altLang="en-US"/>
          </a:p>
        </p:txBody>
      </p:sp>
      <p:sp>
        <p:nvSpPr>
          <p:cNvPr id="44036" name="幻灯片图像占位符 3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</p:spPr>
      </p:sp>
      <p:sp>
        <p:nvSpPr>
          <p:cNvPr id="2970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defRPr sz="1200"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defRPr sz="1200" noProof="1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9F9FD13-FAFD-4969-96C1-1D51AB9BBDF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4514" name="文本占位符 2"/>
          <p:cNvSpPr>
            <a:spLocks noGrp="1"/>
          </p:cNvSpPr>
          <p:nvPr>
            <p:ph type="body"/>
          </p:nvPr>
        </p:nvSpPr>
        <p:spPr bwMode="auto">
          <a:noFill/>
        </p:spPr>
        <p:txBody>
          <a:bodyPr wrap="square" numCol="1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6562" name="文本占位符 2"/>
          <p:cNvSpPr>
            <a:spLocks noGrp="1"/>
          </p:cNvSpPr>
          <p:nvPr>
            <p:ph type="body"/>
          </p:nvPr>
        </p:nvSpPr>
        <p:spPr bwMode="auto">
          <a:noFill/>
        </p:spPr>
        <p:txBody>
          <a:bodyPr wrap="square" numCol="1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8610" name="文本占位符 2"/>
          <p:cNvSpPr>
            <a:spLocks noGrp="1"/>
          </p:cNvSpPr>
          <p:nvPr>
            <p:ph type="body"/>
          </p:nvPr>
        </p:nvSpPr>
        <p:spPr bwMode="auto">
          <a:noFill/>
        </p:spPr>
        <p:txBody>
          <a:bodyPr wrap="square" numCol="1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0658" name="文本占位符 2"/>
          <p:cNvSpPr>
            <a:spLocks noGrp="1"/>
          </p:cNvSpPr>
          <p:nvPr>
            <p:ph type="body"/>
          </p:nvPr>
        </p:nvSpPr>
        <p:spPr bwMode="auto">
          <a:noFill/>
        </p:spPr>
        <p:txBody>
          <a:bodyPr wrap="square" numCol="1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0658" name="文本占位符 2"/>
          <p:cNvSpPr>
            <a:spLocks noGrp="1"/>
          </p:cNvSpPr>
          <p:nvPr>
            <p:ph type="body"/>
          </p:nvPr>
        </p:nvSpPr>
        <p:spPr bwMode="auto">
          <a:noFill/>
        </p:spPr>
        <p:txBody>
          <a:bodyPr wrap="square" numCol="1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1A5384A-B294-4446-BE2C-18DFF6C0E8E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F86939F4-B4AB-4847-B1AF-77AF8216CE3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1A0AE998-BB16-4386-958F-A29D970C3FC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0644FA8F-494B-4B50-9B96-AAD2D1C2B04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9D92707-5718-45F0-8D79-0CD394C26F60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E2F5F40-3E0F-40C9-B10F-81C36CE703C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70861C04-0990-4714-B7F7-B847A2AFAE2B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6BF81F2F-A252-4F09-972F-74523E8FC74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57EF7BF0-B3A0-4AFE-AFCB-88373D9B9457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48036516-5E24-4CE6-9D61-5FC62B7BCC7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D5516D2C-9E2E-42DA-A017-21E4D3370CBC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4AD48B8-3A98-4D0C-8592-B742F12FD7F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B454166C-FC90-49F7-ABA2-0CAB82E378B8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74CDEBDF-E18D-432B-B408-50A99D129C5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3E268443-C387-480A-A9D4-0544DCBB6FBF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4A0A1A7-0972-4F3C-8D98-61D4928672D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0E23A74F-7E04-41CB-B9BA-913FAB92057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FAE0C8E5-8E4C-45E5-A37D-E8DA62B8145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9967C79-0B2C-447F-A077-10692764AF63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DA65769E-1914-4B82-95AB-57BC8364446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D611DFFA-3FFB-4830-8E18-C1BDC787B29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2B58D54-823F-4B66-BA68-E9C057D8B6B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756CE370-BD6A-43DD-86FD-EBC2C1C0A2AC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1F64B1F-D13B-40FE-B6FD-25E73D35FAF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F2619E74-1F24-45A7-973E-8FB3F8CFDFCD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092EA60-5C8E-48B4-96D2-E4F5B55D468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>
            <a:alpha val="2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74883B49-D914-4AE6-AA67-48D734F6475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C8FD9CC-B08B-4934-B231-753994201B5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1A0E2B6-D45C-42BF-A789-2DFA766293E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0DE3F9BE-97EC-41A1-800B-0251AECCC17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5FA7FD6A-F8C4-4F7C-9497-7EF0E172C88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1DAB756-160F-4C18-98FC-4B2B2C63C17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4F77E75D-FB51-4815-90CA-76D39A55637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77AA052B-35F4-4340-99B5-63625568FC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4A837C8-E5CF-41AD-8343-6FFD8B1A4EF9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4190DB5F-D9BB-4E10-8C46-80F1C07B4E5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318E21D-989B-4141-B3D7-D0CA5A8573B8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3838CA9-3D38-4E77-845E-E1E9E852425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5CBDA6DE-97D7-4A74-9D15-58ED6C5A3DCF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1FBA2B59-5E16-47EC-A25D-8E5E6BD0BF9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AAA0A675-67E6-437C-805B-72419D030C42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DF51BCF-A348-4EF6-AFC3-A53C4947E1F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F1AABDF-D229-4E9D-BB1D-0653EEA09437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4253747-236A-4870-9B98-147210B6B8F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6094DEF7-1497-405C-8EB2-8E843D3A333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AF58B387-C7B5-4725-B918-BC5E396151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E82E71D6-7DF4-4A4E-BFF2-22E0C42B208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61C4A7A1-2653-4E2E-965E-1B0A9B2246B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C258BC4-A995-4483-910B-2B93EF2A1B4C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96255964-F9F8-4B1E-B231-A133BE9B55B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AF7967D4-657B-462C-AC89-34A19D6F4245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A030F5E9-FE7F-4099-8706-4909C29E1EE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296863" y="6664325"/>
            <a:ext cx="1296987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7" name="文本框 7"/>
          <p:cNvSpPr txBox="1"/>
          <p:nvPr userDrawn="1"/>
        </p:nvSpPr>
        <p:spPr>
          <a:xfrm>
            <a:off x="301625" y="6348413"/>
            <a:ext cx="13366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提防诈骗</a:t>
            </a:r>
            <a:r>
              <a:rPr lang="en-US" altLang="zh-CN">
                <a:latin typeface="Calibri" panose="020F0502020204030204" pitchFamily="34" charset="0"/>
                <a:ea typeface="宋体" panose="02010600030101010101" pitchFamily="2" charset="-122"/>
              </a:rPr>
              <a:t>...</a:t>
            </a:r>
            <a:endParaRPr lang="en-US" altLang="zh-CN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296863" y="6664325"/>
            <a:ext cx="1296987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1" name="文本框 7"/>
          <p:cNvSpPr txBox="1"/>
          <p:nvPr userDrawn="1"/>
        </p:nvSpPr>
        <p:spPr>
          <a:xfrm>
            <a:off x="301625" y="6348413"/>
            <a:ext cx="13366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提防诈骗</a:t>
            </a:r>
            <a:r>
              <a:rPr lang="en-US" altLang="zh-CN">
                <a:latin typeface="Calibri" panose="020F0502020204030204" pitchFamily="34" charset="0"/>
                <a:ea typeface="宋体" panose="02010600030101010101" pitchFamily="2" charset="-122"/>
              </a:rPr>
              <a:t>...</a:t>
            </a:r>
            <a:endParaRPr lang="en-US" altLang="zh-CN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1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4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4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4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4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1.png"/><Relationship Id="rId1" Type="http://schemas.openxmlformats.org/officeDocument/2006/relationships/tags" Target="../tags/tag2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2" Type="http://schemas.openxmlformats.org/officeDocument/2006/relationships/notesSlide" Target="../notesSlides/notesSlide9.xml"/><Relationship Id="rId21" Type="http://schemas.openxmlformats.org/officeDocument/2006/relationships/slideLayout" Target="../slideLayouts/slideLayout14.xml"/><Relationship Id="rId20" Type="http://schemas.openxmlformats.org/officeDocument/2006/relationships/tags" Target="../tags/tag48.xml"/><Relationship Id="rId2" Type="http://schemas.openxmlformats.org/officeDocument/2006/relationships/tags" Target="../tags/tag30.xml"/><Relationship Id="rId19" Type="http://schemas.openxmlformats.org/officeDocument/2006/relationships/tags" Target="../tags/tag47.xml"/><Relationship Id="rId18" Type="http://schemas.openxmlformats.org/officeDocument/2006/relationships/tags" Target="../tags/tag46.xml"/><Relationship Id="rId17" Type="http://schemas.openxmlformats.org/officeDocument/2006/relationships/tags" Target="../tags/tag45.xml"/><Relationship Id="rId16" Type="http://schemas.openxmlformats.org/officeDocument/2006/relationships/tags" Target="../tags/tag44.xml"/><Relationship Id="rId15" Type="http://schemas.openxmlformats.org/officeDocument/2006/relationships/tags" Target="../tags/tag43.xml"/><Relationship Id="rId14" Type="http://schemas.openxmlformats.org/officeDocument/2006/relationships/tags" Target="../tags/tag42.xml"/><Relationship Id="rId13" Type="http://schemas.openxmlformats.org/officeDocument/2006/relationships/tags" Target="../tags/tag41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tags" Target="../tags/tag29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2" Type="http://schemas.openxmlformats.org/officeDocument/2006/relationships/notesSlide" Target="../notesSlides/notesSlide10.xml"/><Relationship Id="rId21" Type="http://schemas.openxmlformats.org/officeDocument/2006/relationships/slideLayout" Target="../slideLayouts/slideLayout14.xml"/><Relationship Id="rId20" Type="http://schemas.openxmlformats.org/officeDocument/2006/relationships/tags" Target="../tags/tag68.xml"/><Relationship Id="rId2" Type="http://schemas.openxmlformats.org/officeDocument/2006/relationships/tags" Target="../tags/tag50.xml"/><Relationship Id="rId19" Type="http://schemas.openxmlformats.org/officeDocument/2006/relationships/tags" Target="../tags/tag67.xml"/><Relationship Id="rId18" Type="http://schemas.openxmlformats.org/officeDocument/2006/relationships/tags" Target="../tags/tag66.xml"/><Relationship Id="rId17" Type="http://schemas.openxmlformats.org/officeDocument/2006/relationships/tags" Target="../tags/tag65.xml"/><Relationship Id="rId16" Type="http://schemas.openxmlformats.org/officeDocument/2006/relationships/tags" Target="../tags/tag64.xml"/><Relationship Id="rId15" Type="http://schemas.openxmlformats.org/officeDocument/2006/relationships/tags" Target="../tags/tag63.xml"/><Relationship Id="rId14" Type="http://schemas.openxmlformats.org/officeDocument/2006/relationships/tags" Target="../tags/tag62.xml"/><Relationship Id="rId13" Type="http://schemas.openxmlformats.org/officeDocument/2006/relationships/tags" Target="../tags/tag61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tags" Target="../tags/tag4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4" Type="http://schemas.openxmlformats.org/officeDocument/2006/relationships/notesSlide" Target="../notesSlides/notesSlide11.xml"/><Relationship Id="rId13" Type="http://schemas.openxmlformats.org/officeDocument/2006/relationships/slideLayout" Target="../slideLayouts/slideLayout14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tags" Target="../tags/tag78.xml"/><Relationship Id="rId1" Type="http://schemas.openxmlformats.org/officeDocument/2006/relationships/tags" Target="../tags/tag6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7" Type="http://schemas.openxmlformats.org/officeDocument/2006/relationships/tags" Target="../tags/tag8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-5080"/>
            <a:ext cx="9143365" cy="754570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汉仪旗黑-55简" panose="00020600040101010101" charset="-128"/>
            </a:endParaRPr>
          </a:p>
        </p:txBody>
      </p:sp>
      <p:sp>
        <p:nvSpPr>
          <p:cNvPr id="62465" name="标题 2"/>
          <p:cNvSpPr>
            <a:spLocks noGrp="1"/>
          </p:cNvSpPr>
          <p:nvPr>
            <p:ph type="title"/>
          </p:nvPr>
        </p:nvSpPr>
        <p:spPr bwMode="auto">
          <a:xfrm>
            <a:off x="1107440" y="2525395"/>
            <a:ext cx="7455535" cy="1000125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zh-CN" altLang="en-US" sz="4000" dirty="0" smtClean="0">
                <a:solidFill>
                  <a:srgbClr val="FF0000"/>
                </a:solidFill>
              </a:rPr>
              <a:t>四、</a:t>
            </a:r>
            <a:r>
              <a:rPr lang="en-US" altLang="zh-CN" sz="4000" dirty="0" smtClean="0">
                <a:solidFill>
                  <a:srgbClr val="FF0000"/>
                </a:solidFill>
              </a:rPr>
              <a:t>“</a:t>
            </a:r>
            <a:r>
              <a:rPr lang="zh-CN" altLang="en-US" sz="4000" dirty="0" smtClean="0">
                <a:solidFill>
                  <a:srgbClr val="FF0000"/>
                </a:solidFill>
              </a:rPr>
              <a:t>桂</a:t>
            </a:r>
            <a:r>
              <a:rPr lang="zh-CN" altLang="en-US" sz="4000" dirty="0" smtClean="0">
                <a:solidFill>
                  <a:srgbClr val="FF0000"/>
                </a:solidFill>
                <a:sym typeface="+mn-ea"/>
              </a:rPr>
              <a:t>警</a:t>
            </a:r>
            <a:r>
              <a:rPr lang="zh-CN" altLang="en-US" sz="4000" dirty="0" smtClean="0">
                <a:solidFill>
                  <a:srgbClr val="FF0000"/>
                </a:solidFill>
              </a:rPr>
              <a:t>通办</a:t>
            </a:r>
            <a:r>
              <a:rPr lang="en-US" altLang="zh-CN" sz="4000" dirty="0" smtClean="0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 sz="4000" dirty="0" smtClean="0">
                <a:solidFill>
                  <a:srgbClr val="FF0000"/>
                </a:solidFill>
              </a:rPr>
              <a:t>使用方法介绍</a:t>
            </a:r>
            <a:endParaRPr lang="zh-CN" altLang="en-US" sz="4000" spc="159" noProof="1">
              <a:ln w="3175">
                <a:noFill/>
                <a:prstDash val="dash"/>
              </a:ln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 descr="CCI20240118"/>
          <p:cNvPicPr>
            <a:picLocks noGrp="1"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-24130" y="201295"/>
            <a:ext cx="9192260" cy="6443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 descr="CCI20240118_0001"/>
          <p:cNvPicPr>
            <a:picLocks noGrp="1"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10795" y="252095"/>
            <a:ext cx="9110980" cy="6384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0"/>
            <a:ext cx="3163879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5496" y="1916832"/>
            <a:ext cx="2232248" cy="38472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altLang="zh-CN" sz="2000" dirty="0" smtClean="0"/>
          </a:p>
          <a:p>
            <a:r>
              <a:rPr lang="zh-CN" altLang="en-US" sz="2000" dirty="0" smtClean="0"/>
              <a:t>微信搜索“桂警通办”点击进入，选择需要办理证件等服务的城市。</a:t>
            </a:r>
            <a:endParaRPr lang="en-US" altLang="zh-CN" sz="2000" dirty="0" smtClean="0"/>
          </a:p>
          <a:p>
            <a:r>
              <a:rPr lang="zh-CN" altLang="en-US" sz="2000" dirty="0" smtClean="0"/>
              <a:t>“</a:t>
            </a:r>
            <a:r>
              <a:rPr lang="zh-CN" altLang="en-US" sz="2000" dirty="0"/>
              <a:t>桂警通办”</a:t>
            </a:r>
            <a:r>
              <a:rPr lang="zh-CN" altLang="en-US" sz="2000" dirty="0" smtClean="0"/>
              <a:t>可以在网上轻松</a:t>
            </a:r>
            <a:r>
              <a:rPr lang="zh-CN" altLang="en-US" sz="2000" dirty="0"/>
              <a:t>办理开具“无犯罪记录证明</a:t>
            </a:r>
            <a:r>
              <a:rPr lang="zh-CN" altLang="en-US" sz="2000" dirty="0" smtClean="0"/>
              <a:t>、</a:t>
            </a:r>
            <a:r>
              <a:rPr lang="zh-CN" altLang="en-US" sz="2000" dirty="0"/>
              <a:t>临时</a:t>
            </a:r>
            <a:r>
              <a:rPr lang="zh-CN" altLang="en-US" sz="2000" dirty="0" smtClean="0"/>
              <a:t>身份</a:t>
            </a:r>
            <a:r>
              <a:rPr lang="zh-CN" altLang="en-US" sz="2000" dirty="0"/>
              <a:t>证明、身份证丢失补办等</a:t>
            </a:r>
            <a:r>
              <a:rPr lang="zh-CN" altLang="en-US" sz="2000" dirty="0" smtClean="0"/>
              <a:t>业务。</a:t>
            </a:r>
            <a:endParaRPr lang="zh-CN" altLang="en-US" sz="2000" dirty="0"/>
          </a:p>
          <a:p>
            <a:endParaRPr lang="zh-CN" altLang="en-US" sz="24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0"/>
            <a:ext cx="316387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635" y="-5080"/>
            <a:ext cx="9143365" cy="754570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汉仪旗黑-55简" panose="00020600040101010101" charset="-128"/>
            </a:endParaRPr>
          </a:p>
        </p:txBody>
      </p:sp>
      <p:sp>
        <p:nvSpPr>
          <p:cNvPr id="62465" name="标题 2"/>
          <p:cNvSpPr>
            <a:spLocks noGrp="1"/>
          </p:cNvSpPr>
          <p:nvPr>
            <p:ph type="title"/>
          </p:nvPr>
        </p:nvSpPr>
        <p:spPr bwMode="auto">
          <a:xfrm>
            <a:off x="643227" y="2500306"/>
            <a:ext cx="7858180" cy="100013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pPr algn="ctr"/>
            <a:r>
              <a:rPr lang="zh-CN" altLang="en-US" sz="5400" spc="431" noProof="1"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glow rad="127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五</a:t>
            </a:r>
            <a:r>
              <a:rPr lang="zh-CN" altLang="en-US" sz="5400" spc="431" noProof="1" smtClean="0"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glow rad="127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5400" spc="431" noProof="1" smtClean="0"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glow rad="127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宣传警示教育</a:t>
            </a:r>
            <a:r>
              <a:rPr lang="zh-CN" altLang="en-US" sz="5400" spc="431" noProof="1" smtClean="0"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glow rad="127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篇章</a:t>
            </a:r>
            <a:endParaRPr lang="zh-CN" altLang="en-US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>
            <p:custDataLst>
              <p:tags r:id="rId1"/>
            </p:custDataLst>
          </p:nvPr>
        </p:nvSpPr>
        <p:spPr>
          <a:xfrm>
            <a:off x="2736215" y="240665"/>
            <a:ext cx="3671570" cy="718185"/>
          </a:xfrm>
          <a:prstGeom prst="rect">
            <a:avLst/>
          </a:prstGeom>
          <a:noFill/>
          <a:ln>
            <a:noFill/>
          </a:ln>
        </p:spPr>
        <p:txBody>
          <a:bodyPr wrap="none" lIns="72000" tIns="36195" rIns="72000" bIns="36195">
            <a:spAutoFit/>
            <a:scene3d>
              <a:camera prst="obliqueBottomRight"/>
              <a:lightRig rig="threePt" dir="t"/>
            </a:scene3d>
            <a:sp3d extrusionH="400050">
              <a:extrusionClr>
                <a:schemeClr val="tx1">
                  <a:lumMod val="95000"/>
                  <a:lumOff val="5000"/>
                </a:schemeClr>
              </a:extrusion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800"/>
              </a:spcBef>
              <a:spcAft>
                <a:spcPts val="0"/>
              </a:spcAft>
              <a:buSzPct val="100000"/>
              <a:defRPr/>
            </a:pPr>
            <a:r>
              <a:rPr lang="en-US" altLang="zh-CN" sz="4200" spc="431" noProof="1"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glow rad="127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宣传警示教育</a:t>
            </a:r>
            <a:endParaRPr lang="en-US" altLang="zh-CN" sz="4200" spc="431" noProof="1">
              <a:ln w="3175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  <a:effectLst>
                <a:glow rad="127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3490" name="组合 138"/>
          <p:cNvGrpSpPr/>
          <p:nvPr/>
        </p:nvGrpSpPr>
        <p:grpSpPr bwMode="auto">
          <a:xfrm>
            <a:off x="873125" y="967105"/>
            <a:ext cx="7205980" cy="5186045"/>
            <a:chOff x="2160" y="2618"/>
            <a:chExt cx="10080" cy="10003"/>
          </a:xfrm>
        </p:grpSpPr>
        <p:sp>
          <p:nvSpPr>
            <p:cNvPr id="140" name="矩形 139"/>
            <p:cNvSpPr/>
            <p:nvPr>
              <p:custDataLst>
                <p:tags r:id="rId2"/>
              </p:custDataLst>
            </p:nvPr>
          </p:nvSpPr>
          <p:spPr>
            <a:xfrm>
              <a:off x="2160" y="2851"/>
              <a:ext cx="10080" cy="9770"/>
            </a:xfrm>
            <a:prstGeom prst="rect">
              <a:avLst/>
            </a:prstGeom>
            <a:noFill/>
            <a:ln w="22225" cmpd="dbl">
              <a:solidFill>
                <a:schemeClr val="bg1">
                  <a:lumMod val="65000"/>
                </a:schemeClr>
              </a:solidFill>
              <a:prstDash val="sysDot"/>
            </a:ln>
            <a:effectLst>
              <a:outerShdw blurRad="165100" dist="76200" dir="8100000" sx="101000" sy="101000" algn="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41" name="流程图: 终止 140"/>
            <p:cNvSpPr/>
            <p:nvPr>
              <p:custDataLst>
                <p:tags r:id="rId3"/>
              </p:custDataLst>
            </p:nvPr>
          </p:nvSpPr>
          <p:spPr>
            <a:xfrm rot="5400000">
              <a:off x="2970" y="2796"/>
              <a:ext cx="536" cy="180"/>
            </a:xfrm>
            <a:prstGeom prst="flowChartTermina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42" name="流程图: 终止 141"/>
            <p:cNvSpPr/>
            <p:nvPr>
              <p:custDataLst>
                <p:tags r:id="rId4"/>
              </p:custDataLst>
            </p:nvPr>
          </p:nvSpPr>
          <p:spPr>
            <a:xfrm rot="5400000">
              <a:off x="3547" y="2796"/>
              <a:ext cx="536" cy="180"/>
            </a:xfrm>
            <a:prstGeom prst="flowChartTerminator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sp>
        <p:nvSpPr>
          <p:cNvPr id="143" name="文本框 142"/>
          <p:cNvSpPr txBox="1"/>
          <p:nvPr>
            <p:custDataLst>
              <p:tags r:id="rId5"/>
            </p:custDataLst>
          </p:nvPr>
        </p:nvSpPr>
        <p:spPr>
          <a:xfrm>
            <a:off x="1043305" y="1245235"/>
            <a:ext cx="7000240" cy="4343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195" rIns="72000" bIns="36195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lang="zh-CN" altLang="en-US" sz="2800" b="1" spc="137" noProof="1" smtClean="0">
                <a:ln w="3175">
                  <a:noFill/>
                  <a:prstDash val="dash"/>
                </a:ln>
                <a:solidFill>
                  <a:schemeClr val="tx1"/>
                </a:solidFill>
                <a:latin typeface="+mn-ea"/>
                <a:cs typeface="+mn-ea"/>
                <a:sym typeface="+mn-ea"/>
              </a:rPr>
              <a:t> 沙塘某校学生</a:t>
            </a:r>
            <a:r>
              <a:rPr lang="zh-CN" altLang="en-US" sz="2800" b="1" dirty="0" smtClean="0">
                <a:solidFill>
                  <a:schemeClr val="tx1"/>
                </a:solidFill>
                <a:latin typeface="+mn-ea"/>
                <a:cs typeface="+mn-ea"/>
              </a:rPr>
              <a:t>帮助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  <a:cs typeface="+mn-ea"/>
              </a:rPr>
              <a:t>信息网络犯罪</a:t>
            </a:r>
            <a:r>
              <a:rPr lang="zh-CN" altLang="en-US" sz="2800" b="1" dirty="0" smtClean="0">
                <a:solidFill>
                  <a:schemeClr val="tx1"/>
                </a:solidFill>
                <a:latin typeface="+mn-ea"/>
                <a:cs typeface="+mn-ea"/>
              </a:rPr>
              <a:t>活动案例</a:t>
            </a:r>
            <a:endParaRPr lang="zh-CN" altLang="en-US" sz="2800" b="1" dirty="0" smtClean="0">
              <a:solidFill>
                <a:schemeClr val="tx1"/>
              </a:solidFill>
              <a:latin typeface="+mn-ea"/>
              <a:cs typeface="+mn-ea"/>
            </a:endParaRPr>
          </a:p>
          <a:p>
            <a:pPr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endParaRPr lang="zh-CN" altLang="en-US" sz="3200" b="1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altLang="zh-CN" sz="2400" dirty="0" smtClean="0"/>
              <a:t>      2021</a:t>
            </a:r>
            <a:r>
              <a:rPr lang="zh-CN" altLang="en-US" sz="2400" dirty="0" smtClean="0"/>
              <a:t>年</a:t>
            </a:r>
            <a:r>
              <a:rPr altLang="zh-CN" sz="2400" dirty="0"/>
              <a:t>6</a:t>
            </a:r>
            <a:r>
              <a:rPr lang="zh-CN" altLang="en-US" sz="2400" dirty="0"/>
              <a:t>月至</a:t>
            </a:r>
            <a:r>
              <a:rPr altLang="zh-CN" sz="2400" dirty="0"/>
              <a:t>7</a:t>
            </a:r>
            <a:r>
              <a:rPr lang="zh-CN" altLang="en-US" sz="2400" dirty="0"/>
              <a:t>月间，</a:t>
            </a:r>
            <a:r>
              <a:rPr lang="zh-CN" altLang="en-US" sz="2400" dirty="0" smtClean="0"/>
              <a:t>覃某某在</a:t>
            </a:r>
            <a:r>
              <a:rPr lang="zh-CN" altLang="en-US" sz="2400" dirty="0"/>
              <a:t>广西柳州市柳北区沙塘镇沙塘老街中国农业银行营业厅办理一</a:t>
            </a:r>
            <a:r>
              <a:rPr lang="zh-CN" altLang="en-US" sz="2400" dirty="0" smtClean="0"/>
              <a:t>张中国农业银行</a:t>
            </a:r>
            <a:r>
              <a:rPr lang="zh-CN" altLang="en-US" sz="2400" dirty="0"/>
              <a:t>卡后，在广西柳州市柳北区沙塘镇垦村</a:t>
            </a:r>
            <a:r>
              <a:rPr lang="zh-CN" altLang="en-US" sz="2400" dirty="0" smtClean="0"/>
              <a:t>北附近</a:t>
            </a:r>
            <a:r>
              <a:rPr lang="zh-CN" altLang="en-US" sz="2400" dirty="0"/>
              <a:t>的河边以</a:t>
            </a:r>
            <a:r>
              <a:rPr altLang="zh-CN" sz="2400" dirty="0"/>
              <a:t>200</a:t>
            </a:r>
            <a:r>
              <a:rPr lang="zh-CN" altLang="en-US" sz="2400" dirty="0"/>
              <a:t>元的价格卖给一名不认识的男子。后该卡被用于违法犯罪活动，涉案金额</a:t>
            </a:r>
            <a:r>
              <a:rPr altLang="zh-CN" sz="2400" dirty="0"/>
              <a:t>62</a:t>
            </a:r>
            <a:r>
              <a:rPr lang="zh-CN" altLang="en-US" sz="2400" dirty="0"/>
              <a:t>余</a:t>
            </a:r>
            <a:r>
              <a:rPr lang="zh-CN" altLang="en-US" sz="2400" dirty="0" smtClean="0"/>
              <a:t>万。</a:t>
            </a:r>
            <a:r>
              <a:rPr lang="zh-CN" altLang="en-US" sz="2400" dirty="0"/>
              <a:t>覃某某</a:t>
            </a:r>
            <a:r>
              <a:rPr lang="zh-CN" altLang="en-US" sz="2400" dirty="0" smtClean="0"/>
              <a:t>在</a:t>
            </a:r>
            <a:r>
              <a:rPr altLang="zh-CN" sz="2400" dirty="0" smtClean="0"/>
              <a:t>2022</a:t>
            </a:r>
            <a:r>
              <a:rPr lang="zh-CN" altLang="en-US" sz="2400" dirty="0" smtClean="0"/>
              <a:t>年</a:t>
            </a:r>
            <a:r>
              <a:rPr altLang="zh-CN" sz="2400" dirty="0" smtClean="0"/>
              <a:t>6</a:t>
            </a:r>
            <a:r>
              <a:rPr lang="zh-CN" altLang="en-US" sz="2400" dirty="0" smtClean="0"/>
              <a:t>月份被公安机关抓获并刑事拘留。</a:t>
            </a:r>
            <a:endParaRPr lang="zh-CN" altLang="en-US" sz="2400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>
            <p:custDataLst>
              <p:tags r:id="rId1"/>
            </p:custDataLst>
          </p:nvPr>
        </p:nvSpPr>
        <p:spPr>
          <a:xfrm>
            <a:off x="2736215" y="240665"/>
            <a:ext cx="3671570" cy="718185"/>
          </a:xfrm>
          <a:prstGeom prst="rect">
            <a:avLst/>
          </a:prstGeom>
          <a:noFill/>
          <a:ln>
            <a:noFill/>
          </a:ln>
        </p:spPr>
        <p:txBody>
          <a:bodyPr wrap="none" lIns="72000" tIns="36195" rIns="72000" bIns="36195">
            <a:spAutoFit/>
            <a:scene3d>
              <a:camera prst="obliqueBottomRight"/>
              <a:lightRig rig="threePt" dir="t"/>
            </a:scene3d>
            <a:sp3d extrusionH="400050">
              <a:extrusionClr>
                <a:schemeClr val="tx1">
                  <a:lumMod val="95000"/>
                  <a:lumOff val="5000"/>
                </a:schemeClr>
              </a:extrusion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800"/>
              </a:spcBef>
              <a:spcAft>
                <a:spcPts val="0"/>
              </a:spcAft>
              <a:buSzPct val="100000"/>
              <a:defRPr/>
            </a:pPr>
            <a:r>
              <a:rPr lang="en-US" altLang="zh-CN" sz="4200" spc="431" noProof="1"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glow rad="127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宣传警示教育</a:t>
            </a:r>
            <a:endParaRPr lang="en-US" altLang="zh-CN" sz="4200" spc="431" noProof="1">
              <a:ln w="3175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  <a:effectLst>
                <a:glow rad="127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5538" name="组合 138"/>
          <p:cNvGrpSpPr/>
          <p:nvPr/>
        </p:nvGrpSpPr>
        <p:grpSpPr bwMode="auto">
          <a:xfrm>
            <a:off x="357158" y="966788"/>
            <a:ext cx="8358246" cy="5186362"/>
            <a:chOff x="2160" y="2618"/>
            <a:chExt cx="10080" cy="10003"/>
          </a:xfrm>
        </p:grpSpPr>
        <p:sp>
          <p:nvSpPr>
            <p:cNvPr id="140" name="矩形 139"/>
            <p:cNvSpPr/>
            <p:nvPr>
              <p:custDataLst>
                <p:tags r:id="rId2"/>
              </p:custDataLst>
            </p:nvPr>
          </p:nvSpPr>
          <p:spPr>
            <a:xfrm>
              <a:off x="2160" y="2851"/>
              <a:ext cx="10080" cy="9770"/>
            </a:xfrm>
            <a:prstGeom prst="rect">
              <a:avLst/>
            </a:prstGeom>
            <a:noFill/>
            <a:ln w="22225" cmpd="dbl">
              <a:solidFill>
                <a:schemeClr val="bg1">
                  <a:lumMod val="65000"/>
                </a:schemeClr>
              </a:solidFill>
              <a:prstDash val="sysDot"/>
            </a:ln>
            <a:effectLst>
              <a:outerShdw blurRad="165100" dist="76200" dir="8100000" sx="101000" sy="101000" algn="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41" name="流程图: 终止 140"/>
            <p:cNvSpPr/>
            <p:nvPr>
              <p:custDataLst>
                <p:tags r:id="rId3"/>
              </p:custDataLst>
            </p:nvPr>
          </p:nvSpPr>
          <p:spPr>
            <a:xfrm rot="5400000">
              <a:off x="2970" y="2796"/>
              <a:ext cx="536" cy="180"/>
            </a:xfrm>
            <a:prstGeom prst="flowChartTermina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42" name="流程图: 终止 141"/>
            <p:cNvSpPr/>
            <p:nvPr>
              <p:custDataLst>
                <p:tags r:id="rId4"/>
              </p:custDataLst>
            </p:nvPr>
          </p:nvSpPr>
          <p:spPr>
            <a:xfrm rot="5400000">
              <a:off x="3547" y="2796"/>
              <a:ext cx="536" cy="180"/>
            </a:xfrm>
            <a:prstGeom prst="flowChartTerminator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sp>
        <p:nvSpPr>
          <p:cNvPr id="143" name="文本框 142"/>
          <p:cNvSpPr txBox="1"/>
          <p:nvPr>
            <p:custDataLst>
              <p:tags r:id="rId5"/>
            </p:custDataLst>
          </p:nvPr>
        </p:nvSpPr>
        <p:spPr>
          <a:xfrm>
            <a:off x="500034" y="1214422"/>
            <a:ext cx="8072494" cy="4461991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195" rIns="72000" bIns="36195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lang="zh-CN" altLang="en-US" sz="2400" b="1" spc="137" noProof="1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沙</a:t>
            </a:r>
            <a:r>
              <a:rPr lang="zh-CN" altLang="en-US" sz="2400" b="1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塘某校园盗窃</a:t>
            </a:r>
            <a:r>
              <a:rPr lang="zh-CN" altLang="en-US" sz="2400" b="1" spc="137" noProof="1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案例</a:t>
            </a:r>
            <a:endParaRPr altLang="zh-CN" sz="2400" b="1" spc="137" noProof="1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endParaRPr lang="zh-CN" altLang="en-US" sz="2000" b="1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altLang="zh-CN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、2</a:t>
            </a:r>
            <a:r>
              <a:rPr altLang="zh-CN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021</a:t>
            </a:r>
            <a:r>
              <a:rPr lang="zh-CN" altLang="en-US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altLang="zh-CN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altLang="zh-CN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中午，学生刘某早上睡过头了，醒来发现，该宿舍的学生都上课了，就拿同宿舍王某放在宿舍的钥匙打开他的抽屉，偷走现金并拿走王某放在桌子上的笔记本电脑，后迅速离开宿舍。从此案中，我们可以发现两个安全隐患：一是宿舍里存放大量现金；二是贵重物品随意摆放，没有保存好。之后盗窃嫌疑人刘某被当地派出所抓获并拘留</a:t>
            </a:r>
            <a:r>
              <a:rPr altLang="zh-CN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lang="zh-CN" altLang="en-US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日。</a:t>
            </a:r>
            <a:endParaRPr lang="zh-CN" altLang="en-US" sz="1600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altLang="zh-CN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李某，乘老师和同学都在吃午饭，悄悄溜到到教师办公室，将老师放在抽屉的钱包和被收缴的手机偷走并转移至他处。案发后，他承认是为取回自己被收缴的手机来到教师办公室，但看到教师将钱包留在抽屉里，一点防范措施也没有，于是救顺手牵羊。这个案例告诉我们，校园盗窃案件特别是内盗案件，和学生们的生活习惯有关，日常生活中的疏忽大意，常常给作案人提供机会。</a:t>
            </a:r>
            <a:endParaRPr lang="zh-CN" altLang="en-US" sz="1600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>
            <p:custDataLst>
              <p:tags r:id="rId1"/>
            </p:custDataLst>
          </p:nvPr>
        </p:nvSpPr>
        <p:spPr>
          <a:xfrm>
            <a:off x="2736215" y="240665"/>
            <a:ext cx="3671570" cy="718185"/>
          </a:xfrm>
          <a:prstGeom prst="rect">
            <a:avLst/>
          </a:prstGeom>
          <a:noFill/>
          <a:ln>
            <a:noFill/>
          </a:ln>
        </p:spPr>
        <p:txBody>
          <a:bodyPr wrap="none" lIns="72000" tIns="36195" rIns="72000" bIns="36195">
            <a:spAutoFit/>
            <a:scene3d>
              <a:camera prst="obliqueBottomRight"/>
              <a:lightRig rig="threePt" dir="t"/>
            </a:scene3d>
            <a:sp3d extrusionH="400050">
              <a:extrusionClr>
                <a:schemeClr val="tx1">
                  <a:lumMod val="95000"/>
                  <a:lumOff val="5000"/>
                </a:schemeClr>
              </a:extrusion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800"/>
              </a:spcBef>
              <a:spcAft>
                <a:spcPts val="0"/>
              </a:spcAft>
              <a:buSzPct val="100000"/>
              <a:defRPr/>
            </a:pPr>
            <a:r>
              <a:rPr lang="en-US" altLang="zh-CN" sz="4200" spc="431" noProof="1"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glow rad="127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宣传警示教育</a:t>
            </a:r>
            <a:endParaRPr lang="en-US" altLang="zh-CN" sz="4200" spc="431" noProof="1">
              <a:ln w="3175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  <a:effectLst>
                <a:glow rad="127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7586" name="组合 138"/>
          <p:cNvGrpSpPr/>
          <p:nvPr/>
        </p:nvGrpSpPr>
        <p:grpSpPr bwMode="auto">
          <a:xfrm>
            <a:off x="1371600" y="966788"/>
            <a:ext cx="6400800" cy="5186362"/>
            <a:chOff x="2160" y="2618"/>
            <a:chExt cx="10080" cy="10003"/>
          </a:xfrm>
        </p:grpSpPr>
        <p:sp>
          <p:nvSpPr>
            <p:cNvPr id="140" name="矩形 139"/>
            <p:cNvSpPr/>
            <p:nvPr>
              <p:custDataLst>
                <p:tags r:id="rId2"/>
              </p:custDataLst>
            </p:nvPr>
          </p:nvSpPr>
          <p:spPr>
            <a:xfrm>
              <a:off x="2160" y="2851"/>
              <a:ext cx="10080" cy="9770"/>
            </a:xfrm>
            <a:prstGeom prst="rect">
              <a:avLst/>
            </a:prstGeom>
            <a:noFill/>
            <a:ln w="22225" cmpd="dbl">
              <a:solidFill>
                <a:schemeClr val="bg1">
                  <a:lumMod val="65000"/>
                </a:schemeClr>
              </a:solidFill>
              <a:prstDash val="sysDot"/>
            </a:ln>
            <a:effectLst>
              <a:outerShdw blurRad="165100" dist="76200" dir="8100000" sx="101000" sy="101000" algn="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41" name="流程图: 终止 140"/>
            <p:cNvSpPr/>
            <p:nvPr>
              <p:custDataLst>
                <p:tags r:id="rId3"/>
              </p:custDataLst>
            </p:nvPr>
          </p:nvSpPr>
          <p:spPr>
            <a:xfrm rot="5400000">
              <a:off x="2970" y="2796"/>
              <a:ext cx="536" cy="180"/>
            </a:xfrm>
            <a:prstGeom prst="flowChartTermina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42" name="流程图: 终止 141"/>
            <p:cNvSpPr/>
            <p:nvPr>
              <p:custDataLst>
                <p:tags r:id="rId4"/>
              </p:custDataLst>
            </p:nvPr>
          </p:nvSpPr>
          <p:spPr>
            <a:xfrm rot="5400000">
              <a:off x="3547" y="2796"/>
              <a:ext cx="536" cy="180"/>
            </a:xfrm>
            <a:prstGeom prst="flowChartTerminator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sp>
        <p:nvSpPr>
          <p:cNvPr id="143" name="文本框 142"/>
          <p:cNvSpPr txBox="1"/>
          <p:nvPr>
            <p:custDataLst>
              <p:tags r:id="rId5"/>
            </p:custDataLst>
          </p:nvPr>
        </p:nvSpPr>
        <p:spPr>
          <a:xfrm>
            <a:off x="1500166" y="1420813"/>
            <a:ext cx="6215106" cy="4039311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195" rIns="72000" bIns="36195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lang="zh-CN" altLang="en-US" sz="2400" b="1" spc="137" noProof="1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沙塘某</a:t>
            </a:r>
            <a:r>
              <a:rPr lang="zh-CN" altLang="en-US" sz="2400" b="1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校园暴力事件</a:t>
            </a:r>
            <a:r>
              <a:rPr lang="zh-CN" altLang="en-US" sz="2400" b="1" spc="137" noProof="1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案例</a:t>
            </a:r>
            <a:endParaRPr altLang="zh-CN" sz="2400" b="1" spc="137" noProof="1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endParaRPr lang="zh-CN" altLang="en-US" sz="2400" b="1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lang="zh-CN" altLang="en-US" sz="14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</a:t>
            </a:r>
            <a:r>
              <a:rPr lang="zh-CN" altLang="en-US" sz="20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2</a:t>
            </a:r>
            <a:r>
              <a:rPr altLang="zh-CN" sz="2000" spc="137" noProof="1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022</a:t>
            </a:r>
            <a:r>
              <a:rPr lang="zh-CN" altLang="en-US" sz="2000" spc="137" noProof="1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altLang="zh-CN" sz="20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sz="2000" spc="137" noProof="1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altLang="zh-CN" sz="2000" spc="137" noProof="1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22</a:t>
            </a:r>
            <a:r>
              <a:rPr lang="zh-CN" altLang="en-US" sz="20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日晚上</a:t>
            </a:r>
            <a:r>
              <a:rPr altLang="zh-CN" sz="20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20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许，某大学学生小周和一群校外朋友在烧烤摊喝酒，这时经常与小周发生争执的小黄也正在烧烤摊喝酒，小周看到后便叫其校外朋友殴打小黄，导致小黄肋骨骨折，头颅内大量出血，后殴打小黄的</a:t>
            </a:r>
            <a:r>
              <a:rPr altLang="zh-CN" sz="20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20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名男子因故意伤害他人罪，分别被判刑</a:t>
            </a:r>
            <a:r>
              <a:rPr altLang="zh-CN" sz="20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1-2</a:t>
            </a:r>
            <a:r>
              <a:rPr lang="zh-CN" altLang="en-US" sz="20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年，并赔偿小黄的医疗费用和其他费用</a:t>
            </a:r>
            <a:r>
              <a:rPr altLang="zh-CN" sz="20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20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万余元。</a:t>
            </a:r>
            <a:endParaRPr lang="zh-CN" altLang="en-US" sz="2000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>
            <p:custDataLst>
              <p:tags r:id="rId1"/>
            </p:custDataLst>
          </p:nvPr>
        </p:nvSpPr>
        <p:spPr>
          <a:xfrm>
            <a:off x="2736215" y="240665"/>
            <a:ext cx="3671570" cy="718185"/>
          </a:xfrm>
          <a:prstGeom prst="rect">
            <a:avLst/>
          </a:prstGeom>
          <a:noFill/>
          <a:ln>
            <a:noFill/>
          </a:ln>
        </p:spPr>
        <p:txBody>
          <a:bodyPr wrap="none" lIns="72000" tIns="36195" rIns="72000" bIns="36195">
            <a:spAutoFit/>
            <a:scene3d>
              <a:camera prst="obliqueBottomRight"/>
              <a:lightRig rig="threePt" dir="t"/>
            </a:scene3d>
            <a:sp3d extrusionH="400050">
              <a:extrusionClr>
                <a:schemeClr val="tx1">
                  <a:lumMod val="95000"/>
                  <a:lumOff val="5000"/>
                </a:schemeClr>
              </a:extrusion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800"/>
              </a:spcBef>
              <a:spcAft>
                <a:spcPts val="0"/>
              </a:spcAft>
              <a:buSzPct val="100000"/>
              <a:defRPr/>
            </a:pPr>
            <a:r>
              <a:rPr lang="en-US" altLang="zh-CN" sz="4200" spc="431" noProof="1"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glow rad="127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宣传警示教育</a:t>
            </a:r>
            <a:endParaRPr lang="en-US" altLang="zh-CN" sz="4200" spc="431" noProof="1">
              <a:ln w="3175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  <a:effectLst>
                <a:glow rad="127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9634" name="组合 138"/>
          <p:cNvGrpSpPr/>
          <p:nvPr/>
        </p:nvGrpSpPr>
        <p:grpSpPr bwMode="auto">
          <a:xfrm>
            <a:off x="428596" y="966788"/>
            <a:ext cx="7929618" cy="5186362"/>
            <a:chOff x="2160" y="2618"/>
            <a:chExt cx="10080" cy="10003"/>
          </a:xfrm>
        </p:grpSpPr>
        <p:sp>
          <p:nvSpPr>
            <p:cNvPr id="140" name="矩形 139"/>
            <p:cNvSpPr/>
            <p:nvPr>
              <p:custDataLst>
                <p:tags r:id="rId2"/>
              </p:custDataLst>
            </p:nvPr>
          </p:nvSpPr>
          <p:spPr>
            <a:xfrm>
              <a:off x="2160" y="2851"/>
              <a:ext cx="10080" cy="9770"/>
            </a:xfrm>
            <a:prstGeom prst="rect">
              <a:avLst/>
            </a:prstGeom>
            <a:noFill/>
            <a:ln w="22225" cmpd="dbl">
              <a:solidFill>
                <a:schemeClr val="bg1">
                  <a:lumMod val="65000"/>
                </a:schemeClr>
              </a:solidFill>
              <a:prstDash val="sysDot"/>
            </a:ln>
            <a:effectLst>
              <a:outerShdw blurRad="165100" dist="76200" dir="8100000" sx="101000" sy="101000" algn="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41" name="流程图: 终止 140"/>
            <p:cNvSpPr/>
            <p:nvPr>
              <p:custDataLst>
                <p:tags r:id="rId3"/>
              </p:custDataLst>
            </p:nvPr>
          </p:nvSpPr>
          <p:spPr>
            <a:xfrm rot="5400000">
              <a:off x="2970" y="2796"/>
              <a:ext cx="536" cy="180"/>
            </a:xfrm>
            <a:prstGeom prst="flowChartTermina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42" name="流程图: 终止 141"/>
            <p:cNvSpPr/>
            <p:nvPr>
              <p:custDataLst>
                <p:tags r:id="rId4"/>
              </p:custDataLst>
            </p:nvPr>
          </p:nvSpPr>
          <p:spPr>
            <a:xfrm rot="5400000">
              <a:off x="3547" y="2796"/>
              <a:ext cx="536" cy="180"/>
            </a:xfrm>
            <a:prstGeom prst="flowChartTerminator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sp>
        <p:nvSpPr>
          <p:cNvPr id="143" name="文本框 142"/>
          <p:cNvSpPr txBox="1"/>
          <p:nvPr>
            <p:custDataLst>
              <p:tags r:id="rId5"/>
            </p:custDataLst>
          </p:nvPr>
        </p:nvSpPr>
        <p:spPr>
          <a:xfrm>
            <a:off x="785786" y="1142984"/>
            <a:ext cx="7358114" cy="419989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195" rIns="72000" bIns="36195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lang="zh-CN" altLang="en-US" sz="2400" b="1" spc="137" noProof="1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沙塘辖区某</a:t>
            </a:r>
            <a:r>
              <a:rPr lang="zh-CN" altLang="en-US" sz="2400" b="1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校园女学生吸毒</a:t>
            </a:r>
            <a:r>
              <a:rPr lang="zh-CN" altLang="en-US" sz="2400" b="1" spc="137" noProof="1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案例</a:t>
            </a:r>
            <a:endParaRPr altLang="zh-CN" sz="2400" b="1" spc="137" noProof="1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endParaRPr lang="zh-CN" altLang="en-US" sz="2400" b="1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今年20岁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的小丽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，和同龄的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小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馨，以及21岁的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小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红，3人都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是大学</a:t>
            </a:r>
            <a:r>
              <a:rPr altLang="zh-CN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年级学生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800" spc="137" noProof="1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2022年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4月25日是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张某丽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的生日。为了能让这个生日过得刺激、够酷，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小丽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和姐妹们竟有了一起吸毒庆祝的想法。</a:t>
            </a:r>
            <a:endParaRPr sz="1800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当天下午，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小丽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和两个姐妹邀约另外3个90后男孩，一起来到宾馆房间庆贺生日。期间，6个人一起吸食了冰毒。第二天凌晨，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小丽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被公安机关捉获，小馨和小红也很快落网。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因小丽、小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红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、小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馨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犯有吸毒前科，</a:t>
            </a:r>
            <a:r>
              <a:rPr altLang="zh-CN" sz="1800" spc="137" noProof="1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2022</a:t>
            </a:r>
            <a:r>
              <a:rPr sz="1800" spc="137" noProof="1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去年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5月2日被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柳州市柳北区</a:t>
            </a:r>
            <a:r>
              <a:rPr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公安局强制隔离戒毒两年</a:t>
            </a:r>
            <a:r>
              <a:rPr lang="zh-CN" altLang="en-US" sz="18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800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>
            <p:custDataLst>
              <p:tags r:id="rId1"/>
            </p:custDataLst>
          </p:nvPr>
        </p:nvSpPr>
        <p:spPr>
          <a:xfrm>
            <a:off x="1924685" y="384175"/>
            <a:ext cx="5294630" cy="589915"/>
          </a:xfrm>
          <a:prstGeom prst="rect">
            <a:avLst/>
          </a:prstGeom>
          <a:noFill/>
          <a:ln>
            <a:noFill/>
          </a:ln>
        </p:spPr>
        <p:txBody>
          <a:bodyPr wrap="none" lIns="72000" tIns="36195" rIns="72000" bIns="36195">
            <a:noAutofit/>
            <a:scene3d>
              <a:camera prst="obliqueBottomRight"/>
              <a:lightRig rig="threePt" dir="t"/>
            </a:scene3d>
            <a:sp3d extrusionH="400050">
              <a:extrusionClr>
                <a:schemeClr val="tx1">
                  <a:lumMod val="95000"/>
                  <a:lumOff val="5000"/>
                </a:schemeClr>
              </a:extrusion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800"/>
              </a:spcBef>
              <a:spcAft>
                <a:spcPts val="0"/>
              </a:spcAft>
              <a:buSzPct val="100000"/>
              <a:defRPr/>
            </a:pPr>
            <a:r>
              <a:rPr sz="2400" spc="137">
                <a:ln w="3175">
                  <a:noFill/>
                  <a:prstDash val="dash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旅馆业接待未成年人入住“五必须</a:t>
            </a:r>
            <a:r>
              <a:rPr sz="2400" spc="137">
                <a:ln w="3175">
                  <a:noFill/>
                  <a:prstDash val="dash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endParaRPr sz="2400" spc="137" noProof="1">
              <a:ln w="3175">
                <a:noFill/>
                <a:prstDash val="dash"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spcBef>
                <a:spcPts val="800"/>
              </a:spcBef>
              <a:spcAft>
                <a:spcPts val="0"/>
              </a:spcAft>
              <a:buSzPct val="100000"/>
              <a:defRPr/>
            </a:pPr>
            <a:endParaRPr lang="en-US" altLang="zh-CN" sz="2400" spc="137" noProof="1">
              <a:ln w="3175">
                <a:noFill/>
                <a:prstDash val="dash"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ang="5400000" scaled="0"/>
              </a:gradFill>
              <a:effectLst>
                <a:glow rad="127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69634" name="组合 138"/>
          <p:cNvGrpSpPr/>
          <p:nvPr/>
        </p:nvGrpSpPr>
        <p:grpSpPr bwMode="auto">
          <a:xfrm>
            <a:off x="643861" y="966788"/>
            <a:ext cx="7929618" cy="5186362"/>
            <a:chOff x="2160" y="2618"/>
            <a:chExt cx="10080" cy="10003"/>
          </a:xfrm>
        </p:grpSpPr>
        <p:sp>
          <p:nvSpPr>
            <p:cNvPr id="140" name="矩形 139"/>
            <p:cNvSpPr/>
            <p:nvPr>
              <p:custDataLst>
                <p:tags r:id="rId2"/>
              </p:custDataLst>
            </p:nvPr>
          </p:nvSpPr>
          <p:spPr>
            <a:xfrm>
              <a:off x="2160" y="2851"/>
              <a:ext cx="10080" cy="9770"/>
            </a:xfrm>
            <a:prstGeom prst="rect">
              <a:avLst/>
            </a:prstGeom>
            <a:noFill/>
            <a:ln w="22225" cmpd="dbl">
              <a:solidFill>
                <a:schemeClr val="bg1">
                  <a:lumMod val="65000"/>
                </a:schemeClr>
              </a:solidFill>
              <a:prstDash val="sysDot"/>
            </a:ln>
            <a:effectLst>
              <a:outerShdw blurRad="165100" dist="76200" dir="8100000" sx="101000" sy="101000" algn="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41" name="流程图: 终止 140"/>
            <p:cNvSpPr/>
            <p:nvPr>
              <p:custDataLst>
                <p:tags r:id="rId3"/>
              </p:custDataLst>
            </p:nvPr>
          </p:nvSpPr>
          <p:spPr>
            <a:xfrm rot="5400000">
              <a:off x="2970" y="2796"/>
              <a:ext cx="536" cy="180"/>
            </a:xfrm>
            <a:prstGeom prst="flowChartTermina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42" name="流程图: 终止 141"/>
            <p:cNvSpPr/>
            <p:nvPr>
              <p:custDataLst>
                <p:tags r:id="rId4"/>
              </p:custDataLst>
            </p:nvPr>
          </p:nvSpPr>
          <p:spPr>
            <a:xfrm rot="5400000">
              <a:off x="3547" y="2796"/>
              <a:ext cx="536" cy="180"/>
            </a:xfrm>
            <a:prstGeom prst="flowChartTerminator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sp>
        <p:nvSpPr>
          <p:cNvPr id="143" name="文本框 142"/>
          <p:cNvSpPr txBox="1"/>
          <p:nvPr>
            <p:custDataLst>
              <p:tags r:id="rId5"/>
            </p:custDataLst>
          </p:nvPr>
        </p:nvSpPr>
        <p:spPr>
          <a:xfrm>
            <a:off x="1043305" y="1483995"/>
            <a:ext cx="7358380" cy="417893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195" rIns="72000" bIns="36195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l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必须查验入住人员身份证件，并如实登记报送相关信息。</a:t>
            </a:r>
            <a:endParaRPr sz="1600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必须询问未成年人父母或者其他监护人的联系方式，询问监护人是否知情，询问与共同入住人员的身份关系等情况。</a:t>
            </a:r>
            <a:endParaRPr sz="1600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必须报告可疑情况：对成年人带未成年人入住，但不能说明身份关系或明显不合理的；成年人带醉酒等异常状态卞的未成年人入住的；未成年人身体带伤、意识不清，疑似存在被殴打、被麻醉、被胁迫等情形的；未成年人多次入住、与不同人入住，又没有合理解释的等情况，要立即向公安机关报告。</a:t>
            </a:r>
            <a:endParaRPr sz="1600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必须在前台等醒目位置放置张贴未成年人保护警示标志、提示桌牌等。</a:t>
            </a:r>
            <a:endParaRPr sz="1600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defRPr/>
            </a:pPr>
            <a:r>
              <a:rPr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spc="137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必须加强安全巡查和访客管理，发现可疑情况及时报告。旅馆未落实“五必须”要求，导致未成年人遭受侵害的，一律依法从严查处。</a:t>
            </a:r>
            <a:endParaRPr sz="1600" spc="137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635" y="-5080"/>
            <a:ext cx="9143365" cy="754570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汉仪旗黑-55简" panose="00020600040101010101" charset="-128"/>
            </a:endParaRPr>
          </a:p>
        </p:txBody>
      </p:sp>
      <p:sp>
        <p:nvSpPr>
          <p:cNvPr id="62465" name="标题 2"/>
          <p:cNvSpPr>
            <a:spLocks noGrp="1"/>
          </p:cNvSpPr>
          <p:nvPr>
            <p:ph type="title"/>
          </p:nvPr>
        </p:nvSpPr>
        <p:spPr bwMode="auto">
          <a:xfrm>
            <a:off x="427962" y="2500306"/>
            <a:ext cx="8358246" cy="100013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zh-CN" altLang="en-US" sz="4000" dirty="0" smtClean="0">
                <a:solidFill>
                  <a:srgbClr val="FF0000"/>
                </a:solidFill>
              </a:rPr>
              <a:t>六、中华人民共和国治安管理处罚法</a:t>
            </a:r>
            <a:endParaRPr lang="zh-CN" altLang="en-US" sz="4000" spc="159" noProof="1">
              <a:ln w="3175">
                <a:noFill/>
                <a:prstDash val="dash"/>
              </a:ln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矩形 88"/>
          <p:cNvSpPr/>
          <p:nvPr>
            <p:custDataLst>
              <p:tags r:id="rId1"/>
            </p:custDataLst>
          </p:nvPr>
        </p:nvSpPr>
        <p:spPr>
          <a:xfrm flipV="1">
            <a:off x="2097088" y="954088"/>
            <a:ext cx="4949825" cy="76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0" name="任意多边形 89"/>
          <p:cNvSpPr/>
          <p:nvPr>
            <p:custDataLst>
              <p:tags r:id="rId2"/>
            </p:custDataLst>
          </p:nvPr>
        </p:nvSpPr>
        <p:spPr>
          <a:xfrm>
            <a:off x="2097088" y="954088"/>
            <a:ext cx="1219200" cy="76200"/>
          </a:xfrm>
          <a:custGeom>
            <a:avLst/>
            <a:gdLst>
              <a:gd name="connisteX0" fmla="*/ 0 w 2625090"/>
              <a:gd name="connsiteY0" fmla="*/ 0 h 243840"/>
              <a:gd name="connisteX1" fmla="*/ 2625090 w 2625090"/>
              <a:gd name="connsiteY1" fmla="*/ 0 h 243840"/>
              <a:gd name="connisteX2" fmla="*/ 2484755 w 2625090"/>
              <a:gd name="connsiteY2" fmla="*/ 243840 h 243840"/>
              <a:gd name="connisteX3" fmla="*/ 0 w 2625090"/>
              <a:gd name="connsiteY3" fmla="*/ 243840 h 243840"/>
              <a:gd name="connisteX4" fmla="*/ 0 w 2625090"/>
              <a:gd name="connsiteY4" fmla="*/ 0 h 24384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2625090" h="243840">
                <a:moveTo>
                  <a:pt x="0" y="0"/>
                </a:moveTo>
                <a:lnTo>
                  <a:pt x="2625090" y="0"/>
                </a:lnTo>
                <a:lnTo>
                  <a:pt x="2484755" y="243840"/>
                </a:lnTo>
                <a:lnTo>
                  <a:pt x="0" y="24384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1" name="Title 6"/>
          <p:cNvSpPr txBox="1"/>
          <p:nvPr>
            <p:custDataLst>
              <p:tags r:id="rId3"/>
            </p:custDataLst>
          </p:nvPr>
        </p:nvSpPr>
        <p:spPr>
          <a:xfrm>
            <a:off x="2967038" y="546100"/>
            <a:ext cx="3289087" cy="35009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none" lIns="72000" tIns="36195" rIns="72000" bIns="36195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defRPr/>
            </a:pPr>
            <a:r>
              <a:rPr lang="zh-CN" altLang="en-US" sz="1800" dirty="0"/>
              <a:t>中华人民共和国治安管理处罚法</a:t>
            </a:r>
            <a:endParaRPr lang="zh-CN" altLang="en-US" sz="1800" spc="159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cxnSp>
        <p:nvCxnSpPr>
          <p:cNvPr id="222" name="直接连接符 221"/>
          <p:cNvCxnSpPr/>
          <p:nvPr>
            <p:custDataLst>
              <p:tags r:id="rId4"/>
            </p:custDataLst>
          </p:nvPr>
        </p:nvCxnSpPr>
        <p:spPr>
          <a:xfrm>
            <a:off x="4714876" y="6000768"/>
            <a:ext cx="417036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文本框 223"/>
          <p:cNvSpPr txBox="1"/>
          <p:nvPr>
            <p:custDataLst>
              <p:tags r:id="rId5"/>
            </p:custDataLst>
          </p:nvPr>
        </p:nvSpPr>
        <p:spPr>
          <a:xfrm>
            <a:off x="4714876" y="3571876"/>
            <a:ext cx="357190" cy="2857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32500" lnSpcReduction="20000"/>
          </a:bodyPr>
          <a:lstStyle>
            <a:defPPr>
              <a:defRPr lang="zh-CN"/>
            </a:defPPr>
            <a:lvl1pPr algn="ctr">
              <a:defRPr sz="4800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20000"/>
              </a:lnSpc>
              <a:defRPr/>
            </a:pPr>
            <a:endParaRPr lang="en-US" altLang="zh-CN" sz="3600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5" name="文本框 224"/>
          <p:cNvSpPr txBox="1"/>
          <p:nvPr>
            <p:custDataLst>
              <p:tags r:id="rId6"/>
            </p:custDataLst>
          </p:nvPr>
        </p:nvSpPr>
        <p:spPr>
          <a:xfrm>
            <a:off x="214282" y="3571900"/>
            <a:ext cx="4286280" cy="2357430"/>
          </a:xfrm>
          <a:prstGeom prst="rect">
            <a:avLst/>
          </a:prstGeom>
        </p:spPr>
        <p:txBody>
          <a:bodyPr tIns="0">
            <a:no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r>
              <a:rPr lang="zh-CN" altLang="en-US" sz="1200" dirty="0" smtClean="0">
                <a:latin typeface="+mj-ea"/>
                <a:ea typeface="+mj-ea"/>
              </a:rPr>
              <a:t>有下列行为之一的，处五日以下拘留或者五百元以下罚款；情节较重的，处五日以上十日以下拘留，可以并处五百元以下罚款：</a:t>
            </a:r>
            <a:endParaRPr lang="zh-CN" altLang="en-US" sz="1200" dirty="0" smtClean="0">
              <a:latin typeface="+mj-ea"/>
              <a:ea typeface="+mj-ea"/>
            </a:endParaRPr>
          </a:p>
          <a:p>
            <a:r>
              <a:rPr lang="zh-CN" altLang="en-US" sz="1200" dirty="0" smtClean="0">
                <a:latin typeface="+mj-ea"/>
                <a:ea typeface="+mj-ea"/>
              </a:rPr>
              <a:t>　　</a:t>
            </a:r>
            <a:r>
              <a:rPr lang="en-US" sz="1200" dirty="0" smtClean="0">
                <a:latin typeface="+mj-ea"/>
                <a:ea typeface="+mj-ea"/>
              </a:rPr>
              <a:t>(</a:t>
            </a:r>
            <a:r>
              <a:rPr lang="zh-CN" altLang="en-US" sz="1200" dirty="0" smtClean="0">
                <a:latin typeface="+mj-ea"/>
                <a:ea typeface="+mj-ea"/>
              </a:rPr>
              <a:t>一</a:t>
            </a:r>
            <a:r>
              <a:rPr lang="en-US" sz="1200" dirty="0" smtClean="0">
                <a:latin typeface="+mj-ea"/>
                <a:ea typeface="+mj-ea"/>
              </a:rPr>
              <a:t>)</a:t>
            </a:r>
            <a:r>
              <a:rPr lang="zh-CN" altLang="en-US" sz="1200" dirty="0" smtClean="0">
                <a:latin typeface="+mj-ea"/>
                <a:ea typeface="+mj-ea"/>
              </a:rPr>
              <a:t>写恐吓信或者以其他方法威胁他人人身安全的；</a:t>
            </a:r>
            <a:endParaRPr lang="zh-CN" altLang="en-US" sz="1200" dirty="0" smtClean="0">
              <a:latin typeface="+mj-ea"/>
              <a:ea typeface="+mj-ea"/>
            </a:endParaRPr>
          </a:p>
          <a:p>
            <a:r>
              <a:rPr lang="zh-CN" altLang="en-US" sz="1200" dirty="0" smtClean="0">
                <a:latin typeface="+mj-ea"/>
                <a:ea typeface="+mj-ea"/>
              </a:rPr>
              <a:t>　　</a:t>
            </a:r>
            <a:r>
              <a:rPr lang="en-US" sz="1200" dirty="0" smtClean="0">
                <a:latin typeface="+mj-ea"/>
                <a:ea typeface="+mj-ea"/>
              </a:rPr>
              <a:t>(</a:t>
            </a:r>
            <a:r>
              <a:rPr lang="zh-CN" altLang="en-US" sz="1200" dirty="0" smtClean="0">
                <a:latin typeface="+mj-ea"/>
                <a:ea typeface="+mj-ea"/>
              </a:rPr>
              <a:t>二</a:t>
            </a:r>
            <a:r>
              <a:rPr lang="en-US" sz="1200" dirty="0" smtClean="0">
                <a:latin typeface="+mj-ea"/>
                <a:ea typeface="+mj-ea"/>
              </a:rPr>
              <a:t>)</a:t>
            </a:r>
            <a:r>
              <a:rPr lang="zh-CN" altLang="en-US" sz="1200" dirty="0" smtClean="0">
                <a:latin typeface="+mj-ea"/>
                <a:ea typeface="+mj-ea"/>
              </a:rPr>
              <a:t>公然侮辱他人或者捏造事实诽谤他人的；</a:t>
            </a:r>
            <a:endParaRPr lang="zh-CN" altLang="en-US" sz="1200" dirty="0" smtClean="0">
              <a:latin typeface="+mj-ea"/>
              <a:ea typeface="+mj-ea"/>
            </a:endParaRPr>
          </a:p>
          <a:p>
            <a:r>
              <a:rPr lang="zh-CN" altLang="en-US" sz="1200" dirty="0" smtClean="0">
                <a:latin typeface="+mj-ea"/>
                <a:ea typeface="+mj-ea"/>
              </a:rPr>
              <a:t>　　</a:t>
            </a:r>
            <a:r>
              <a:rPr lang="en-US" sz="1200" dirty="0" smtClean="0">
                <a:latin typeface="+mj-ea"/>
                <a:ea typeface="+mj-ea"/>
              </a:rPr>
              <a:t>(</a:t>
            </a:r>
            <a:r>
              <a:rPr lang="zh-CN" altLang="en-US" sz="1200" dirty="0" smtClean="0">
                <a:latin typeface="+mj-ea"/>
                <a:ea typeface="+mj-ea"/>
              </a:rPr>
              <a:t>三</a:t>
            </a:r>
            <a:r>
              <a:rPr lang="en-US" sz="1200" dirty="0" smtClean="0">
                <a:latin typeface="+mj-ea"/>
                <a:ea typeface="+mj-ea"/>
              </a:rPr>
              <a:t>)</a:t>
            </a:r>
            <a:r>
              <a:rPr lang="zh-CN" altLang="en-US" sz="1200" dirty="0" smtClean="0">
                <a:latin typeface="+mj-ea"/>
                <a:ea typeface="+mj-ea"/>
              </a:rPr>
              <a:t>捏造事实诬告陷害他人，企图使他人受到刑事追究或者受到治安管理处罚的；</a:t>
            </a:r>
            <a:endParaRPr lang="zh-CN" altLang="en-US" sz="1200" dirty="0" smtClean="0">
              <a:latin typeface="+mj-ea"/>
              <a:ea typeface="+mj-ea"/>
            </a:endParaRPr>
          </a:p>
          <a:p>
            <a:r>
              <a:rPr lang="zh-CN" altLang="en-US" sz="1200" dirty="0" smtClean="0">
                <a:latin typeface="+mj-ea"/>
                <a:ea typeface="+mj-ea"/>
              </a:rPr>
              <a:t>　　</a:t>
            </a:r>
            <a:r>
              <a:rPr lang="en-US" sz="1200" dirty="0" smtClean="0">
                <a:latin typeface="+mj-ea"/>
                <a:ea typeface="+mj-ea"/>
              </a:rPr>
              <a:t>(</a:t>
            </a:r>
            <a:r>
              <a:rPr lang="zh-CN" altLang="en-US" sz="1200" dirty="0" smtClean="0">
                <a:latin typeface="+mj-ea"/>
                <a:ea typeface="+mj-ea"/>
              </a:rPr>
              <a:t>四</a:t>
            </a:r>
            <a:r>
              <a:rPr lang="en-US" sz="1200" dirty="0" smtClean="0">
                <a:latin typeface="+mj-ea"/>
                <a:ea typeface="+mj-ea"/>
              </a:rPr>
              <a:t>)</a:t>
            </a:r>
            <a:r>
              <a:rPr lang="zh-CN" altLang="en-US" sz="1200" dirty="0" smtClean="0">
                <a:latin typeface="+mj-ea"/>
                <a:ea typeface="+mj-ea"/>
              </a:rPr>
              <a:t>对证人及其近亲属进行威胁、侮辱、殴打或者打击报复的；</a:t>
            </a:r>
            <a:endParaRPr lang="zh-CN" altLang="en-US" sz="1200" dirty="0" smtClean="0">
              <a:latin typeface="+mj-ea"/>
              <a:ea typeface="+mj-ea"/>
            </a:endParaRPr>
          </a:p>
          <a:p>
            <a:r>
              <a:rPr lang="zh-CN" altLang="en-US" sz="1200" dirty="0" smtClean="0">
                <a:latin typeface="+mj-ea"/>
                <a:ea typeface="+mj-ea"/>
              </a:rPr>
              <a:t>　　</a:t>
            </a:r>
            <a:r>
              <a:rPr lang="en-US" sz="1200" dirty="0" smtClean="0">
                <a:latin typeface="+mj-ea"/>
                <a:ea typeface="+mj-ea"/>
              </a:rPr>
              <a:t>(</a:t>
            </a:r>
            <a:r>
              <a:rPr lang="zh-CN" altLang="en-US" sz="1200" dirty="0" smtClean="0">
                <a:latin typeface="+mj-ea"/>
                <a:ea typeface="+mj-ea"/>
              </a:rPr>
              <a:t>五</a:t>
            </a:r>
            <a:r>
              <a:rPr lang="en-US" sz="1200" dirty="0" smtClean="0">
                <a:latin typeface="+mj-ea"/>
                <a:ea typeface="+mj-ea"/>
              </a:rPr>
              <a:t>)</a:t>
            </a:r>
            <a:r>
              <a:rPr lang="zh-CN" altLang="en-US" sz="1200" dirty="0" smtClean="0">
                <a:latin typeface="+mj-ea"/>
                <a:ea typeface="+mj-ea"/>
              </a:rPr>
              <a:t>多次发送淫秽、侮辱、恐吓或者其他信息，干扰他人正常生活的；</a:t>
            </a:r>
            <a:endParaRPr lang="zh-CN" altLang="en-US" sz="1200" dirty="0" smtClean="0">
              <a:latin typeface="+mj-ea"/>
              <a:ea typeface="+mj-ea"/>
            </a:endParaRPr>
          </a:p>
          <a:p>
            <a:r>
              <a:rPr lang="zh-CN" altLang="en-US" sz="1200" dirty="0" smtClean="0">
                <a:latin typeface="+mj-ea"/>
                <a:ea typeface="+mj-ea"/>
              </a:rPr>
              <a:t>　　</a:t>
            </a:r>
            <a:r>
              <a:rPr lang="en-US" sz="1200" dirty="0" smtClean="0">
                <a:latin typeface="+mj-ea"/>
                <a:ea typeface="+mj-ea"/>
              </a:rPr>
              <a:t>(</a:t>
            </a:r>
            <a:r>
              <a:rPr lang="zh-CN" altLang="en-US" sz="1200" dirty="0" smtClean="0">
                <a:latin typeface="+mj-ea"/>
                <a:ea typeface="+mj-ea"/>
              </a:rPr>
              <a:t>六</a:t>
            </a:r>
            <a:r>
              <a:rPr lang="en-US" sz="1200" dirty="0" smtClean="0">
                <a:latin typeface="+mj-ea"/>
                <a:ea typeface="+mj-ea"/>
              </a:rPr>
              <a:t>)</a:t>
            </a:r>
            <a:r>
              <a:rPr lang="zh-CN" altLang="en-US" sz="1200" dirty="0" smtClean="0">
                <a:latin typeface="+mj-ea"/>
                <a:ea typeface="+mj-ea"/>
              </a:rPr>
              <a:t>偷窥、偷拍、窃听、散布他人隐私的。</a:t>
            </a:r>
            <a:endParaRPr lang="zh-CN" altLang="en-US" sz="1200" spc="150" noProof="1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1" name="文本框 230"/>
          <p:cNvSpPr txBox="1"/>
          <p:nvPr>
            <p:custDataLst>
              <p:tags r:id="rId7"/>
            </p:custDataLst>
          </p:nvPr>
        </p:nvSpPr>
        <p:spPr>
          <a:xfrm>
            <a:off x="5214942" y="1071546"/>
            <a:ext cx="3154363" cy="366713"/>
          </a:xfrm>
          <a:prstGeom prst="rect">
            <a:avLst/>
          </a:prstGeom>
          <a:noFill/>
          <a:ln>
            <a:noFill/>
          </a:ln>
        </p:spPr>
        <p:txBody>
          <a:bodyPr bIns="0" anchor="ctr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en-US" sz="1400" b="1" dirty="0" smtClean="0">
                <a:latin typeface="+mj-ea"/>
                <a:ea typeface="+mj-ea"/>
              </a:rPr>
              <a:t>第二十九条</a:t>
            </a:r>
            <a:endParaRPr lang="zh-CN" altLang="en-US" sz="1350" b="1" spc="300" noProof="1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232" name="矩形 231"/>
          <p:cNvSpPr/>
          <p:nvPr>
            <p:custDataLst>
              <p:tags r:id="rId8"/>
            </p:custDataLst>
          </p:nvPr>
        </p:nvSpPr>
        <p:spPr>
          <a:xfrm>
            <a:off x="4714876" y="1142985"/>
            <a:ext cx="357190" cy="2857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32500" lnSpcReduction="20000"/>
          </a:bodyPr>
          <a:lstStyle/>
          <a:p>
            <a:pPr algn="ctr">
              <a:lnSpc>
                <a:spcPct val="120000"/>
              </a:lnSpc>
              <a:defRPr/>
            </a:pPr>
            <a:endParaRPr lang="en-US" altLang="zh-CN" sz="36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3" name="文本框 232"/>
          <p:cNvSpPr txBox="1"/>
          <p:nvPr>
            <p:custDataLst>
              <p:tags r:id="rId9"/>
            </p:custDataLst>
          </p:nvPr>
        </p:nvSpPr>
        <p:spPr>
          <a:xfrm>
            <a:off x="4643438" y="1571612"/>
            <a:ext cx="4214842" cy="2286016"/>
          </a:xfrm>
          <a:prstGeom prst="rect">
            <a:avLst/>
          </a:prstGeom>
        </p:spPr>
        <p:txBody>
          <a:bodyPr tIns="0">
            <a:no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r>
              <a:rPr lang="zh-CN" altLang="en-US" sz="1200" dirty="0" smtClean="0"/>
              <a:t>有下列行为之一的，处五日以下拘留；情节较重的，处五日以上十日以下拘留：</a:t>
            </a:r>
            <a:endParaRPr lang="zh-CN" altLang="en-US" sz="1200" dirty="0" smtClean="0"/>
          </a:p>
          <a:p>
            <a:r>
              <a:rPr lang="zh-CN" altLang="en-US" sz="1200" dirty="0" smtClean="0"/>
              <a:t>　　</a:t>
            </a:r>
            <a:r>
              <a:rPr lang="en-US" sz="1200" dirty="0" smtClean="0"/>
              <a:t>(</a:t>
            </a:r>
            <a:r>
              <a:rPr lang="zh-CN" altLang="en-US" sz="1200" dirty="0" smtClean="0"/>
              <a:t>一</a:t>
            </a:r>
            <a:r>
              <a:rPr lang="en-US" sz="1200" dirty="0" smtClean="0"/>
              <a:t>)</a:t>
            </a:r>
            <a:r>
              <a:rPr lang="zh-CN" altLang="en-US" sz="1200" dirty="0" smtClean="0"/>
              <a:t>违反国家规定，侵入计算机信息系统，造成危害的；</a:t>
            </a:r>
            <a:endParaRPr lang="zh-CN" altLang="en-US" sz="1200" dirty="0" smtClean="0"/>
          </a:p>
          <a:p>
            <a:r>
              <a:rPr lang="zh-CN" altLang="en-US" sz="1200" dirty="0" smtClean="0"/>
              <a:t>　　</a:t>
            </a:r>
            <a:r>
              <a:rPr lang="en-US" sz="1200" dirty="0" smtClean="0"/>
              <a:t>(</a:t>
            </a:r>
            <a:r>
              <a:rPr lang="zh-CN" altLang="en-US" sz="1200" dirty="0" smtClean="0"/>
              <a:t>二</a:t>
            </a:r>
            <a:r>
              <a:rPr lang="en-US" sz="1200" dirty="0" smtClean="0"/>
              <a:t>)</a:t>
            </a:r>
            <a:r>
              <a:rPr lang="zh-CN" altLang="en-US" sz="1200" dirty="0" smtClean="0"/>
              <a:t>违反国家规定，对计算机信息系统功能进行删除、修改、增加、干扰，造成计算机信息系统不能正常运行的；</a:t>
            </a:r>
            <a:endParaRPr lang="zh-CN" altLang="en-US" sz="1200" dirty="0" smtClean="0"/>
          </a:p>
          <a:p>
            <a:r>
              <a:rPr lang="zh-CN" altLang="en-US" sz="1200" dirty="0" smtClean="0"/>
              <a:t>　　</a:t>
            </a:r>
            <a:r>
              <a:rPr lang="en-US" sz="1200" dirty="0" smtClean="0"/>
              <a:t>(</a:t>
            </a:r>
            <a:r>
              <a:rPr lang="zh-CN" altLang="en-US" sz="1200" dirty="0" smtClean="0"/>
              <a:t>三</a:t>
            </a:r>
            <a:r>
              <a:rPr lang="en-US" sz="1200" dirty="0" smtClean="0"/>
              <a:t>)</a:t>
            </a:r>
            <a:r>
              <a:rPr lang="zh-CN" altLang="en-US" sz="1200" dirty="0" smtClean="0"/>
              <a:t>违反国家规定，对计算机信息系统中存储、处理、传输的数据和应用程序进行删除、修改、增加的；</a:t>
            </a:r>
            <a:endParaRPr lang="zh-CN" altLang="en-US" sz="1200" dirty="0" smtClean="0"/>
          </a:p>
          <a:p>
            <a:r>
              <a:rPr lang="zh-CN" altLang="en-US" sz="1200" dirty="0" smtClean="0"/>
              <a:t>　　</a:t>
            </a:r>
            <a:r>
              <a:rPr lang="en-US" sz="1200" dirty="0" smtClean="0"/>
              <a:t>(</a:t>
            </a:r>
            <a:r>
              <a:rPr lang="zh-CN" altLang="en-US" sz="1200" dirty="0" smtClean="0"/>
              <a:t>四</a:t>
            </a:r>
            <a:r>
              <a:rPr lang="en-US" sz="1200" dirty="0" smtClean="0"/>
              <a:t>)</a:t>
            </a:r>
            <a:r>
              <a:rPr lang="zh-CN" altLang="en-US" sz="1200" dirty="0" smtClean="0"/>
              <a:t>故意制作、传播计算机病毒等破坏性程序</a:t>
            </a:r>
            <a:r>
              <a:rPr lang="zh-CN" altLang="en-US" sz="1400" dirty="0" smtClean="0"/>
              <a:t>，影响计算机信息系统正常运行的。</a:t>
            </a:r>
            <a:endParaRPr lang="zh-CN" altLang="en-US" sz="1400" dirty="0"/>
          </a:p>
        </p:txBody>
      </p:sp>
      <p:cxnSp>
        <p:nvCxnSpPr>
          <p:cNvPr id="234" name="直接连接符 233"/>
          <p:cNvCxnSpPr/>
          <p:nvPr>
            <p:custDataLst>
              <p:tags r:id="rId10"/>
            </p:custDataLst>
          </p:nvPr>
        </p:nvCxnSpPr>
        <p:spPr>
          <a:xfrm>
            <a:off x="217488" y="3143248"/>
            <a:ext cx="417036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矩形 234"/>
          <p:cNvSpPr/>
          <p:nvPr>
            <p:custDataLst>
              <p:tags r:id="rId11"/>
            </p:custDataLst>
          </p:nvPr>
        </p:nvSpPr>
        <p:spPr>
          <a:xfrm>
            <a:off x="285720" y="1071546"/>
            <a:ext cx="355572" cy="260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lnSpc>
                <a:spcPct val="120000"/>
              </a:lnSpc>
              <a:defRPr/>
            </a:pPr>
            <a:endParaRPr lang="zh-CN" altLang="en-US" sz="3600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6" name="文本框 235"/>
          <p:cNvSpPr txBox="1"/>
          <p:nvPr>
            <p:custDataLst>
              <p:tags r:id="rId12"/>
            </p:custDataLst>
          </p:nvPr>
        </p:nvSpPr>
        <p:spPr>
          <a:xfrm>
            <a:off x="785786" y="1000108"/>
            <a:ext cx="3154363" cy="365125"/>
          </a:xfrm>
          <a:prstGeom prst="rect">
            <a:avLst/>
          </a:prstGeom>
          <a:noFill/>
          <a:ln>
            <a:noFill/>
          </a:ln>
        </p:spPr>
        <p:txBody>
          <a:bodyPr bIns="0" anchor="ctr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en-US" sz="1400" b="1" dirty="0" smtClean="0">
                <a:latin typeface="+mj-ea"/>
                <a:ea typeface="+mj-ea"/>
              </a:rPr>
              <a:t>第二十六条</a:t>
            </a:r>
            <a:endParaRPr lang="zh-CN" altLang="en-US" sz="1350" b="1" spc="300" noProof="1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237" name="文本框 236"/>
          <p:cNvSpPr txBox="1"/>
          <p:nvPr>
            <p:custDataLst>
              <p:tags r:id="rId13"/>
            </p:custDataLst>
          </p:nvPr>
        </p:nvSpPr>
        <p:spPr>
          <a:xfrm>
            <a:off x="285721" y="1568433"/>
            <a:ext cx="4002118" cy="1503377"/>
          </a:xfrm>
          <a:prstGeom prst="rect">
            <a:avLst/>
          </a:prstGeom>
        </p:spPr>
        <p:txBody>
          <a:bodyPr tIns="0">
            <a:norm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en-US" sz="1200" dirty="0" smtClean="0">
                <a:latin typeface="+mn-ea"/>
                <a:ea typeface="+mn-ea"/>
              </a:rPr>
              <a:t>有下列行为之一的，处五日以上十日以下拘留，可以并处五百元以下罚款；情节较重的，处十日以上十五日以下拘留，可以并处一千元以下罚款： </a:t>
            </a:r>
            <a:endParaRPr lang="en-US" altLang="zh-CN" sz="1200" spc="150" noProof="1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200" dirty="0" smtClean="0">
                <a:latin typeface="+mn-ea"/>
                <a:ea typeface="+mn-ea"/>
              </a:rPr>
              <a:t>　  （一）结伙斗殴的；</a:t>
            </a:r>
            <a:endParaRPr lang="zh-CN" altLang="en-US" sz="1200" dirty="0" smtClean="0">
              <a:latin typeface="+mn-ea"/>
              <a:ea typeface="+mn-ea"/>
            </a:endParaRPr>
          </a:p>
          <a:p>
            <a:r>
              <a:rPr lang="zh-CN" altLang="en-US" sz="1200" dirty="0" smtClean="0">
                <a:latin typeface="+mn-ea"/>
                <a:ea typeface="+mn-ea"/>
              </a:rPr>
              <a:t>　　（二）追逐、拦截他人的；</a:t>
            </a:r>
            <a:endParaRPr lang="zh-CN" altLang="en-US" sz="1200" dirty="0" smtClean="0">
              <a:latin typeface="+mn-ea"/>
              <a:ea typeface="+mn-ea"/>
            </a:endParaRPr>
          </a:p>
          <a:p>
            <a:r>
              <a:rPr lang="zh-CN" altLang="en-US" sz="1200" dirty="0" smtClean="0">
                <a:latin typeface="+mn-ea"/>
                <a:ea typeface="+mn-ea"/>
              </a:rPr>
              <a:t>　　（三）强拿硬要或者任意损毁、占用公私财物的；</a:t>
            </a:r>
            <a:endParaRPr lang="zh-CN" altLang="en-US" sz="1200" dirty="0" smtClean="0">
              <a:latin typeface="+mn-ea"/>
              <a:ea typeface="+mn-ea"/>
            </a:endParaRPr>
          </a:p>
          <a:p>
            <a:r>
              <a:rPr lang="zh-CN" altLang="en-US" sz="1200" dirty="0" smtClean="0">
                <a:latin typeface="+mn-ea"/>
                <a:ea typeface="+mn-ea"/>
              </a:rPr>
              <a:t>　　（四）其他寻衅滋事行为。</a:t>
            </a:r>
            <a:endParaRPr lang="zh-CN" altLang="en-US" sz="1200" dirty="0" smtClean="0">
              <a:latin typeface="+mn-ea"/>
              <a:ea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endParaRPr lang="zh-CN" altLang="en-US" sz="900" spc="150" noProof="1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cxnSp>
        <p:nvCxnSpPr>
          <p:cNvPr id="238" name="直接连接符 237"/>
          <p:cNvCxnSpPr/>
          <p:nvPr>
            <p:custDataLst>
              <p:tags r:id="rId14"/>
            </p:custDataLst>
          </p:nvPr>
        </p:nvCxnSpPr>
        <p:spPr>
          <a:xfrm>
            <a:off x="142844" y="6000768"/>
            <a:ext cx="417036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文本框 238"/>
          <p:cNvSpPr txBox="1"/>
          <p:nvPr>
            <p:custDataLst>
              <p:tags r:id="rId15"/>
            </p:custDataLst>
          </p:nvPr>
        </p:nvSpPr>
        <p:spPr>
          <a:xfrm>
            <a:off x="714348" y="3278189"/>
            <a:ext cx="3154363" cy="365125"/>
          </a:xfrm>
          <a:prstGeom prst="rect">
            <a:avLst/>
          </a:prstGeom>
          <a:noFill/>
          <a:ln>
            <a:noFill/>
          </a:ln>
        </p:spPr>
        <p:txBody>
          <a:bodyPr bIns="0" anchor="ctr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en-US" sz="1200" b="1" dirty="0" smtClean="0">
                <a:latin typeface="+mj-ea"/>
                <a:ea typeface="+mj-ea"/>
              </a:rPr>
              <a:t>第四十二条</a:t>
            </a:r>
            <a:endParaRPr lang="zh-CN" altLang="en-US" sz="1200" b="1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endParaRPr lang="zh-CN" altLang="en-US" sz="1350" b="1" spc="3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240" name="矩形 239"/>
          <p:cNvSpPr/>
          <p:nvPr>
            <p:custDataLst>
              <p:tags r:id="rId16"/>
            </p:custDataLst>
          </p:nvPr>
        </p:nvSpPr>
        <p:spPr>
          <a:xfrm>
            <a:off x="214282" y="3214686"/>
            <a:ext cx="357190" cy="2857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32500" lnSpcReduction="20000"/>
          </a:bodyPr>
          <a:lstStyle/>
          <a:p>
            <a:pPr algn="ctr">
              <a:lnSpc>
                <a:spcPct val="120000"/>
              </a:lnSpc>
              <a:defRPr/>
            </a:pPr>
            <a:endParaRPr lang="en-US" altLang="zh-CN" sz="3600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1" name="文本框 240"/>
          <p:cNvSpPr txBox="1"/>
          <p:nvPr>
            <p:custDataLst>
              <p:tags r:id="rId17"/>
            </p:custDataLst>
          </p:nvPr>
        </p:nvSpPr>
        <p:spPr>
          <a:xfrm>
            <a:off x="4643438" y="4000504"/>
            <a:ext cx="4000528" cy="2000264"/>
          </a:xfrm>
          <a:prstGeom prst="rect">
            <a:avLst/>
          </a:prstGeom>
        </p:spPr>
        <p:txBody>
          <a:bodyPr tIns="0">
            <a:no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r>
              <a:rPr lang="zh-CN" altLang="en-US" sz="1400" dirty="0" smtClean="0"/>
              <a:t>非法携带枪支、弹药或者弩、匕首等国家规定的管制器具的，处五日以下拘留，可以并处五百元以下罚款；情节较轻的，处警告或者二百元以下罚款。</a:t>
            </a:r>
            <a:endParaRPr lang="zh-CN" altLang="en-US" sz="1400" dirty="0" smtClean="0"/>
          </a:p>
          <a:p>
            <a:r>
              <a:rPr lang="zh-CN" altLang="en-US" sz="1400" dirty="0" smtClean="0"/>
              <a:t>　　非法携带枪支、弹药或者弩、匕首等国家规定的管制器具进入公共场所或者公共交通工具的，处五日以上十日以下拘留，可以并处五百元以下罚款。</a:t>
            </a:r>
            <a:endParaRPr lang="zh-CN" altLang="en-US" sz="1400" spc="150" noProof="1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5" name="文本框 230"/>
          <p:cNvSpPr txBox="1"/>
          <p:nvPr>
            <p:custDataLst>
              <p:tags r:id="rId18"/>
            </p:custDataLst>
          </p:nvPr>
        </p:nvSpPr>
        <p:spPr>
          <a:xfrm>
            <a:off x="5214942" y="3500438"/>
            <a:ext cx="3154363" cy="366713"/>
          </a:xfrm>
          <a:prstGeom prst="rect">
            <a:avLst/>
          </a:prstGeom>
          <a:noFill/>
          <a:ln>
            <a:noFill/>
          </a:ln>
        </p:spPr>
        <p:txBody>
          <a:bodyPr bIns="0" anchor="ctr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en-US" sz="1400" b="1" dirty="0" smtClean="0">
                <a:latin typeface="+mj-ea"/>
                <a:ea typeface="+mj-ea"/>
              </a:rPr>
              <a:t>第三十二条</a:t>
            </a:r>
            <a:endParaRPr lang="zh-CN" altLang="en-US" sz="1400" b="1" spc="300" noProof="1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j-cs"/>
            </a:endParaRPr>
          </a:p>
        </p:txBody>
      </p:sp>
      <p:cxnSp>
        <p:nvCxnSpPr>
          <p:cNvPr id="26" name="直接连接符 25"/>
          <p:cNvCxnSpPr/>
          <p:nvPr>
            <p:custDataLst>
              <p:tags r:id="rId19"/>
            </p:custDataLst>
          </p:nvPr>
        </p:nvCxnSpPr>
        <p:spPr>
          <a:xfrm>
            <a:off x="4714876" y="3357562"/>
            <a:ext cx="417036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矩形 88"/>
          <p:cNvSpPr/>
          <p:nvPr>
            <p:custDataLst>
              <p:tags r:id="rId1"/>
            </p:custDataLst>
          </p:nvPr>
        </p:nvSpPr>
        <p:spPr>
          <a:xfrm flipV="1">
            <a:off x="2097088" y="954088"/>
            <a:ext cx="4949825" cy="76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0" name="任意多边形 89"/>
          <p:cNvSpPr/>
          <p:nvPr>
            <p:custDataLst>
              <p:tags r:id="rId2"/>
            </p:custDataLst>
          </p:nvPr>
        </p:nvSpPr>
        <p:spPr>
          <a:xfrm>
            <a:off x="2097088" y="954088"/>
            <a:ext cx="1219200" cy="76200"/>
          </a:xfrm>
          <a:custGeom>
            <a:avLst/>
            <a:gdLst>
              <a:gd name="connisteX0" fmla="*/ 0 w 2625090"/>
              <a:gd name="connsiteY0" fmla="*/ 0 h 243840"/>
              <a:gd name="connisteX1" fmla="*/ 2625090 w 2625090"/>
              <a:gd name="connsiteY1" fmla="*/ 0 h 243840"/>
              <a:gd name="connisteX2" fmla="*/ 2484755 w 2625090"/>
              <a:gd name="connsiteY2" fmla="*/ 243840 h 243840"/>
              <a:gd name="connisteX3" fmla="*/ 0 w 2625090"/>
              <a:gd name="connsiteY3" fmla="*/ 243840 h 243840"/>
              <a:gd name="connisteX4" fmla="*/ 0 w 2625090"/>
              <a:gd name="connsiteY4" fmla="*/ 0 h 24384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2625090" h="243840">
                <a:moveTo>
                  <a:pt x="0" y="0"/>
                </a:moveTo>
                <a:lnTo>
                  <a:pt x="2625090" y="0"/>
                </a:lnTo>
                <a:lnTo>
                  <a:pt x="2484755" y="243840"/>
                </a:lnTo>
                <a:lnTo>
                  <a:pt x="0" y="24384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1" name="Title 6"/>
          <p:cNvSpPr txBox="1"/>
          <p:nvPr>
            <p:custDataLst>
              <p:tags r:id="rId3"/>
            </p:custDataLst>
          </p:nvPr>
        </p:nvSpPr>
        <p:spPr>
          <a:xfrm>
            <a:off x="2967038" y="546100"/>
            <a:ext cx="3289087" cy="35009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none" lIns="72000" tIns="36195" rIns="72000" bIns="36195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defRPr/>
            </a:pPr>
            <a:r>
              <a:rPr lang="zh-CN" altLang="en-US" sz="1800" dirty="0"/>
              <a:t>中华人民共和国治安管理处罚法</a:t>
            </a:r>
            <a:endParaRPr lang="zh-CN" altLang="en-US" sz="1800" spc="159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cxnSp>
        <p:nvCxnSpPr>
          <p:cNvPr id="222" name="直接连接符 221"/>
          <p:cNvCxnSpPr/>
          <p:nvPr>
            <p:custDataLst>
              <p:tags r:id="rId4"/>
            </p:custDataLst>
          </p:nvPr>
        </p:nvCxnSpPr>
        <p:spPr>
          <a:xfrm>
            <a:off x="4714876" y="6000768"/>
            <a:ext cx="417036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文本框 223"/>
          <p:cNvSpPr txBox="1"/>
          <p:nvPr>
            <p:custDataLst>
              <p:tags r:id="rId5"/>
            </p:custDataLst>
          </p:nvPr>
        </p:nvSpPr>
        <p:spPr>
          <a:xfrm>
            <a:off x="4714876" y="3143248"/>
            <a:ext cx="357190" cy="2857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32500" lnSpcReduction="20000"/>
          </a:bodyPr>
          <a:lstStyle>
            <a:defPPr>
              <a:defRPr lang="zh-CN"/>
            </a:defPPr>
            <a:lvl1pPr algn="ctr">
              <a:defRPr sz="4800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20000"/>
              </a:lnSpc>
              <a:defRPr/>
            </a:pPr>
            <a:endParaRPr lang="en-US" altLang="zh-CN" sz="3600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5" name="文本框 224"/>
          <p:cNvSpPr txBox="1"/>
          <p:nvPr>
            <p:custDataLst>
              <p:tags r:id="rId6"/>
            </p:custDataLst>
          </p:nvPr>
        </p:nvSpPr>
        <p:spPr>
          <a:xfrm>
            <a:off x="214282" y="4429156"/>
            <a:ext cx="4286280" cy="1500174"/>
          </a:xfrm>
          <a:prstGeom prst="rect">
            <a:avLst/>
          </a:prstGeom>
        </p:spPr>
        <p:txBody>
          <a:bodyPr tIns="0">
            <a:no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r>
              <a:rPr lang="zh-CN" altLang="en-US" sz="1400" dirty="0" smtClean="0"/>
              <a:t>卖淫、嫖娼的，处十日以上十五日以下拘留，可以并处五千元以下罚款；情节较轻的，处五日以下拘留或者五百元以下罚款。</a:t>
            </a:r>
            <a:endParaRPr lang="zh-CN" altLang="en-US" sz="1400" dirty="0" smtClean="0"/>
          </a:p>
          <a:p>
            <a:r>
              <a:rPr lang="zh-CN" altLang="en-US" sz="1400" dirty="0" smtClean="0"/>
              <a:t>　　在公共场所拉客招嫖的，处五日以下拘留或者五百元以下罚款。</a:t>
            </a:r>
            <a:endParaRPr lang="zh-CN" altLang="en-US" sz="1400" dirty="0"/>
          </a:p>
        </p:txBody>
      </p:sp>
      <p:sp>
        <p:nvSpPr>
          <p:cNvPr id="231" name="文本框 230"/>
          <p:cNvSpPr txBox="1"/>
          <p:nvPr>
            <p:custDataLst>
              <p:tags r:id="rId7"/>
            </p:custDataLst>
          </p:nvPr>
        </p:nvSpPr>
        <p:spPr>
          <a:xfrm>
            <a:off x="5214942" y="1071546"/>
            <a:ext cx="3154363" cy="366713"/>
          </a:xfrm>
          <a:prstGeom prst="rect">
            <a:avLst/>
          </a:prstGeom>
          <a:noFill/>
          <a:ln>
            <a:noFill/>
          </a:ln>
        </p:spPr>
        <p:txBody>
          <a:bodyPr bIns="0" anchor="ctr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en-US" sz="1400" b="1" dirty="0" smtClean="0">
                <a:latin typeface="+mj-ea"/>
              </a:rPr>
              <a:t>第四十九条</a:t>
            </a:r>
            <a:endParaRPr lang="zh-CN" altLang="en-US" sz="1350" b="1" spc="300" noProof="1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232" name="矩形 231"/>
          <p:cNvSpPr/>
          <p:nvPr>
            <p:custDataLst>
              <p:tags r:id="rId8"/>
            </p:custDataLst>
          </p:nvPr>
        </p:nvSpPr>
        <p:spPr>
          <a:xfrm>
            <a:off x="4714876" y="1142985"/>
            <a:ext cx="357190" cy="2857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32500" lnSpcReduction="20000"/>
          </a:bodyPr>
          <a:lstStyle/>
          <a:p>
            <a:pPr algn="ctr">
              <a:lnSpc>
                <a:spcPct val="120000"/>
              </a:lnSpc>
              <a:defRPr/>
            </a:pPr>
            <a:endParaRPr lang="en-US" altLang="zh-CN" sz="36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3" name="文本框 232"/>
          <p:cNvSpPr txBox="1"/>
          <p:nvPr>
            <p:custDataLst>
              <p:tags r:id="rId9"/>
            </p:custDataLst>
          </p:nvPr>
        </p:nvSpPr>
        <p:spPr>
          <a:xfrm>
            <a:off x="4643438" y="1571612"/>
            <a:ext cx="4214842" cy="2286016"/>
          </a:xfrm>
          <a:prstGeom prst="rect">
            <a:avLst/>
          </a:prstGeom>
        </p:spPr>
        <p:txBody>
          <a:bodyPr tIns="0">
            <a:no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en-US" sz="1400" dirty="0" smtClean="0"/>
              <a:t>盗窃、诈骗、哄抢、抢夺、敲诈勒索或者故意损毁公私财物的，处五日以上十日以下拘留，可以并处五百元以下罚款；情节较重的，处十日以上十五日以下拘留，可以并处一千元以下罚款。</a:t>
            </a:r>
            <a:endParaRPr lang="zh-CN" altLang="en-US" sz="1400" spc="150" noProof="1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r>
              <a:rPr lang="zh-CN" altLang="en-US" sz="1400" dirty="0" smtClean="0"/>
              <a:t>。</a:t>
            </a:r>
            <a:endParaRPr lang="zh-CN" altLang="en-US" sz="1400" dirty="0"/>
          </a:p>
        </p:txBody>
      </p:sp>
      <p:cxnSp>
        <p:nvCxnSpPr>
          <p:cNvPr id="234" name="直接连接符 233"/>
          <p:cNvCxnSpPr/>
          <p:nvPr>
            <p:custDataLst>
              <p:tags r:id="rId10"/>
            </p:custDataLst>
          </p:nvPr>
        </p:nvCxnSpPr>
        <p:spPr>
          <a:xfrm>
            <a:off x="217488" y="3857628"/>
            <a:ext cx="417036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矩形 234"/>
          <p:cNvSpPr/>
          <p:nvPr>
            <p:custDataLst>
              <p:tags r:id="rId11"/>
            </p:custDataLst>
          </p:nvPr>
        </p:nvSpPr>
        <p:spPr>
          <a:xfrm>
            <a:off x="285720" y="1071546"/>
            <a:ext cx="355572" cy="260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lnSpc>
                <a:spcPct val="120000"/>
              </a:lnSpc>
              <a:defRPr/>
            </a:pPr>
            <a:endParaRPr lang="zh-CN" altLang="en-US" sz="3600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6" name="文本框 235"/>
          <p:cNvSpPr txBox="1"/>
          <p:nvPr>
            <p:custDataLst>
              <p:tags r:id="rId12"/>
            </p:custDataLst>
          </p:nvPr>
        </p:nvSpPr>
        <p:spPr>
          <a:xfrm>
            <a:off x="785786" y="1000108"/>
            <a:ext cx="3154363" cy="365125"/>
          </a:xfrm>
          <a:prstGeom prst="rect">
            <a:avLst/>
          </a:prstGeom>
          <a:noFill/>
          <a:ln>
            <a:noFill/>
          </a:ln>
        </p:spPr>
        <p:txBody>
          <a:bodyPr bIns="0" anchor="ctr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en-US" sz="1400" b="1" dirty="0" smtClean="0">
                <a:latin typeface="+mj-ea"/>
              </a:rPr>
              <a:t>第四十三条</a:t>
            </a:r>
            <a:endParaRPr lang="zh-CN" altLang="en-US" sz="1400" b="1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237" name="文本框 236"/>
          <p:cNvSpPr txBox="1"/>
          <p:nvPr>
            <p:custDataLst>
              <p:tags r:id="rId13"/>
            </p:custDataLst>
          </p:nvPr>
        </p:nvSpPr>
        <p:spPr>
          <a:xfrm>
            <a:off x="285721" y="1357298"/>
            <a:ext cx="4002118" cy="1785950"/>
          </a:xfrm>
          <a:prstGeom prst="rect">
            <a:avLst/>
          </a:prstGeom>
        </p:spPr>
        <p:txBody>
          <a:bodyPr tIns="0">
            <a:no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pPr algn="just">
              <a:spcAft>
                <a:spcPts val="0"/>
              </a:spcAft>
            </a:pPr>
            <a:r>
              <a:rPr lang="zh-CN" alt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殴打他人的，或者故意伤害他人身体的，处五日以上十日以下拘留，并处二百元以上五百元以下罚款；情节较轻的，处五日以下拘留或者五百元以下罚款。</a:t>
            </a:r>
            <a:endParaRPr lang="zh-CN" altLang="en-US" sz="1400" kern="100" dirty="0" smtClean="0">
              <a:latin typeface="Calibri" panose="020F0502020204030204"/>
              <a:ea typeface="宋体" panose="02010600030101010101" pitchFamily="2" charset="-122"/>
              <a:cs typeface="Times New Roman" panose="02020603050405020304"/>
            </a:endParaRPr>
          </a:p>
          <a:p>
            <a:pPr algn="just">
              <a:spcAft>
                <a:spcPts val="0"/>
              </a:spcAft>
            </a:pPr>
            <a:r>
              <a:rPr lang="zh-CN" alt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　　有下列情形之一的，处十日以上十五日以下拘留，并处五百元以上一千元以下罚款：</a:t>
            </a:r>
            <a:endParaRPr lang="zh-CN" altLang="en-US" sz="1400" kern="100" dirty="0" smtClean="0">
              <a:latin typeface="Calibri" panose="020F0502020204030204"/>
              <a:ea typeface="宋体" panose="02010600030101010101" pitchFamily="2" charset="-122"/>
              <a:cs typeface="Times New Roman" panose="02020603050405020304"/>
            </a:endParaRPr>
          </a:p>
          <a:p>
            <a:pPr algn="just">
              <a:spcAft>
                <a:spcPts val="0"/>
              </a:spcAft>
            </a:pPr>
            <a:r>
              <a:rPr lang="zh-CN" alt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　　</a:t>
            </a:r>
            <a:r>
              <a:rPr 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(</a:t>
            </a:r>
            <a:r>
              <a:rPr lang="zh-CN" alt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一</a:t>
            </a:r>
            <a:r>
              <a:rPr 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)</a:t>
            </a:r>
            <a:r>
              <a:rPr lang="zh-CN" alt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结伙殴打、伤害他人的；</a:t>
            </a:r>
            <a:endParaRPr lang="zh-CN" altLang="en-US" sz="1400" kern="100" dirty="0" smtClean="0">
              <a:latin typeface="Calibri" panose="020F0502020204030204"/>
              <a:ea typeface="宋体" panose="02010600030101010101" pitchFamily="2" charset="-122"/>
              <a:cs typeface="Times New Roman" panose="02020603050405020304"/>
            </a:endParaRPr>
          </a:p>
          <a:p>
            <a:pPr algn="just">
              <a:spcAft>
                <a:spcPts val="0"/>
              </a:spcAft>
            </a:pPr>
            <a:r>
              <a:rPr lang="zh-CN" alt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　　</a:t>
            </a:r>
            <a:r>
              <a:rPr 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(</a:t>
            </a:r>
            <a:r>
              <a:rPr lang="zh-CN" alt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二</a:t>
            </a:r>
            <a:r>
              <a:rPr 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)</a:t>
            </a:r>
            <a:r>
              <a:rPr lang="zh-CN" alt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殴打、伤害残疾人、孕妇、不满十四周岁的人或者六十周岁以上的人的；</a:t>
            </a:r>
            <a:endParaRPr lang="zh-CN" altLang="en-US" sz="1400" kern="100" dirty="0" smtClean="0">
              <a:latin typeface="Calibri" panose="020F0502020204030204"/>
              <a:ea typeface="宋体" panose="02010600030101010101" pitchFamily="2" charset="-122"/>
              <a:cs typeface="Times New Roman" panose="02020603050405020304"/>
            </a:endParaRPr>
          </a:p>
          <a:p>
            <a:pPr algn="just">
              <a:spcAft>
                <a:spcPts val="0"/>
              </a:spcAft>
            </a:pPr>
            <a:r>
              <a:rPr lang="zh-CN" alt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　　</a:t>
            </a:r>
            <a:r>
              <a:rPr 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(</a:t>
            </a:r>
            <a:r>
              <a:rPr lang="zh-CN" alt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三</a:t>
            </a:r>
            <a:r>
              <a:rPr 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)</a:t>
            </a:r>
            <a:r>
              <a:rPr lang="zh-CN" altLang="en-US" sz="14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多次殴打、伤害他人或者一次殴打、伤害多人的</a:t>
            </a:r>
            <a:r>
              <a:rPr lang="zh-CN" altLang="en-US" sz="1200" kern="100" dirty="0" smtClean="0">
                <a:latin typeface="Calibri" panose="020F0502020204030204"/>
                <a:ea typeface="宋体" panose="02010600030101010101" pitchFamily="2" charset="-122"/>
                <a:cs typeface="Times New Roman" panose="02020603050405020304"/>
              </a:rPr>
              <a:t>。</a:t>
            </a:r>
            <a:endParaRPr lang="zh-CN" altLang="en-US" sz="1200" kern="100" dirty="0">
              <a:latin typeface="Calibri" panose="020F0502020204030204"/>
              <a:ea typeface="宋体" panose="02010600030101010101" pitchFamily="2" charset="-122"/>
              <a:cs typeface="Times New Roman" panose="02020603050405020304"/>
            </a:endParaRPr>
          </a:p>
        </p:txBody>
      </p:sp>
      <p:cxnSp>
        <p:nvCxnSpPr>
          <p:cNvPr id="238" name="直接连接符 237"/>
          <p:cNvCxnSpPr/>
          <p:nvPr>
            <p:custDataLst>
              <p:tags r:id="rId14"/>
            </p:custDataLst>
          </p:nvPr>
        </p:nvCxnSpPr>
        <p:spPr>
          <a:xfrm>
            <a:off x="142844" y="6000768"/>
            <a:ext cx="417036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文本框 238"/>
          <p:cNvSpPr txBox="1"/>
          <p:nvPr>
            <p:custDataLst>
              <p:tags r:id="rId15"/>
            </p:custDataLst>
          </p:nvPr>
        </p:nvSpPr>
        <p:spPr>
          <a:xfrm>
            <a:off x="714348" y="3921131"/>
            <a:ext cx="3154363" cy="365125"/>
          </a:xfrm>
          <a:prstGeom prst="rect">
            <a:avLst/>
          </a:prstGeom>
          <a:noFill/>
          <a:ln>
            <a:noFill/>
          </a:ln>
        </p:spPr>
        <p:txBody>
          <a:bodyPr bIns="0" anchor="ctr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en-US" sz="1400" b="1" dirty="0" smtClean="0">
                <a:latin typeface="+mj-ea"/>
                <a:ea typeface="+mj-ea"/>
              </a:rPr>
              <a:t>第六十六条</a:t>
            </a:r>
            <a:r>
              <a:rPr lang="zh-CN" altLang="en-US" sz="1200" dirty="0" smtClean="0"/>
              <a:t>　</a:t>
            </a:r>
            <a:endParaRPr lang="zh-CN" altLang="en-US" sz="1350" b="1" spc="3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240" name="矩形 239"/>
          <p:cNvSpPr/>
          <p:nvPr>
            <p:custDataLst>
              <p:tags r:id="rId16"/>
            </p:custDataLst>
          </p:nvPr>
        </p:nvSpPr>
        <p:spPr>
          <a:xfrm>
            <a:off x="214282" y="3929066"/>
            <a:ext cx="357190" cy="2857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32500" lnSpcReduction="20000"/>
          </a:bodyPr>
          <a:lstStyle/>
          <a:p>
            <a:pPr algn="ctr">
              <a:lnSpc>
                <a:spcPct val="120000"/>
              </a:lnSpc>
              <a:defRPr/>
            </a:pPr>
            <a:endParaRPr lang="en-US" altLang="zh-CN" sz="3600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1" name="文本框 240"/>
          <p:cNvSpPr txBox="1"/>
          <p:nvPr>
            <p:custDataLst>
              <p:tags r:id="rId17"/>
            </p:custDataLst>
          </p:nvPr>
        </p:nvSpPr>
        <p:spPr>
          <a:xfrm>
            <a:off x="4643438" y="3714752"/>
            <a:ext cx="4000528" cy="2000264"/>
          </a:xfrm>
          <a:prstGeom prst="rect">
            <a:avLst/>
          </a:prstGeom>
        </p:spPr>
        <p:txBody>
          <a:bodyPr tIns="0">
            <a:no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r>
              <a:rPr lang="zh-CN" altLang="en-US" sz="1400" dirty="0" smtClean="0"/>
              <a:t>有下列行为之一的，处十日以上十五日以下拘留，并处五百元以上一千元以下罚款：</a:t>
            </a:r>
            <a:endParaRPr lang="zh-CN" altLang="en-US" sz="1400" dirty="0" smtClean="0"/>
          </a:p>
          <a:p>
            <a:r>
              <a:rPr lang="zh-CN" altLang="en-US" sz="1400" dirty="0" smtClean="0"/>
              <a:t>　　（一）组织播放淫秽音像的；</a:t>
            </a:r>
            <a:endParaRPr lang="zh-CN" altLang="en-US" sz="1400" dirty="0" smtClean="0"/>
          </a:p>
          <a:p>
            <a:r>
              <a:rPr lang="zh-CN" altLang="en-US" sz="1400" dirty="0" smtClean="0"/>
              <a:t>　　（二）组织或者进行淫秽表演的；</a:t>
            </a:r>
            <a:endParaRPr lang="zh-CN" altLang="en-US" sz="1400" dirty="0" smtClean="0"/>
          </a:p>
          <a:p>
            <a:r>
              <a:rPr lang="zh-CN" altLang="en-US" sz="1400" dirty="0" smtClean="0"/>
              <a:t>　　（三）参与聚众淫乱活动的。</a:t>
            </a:r>
            <a:endParaRPr lang="zh-CN" altLang="en-US" sz="1400" dirty="0" smtClean="0"/>
          </a:p>
          <a:p>
            <a:r>
              <a:rPr lang="zh-CN" altLang="en-US" sz="1400" dirty="0" smtClean="0"/>
              <a:t>　　明知他人从事前款活动，为其提供条件的，依照前款的规定处罚。</a:t>
            </a:r>
            <a:endParaRPr lang="zh-CN" altLang="en-US" sz="1400" dirty="0"/>
          </a:p>
        </p:txBody>
      </p:sp>
      <p:sp>
        <p:nvSpPr>
          <p:cNvPr id="25" name="文本框 230"/>
          <p:cNvSpPr txBox="1"/>
          <p:nvPr>
            <p:custDataLst>
              <p:tags r:id="rId18"/>
            </p:custDataLst>
          </p:nvPr>
        </p:nvSpPr>
        <p:spPr>
          <a:xfrm>
            <a:off x="5214942" y="3071810"/>
            <a:ext cx="3154363" cy="366713"/>
          </a:xfrm>
          <a:prstGeom prst="rect">
            <a:avLst/>
          </a:prstGeom>
          <a:noFill/>
          <a:ln>
            <a:noFill/>
          </a:ln>
        </p:spPr>
        <p:txBody>
          <a:bodyPr bIns="0" anchor="ctr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en-US" sz="1400" b="1" dirty="0" smtClean="0">
                <a:latin typeface="+mj-ea"/>
                <a:ea typeface="+mj-ea"/>
              </a:rPr>
              <a:t>第六十九条</a:t>
            </a:r>
            <a:endParaRPr lang="zh-CN" altLang="en-US" sz="1400" b="1" spc="300" noProof="1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j-cs"/>
            </a:endParaRPr>
          </a:p>
        </p:txBody>
      </p:sp>
      <p:cxnSp>
        <p:nvCxnSpPr>
          <p:cNvPr id="26" name="直接连接符 25"/>
          <p:cNvCxnSpPr/>
          <p:nvPr>
            <p:custDataLst>
              <p:tags r:id="rId19"/>
            </p:custDataLst>
          </p:nvPr>
        </p:nvCxnSpPr>
        <p:spPr>
          <a:xfrm>
            <a:off x="4714876" y="2928934"/>
            <a:ext cx="417036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矩形 88"/>
          <p:cNvSpPr/>
          <p:nvPr>
            <p:custDataLst>
              <p:tags r:id="rId1"/>
            </p:custDataLst>
          </p:nvPr>
        </p:nvSpPr>
        <p:spPr>
          <a:xfrm flipV="1">
            <a:off x="2097088" y="954088"/>
            <a:ext cx="4949825" cy="76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0" name="任意多边形 89"/>
          <p:cNvSpPr/>
          <p:nvPr>
            <p:custDataLst>
              <p:tags r:id="rId2"/>
            </p:custDataLst>
          </p:nvPr>
        </p:nvSpPr>
        <p:spPr>
          <a:xfrm>
            <a:off x="2097088" y="954088"/>
            <a:ext cx="1219200" cy="76200"/>
          </a:xfrm>
          <a:custGeom>
            <a:avLst/>
            <a:gdLst>
              <a:gd name="connisteX0" fmla="*/ 0 w 2625090"/>
              <a:gd name="connsiteY0" fmla="*/ 0 h 243840"/>
              <a:gd name="connisteX1" fmla="*/ 2625090 w 2625090"/>
              <a:gd name="connsiteY1" fmla="*/ 0 h 243840"/>
              <a:gd name="connisteX2" fmla="*/ 2484755 w 2625090"/>
              <a:gd name="connsiteY2" fmla="*/ 243840 h 243840"/>
              <a:gd name="connisteX3" fmla="*/ 0 w 2625090"/>
              <a:gd name="connsiteY3" fmla="*/ 243840 h 243840"/>
              <a:gd name="connisteX4" fmla="*/ 0 w 2625090"/>
              <a:gd name="connsiteY4" fmla="*/ 0 h 24384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2625090" h="243840">
                <a:moveTo>
                  <a:pt x="0" y="0"/>
                </a:moveTo>
                <a:lnTo>
                  <a:pt x="2625090" y="0"/>
                </a:lnTo>
                <a:lnTo>
                  <a:pt x="2484755" y="243840"/>
                </a:lnTo>
                <a:lnTo>
                  <a:pt x="0" y="24384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1" name="Title 6"/>
          <p:cNvSpPr txBox="1"/>
          <p:nvPr>
            <p:custDataLst>
              <p:tags r:id="rId3"/>
            </p:custDataLst>
          </p:nvPr>
        </p:nvSpPr>
        <p:spPr>
          <a:xfrm>
            <a:off x="2967038" y="546100"/>
            <a:ext cx="3289087" cy="35009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none" lIns="72000" tIns="36195" rIns="72000" bIns="36195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defRPr/>
            </a:pPr>
            <a:r>
              <a:rPr lang="zh-CN" altLang="en-US" sz="1800" dirty="0"/>
              <a:t>中华人民共和国治安管理处罚法</a:t>
            </a:r>
            <a:endParaRPr lang="zh-CN" altLang="en-US" sz="1800" spc="159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31" name="文本框 230"/>
          <p:cNvSpPr txBox="1"/>
          <p:nvPr>
            <p:custDataLst>
              <p:tags r:id="rId4"/>
            </p:custDataLst>
          </p:nvPr>
        </p:nvSpPr>
        <p:spPr>
          <a:xfrm>
            <a:off x="5214942" y="1214422"/>
            <a:ext cx="3154363" cy="366713"/>
          </a:xfrm>
          <a:prstGeom prst="rect">
            <a:avLst/>
          </a:prstGeom>
          <a:noFill/>
          <a:ln>
            <a:noFill/>
          </a:ln>
        </p:spPr>
        <p:txBody>
          <a:bodyPr bIns="0" anchor="ctr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en-US" sz="1400" b="1" dirty="0" smtClean="0">
                <a:latin typeface="+mj-ea"/>
              </a:rPr>
              <a:t>第七十二条</a:t>
            </a:r>
            <a:endParaRPr lang="zh-CN" altLang="en-US" sz="1350" b="1" spc="300" noProof="1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232" name="矩形 231"/>
          <p:cNvSpPr/>
          <p:nvPr>
            <p:custDataLst>
              <p:tags r:id="rId5"/>
            </p:custDataLst>
          </p:nvPr>
        </p:nvSpPr>
        <p:spPr>
          <a:xfrm>
            <a:off x="4714876" y="1285860"/>
            <a:ext cx="357190" cy="2857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32500" lnSpcReduction="20000"/>
          </a:bodyPr>
          <a:lstStyle/>
          <a:p>
            <a:pPr algn="ctr">
              <a:lnSpc>
                <a:spcPct val="120000"/>
              </a:lnSpc>
              <a:defRPr/>
            </a:pPr>
            <a:endParaRPr lang="en-US" altLang="zh-CN" sz="36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3" name="文本框 232"/>
          <p:cNvSpPr txBox="1"/>
          <p:nvPr>
            <p:custDataLst>
              <p:tags r:id="rId6"/>
            </p:custDataLst>
          </p:nvPr>
        </p:nvSpPr>
        <p:spPr>
          <a:xfrm>
            <a:off x="4643438" y="2071678"/>
            <a:ext cx="4214842" cy="2286016"/>
          </a:xfrm>
          <a:prstGeom prst="rect">
            <a:avLst/>
          </a:prstGeom>
        </p:spPr>
        <p:txBody>
          <a:bodyPr tIns="0">
            <a:no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r>
              <a:rPr lang="zh-CN" altLang="en-US" sz="1400" dirty="0" smtClean="0"/>
              <a:t>有下列行为之一的，处十日以上十五日以下拘留，可以并处二千元以下罚款；情节较轻的，处五日以下拘留或者五百元以下罚款：</a:t>
            </a:r>
            <a:endParaRPr lang="zh-CN" altLang="en-US" sz="1400" dirty="0" smtClean="0"/>
          </a:p>
          <a:p>
            <a:r>
              <a:rPr lang="zh-CN" altLang="en-US" sz="1400" dirty="0" smtClean="0"/>
              <a:t>　　（一）非法持有鸦片不满二百克、海洛因或者甲基苯丙胺不满十克或者其他少量毒品的；</a:t>
            </a:r>
            <a:endParaRPr lang="zh-CN" altLang="en-US" sz="1400" dirty="0" smtClean="0"/>
          </a:p>
          <a:p>
            <a:r>
              <a:rPr lang="zh-CN" altLang="en-US" sz="1400" dirty="0" smtClean="0"/>
              <a:t>　　（二）向他人提供毒品的；</a:t>
            </a:r>
            <a:endParaRPr lang="zh-CN" altLang="en-US" sz="1400" dirty="0" smtClean="0"/>
          </a:p>
          <a:p>
            <a:r>
              <a:rPr lang="zh-CN" altLang="en-US" sz="1400" dirty="0" smtClean="0"/>
              <a:t>　　（三）吸食、注射毒品的；</a:t>
            </a:r>
            <a:endParaRPr lang="zh-CN" altLang="en-US" sz="1400" dirty="0" smtClean="0"/>
          </a:p>
          <a:p>
            <a:r>
              <a:rPr lang="zh-CN" altLang="en-US" sz="1400" dirty="0" smtClean="0"/>
              <a:t>　　（四）胁迫、欺骗医务人员开具麻醉药品、精神药品的。</a:t>
            </a:r>
            <a:endParaRPr lang="zh-CN" altLang="en-US" sz="1400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endParaRPr lang="zh-CN" altLang="en-US" sz="1400" dirty="0"/>
          </a:p>
        </p:txBody>
      </p:sp>
      <p:sp>
        <p:nvSpPr>
          <p:cNvPr id="235" name="矩形 234"/>
          <p:cNvSpPr/>
          <p:nvPr>
            <p:custDataLst>
              <p:tags r:id="rId7"/>
            </p:custDataLst>
          </p:nvPr>
        </p:nvSpPr>
        <p:spPr>
          <a:xfrm>
            <a:off x="285720" y="1311272"/>
            <a:ext cx="355572" cy="260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lnSpc>
                <a:spcPct val="120000"/>
              </a:lnSpc>
              <a:defRPr/>
            </a:pPr>
            <a:endParaRPr lang="zh-CN" altLang="en-US" sz="3600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6" name="文本框 235"/>
          <p:cNvSpPr txBox="1"/>
          <p:nvPr>
            <p:custDataLst>
              <p:tags r:id="rId8"/>
            </p:custDataLst>
          </p:nvPr>
        </p:nvSpPr>
        <p:spPr>
          <a:xfrm>
            <a:off x="785786" y="1214422"/>
            <a:ext cx="3154363" cy="365125"/>
          </a:xfrm>
          <a:prstGeom prst="rect">
            <a:avLst/>
          </a:prstGeom>
          <a:noFill/>
          <a:ln>
            <a:noFill/>
          </a:ln>
        </p:spPr>
        <p:txBody>
          <a:bodyPr bIns="0" anchor="ctr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en-US" sz="1400" b="1" dirty="0" smtClean="0">
                <a:latin typeface="+mj-ea"/>
                <a:ea typeface="+mj-ea"/>
              </a:rPr>
              <a:t>第七十条</a:t>
            </a:r>
            <a:r>
              <a:rPr lang="zh-CN" altLang="en-US" sz="1400" dirty="0" smtClean="0"/>
              <a:t>　</a:t>
            </a:r>
            <a:endParaRPr lang="zh-CN" altLang="en-US" sz="1400" b="1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237" name="文本框 236"/>
          <p:cNvSpPr txBox="1"/>
          <p:nvPr>
            <p:custDataLst>
              <p:tags r:id="rId9"/>
            </p:custDataLst>
          </p:nvPr>
        </p:nvSpPr>
        <p:spPr>
          <a:xfrm>
            <a:off x="285721" y="2143116"/>
            <a:ext cx="4002118" cy="3643338"/>
          </a:xfrm>
          <a:prstGeom prst="rect">
            <a:avLst/>
          </a:prstGeom>
        </p:spPr>
        <p:txBody>
          <a:bodyPr tIns="0">
            <a:no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en-US" sz="1600" dirty="0" smtClean="0"/>
              <a:t>以营利为目的，为赌博提供条件的，或者参与赌博赌资较大的，处五日以下拘留或者五百元以下罚款；情节严重的，处十日以上十五日以下拘留，并处五百元以上三千元以下罚款。</a:t>
            </a:r>
            <a:endParaRPr lang="en-US" altLang="zh-CN" sz="1600" dirty="0" smtClean="0"/>
          </a:p>
        </p:txBody>
      </p:sp>
      <p:cxnSp>
        <p:nvCxnSpPr>
          <p:cNvPr id="238" name="直接连接符 237"/>
          <p:cNvCxnSpPr/>
          <p:nvPr>
            <p:custDataLst>
              <p:tags r:id="rId10"/>
            </p:custDataLst>
          </p:nvPr>
        </p:nvCxnSpPr>
        <p:spPr>
          <a:xfrm>
            <a:off x="214282" y="4214818"/>
            <a:ext cx="417036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1"/>
            </p:custDataLst>
          </p:nvPr>
        </p:nvCxnSpPr>
        <p:spPr>
          <a:xfrm>
            <a:off x="4572000" y="4214818"/>
            <a:ext cx="417036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476" y="-3810"/>
            <a:ext cx="9143524" cy="3816668"/>
          </a:xfrm>
          <a:custGeom>
            <a:avLst/>
            <a:gdLst>
              <a:gd name="connsiteX0" fmla="*/ 0 w 19199"/>
              <a:gd name="connsiteY0" fmla="*/ 0 h 8054"/>
              <a:gd name="connsiteX1" fmla="*/ 19199 w 19199"/>
              <a:gd name="connsiteY1" fmla="*/ 0 h 8054"/>
              <a:gd name="connsiteX2" fmla="*/ 19199 w 19199"/>
              <a:gd name="connsiteY2" fmla="*/ 7145 h 8054"/>
              <a:gd name="connsiteX3" fmla="*/ 0 w 19199"/>
              <a:gd name="connsiteY3" fmla="*/ 7145 h 8054"/>
              <a:gd name="connsiteX4" fmla="*/ 0 w 19199"/>
              <a:gd name="connsiteY4" fmla="*/ 0 h 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99" h="8055">
                <a:moveTo>
                  <a:pt x="0" y="0"/>
                </a:moveTo>
                <a:lnTo>
                  <a:pt x="19199" y="0"/>
                </a:lnTo>
                <a:lnTo>
                  <a:pt x="19199" y="7145"/>
                </a:lnTo>
                <a:cubicBezTo>
                  <a:pt x="11479" y="3964"/>
                  <a:pt x="9239" y="10304"/>
                  <a:pt x="0" y="7145"/>
                </a:cubicBezTo>
                <a:lnTo>
                  <a:pt x="0" y="0"/>
                </a:ln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汉仪旗黑-55简" panose="00020600040101010101" charset="-128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98450" y="2277269"/>
            <a:ext cx="2139791" cy="1416368"/>
            <a:chOff x="0" y="4449"/>
            <a:chExt cx="5493" cy="363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3" y="4449"/>
              <a:ext cx="3580" cy="363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4449"/>
              <a:ext cx="2588" cy="3636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35" y="1772920"/>
            <a:ext cx="9143365" cy="2676525"/>
          </a:xfrm>
          <a:prstGeom prst="rect">
            <a:avLst/>
          </a:prstGeom>
          <a:effectLst>
            <a:outerShdw blurRad="292100" dist="76200" dir="5400000" algn="ctr" rotWithShape="0">
              <a:srgbClr val="940000">
                <a:alpha val="60000"/>
              </a:srgb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683895" y="2119789"/>
            <a:ext cx="6190298" cy="85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950">
                <a:solidFill>
                  <a:srgbClr val="C00000"/>
                </a:solidFill>
                <a:latin typeface="汉仪粗宋简" panose="02010609000101010101" charset="-122"/>
                <a:ea typeface="汉仪粗宋简" panose="02010609000101010101" charset="-122"/>
                <a:cs typeface="汉仪旗黑-55简" panose="00020600040101010101" charset="-128"/>
              </a:rPr>
              <a:t>感谢观看</a:t>
            </a:r>
            <a:endParaRPr lang="zh-CN" altLang="en-US" sz="4950">
              <a:solidFill>
                <a:srgbClr val="C00000"/>
              </a:solidFill>
              <a:latin typeface="汉仪粗宋简" panose="02010609000101010101" charset="-122"/>
              <a:ea typeface="汉仪粗宋简" panose="02010609000101010101" charset="-122"/>
              <a:cs typeface="汉仪旗黑-55简" panose="00020600040101010101" charset="-128"/>
            </a:endParaRPr>
          </a:p>
        </p:txBody>
      </p:sp>
      <p:pic>
        <p:nvPicPr>
          <p:cNvPr id="21" name="图片 20" descr="图层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06653" y="1597819"/>
            <a:ext cx="854869" cy="5219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07344" y="1600439"/>
            <a:ext cx="4343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>
                <a:solidFill>
                  <a:schemeClr val="accent1"/>
                </a:solidFill>
                <a:latin typeface="汉仪粗宋简" panose="02010609000101010101" charset="-122"/>
                <a:ea typeface="汉仪粗宋简" panose="02010609000101010101" charset="-122"/>
                <a:cs typeface="汉仪粗宋简" panose="02010609000101010101" charset="-122"/>
              </a:rPr>
              <a:t>扎实推进平安中国 法治中国建设</a:t>
            </a:r>
            <a:endParaRPr lang="zh-CN" altLang="en-US" sz="1800">
              <a:solidFill>
                <a:schemeClr val="accent1"/>
              </a:solidFill>
              <a:latin typeface="汉仪粗宋简" panose="02010609000101010101" charset="-122"/>
              <a:ea typeface="汉仪粗宋简" panose="02010609000101010101" charset="-122"/>
              <a:cs typeface="汉仪粗宋简" panose="02010609000101010101" charset="-122"/>
            </a:endParaRPr>
          </a:p>
        </p:txBody>
      </p:sp>
      <p:pic>
        <p:nvPicPr>
          <p:cNvPr id="14" name="图片 13" descr="file [转换]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075" y="1022033"/>
            <a:ext cx="286226" cy="272415"/>
          </a:xfrm>
          <a:prstGeom prst="rect">
            <a:avLst/>
          </a:prstGeom>
        </p:spPr>
      </p:pic>
      <p:pic>
        <p:nvPicPr>
          <p:cNvPr id="15" name="图片 14" descr="file [转换]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459" y="1022033"/>
            <a:ext cx="286226" cy="272415"/>
          </a:xfrm>
          <a:prstGeom prst="rect">
            <a:avLst/>
          </a:prstGeom>
        </p:spPr>
      </p:pic>
      <p:pic>
        <p:nvPicPr>
          <p:cNvPr id="16" name="图片 15" descr="file [转换]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843" y="1022033"/>
            <a:ext cx="286226" cy="272415"/>
          </a:xfrm>
          <a:prstGeom prst="rect">
            <a:avLst/>
          </a:prstGeom>
        </p:spPr>
      </p:pic>
      <p:sp>
        <p:nvSpPr>
          <p:cNvPr id="82" name="等腰三角形 81"/>
          <p:cNvSpPr/>
          <p:nvPr/>
        </p:nvSpPr>
        <p:spPr>
          <a:xfrm rot="5400000">
            <a:off x="8687118" y="5633561"/>
            <a:ext cx="130016" cy="13001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汉仪旗黑-55简" panose="00020600040101010101" charset="-128"/>
            </a:endParaRPr>
          </a:p>
        </p:txBody>
      </p:sp>
      <p:sp>
        <p:nvSpPr>
          <p:cNvPr id="83" name="等腰三角形 82"/>
          <p:cNvSpPr/>
          <p:nvPr/>
        </p:nvSpPr>
        <p:spPr>
          <a:xfrm rot="16200000" flipH="1">
            <a:off x="5820093" y="5661501"/>
            <a:ext cx="130016" cy="13001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汉仪旗黑-55简" panose="00020600040101010101" charset="-128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234156" y="5300186"/>
            <a:ext cx="8582501" cy="79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b="1">
                <a:sym typeface="+mn-ea"/>
              </a:rPr>
              <a:t>柳州市公安局沙塘派出所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——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报警电话：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0772</a:t>
            </a:r>
            <a:r>
              <a:rPr lang="en-US" altLang="zh-CN" sz="21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—</a:t>
            </a:r>
            <a:r>
              <a:rPr lang="en-US" altLang="zh-CN" sz="40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2712029</a:t>
            </a:r>
            <a:endParaRPr lang="en-US" altLang="zh-CN" sz="4000" b="1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UNIT_TEXTBOXSTYLE_SHAPETYPE" val="0"/>
  <p:tag name="KSO_WM_UNIT_TEXTBOXSTYLE_TEMPLATETYPE" val="0"/>
  <p:tag name="KSO_WM_UNIT_ISCONTENTSTITLE" val="0"/>
  <p:tag name="KSO_WM_UNIT_PRESET_TEXT" val="WPS极墨描边文字标题"/>
  <p:tag name="KSO_WM_UNIT_NOCLEAR" val="1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0_5*a*1"/>
  <p:tag name="KSO_WM_TEMPLATE_CATEGORY" val="mixed"/>
  <p:tag name="KSO_WM_TEMPLATE_INDEX" val="20201880"/>
  <p:tag name="KSO_WM_UNIT_LAYERLEVEL" val="1"/>
  <p:tag name="KSO_WM_TAG_VERSION" val="1.0"/>
  <p:tag name="KSO_WM_BEAUTIFY_FLAG" val="#wm#"/>
  <p:tag name="KSO_WM_UNIT_TEXTBOXSTYLE_GUID" val="{d9c62717-4fdc-4ef1-b81d-6f934970597c}"/>
  <p:tag name="KSO_WM_UNIT_TEXTBOXSTYLE_TEMPLATEID" val="3133424"/>
  <p:tag name="KSO_WM_UNIT_TEXTBOXSTYLE_TYPE" val="4"/>
</p:tagLst>
</file>

<file path=ppt/tags/tag4.xml><?xml version="1.0" encoding="utf-8"?>
<p:tagLst xmlns:p="http://schemas.openxmlformats.org/presentationml/2006/main">
  <p:tag name="KSO_WM_UNIT_TEXTBOXSTYLE_SHAPETYPE" val="1"/>
  <p:tag name="KSO_WM_UNIT_TEXTBOXSTYLE_ADJUSTLEFT" val="0_-27"/>
  <p:tag name="KSO_WM_UNIT_TEXTBOXSTYLE_ADJUSTTOP" val="0_-20.89999"/>
  <p:tag name="KSO_WM_UNIT_TEXTBOXSTYLE_ADJUSTWIDTH" val="100_54.05002"/>
  <p:tag name="KSO_WM_UNIT_TEXTBOXSTYLE_ADJUSTHEIGTH" val="100_41.7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5.xml><?xml version="1.0" encoding="utf-8"?>
<p:tagLst xmlns:p="http://schemas.openxmlformats.org/presentationml/2006/main">
  <p:tag name="KSO_WM_UNIT_TEXTBOXSTYLE_SHAPETYPE" val="1"/>
  <p:tag name="KSO_WM_UNIT_TEXTBOXSTYLE_ADJUSTLEFT" val="10_-31.54003"/>
  <p:tag name="KSO_WM_UNIT_TEXTBOXSTYLE_ADJUSTTOP" val="0_-23.6250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6.xml><?xml version="1.0" encoding="utf-8"?>
<p:tagLst xmlns:p="http://schemas.openxmlformats.org/presentationml/2006/main">
  <p:tag name="KSO_WM_UNIT_TEXTBOXSTYLE_SHAPETYPE" val="1"/>
  <p:tag name="KSO_WM_UNIT_TEXTBOXSTYLE_ADJUSTLEFT" val="15_-25.07254"/>
  <p:tag name="KSO_WM_UNIT_TEXTBOXSTYLE_ADJUSTTOP" val="0_-23.6250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941_4*i*3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7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，为了演示发布的良好效果，请言简意赅的阐述您的观点。&#10;您的正文已经经简明扼要，字字珠玑，但信息却千丝万缕、错综复杂，需要用更多的文字来表述；但请您尽可能提炼思想的精髓。"/>
  <p:tag name="KSO_WM_UNIT_NOCLEAR" val="1"/>
  <p:tag name="KSO_WM_UNIT_VALUE" val="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  <p:tag name="KSO_WM_UNIT_TEXTBOXSTYLE_TEMPLATEID" val="3135194"/>
  <p:tag name="KSO_WM_UNIT_TEXTBOXSTYLE_TYPE" val="8"/>
</p:tagLst>
</file>

<file path=ppt/tags/tag8.xml><?xml version="1.0" encoding="utf-8"?>
<p:tagLst xmlns:p="http://schemas.openxmlformats.org/presentationml/2006/main">
  <p:tag name="KSO_WM_UNIT_TEXTBOXSTYLE_SHAPETYPE" val="0"/>
  <p:tag name="KSO_WM_UNIT_TEXTBOXSTYLE_TEMPLATETYPE" val="0"/>
  <p:tag name="KSO_WM_UNIT_ISCONTENTSTITLE" val="0"/>
  <p:tag name="KSO_WM_UNIT_PRESET_TEXT" val="WPS极墨描边文字标题"/>
  <p:tag name="KSO_WM_UNIT_NOCLEAR" val="1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0_5*a*1"/>
  <p:tag name="KSO_WM_TEMPLATE_CATEGORY" val="mixed"/>
  <p:tag name="KSO_WM_TEMPLATE_INDEX" val="20201880"/>
  <p:tag name="KSO_WM_UNIT_LAYERLEVEL" val="1"/>
  <p:tag name="KSO_WM_TAG_VERSION" val="1.0"/>
  <p:tag name="KSO_WM_BEAUTIFY_FLAG" val="#wm#"/>
  <p:tag name="KSO_WM_UNIT_TEXTBOXSTYLE_GUID" val="{d9c62717-4fdc-4ef1-b81d-6f934970597c}"/>
  <p:tag name="KSO_WM_UNIT_TEXTBOXSTYLE_TEMPLATEID" val="3133424"/>
  <p:tag name="KSO_WM_UNIT_TEXTBOXSTYLE_TYPE" val="4"/>
</p:tagLst>
</file>

<file path=ppt/tags/tag9.xml><?xml version="1.0" encoding="utf-8"?>
<p:tagLst xmlns:p="http://schemas.openxmlformats.org/presentationml/2006/main">
  <p:tag name="KSO_WM_UNIT_TEXTBOXSTYLE_SHAPETYPE" val="1"/>
  <p:tag name="KSO_WM_UNIT_TEXTBOXSTYLE_ADJUSTLEFT" val="0_-27"/>
  <p:tag name="KSO_WM_UNIT_TEXTBOXSTYLE_ADJUSTTOP" val="0_-20.89999"/>
  <p:tag name="KSO_WM_UNIT_TEXTBOXSTYLE_ADJUSTWIDTH" val="100_54.05002"/>
  <p:tag name="KSO_WM_UNIT_TEXTBOXSTYLE_ADJUSTHEIGTH" val="100_41.7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10.xml><?xml version="1.0" encoding="utf-8"?>
<p:tagLst xmlns:p="http://schemas.openxmlformats.org/presentationml/2006/main">
  <p:tag name="KSO_WM_UNIT_TEXTBOXSTYLE_SHAPETYPE" val="1"/>
  <p:tag name="KSO_WM_UNIT_TEXTBOXSTYLE_ADJUSTLEFT" val="10_-31.54003"/>
  <p:tag name="KSO_WM_UNIT_TEXTBOXSTYLE_ADJUSTTOP" val="0_-23.6250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11.xml><?xml version="1.0" encoding="utf-8"?>
<p:tagLst xmlns:p="http://schemas.openxmlformats.org/presentationml/2006/main">
  <p:tag name="KSO_WM_UNIT_TEXTBOXSTYLE_SHAPETYPE" val="1"/>
  <p:tag name="KSO_WM_UNIT_TEXTBOXSTYLE_ADJUSTLEFT" val="15_-25.07254"/>
  <p:tag name="KSO_WM_UNIT_TEXTBOXSTYLE_ADJUSTTOP" val="0_-23.6250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941_4*i*3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12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，为了演示发布的良好效果，请言简意赅的阐述您的观点。&#10;您的正文已经经简明扼要，字字珠玑，但信息却千丝万缕、错综复杂，需要用更多的文字来表述；但请您尽可能提炼思想的精髓。"/>
  <p:tag name="KSO_WM_UNIT_NOCLEAR" val="1"/>
  <p:tag name="KSO_WM_UNIT_VALUE" val="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  <p:tag name="KSO_WM_UNIT_TEXTBOXSTYLE_TEMPLATEID" val="3135194"/>
  <p:tag name="KSO_WM_UNIT_TEXTBOXSTYLE_TYPE" val="8"/>
</p:tagLst>
</file>

<file path=ppt/tags/tag13.xml><?xml version="1.0" encoding="utf-8"?>
<p:tagLst xmlns:p="http://schemas.openxmlformats.org/presentationml/2006/main">
  <p:tag name="KSO_WM_UNIT_TEXTBOXSTYLE_SHAPETYPE" val="0"/>
  <p:tag name="KSO_WM_UNIT_TEXTBOXSTYLE_TEMPLATETYPE" val="0"/>
  <p:tag name="KSO_WM_UNIT_ISCONTENTSTITLE" val="0"/>
  <p:tag name="KSO_WM_UNIT_PRESET_TEXT" val="WPS极墨描边文字标题"/>
  <p:tag name="KSO_WM_UNIT_NOCLEAR" val="1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0_5*a*1"/>
  <p:tag name="KSO_WM_TEMPLATE_CATEGORY" val="mixed"/>
  <p:tag name="KSO_WM_TEMPLATE_INDEX" val="20201880"/>
  <p:tag name="KSO_WM_UNIT_LAYERLEVEL" val="1"/>
  <p:tag name="KSO_WM_TAG_VERSION" val="1.0"/>
  <p:tag name="KSO_WM_BEAUTIFY_FLAG" val="#wm#"/>
  <p:tag name="KSO_WM_UNIT_TEXTBOXSTYLE_GUID" val="{d9c62717-4fdc-4ef1-b81d-6f934970597c}"/>
  <p:tag name="KSO_WM_UNIT_TEXTBOXSTYLE_TEMPLATEID" val="3133424"/>
  <p:tag name="KSO_WM_UNIT_TEXTBOXSTYLE_TYPE" val="4"/>
</p:tagLst>
</file>

<file path=ppt/tags/tag14.xml><?xml version="1.0" encoding="utf-8"?>
<p:tagLst xmlns:p="http://schemas.openxmlformats.org/presentationml/2006/main">
  <p:tag name="KSO_WM_UNIT_TEXTBOXSTYLE_SHAPETYPE" val="1"/>
  <p:tag name="KSO_WM_UNIT_TEXTBOXSTYLE_ADJUSTLEFT" val="0_-27"/>
  <p:tag name="KSO_WM_UNIT_TEXTBOXSTYLE_ADJUSTTOP" val="0_-20.89999"/>
  <p:tag name="KSO_WM_UNIT_TEXTBOXSTYLE_ADJUSTWIDTH" val="100_54.05002"/>
  <p:tag name="KSO_WM_UNIT_TEXTBOXSTYLE_ADJUSTHEIGTH" val="100_41.7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15.xml><?xml version="1.0" encoding="utf-8"?>
<p:tagLst xmlns:p="http://schemas.openxmlformats.org/presentationml/2006/main">
  <p:tag name="KSO_WM_UNIT_TEXTBOXSTYLE_SHAPETYPE" val="1"/>
  <p:tag name="KSO_WM_UNIT_TEXTBOXSTYLE_ADJUSTLEFT" val="10_-31.54003"/>
  <p:tag name="KSO_WM_UNIT_TEXTBOXSTYLE_ADJUSTTOP" val="0_-23.6250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16.xml><?xml version="1.0" encoding="utf-8"?>
<p:tagLst xmlns:p="http://schemas.openxmlformats.org/presentationml/2006/main">
  <p:tag name="KSO_WM_UNIT_TEXTBOXSTYLE_SHAPETYPE" val="1"/>
  <p:tag name="KSO_WM_UNIT_TEXTBOXSTYLE_ADJUSTLEFT" val="15_-25.07254"/>
  <p:tag name="KSO_WM_UNIT_TEXTBOXSTYLE_ADJUSTTOP" val="0_-23.6250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941_4*i*3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17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，为了演示发布的良好效果，请言简意赅的阐述您的观点。&#10;您的正文已经经简明扼要，字字珠玑，但信息却千丝万缕、错综复杂，需要用更多的文字来表述；但请您尽可能提炼思想的精髓。"/>
  <p:tag name="KSO_WM_UNIT_NOCLEAR" val="1"/>
  <p:tag name="KSO_WM_UNIT_VALUE" val="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  <p:tag name="KSO_WM_UNIT_TEXTBOXSTYLE_TEMPLATEID" val="3135194"/>
  <p:tag name="KSO_WM_UNIT_TEXTBOXSTYLE_TYPE" val="8"/>
</p:tagLst>
</file>

<file path=ppt/tags/tag18.xml><?xml version="1.0" encoding="utf-8"?>
<p:tagLst xmlns:p="http://schemas.openxmlformats.org/presentationml/2006/main">
  <p:tag name="KSO_WM_UNIT_TEXTBOXSTYLE_SHAPETYPE" val="0"/>
  <p:tag name="KSO_WM_UNIT_TEXTBOXSTYLE_TEMPLATETYPE" val="0"/>
  <p:tag name="KSO_WM_UNIT_ISCONTENTSTITLE" val="0"/>
  <p:tag name="KSO_WM_UNIT_PRESET_TEXT" val="WPS极墨描边文字标题"/>
  <p:tag name="KSO_WM_UNIT_NOCLEAR" val="1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0_5*a*1"/>
  <p:tag name="KSO_WM_TEMPLATE_CATEGORY" val="mixed"/>
  <p:tag name="KSO_WM_TEMPLATE_INDEX" val="20201880"/>
  <p:tag name="KSO_WM_UNIT_LAYERLEVEL" val="1"/>
  <p:tag name="KSO_WM_TAG_VERSION" val="1.0"/>
  <p:tag name="KSO_WM_BEAUTIFY_FLAG" val="#wm#"/>
  <p:tag name="KSO_WM_UNIT_TEXTBOXSTYLE_GUID" val="{d9c62717-4fdc-4ef1-b81d-6f934970597c}"/>
  <p:tag name="KSO_WM_UNIT_TEXTBOXSTYLE_TEMPLATEID" val="3133424"/>
  <p:tag name="KSO_WM_UNIT_TEXTBOXSTYLE_TYPE" val="4"/>
</p:tagLst>
</file>

<file path=ppt/tags/tag19.xml><?xml version="1.0" encoding="utf-8"?>
<p:tagLst xmlns:p="http://schemas.openxmlformats.org/presentationml/2006/main">
  <p:tag name="KSO_WM_UNIT_TEXTBOXSTYLE_SHAPETYPE" val="1"/>
  <p:tag name="KSO_WM_UNIT_TEXTBOXSTYLE_ADJUSTLEFT" val="0_-27"/>
  <p:tag name="KSO_WM_UNIT_TEXTBOXSTYLE_ADJUSTTOP" val="0_-20.89999"/>
  <p:tag name="KSO_WM_UNIT_TEXTBOXSTYLE_ADJUSTWIDTH" val="100_54.05002"/>
  <p:tag name="KSO_WM_UNIT_TEXTBOXSTYLE_ADJUSTHEIGTH" val="100_41.7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20.xml><?xml version="1.0" encoding="utf-8"?>
<p:tagLst xmlns:p="http://schemas.openxmlformats.org/presentationml/2006/main">
  <p:tag name="KSO_WM_UNIT_TEXTBOXSTYLE_SHAPETYPE" val="1"/>
  <p:tag name="KSO_WM_UNIT_TEXTBOXSTYLE_ADJUSTLEFT" val="10_-31.54003"/>
  <p:tag name="KSO_WM_UNIT_TEXTBOXSTYLE_ADJUSTTOP" val="0_-23.6250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21.xml><?xml version="1.0" encoding="utf-8"?>
<p:tagLst xmlns:p="http://schemas.openxmlformats.org/presentationml/2006/main">
  <p:tag name="KSO_WM_UNIT_TEXTBOXSTYLE_SHAPETYPE" val="1"/>
  <p:tag name="KSO_WM_UNIT_TEXTBOXSTYLE_ADJUSTLEFT" val="15_-25.07254"/>
  <p:tag name="KSO_WM_UNIT_TEXTBOXSTYLE_ADJUSTTOP" val="0_-23.6250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941_4*i*3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22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，为了演示发布的良好效果，请言简意赅的阐述您的观点。&#10;您的正文已经经简明扼要，字字珠玑，但信息却千丝万缕、错综复杂，需要用更多的文字来表述；但请您尽可能提炼思想的精髓。"/>
  <p:tag name="KSO_WM_UNIT_NOCLEAR" val="1"/>
  <p:tag name="KSO_WM_UNIT_VALUE" val="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  <p:tag name="KSO_WM_UNIT_TEXTBOXSTYLE_TEMPLATEID" val="3135194"/>
  <p:tag name="KSO_WM_UNIT_TEXTBOXSTYLE_TYPE" val="8"/>
</p:tagLst>
</file>

<file path=ppt/tags/tag23.xml><?xml version="1.0" encoding="utf-8"?>
<p:tagLst xmlns:p="http://schemas.openxmlformats.org/presentationml/2006/main">
  <p:tag name="KSO_WM_UNIT_TEXTBOXSTYLE_SHAPETYPE" val="0"/>
  <p:tag name="KSO_WM_UNIT_TEXTBOXSTYLE_TEMPLATETYPE" val="0"/>
  <p:tag name="KSO_WM_UNIT_ISCONTENTSTITLE" val="0"/>
  <p:tag name="KSO_WM_UNIT_PRESET_TEXT" val="WPS极墨描边文字标题"/>
  <p:tag name="KSO_WM_UNIT_NOCLEAR" val="1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0_5*a*1"/>
  <p:tag name="KSO_WM_TEMPLATE_CATEGORY" val="mixed"/>
  <p:tag name="KSO_WM_TEMPLATE_INDEX" val="20201880"/>
  <p:tag name="KSO_WM_UNIT_LAYERLEVEL" val="1"/>
  <p:tag name="KSO_WM_TAG_VERSION" val="1.0"/>
  <p:tag name="KSO_WM_BEAUTIFY_FLAG" val="#wm#"/>
  <p:tag name="KSO_WM_UNIT_TEXTBOXSTYLE_GUID" val="{d9c62717-4fdc-4ef1-b81d-6f934970597c}"/>
  <p:tag name="KSO_WM_UNIT_TEXTBOXSTYLE_TEMPLATEID" val="3133424"/>
  <p:tag name="KSO_WM_UNIT_TEXTBOXSTYLE_TYPE" val="4"/>
</p:tagLst>
</file>

<file path=ppt/tags/tag24.xml><?xml version="1.0" encoding="utf-8"?>
<p:tagLst xmlns:p="http://schemas.openxmlformats.org/presentationml/2006/main">
  <p:tag name="KSO_WM_UNIT_TEXTBOXSTYLE_SHAPETYPE" val="1"/>
  <p:tag name="KSO_WM_UNIT_TEXTBOXSTYLE_ADJUSTLEFT" val="0_-27"/>
  <p:tag name="KSO_WM_UNIT_TEXTBOXSTYLE_ADJUSTTOP" val="0_-20.89999"/>
  <p:tag name="KSO_WM_UNIT_TEXTBOXSTYLE_ADJUSTWIDTH" val="100_54.05002"/>
  <p:tag name="KSO_WM_UNIT_TEXTBOXSTYLE_ADJUSTHEIGTH" val="100_41.7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25.xml><?xml version="1.0" encoding="utf-8"?>
<p:tagLst xmlns:p="http://schemas.openxmlformats.org/presentationml/2006/main">
  <p:tag name="KSO_WM_UNIT_TEXTBOXSTYLE_SHAPETYPE" val="1"/>
  <p:tag name="KSO_WM_UNIT_TEXTBOXSTYLE_ADJUSTLEFT" val="10_-31.54003"/>
  <p:tag name="KSO_WM_UNIT_TEXTBOXSTYLE_ADJUSTTOP" val="0_-23.6250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26.xml><?xml version="1.0" encoding="utf-8"?>
<p:tagLst xmlns:p="http://schemas.openxmlformats.org/presentationml/2006/main">
  <p:tag name="KSO_WM_UNIT_TEXTBOXSTYLE_SHAPETYPE" val="1"/>
  <p:tag name="KSO_WM_UNIT_TEXTBOXSTYLE_ADJUSTLEFT" val="15_-25.07254"/>
  <p:tag name="KSO_WM_UNIT_TEXTBOXSTYLE_ADJUSTTOP" val="0_-23.6250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941_4*i*3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</p:tagLst>
</file>

<file path=ppt/tags/tag27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，为了演示发布的良好效果，请言简意赅的阐述您的观点。&#10;您的正文已经经简明扼要，字字珠玑，但信息却千丝万缕、错综复杂，需要用更多的文字来表述；但请您尽可能提炼思想的精髓。"/>
  <p:tag name="KSO_WM_UNIT_NOCLEAR" val="1"/>
  <p:tag name="KSO_WM_UNIT_VALUE" val="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7f43104a-890b-46e7-b159-1b8b2e6e6288}"/>
  <p:tag name="KSO_WM_UNIT_TEXTBOXSTYLE_TEMPLATEID" val="3135194"/>
  <p:tag name="KSO_WM_UNIT_TEXTBOXSTYLE_TYPE" val="8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UNIT_TEXTBOXSTYLE_SHAPETYPE" val="1"/>
  <p:tag name="KSO_WM_UNIT_TEXTBOXSTYLE_ADJUSTLEFT" val="0_-0.003387451"/>
  <p:tag name="KSO_WM_UNIT_TEXTBOXSTYLE_ADJUSTTOP" val="100_8.900005"/>
  <p:tag name="KSO_WM_UNIT_TEXTBOXSTYLE_ADJUSTWIDTH" val="102.7783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883_6*i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62780d0-7c15-4038-af7a-a4e66c1a006f}"/>
</p:tagLst>
</file>

<file path=ppt/tags/tag30.xml><?xml version="1.0" encoding="utf-8"?>
<p:tagLst xmlns:p="http://schemas.openxmlformats.org/presentationml/2006/main">
  <p:tag name="KSO_WM_UNIT_TEXTBOXSTYLE_SHAPETYPE" val="1"/>
  <p:tag name="KSO_WM_UNIT_TEXTBOXSTYLE_ADJUSTLEFT" val="0_0"/>
  <p:tag name="KSO_WM_UNIT_TEXTBOXSTYLE_ADJUSTTOP" val="100_8.900082"/>
  <p:tag name="KSO_WM_UNIT_TEXTBOXSTYLE_ADJUSTWIDTH" val="25.29059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883_6*i*2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62780d0-7c15-4038-af7a-a4e66c1a006f}"/>
</p:tagLst>
</file>

<file path=ppt/tags/tag31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PRESET_TEXT" val="单击此处输入正文标题内容"/>
  <p:tag name="KSO_WM_UNIT_NOCLEAR" val="1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6*a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62780d0-7c15-4038-af7a-a4e66c1a006f}"/>
  <p:tag name="KSO_WM_UNIT_TEXTBOXSTYLE_TEMPLATEID" val="3131029"/>
  <p:tag name="KSO_WM_UNIT_TEXTBOXSTYLE_TYPE" val="3"/>
</p:tagLst>
</file>

<file path=ppt/tags/tag32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170599_4*l_h_i*1_4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USESOURCEFORMAT_APPLY" val="0"/>
</p:tagLst>
</file>

<file path=ppt/tags/tag33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170599_4*l_h_i*1_4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34.xml><?xml version="1.0" encoding="utf-8"?>
<p:tagLst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70599_4*l_h_f*1_4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0"/>
</p:tagLst>
</file>

<file path=ppt/tags/tag35.xml><?xml version="1.0" encoding="utf-8"?>
<p:tagLst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70599_4*l_h_a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0"/>
</p:tagLst>
</file>

<file path=ppt/tags/tag36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170599_4*l_h_i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37.xml><?xml version="1.0" encoding="utf-8"?>
<p:tagLst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70599_4*l_h_f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0"/>
</p:tagLst>
</file>

<file path=ppt/tags/tag38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70599_4*l_h_i*1_1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USESOURCEFORMAT_APPLY" val="0"/>
</p:tagLst>
</file>

<file path=ppt/tags/tag39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170599_4*l_h_i*1_1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40.xml><?xml version="1.0" encoding="utf-8"?>
<p:tagLst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70599_4*l_h_a*1_1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0"/>
</p:tagLst>
</file>

<file path=ppt/tags/tag41.xml><?xml version="1.0" encoding="utf-8"?>
<p:tagLst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70599_4*l_h_f*1_1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0"/>
</p:tagLst>
</file>

<file path=ppt/tags/tag42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170599_4*l_h_i*1_5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USESOURCEFORMAT_APPLY" val="0"/>
</p:tagLst>
</file>

<file path=ppt/tags/tag43.xml><?xml version="1.0" encoding="utf-8"?>
<p:tagLst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170599_4*l_h_a*1_5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0"/>
</p:tagLst>
</file>

<file path=ppt/tags/tag44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170599_4*l_h_i*1_5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45.xml><?xml version="1.0" encoding="utf-8"?>
<p:tagLst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170599_4*l_h_f*1_5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0"/>
</p:tagLst>
</file>

<file path=ppt/tags/tag46.xml><?xml version="1.0" encoding="utf-8"?>
<p:tagLst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70599_4*l_h_a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0"/>
</p:tagLst>
</file>

<file path=ppt/tags/tag47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170599_4*l_h_i*1_4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USESOURCEFORMAT_APPLY" val="0"/>
</p:tagLst>
</file>

<file path=ppt/tags/tag48.xml><?xml version="1.0" encoding="utf-8"?>
<p:tagLst xmlns:p="http://schemas.openxmlformats.org/presentationml/2006/main">
  <p:tag name="KSO_WM_SLIDE_ITEM_CNT" val="5"/>
</p:tagLst>
</file>

<file path=ppt/tags/tag49.xml><?xml version="1.0" encoding="utf-8"?>
<p:tagLst xmlns:p="http://schemas.openxmlformats.org/presentationml/2006/main">
  <p:tag name="KSO_WM_UNIT_TEXTBOXSTYLE_SHAPETYPE" val="1"/>
  <p:tag name="KSO_WM_UNIT_TEXTBOXSTYLE_ADJUSTLEFT" val="0_-0.003387451"/>
  <p:tag name="KSO_WM_UNIT_TEXTBOXSTYLE_ADJUSTTOP" val="100_8.900005"/>
  <p:tag name="KSO_WM_UNIT_TEXTBOXSTYLE_ADJUSTWIDTH" val="102.7783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883_6*i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62780d0-7c15-4038-af7a-a4e66c1a006f}"/>
</p:tagLst>
</file>

<file path=ppt/tags/tag50.xml><?xml version="1.0" encoding="utf-8"?>
<p:tagLst xmlns:p="http://schemas.openxmlformats.org/presentationml/2006/main">
  <p:tag name="KSO_WM_UNIT_TEXTBOXSTYLE_SHAPETYPE" val="1"/>
  <p:tag name="KSO_WM_UNIT_TEXTBOXSTYLE_ADJUSTLEFT" val="0_0"/>
  <p:tag name="KSO_WM_UNIT_TEXTBOXSTYLE_ADJUSTTOP" val="100_8.900082"/>
  <p:tag name="KSO_WM_UNIT_TEXTBOXSTYLE_ADJUSTWIDTH" val="25.29059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883_6*i*2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62780d0-7c15-4038-af7a-a4e66c1a006f}"/>
</p:tagLst>
</file>

<file path=ppt/tags/tag51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PRESET_TEXT" val="单击此处输入正文标题内容"/>
  <p:tag name="KSO_WM_UNIT_NOCLEAR" val="1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6*a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62780d0-7c15-4038-af7a-a4e66c1a006f}"/>
  <p:tag name="KSO_WM_UNIT_TEXTBOXSTYLE_TEMPLATEID" val="3131029"/>
  <p:tag name="KSO_WM_UNIT_TEXTBOXSTYLE_TYPE" val="3"/>
</p:tagLst>
</file>

<file path=ppt/tags/tag52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170599_4*l_h_i*1_4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USESOURCEFORMAT_APPLY" val="0"/>
</p:tagLst>
</file>

<file path=ppt/tags/tag53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170599_4*l_h_i*1_4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54.xml><?xml version="1.0" encoding="utf-8"?>
<p:tagLst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70599_4*l_h_f*1_4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0"/>
</p:tagLst>
</file>

<file path=ppt/tags/tag55.xml><?xml version="1.0" encoding="utf-8"?>
<p:tagLst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70599_4*l_h_a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0"/>
</p:tagLst>
</file>

<file path=ppt/tags/tag56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170599_4*l_h_i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57.xml><?xml version="1.0" encoding="utf-8"?>
<p:tagLst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70599_4*l_h_f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0"/>
</p:tagLst>
</file>

<file path=ppt/tags/tag58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70599_4*l_h_i*1_1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USESOURCEFORMAT_APPLY" val="0"/>
</p:tagLst>
</file>

<file path=ppt/tags/tag59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170599_4*l_h_i*1_1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60.xml><?xml version="1.0" encoding="utf-8"?>
<p:tagLst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70599_4*l_h_a*1_1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0"/>
</p:tagLst>
</file>

<file path=ppt/tags/tag61.xml><?xml version="1.0" encoding="utf-8"?>
<p:tagLst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70599_4*l_h_f*1_1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0"/>
</p:tagLst>
</file>

<file path=ppt/tags/tag62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170599_4*l_h_i*1_5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USESOURCEFORMAT_APPLY" val="0"/>
</p:tagLst>
</file>

<file path=ppt/tags/tag63.xml><?xml version="1.0" encoding="utf-8"?>
<p:tagLst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170599_4*l_h_a*1_5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0"/>
</p:tagLst>
</file>

<file path=ppt/tags/tag64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170599_4*l_h_i*1_5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65.xml><?xml version="1.0" encoding="utf-8"?>
<p:tagLst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170599_4*l_h_f*1_5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0"/>
</p:tagLst>
</file>

<file path=ppt/tags/tag66.xml><?xml version="1.0" encoding="utf-8"?>
<p:tagLst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70599_4*l_h_a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0"/>
</p:tagLst>
</file>

<file path=ppt/tags/tag67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170599_4*l_h_i*1_4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USESOURCEFORMAT_APPLY" val="0"/>
</p:tagLst>
</file>

<file path=ppt/tags/tag68.xml><?xml version="1.0" encoding="utf-8"?>
<p:tagLst xmlns:p="http://schemas.openxmlformats.org/presentationml/2006/main">
  <p:tag name="KSO_WM_SLIDE_ITEM_CNT" val="5"/>
</p:tagLst>
</file>

<file path=ppt/tags/tag69.xml><?xml version="1.0" encoding="utf-8"?>
<p:tagLst xmlns:p="http://schemas.openxmlformats.org/presentationml/2006/main">
  <p:tag name="KSO_WM_UNIT_TEXTBOXSTYLE_SHAPETYPE" val="1"/>
  <p:tag name="KSO_WM_UNIT_TEXTBOXSTYLE_ADJUSTLEFT" val="0_-0.003387451"/>
  <p:tag name="KSO_WM_UNIT_TEXTBOXSTYLE_ADJUSTTOP" val="100_8.900005"/>
  <p:tag name="KSO_WM_UNIT_TEXTBOXSTYLE_ADJUSTWIDTH" val="102.7783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883_6*i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62780d0-7c15-4038-af7a-a4e66c1a006f}"/>
</p:tagLst>
</file>

<file path=ppt/tags/tag70.xml><?xml version="1.0" encoding="utf-8"?>
<p:tagLst xmlns:p="http://schemas.openxmlformats.org/presentationml/2006/main">
  <p:tag name="KSO_WM_UNIT_TEXTBOXSTYLE_SHAPETYPE" val="1"/>
  <p:tag name="KSO_WM_UNIT_TEXTBOXSTYLE_ADJUSTLEFT" val="0_0"/>
  <p:tag name="KSO_WM_UNIT_TEXTBOXSTYLE_ADJUSTTOP" val="100_8.900082"/>
  <p:tag name="KSO_WM_UNIT_TEXTBOXSTYLE_ADJUSTWIDTH" val="25.29059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883_6*i*2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62780d0-7c15-4038-af7a-a4e66c1a006f}"/>
</p:tagLst>
</file>

<file path=ppt/tags/tag71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PRESET_TEXT" val="单击此处输入正文标题内容"/>
  <p:tag name="KSO_WM_UNIT_NOCLEAR" val="1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6*a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62780d0-7c15-4038-af7a-a4e66c1a006f}"/>
  <p:tag name="KSO_WM_UNIT_TEXTBOXSTYLE_TEMPLATEID" val="3131029"/>
  <p:tag name="KSO_WM_UNIT_TEXTBOXSTYLE_TYPE" val="3"/>
</p:tagLst>
</file>

<file path=ppt/tags/tag72.xml><?xml version="1.0" encoding="utf-8"?>
<p:tagLst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70599_4*l_h_a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0"/>
</p:tagLst>
</file>

<file path=ppt/tags/tag73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170599_4*l_h_i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74.xml><?xml version="1.0" encoding="utf-8"?>
<p:tagLst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70599_4*l_h_f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0"/>
</p:tagLst>
</file>

<file path=ppt/tags/tag75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170599_4*l_h_i*1_1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76.xml><?xml version="1.0" encoding="utf-8"?>
<p:tagLst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70599_4*l_h_a*1_1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0"/>
</p:tagLst>
</file>

<file path=ppt/tags/tag77.xml><?xml version="1.0" encoding="utf-8"?>
<p:tagLst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70599_4*l_h_f*1_1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0"/>
</p:tagLst>
</file>

<file path=ppt/tags/tag78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170599_4*l_h_i*1_5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USESOURCEFORMAT_APPLY" val="0"/>
</p:tagLst>
</file>

<file path=ppt/tags/tag79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170599_4*l_h_i*1_4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USESOURCEFORMAT_APPLY" val="0"/>
</p:tagLst>
</file>

<file path=ppt/tags/tag80.xml><?xml version="1.0" encoding="utf-8"?>
<p:tagLst xmlns:p="http://schemas.openxmlformats.org/presentationml/2006/main">
  <p:tag name="KSO_WM_SLIDE_ITEM_CNT" val="5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PP_MARK_KEY" val="37bf39c7-59a9-4342-9c3c-20799b478ef6"/>
  <p:tag name="COMMONDATA" val="eyJoZGlkIjoiMmRiYTBkZGIzMWQ5YmExYWZhN2QyNTI1ZTMzZTYzNjgifQ=="/>
  <p:tag name="commondata" val="eyJoZGlkIjoiNTQ5NDQzNjVhMTZiNzNkOTA5MTIyNGFkZDllYWY5Zm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2911</Words>
  <Application>WPS 演示</Application>
  <PresentationFormat>全屏显示(4:3)</PresentationFormat>
  <Paragraphs>129</Paragraphs>
  <Slides>15</Slides>
  <Notes>31</Notes>
  <HiddenSlides>0</HiddenSlides>
  <MMClips>20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34" baseType="lpstr">
      <vt:lpstr>Arial</vt:lpstr>
      <vt:lpstr>宋体</vt:lpstr>
      <vt:lpstr>Wingdings</vt:lpstr>
      <vt:lpstr>Calibri</vt:lpstr>
      <vt:lpstr>汉仪旗黑-55简</vt:lpstr>
      <vt:lpstr>幼圆</vt:lpstr>
      <vt:lpstr>微软雅黑</vt:lpstr>
      <vt:lpstr>Segoe UI</vt:lpstr>
      <vt:lpstr>Arial Unicode MS</vt:lpstr>
      <vt:lpstr>Batang</vt:lpstr>
      <vt:lpstr>Constantia</vt:lpstr>
      <vt:lpstr>Wingdings</vt:lpstr>
      <vt:lpstr>汉仪粗宋简</vt:lpstr>
      <vt:lpstr>Century Gothic</vt:lpstr>
      <vt:lpstr>Calibri</vt:lpstr>
      <vt:lpstr>Times New Roman</vt:lpstr>
      <vt:lpstr>黑体</vt:lpstr>
      <vt:lpstr>Office 主题​​</vt:lpstr>
      <vt:lpstr>1_Office 主题​​</vt:lpstr>
      <vt:lpstr>四、“桂警通办”使用方法介绍</vt:lpstr>
      <vt:lpstr>PowerPoint 演示文稿</vt:lpstr>
      <vt:lpstr>PowerPoint 演示文稿</vt:lpstr>
      <vt:lpstr>PowerPoint 演示文稿</vt:lpstr>
      <vt:lpstr>五、宣传警示教育篇章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六、中华人民共和国治安管理处罚法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柳州市沙塘派出所 防诈骗宣传讲座</dc:title>
  <dc:creator>DELL</dc:creator>
  <cp:lastModifiedBy>Administrator</cp:lastModifiedBy>
  <cp:revision>156</cp:revision>
  <dcterms:created xsi:type="dcterms:W3CDTF">2021-06-02T02:52:00Z</dcterms:created>
  <dcterms:modified xsi:type="dcterms:W3CDTF">2024-03-08T04:01:01Z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40675D4A6C2948D4A596A90BDE5983AE_13</vt:lpwstr>
  </property>
</Properties>
</file>