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19"/>
  </p:handoutMasterIdLst>
  <p:sldIdLst>
    <p:sldId id="878" r:id="rId4"/>
    <p:sldId id="324" r:id="rId6"/>
    <p:sldId id="738" r:id="rId7"/>
    <p:sldId id="331" r:id="rId8"/>
    <p:sldId id="41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57" r:id="rId17"/>
    <p:sldId id="457" r:id="rId18"/>
  </p:sldIdLst>
  <p:sldSz cx="9144000" cy="6858000" type="screen4x3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5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 showGuides="1">
      <p:cViewPr varScale="1">
        <p:scale>
          <a:sx n="109" d="100"/>
          <a:sy n="109" d="100"/>
        </p:scale>
        <p:origin x="738" y="84"/>
      </p:cViewPr>
      <p:guideLst>
        <p:guide orient="horz" pos="203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50"/>
        <p:guide pos="21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34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40B06-F74B-40DC-B00F-2F26CE47AD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A9938-E0C3-434F-A68D-4A30B20B63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3CED7B8-DAAD-425F-9083-06EE99C81C30}" type="datetimeFigureOut">
              <a:rPr lang="zh-CN" altLang="en-US"/>
            </a:fld>
            <a:endParaRPr lang="zh-CN" altLang="en-US"/>
          </a:p>
        </p:txBody>
      </p:sp>
      <p:sp>
        <p:nvSpPr>
          <p:cNvPr id="44036" name="幻灯片图像占位符 3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297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9F9FD13-FAFD-4969-96C1-1D51AB9BBDF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/>
            <a:fld id="{522FCB38-47FA-43ED-8634-94C23DE7D2D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/>
            <a:fld id="{522FCB38-47FA-43ED-8634-94C23DE7D2D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/>
            <a:fld id="{522FCB38-47FA-43ED-8634-94C23DE7D2D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0658" name="文本占位符 2"/>
          <p:cNvSpPr>
            <a:spLocks noGrp="1"/>
          </p:cNvSpPr>
          <p:nvPr>
            <p:ph type="body"/>
          </p:nvPr>
        </p:nvSpPr>
        <p:spPr bwMode="auto">
          <a:noFill/>
        </p:spPr>
        <p:txBody>
          <a:bodyPr wrap="square" numCol="1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000108" y="714348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A5384A-B294-4446-BE2C-18DFF6C0E8E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86939F4-B4AB-4847-B1AF-77AF8216CE3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1A0AE998-BB16-4386-958F-A29D970C3FC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644FA8F-494B-4B50-9B96-AAD2D1C2B0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9D92707-5718-45F0-8D79-0CD394C26F6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E2F5F40-3E0F-40C9-B10F-81C36CE703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0861C04-0990-4714-B7F7-B847A2AFAE2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BF81F2F-A252-4F09-972F-74523E8FC74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7EF7BF0-B3A0-4AFE-AFCB-88373D9B945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8036516-5E24-4CE6-9D61-5FC62B7BCC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5516D2C-9E2E-42DA-A017-21E4D3370CB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4AD48B8-3A98-4D0C-8592-B742F12FD7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B454166C-FC90-49F7-ABA2-0CAB82E378B8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4CDEBDF-E18D-432B-B408-50A99D129C5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E268443-C387-480A-A9D4-0544DCBB6FB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4A0A1A7-0972-4F3C-8D98-61D4928672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E23A74F-7E04-41CB-B9BA-913FAB92057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AE0C8E5-8E4C-45E5-A37D-E8DA62B8145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9967C79-0B2C-447F-A077-10692764AF6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A65769E-1914-4B82-95AB-57BC836444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611DFFA-3FFB-4830-8E18-C1BDC787B29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2B58D54-823F-4B66-BA68-E9C057D8B6B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56CE370-BD6A-43DD-86FD-EBC2C1C0A2A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F64B1F-D13B-40FE-B6FD-25E73D35FA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2619E74-1F24-45A7-973E-8FB3F8CFDFC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092EA60-5C8E-48B4-96D2-E4F5B55D46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4883B49-D914-4AE6-AA67-48D734F6475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C8FD9CC-B08B-4934-B231-753994201B5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1A0E2B6-D45C-42BF-A789-2DFA766293E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DE3F9BE-97EC-41A1-800B-0251AECCC17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FA7FD6A-F8C4-4F7C-9497-7EF0E172C88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1DAB756-160F-4C18-98FC-4B2B2C63C1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F77E75D-FB51-4815-90CA-76D39A55637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7AA052B-35F4-4340-99B5-63625568FC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4A837C8-E5CF-41AD-8343-6FFD8B1A4EF9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190DB5F-D9BB-4E10-8C46-80F1C07B4E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318E21D-989B-4141-B3D7-D0CA5A8573B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3838CA9-3D38-4E77-845E-E1E9E85242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CBDA6DE-97D7-4A74-9D15-58ED6C5A3DCF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1FBA2B59-5E16-47EC-A25D-8E5E6BD0BF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AA0A675-67E6-437C-805B-72419D030C4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DF51BCF-A348-4EF6-AFC3-A53C4947E1F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8F1AABDF-D229-4E9D-BB1D-0653EEA0943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4253747-236A-4870-9B98-147210B6B8F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094DEF7-1497-405C-8EB2-8E843D3A333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F58B387-C7B5-4725-B918-BC5E396151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E82E71D6-7DF4-4A4E-BFF2-22E0C42B208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1C4A7A1-2653-4E2E-965E-1B0A9B2246B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C258BC4-A995-4483-910B-2B93EF2A1B4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96255964-F9F8-4B1E-B231-A133BE9B55B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F7967D4-657B-462C-AC89-34A19D6F424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defRPr noProof="1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A030F5E9-FE7F-4099-8706-4909C29E1EE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296863" y="6664325"/>
            <a:ext cx="1296987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文本框 7"/>
          <p:cNvSpPr txBox="1"/>
          <p:nvPr userDrawn="1"/>
        </p:nvSpPr>
        <p:spPr>
          <a:xfrm>
            <a:off x="301625" y="6348413"/>
            <a:ext cx="13366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提防诈骗</a:t>
            </a:r>
            <a:r>
              <a:rPr lang="en-US" altLang="zh-CN">
                <a:latin typeface="Calibri" panose="020F0502020204030204" pitchFamily="34" charset="0"/>
                <a:ea typeface="宋体" panose="02010600030101010101" pitchFamily="2" charset="-122"/>
              </a:rPr>
              <a:t>...</a:t>
            </a:r>
            <a:endParaRPr lang="en-US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296863" y="6664325"/>
            <a:ext cx="1296987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文本框 7"/>
          <p:cNvSpPr txBox="1"/>
          <p:nvPr userDrawn="1"/>
        </p:nvSpPr>
        <p:spPr>
          <a:xfrm>
            <a:off x="301625" y="6348413"/>
            <a:ext cx="13366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提防诈骗</a:t>
            </a:r>
            <a:r>
              <a:rPr lang="en-US" altLang="zh-CN">
                <a:latin typeface="Calibri" panose="020F0502020204030204" pitchFamily="34" charset="0"/>
                <a:ea typeface="宋体" panose="02010600030101010101" pitchFamily="2" charset="-122"/>
              </a:rPr>
              <a:t>...</a:t>
            </a:r>
            <a:endParaRPr lang="en-US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jpeg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3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1397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151130" y="975360"/>
            <a:ext cx="8740140" cy="458089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anchor="ctr"/>
          <a:lstStyle/>
          <a:p>
            <a:pPr fontAlgn="auto">
              <a:spcAft>
                <a:spcPts val="0"/>
              </a:spcAft>
              <a:defRPr/>
            </a:pPr>
            <a:br>
              <a:rPr lang="zh-CN" altLang="en-US" sz="36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/>
                <a:latin typeface="+mn-ea"/>
                <a:sym typeface="+mn-ea"/>
              </a:rPr>
            </a:br>
            <a:r>
              <a:rPr lang="en-US" altLang="zh-CN" sz="36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2024</a:t>
            </a:r>
            <a:r>
              <a:rPr lang="zh-CN" altLang="en-US" sz="36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年</a:t>
            </a:r>
            <a:r>
              <a:rPr lang="zh-CN" altLang="zh-CN" sz="36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柳州市柳北区</a:t>
            </a:r>
            <a:br>
              <a:rPr lang="zh-CN" altLang="zh-CN" sz="40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“新时代总体国家安全”</a:t>
            </a:r>
            <a:br>
              <a:rPr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sz="36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反间谍宣传教育活动</a:t>
            </a:r>
            <a:b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b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br>
              <a:rPr lang="zh-CN" altLang="en-US" sz="6600" b="1" noProof="1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幼圆" panose="02010509060101010101" pitchFamily="49" charset="-122"/>
                <a:ea typeface="幼圆" panose="02010509060101010101" pitchFamily="49" charset="-122"/>
              </a:rPr>
            </a:br>
            <a:r>
              <a:rPr lang="zh-CN" altLang="en-US" sz="3200" noProof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柳州市公安局</a:t>
            </a:r>
            <a:r>
              <a:rPr lang="zh-CN" altLang="en-US" sz="3200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柳北分局</a:t>
            </a:r>
            <a:endParaRPr lang="zh-CN" altLang="en-US" sz="3200" noProof="1" smtClean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 sz="1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汉仪旗黑-55简" panose="00020600040101010101" charset="-128"/>
            </a:endParaRPr>
          </a:p>
        </p:txBody>
      </p:sp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179705" y="1987550"/>
            <a:ext cx="8740140" cy="28956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anchor="ctr"/>
          <a:lstStyle/>
          <a:p>
            <a:pPr fontAlgn="auto">
              <a:spcAft>
                <a:spcPts val="0"/>
              </a:spcAft>
              <a:defRPr/>
            </a:pPr>
            <a:br>
              <a:rPr lang="zh-CN" altLang="en-US" sz="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/>
                <a:latin typeface="+mn-ea"/>
                <a:sym typeface="+mn-ea"/>
              </a:rPr>
            </a:br>
            <a:r>
              <a:rPr lang="en-US" altLang="zh-CN" sz="48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/>
                <a:latin typeface="+mn-ea"/>
                <a:sym typeface="+mn-ea"/>
              </a:rPr>
              <a:t> </a:t>
            </a:r>
            <a: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柳北公安分局沙塘派出所</a:t>
            </a:r>
            <a:r>
              <a:rPr lang="en-US" altLang="zh-CN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2024</a:t>
            </a:r>
            <a: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年</a:t>
            </a:r>
            <a:b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b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en-US" altLang="zh-CN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“</a:t>
            </a:r>
            <a:r>
              <a:rPr lang="zh-CN" altLang="en-US" sz="48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螺警官</a:t>
            </a:r>
            <a:r>
              <a:rPr lang="en-US" altLang="zh-CN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”</a:t>
            </a:r>
            <a:r>
              <a:rPr lang="zh-CN" altLang="en-US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护平安主题宣讲活动</a:t>
            </a:r>
            <a:br>
              <a:rPr lang="zh-CN" altLang="en-US" sz="7200" b="1" noProof="1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幼圆" panose="02010509060101010101" pitchFamily="49" charset="-122"/>
                <a:ea typeface="幼圆" panose="02010509060101010101" pitchFamily="49" charset="-122"/>
              </a:rPr>
            </a:br>
            <a:endParaRPr lang="zh-CN" altLang="en-US" sz="7200" b="1" noProof="1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179705" y="1557020"/>
            <a:ext cx="8740140" cy="28956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anchor="ctr"/>
          <a:lstStyle/>
          <a:p>
            <a:pPr fontAlgn="auto">
              <a:spcAft>
                <a:spcPts val="0"/>
              </a:spcAft>
              <a:defRPr/>
            </a:pPr>
            <a:br>
              <a:rPr lang="zh-CN" altLang="en-US" sz="60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zh-CN" altLang="en-US" sz="72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柳州</a:t>
            </a:r>
            <a:r>
              <a:rPr lang="zh-CN" altLang="en-US" sz="7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市公安局</a:t>
            </a:r>
            <a:br>
              <a:rPr lang="zh-CN" altLang="en-US" sz="7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br>
              <a:rPr lang="zh-CN" altLang="en-US" sz="6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zh-CN" altLang="en-US" sz="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沙塘派出所</a:t>
            </a:r>
            <a:r>
              <a:rPr lang="en-US" altLang="zh-CN" sz="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-</a:t>
            </a:r>
            <a:r>
              <a:rPr lang="zh-CN" altLang="en-US" sz="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反诈</a:t>
            </a:r>
            <a:r>
              <a:rPr lang="zh-CN" altLang="en-US" sz="40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宣传</a:t>
            </a:r>
            <a:r>
              <a:rPr lang="zh-CN" altLang="en-US" sz="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讲座</a:t>
            </a:r>
            <a:br>
              <a:rPr lang="zh-CN" altLang="en-US" sz="7200" b="1" noProof="1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幼圆" panose="02010509060101010101" pitchFamily="49" charset="-122"/>
                <a:ea typeface="幼圆" panose="02010509060101010101" pitchFamily="49" charset="-122"/>
              </a:rPr>
            </a:br>
            <a:endParaRPr lang="zh-CN" altLang="en-US" sz="7200" b="1" noProof="1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1680" y="4869180"/>
            <a:ext cx="5802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35" y="-5080"/>
            <a:ext cx="9143365" cy="7545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214917" y="2421405"/>
            <a:ext cx="8669151" cy="904094"/>
          </a:xfrm>
          <a:prstGeom prst="rect">
            <a:avLst/>
          </a:prstGeom>
          <a:noFill/>
          <a:ln>
            <a:noFill/>
          </a:ln>
        </p:spPr>
        <p:txBody>
          <a:bodyPr wrap="none" lIns="72000" tIns="36195" rIns="72000" bIns="36195">
            <a:spAutoFit/>
            <a:scene3d>
              <a:camera prst="obliqueBottomRight"/>
              <a:lightRig rig="threePt" dir="t"/>
            </a:scene3d>
            <a:sp3d extrusionH="400050">
              <a:extrusionClr>
                <a:schemeClr val="tx1">
                  <a:lumMod val="95000"/>
                  <a:lumOff val="5000"/>
                </a:schemeClr>
              </a:extrusion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defRPr/>
            </a:pPr>
            <a:r>
              <a:rPr lang="zh-CN" altLang="en-US" sz="5400" spc="159" noProof="1" smtClean="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一、下载国家反诈中心</a:t>
            </a:r>
            <a:r>
              <a:rPr lang="en-US" altLang="zh-CN" sz="5400" spc="159" noProof="1" smtClean="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endParaRPr lang="zh-CN" altLang="en-US" sz="5400" spc="159" noProof="1">
              <a:ln w="3175">
                <a:noFill/>
                <a:prstDash val="dash"/>
              </a:ln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br>
              <a:rPr lang="en-US" altLang="zh-CN" sz="4800" b="1" smtClean="0"/>
            </a:br>
            <a:endParaRPr lang="zh-CN" altLang="en-US" sz="4800" smtClean="0"/>
          </a:p>
        </p:txBody>
      </p:sp>
      <p:pic>
        <p:nvPicPr>
          <p:cNvPr id="47106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19250" y="393700"/>
            <a:ext cx="657542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844675"/>
            <a:ext cx="4192587" cy="40862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标题 3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anchor="ctr"/>
          <a:lstStyle/>
          <a:p>
            <a:pPr fontAlgn="auto">
              <a:defRPr/>
            </a:pPr>
            <a:r>
              <a:rPr lang="zh-CN" altLang="en-US" noProof="1"/>
              <a:t>注册信息推荐人</a:t>
            </a:r>
            <a:r>
              <a:rPr lang="zh-CN" altLang="en-US" b="1" noProof="1">
                <a:solidFill>
                  <a:srgbClr val="0070C0"/>
                </a:solidFill>
              </a:rPr>
              <a:t>沙塘派出所</a:t>
            </a:r>
            <a:endParaRPr lang="zh-CN" altLang="en-US" b="1" noProof="1">
              <a:solidFill>
                <a:srgbClr val="0070C0"/>
              </a:solidFill>
            </a:endParaRPr>
          </a:p>
        </p:txBody>
      </p:sp>
      <p:pic>
        <p:nvPicPr>
          <p:cNvPr id="48130" name="内容占位符 6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387475" y="1600200"/>
            <a:ext cx="217805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48131" name="内容占位符 7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8475" y="1600200"/>
            <a:ext cx="217805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95288" y="908050"/>
            <a:ext cx="84613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r>
              <a:rPr lang="zh-CN" altLang="en-US" b="1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功能介绍</a:t>
            </a:r>
            <a:endParaRPr lang="zh-CN" altLang="en-US" b="1" smtClean="0">
              <a:solidFill>
                <a:srgbClr val="0070C0"/>
              </a:solidFill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cxnSp>
        <p:nvCxnSpPr>
          <p:cNvPr id="160" name="直接连接符 159"/>
          <p:cNvCxnSpPr/>
          <p:nvPr>
            <p:custDataLst>
              <p:tags r:id="rId1"/>
            </p:custDataLst>
          </p:nvPr>
        </p:nvCxnSpPr>
        <p:spPr>
          <a:xfrm>
            <a:off x="4624250" y="2751021"/>
            <a:ext cx="0" cy="1799046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任意多边形 160"/>
          <p:cNvSpPr/>
          <p:nvPr>
            <p:custDataLst>
              <p:tags r:id="rId2"/>
            </p:custDataLst>
          </p:nvPr>
        </p:nvSpPr>
        <p:spPr bwMode="auto">
          <a:xfrm flipH="1">
            <a:off x="608965" y="2027890"/>
            <a:ext cx="2593906" cy="1026144"/>
          </a:xfrm>
          <a:custGeom>
            <a:avLst/>
            <a:gdLst>
              <a:gd name="T0" fmla="*/ 1976438 w 21600"/>
              <a:gd name="T1" fmla="*/ 781844 h 21600"/>
              <a:gd name="T2" fmla="*/ 1976438 w 21600"/>
              <a:gd name="T3" fmla="*/ 781844 h 21600"/>
              <a:gd name="T4" fmla="*/ 1976438 w 21600"/>
              <a:gd name="T5" fmla="*/ 781844 h 21600"/>
              <a:gd name="T6" fmla="*/ 1976438 w 21600"/>
              <a:gd name="T7" fmla="*/ 781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8188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62" name="任意多边形 161"/>
          <p:cNvSpPr/>
          <p:nvPr>
            <p:custDataLst>
              <p:tags r:id="rId3"/>
            </p:custDataLst>
          </p:nvPr>
        </p:nvSpPr>
        <p:spPr bwMode="auto">
          <a:xfrm>
            <a:off x="2290906" y="2027890"/>
            <a:ext cx="911965" cy="1026144"/>
          </a:xfrm>
          <a:custGeom>
            <a:avLst/>
            <a:gdLst>
              <a:gd name="T0" fmla="*/ 694532 w 21600"/>
              <a:gd name="T1" fmla="*/ 781844 h 21600"/>
              <a:gd name="T2" fmla="*/ 694532 w 21600"/>
              <a:gd name="T3" fmla="*/ 781844 h 21600"/>
              <a:gd name="T4" fmla="*/ 694532 w 21600"/>
              <a:gd name="T5" fmla="*/ 781844 h 21600"/>
              <a:gd name="T6" fmla="*/ 694532 w 21600"/>
              <a:gd name="T7" fmla="*/ 781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877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63" name="任意多边形 162"/>
          <p:cNvSpPr/>
          <p:nvPr>
            <p:custDataLst>
              <p:tags r:id="rId4"/>
            </p:custDataLst>
          </p:nvPr>
        </p:nvSpPr>
        <p:spPr bwMode="auto">
          <a:xfrm>
            <a:off x="2571961" y="2431907"/>
            <a:ext cx="351319" cy="348391"/>
          </a:xfrm>
          <a:custGeom>
            <a:avLst/>
            <a:gdLst>
              <a:gd name="T0" fmla="*/ 267494 w 21600"/>
              <a:gd name="T1" fmla="*/ 265113 h 21600"/>
              <a:gd name="T2" fmla="*/ 267494 w 21600"/>
              <a:gd name="T3" fmla="*/ 265113 h 21600"/>
              <a:gd name="T4" fmla="*/ 267494 w 21600"/>
              <a:gd name="T5" fmla="*/ 265113 h 21600"/>
              <a:gd name="T6" fmla="*/ 267494 w 21600"/>
              <a:gd name="T7" fmla="*/ 265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821" y="21405"/>
                </a:moveTo>
                <a:cubicBezTo>
                  <a:pt x="9821" y="16015"/>
                  <a:pt x="5524" y="11401"/>
                  <a:pt x="153" y="11401"/>
                </a:cubicBezTo>
                <a:lnTo>
                  <a:pt x="153" y="7717"/>
                </a:lnTo>
                <a:cubicBezTo>
                  <a:pt x="7251" y="7717"/>
                  <a:pt x="13658" y="12796"/>
                  <a:pt x="13658" y="21405"/>
                </a:cubicBezTo>
                <a:cubicBezTo>
                  <a:pt x="13658" y="21405"/>
                  <a:pt x="9821" y="21405"/>
                  <a:pt x="9821" y="21405"/>
                </a:cubicBezTo>
                <a:close/>
                <a:moveTo>
                  <a:pt x="17417" y="21405"/>
                </a:moveTo>
                <a:cubicBezTo>
                  <a:pt x="17417" y="12098"/>
                  <a:pt x="9399" y="3994"/>
                  <a:pt x="153" y="3994"/>
                </a:cubicBezTo>
                <a:lnTo>
                  <a:pt x="153" y="0"/>
                </a:lnTo>
                <a:cubicBezTo>
                  <a:pt x="11509" y="0"/>
                  <a:pt x="21600" y="8725"/>
                  <a:pt x="21600" y="21405"/>
                </a:cubicBezTo>
                <a:cubicBezTo>
                  <a:pt x="21600" y="21405"/>
                  <a:pt x="17417" y="21405"/>
                  <a:pt x="17417" y="21405"/>
                </a:cubicBezTo>
                <a:close/>
                <a:moveTo>
                  <a:pt x="2801" y="21599"/>
                </a:moveTo>
                <a:cubicBezTo>
                  <a:pt x="1266" y="21599"/>
                  <a:pt x="0" y="20359"/>
                  <a:pt x="0" y="18769"/>
                </a:cubicBezTo>
                <a:cubicBezTo>
                  <a:pt x="0" y="17217"/>
                  <a:pt x="1266" y="15937"/>
                  <a:pt x="2801" y="15937"/>
                </a:cubicBezTo>
                <a:cubicBezTo>
                  <a:pt x="4335" y="15937"/>
                  <a:pt x="5640" y="17217"/>
                  <a:pt x="5640" y="18769"/>
                </a:cubicBezTo>
                <a:cubicBezTo>
                  <a:pt x="5640" y="20359"/>
                  <a:pt x="4335" y="21599"/>
                  <a:pt x="2801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64" name="文本框 163"/>
          <p:cNvSpPr txBox="1"/>
          <p:nvPr>
            <p:custDataLst>
              <p:tags r:id="rId5"/>
            </p:custDataLst>
          </p:nvPr>
        </p:nvSpPr>
        <p:spPr>
          <a:xfrm>
            <a:off x="756812" y="2499243"/>
            <a:ext cx="1673157" cy="40548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zh-CN" sz="24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功能一</a:t>
            </a:r>
            <a:endParaRPr lang="zh-CN" altLang="zh-CN" sz="24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文本框 164"/>
          <p:cNvSpPr txBox="1"/>
          <p:nvPr>
            <p:custDataLst>
              <p:tags r:id="rId6"/>
            </p:custDataLst>
          </p:nvPr>
        </p:nvSpPr>
        <p:spPr>
          <a:xfrm>
            <a:off x="756812" y="3475617"/>
            <a:ext cx="2211846" cy="20625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en-US" altLang="zh-CN" sz="1600" spc="15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zh-CN" sz="1600" spc="15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举报非法可疑电信诈骗行为：用户使用手机过程中，发现可疑的手机号、短信，赌博、钓鱼网站，诈骗APP等信息，选择提交。</a:t>
            </a:r>
            <a:endParaRPr lang="zh-CN" altLang="zh-CN" sz="1600" spc="150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7" name="任意多边形 166"/>
          <p:cNvSpPr/>
          <p:nvPr>
            <p:custDataLst>
              <p:tags r:id="rId7"/>
            </p:custDataLst>
          </p:nvPr>
        </p:nvSpPr>
        <p:spPr bwMode="auto">
          <a:xfrm flipH="1">
            <a:off x="6047092" y="2020570"/>
            <a:ext cx="2595369" cy="1026145"/>
          </a:xfrm>
          <a:custGeom>
            <a:avLst/>
            <a:gdLst>
              <a:gd name="T0" fmla="*/ 1976438 w 21600"/>
              <a:gd name="T1" fmla="*/ 781844 h 21600"/>
              <a:gd name="T2" fmla="*/ 1976438 w 21600"/>
              <a:gd name="T3" fmla="*/ 781844 h 21600"/>
              <a:gd name="T4" fmla="*/ 1976438 w 21600"/>
              <a:gd name="T5" fmla="*/ 781844 h 21600"/>
              <a:gd name="T6" fmla="*/ 1976438 w 21600"/>
              <a:gd name="T7" fmla="*/ 781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8188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68" name="任意多边形 167"/>
          <p:cNvSpPr/>
          <p:nvPr>
            <p:custDataLst>
              <p:tags r:id="rId8"/>
            </p:custDataLst>
          </p:nvPr>
        </p:nvSpPr>
        <p:spPr bwMode="auto">
          <a:xfrm>
            <a:off x="7730496" y="2020570"/>
            <a:ext cx="911965" cy="1026145"/>
          </a:xfrm>
          <a:custGeom>
            <a:avLst/>
            <a:gdLst>
              <a:gd name="T0" fmla="*/ 694531 w 21600"/>
              <a:gd name="T1" fmla="*/ 781844 h 21600"/>
              <a:gd name="T2" fmla="*/ 694531 w 21600"/>
              <a:gd name="T3" fmla="*/ 781844 h 21600"/>
              <a:gd name="T4" fmla="*/ 694531 w 21600"/>
              <a:gd name="T5" fmla="*/ 781844 h 21600"/>
              <a:gd name="T6" fmla="*/ 694531 w 21600"/>
              <a:gd name="T7" fmla="*/ 781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877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69" name="任意多边形 168"/>
          <p:cNvSpPr/>
          <p:nvPr>
            <p:custDataLst>
              <p:tags r:id="rId9"/>
            </p:custDataLst>
          </p:nvPr>
        </p:nvSpPr>
        <p:spPr bwMode="auto">
          <a:xfrm>
            <a:off x="8017407" y="2412876"/>
            <a:ext cx="338144" cy="370349"/>
          </a:xfrm>
          <a:custGeom>
            <a:avLst/>
            <a:gdLst>
              <a:gd name="T0" fmla="*/ 257969 w 21600"/>
              <a:gd name="T1" fmla="*/ 282575 h 21600"/>
              <a:gd name="T2" fmla="*/ 257969 w 21600"/>
              <a:gd name="T3" fmla="*/ 282575 h 21600"/>
              <a:gd name="T4" fmla="*/ 257969 w 21600"/>
              <a:gd name="T5" fmla="*/ 282575 h 21600"/>
              <a:gd name="T6" fmla="*/ 257969 w 21600"/>
              <a:gd name="T7" fmla="*/ 2825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1599"/>
                </a:moveTo>
                <a:lnTo>
                  <a:pt x="15882" y="21599"/>
                </a:lnTo>
                <a:lnTo>
                  <a:pt x="15882" y="0"/>
                </a:lnTo>
                <a:lnTo>
                  <a:pt x="21600" y="0"/>
                </a:lnTo>
                <a:cubicBezTo>
                  <a:pt x="21600" y="0"/>
                  <a:pt x="21600" y="21599"/>
                  <a:pt x="21600" y="21599"/>
                </a:cubicBezTo>
                <a:close/>
                <a:moveTo>
                  <a:pt x="13658" y="21599"/>
                </a:moveTo>
                <a:lnTo>
                  <a:pt x="7941" y="21599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599"/>
                  <a:pt x="13658" y="21599"/>
                </a:cubicBezTo>
                <a:close/>
                <a:moveTo>
                  <a:pt x="5717" y="21599"/>
                </a:moveTo>
                <a:lnTo>
                  <a:pt x="0" y="21599"/>
                </a:lnTo>
                <a:lnTo>
                  <a:pt x="0" y="5989"/>
                </a:lnTo>
                <a:lnTo>
                  <a:pt x="5717" y="5989"/>
                </a:lnTo>
                <a:cubicBezTo>
                  <a:pt x="5717" y="5989"/>
                  <a:pt x="5717" y="21599"/>
                  <a:pt x="5717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sz="1350" noProof="1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70" name="文本框 169"/>
          <p:cNvSpPr txBox="1"/>
          <p:nvPr>
            <p:custDataLst>
              <p:tags r:id="rId10"/>
            </p:custDataLst>
          </p:nvPr>
        </p:nvSpPr>
        <p:spPr>
          <a:xfrm>
            <a:off x="6244709" y="2499243"/>
            <a:ext cx="1673158" cy="40548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zh-CN" sz="24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功能二</a:t>
            </a:r>
            <a:endParaRPr lang="zh-CN" altLang="zh-CN" sz="24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1" name="文本框 170"/>
          <p:cNvSpPr txBox="1"/>
          <p:nvPr>
            <p:custDataLst>
              <p:tags r:id="rId11"/>
            </p:custDataLst>
          </p:nvPr>
        </p:nvSpPr>
        <p:spPr>
          <a:xfrm>
            <a:off x="6244709" y="3468298"/>
            <a:ext cx="2211847" cy="20698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en-US" altLang="zh-CN" sz="1600" spc="15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zh-CN" sz="1600" spc="15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现场协助勘察取证使用：受害人到派出所报案时，在民警指导下提交案件信息。支持上传聊天记录、转账记录、诈骗短信等诈骗信息的截图。</a:t>
            </a:r>
            <a:endParaRPr lang="zh-CN" altLang="zh-CN" sz="1600" spc="150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组合 72"/>
          <p:cNvGrpSpPr/>
          <p:nvPr/>
        </p:nvGrpSpPr>
        <p:grpSpPr bwMode="auto">
          <a:xfrm>
            <a:off x="603250" y="620713"/>
            <a:ext cx="3425825" cy="5546725"/>
            <a:chOff x="950" y="977"/>
            <a:chExt cx="5396" cy="8736"/>
          </a:xfrm>
        </p:grpSpPr>
        <p:sp>
          <p:nvSpPr>
            <p:cNvPr id="74" name="矩形 73"/>
            <p:cNvSpPr/>
            <p:nvPr>
              <p:custDataLst>
                <p:tags r:id="rId1"/>
              </p:custDataLst>
            </p:nvPr>
          </p:nvSpPr>
          <p:spPr>
            <a:xfrm>
              <a:off x="1245" y="977"/>
              <a:ext cx="5101" cy="87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grpSp>
          <p:nvGrpSpPr>
            <p:cNvPr id="51205" name="组合 74"/>
            <p:cNvGrpSpPr/>
            <p:nvPr/>
          </p:nvGrpSpPr>
          <p:grpSpPr bwMode="auto">
            <a:xfrm>
              <a:off x="950" y="1711"/>
              <a:ext cx="600" cy="600"/>
              <a:chOff x="4770" y="3845"/>
              <a:chExt cx="600" cy="600"/>
            </a:xfrm>
          </p:grpSpPr>
          <p:sp>
            <p:nvSpPr>
              <p:cNvPr id="76" name="椭圆 75"/>
              <p:cNvSpPr/>
              <p:nvPr>
                <p:custDataLst>
                  <p:tags r:id="rId2"/>
                </p:custDataLst>
              </p:nvPr>
            </p:nvSpPr>
            <p:spPr>
              <a:xfrm>
                <a:off x="4770" y="3846"/>
                <a:ext cx="600" cy="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77" name="任意多边形 76"/>
              <p:cNvSpPr/>
              <p:nvPr>
                <p:custDataLst>
                  <p:tags r:id="rId3"/>
                </p:custDataLst>
              </p:nvPr>
            </p:nvSpPr>
            <p:spPr>
              <a:xfrm>
                <a:off x="4975" y="3994"/>
                <a:ext cx="200" cy="320"/>
              </a:xfrm>
              <a:custGeom>
                <a:avLst/>
                <a:gdLst>
                  <a:gd name="connsiteX0" fmla="*/ 0 w 189"/>
                  <a:gd name="connsiteY0" fmla="*/ 0 h 307"/>
                  <a:gd name="connsiteX1" fmla="*/ 189 w 189"/>
                  <a:gd name="connsiteY1" fmla="*/ 133 h 307"/>
                  <a:gd name="connsiteX2" fmla="*/ 16 w 189"/>
                  <a:gd name="connsiteY2" fmla="*/ 307 h 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" h="307">
                    <a:moveTo>
                      <a:pt x="0" y="0"/>
                    </a:moveTo>
                    <a:lnTo>
                      <a:pt x="189" y="133"/>
                    </a:lnTo>
                    <a:lnTo>
                      <a:pt x="16" y="307"/>
                    </a:ln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</p:grpSp>
      </p:grpSp>
      <p:sp>
        <p:nvSpPr>
          <p:cNvPr id="78" name="文本框 77"/>
          <p:cNvSpPr txBox="1"/>
          <p:nvPr>
            <p:custDataLst>
              <p:tags r:id="rId4"/>
            </p:custDataLst>
          </p:nvPr>
        </p:nvSpPr>
        <p:spPr>
          <a:xfrm>
            <a:off x="1209675" y="828675"/>
            <a:ext cx="2403475" cy="493077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fontAlgn="auto">
              <a:lnSpc>
                <a:spcPct val="130000"/>
              </a:lnSpc>
              <a:spcBef>
                <a:spcPts val="1110"/>
              </a:spcBef>
              <a:spcAft>
                <a:spcPts val="0"/>
              </a:spcAft>
              <a:buSzPct val="100000"/>
              <a:defRPr/>
            </a:pPr>
            <a:r>
              <a:rPr lang="zh-CN" altLang="zh-CN" sz="20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功能三</a:t>
            </a:r>
            <a:endParaRPr altLang="zh-CN" sz="2000" spc="315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914400" fontAlgn="auto">
              <a:lnSpc>
                <a:spcPct val="130000"/>
              </a:lnSpc>
              <a:spcBef>
                <a:spcPts val="1110"/>
              </a:spcBef>
              <a:spcAft>
                <a:spcPts val="0"/>
              </a:spcAft>
              <a:buSzPct val="100000"/>
              <a:defRPr/>
            </a:pP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诈骗行为发生前提前预警：收到可疑诈骗分子来电、可疑诈骗分子发送的短信、或可疑短信内容网址、或安装可疑诈骗</a:t>
            </a:r>
            <a:r>
              <a:rPr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应用时，国家反诈中心</a:t>
            </a:r>
            <a:r>
              <a:rPr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可智能识别骗子身份，提前预警，大大降低您受骗的可能性。</a:t>
            </a:r>
            <a:endParaRPr lang="zh-CN" altLang="zh-CN" sz="1800" spc="315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1203" name="内容占位符 7"/>
          <p:cNvPicPr>
            <a:picLocks noGrp="1" noChangeAspect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26050" y="592138"/>
            <a:ext cx="2714625" cy="56356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组合 72"/>
          <p:cNvGrpSpPr/>
          <p:nvPr/>
        </p:nvGrpSpPr>
        <p:grpSpPr bwMode="auto">
          <a:xfrm>
            <a:off x="571500" y="620713"/>
            <a:ext cx="3425825" cy="5546725"/>
            <a:chOff x="950" y="977"/>
            <a:chExt cx="5396" cy="8736"/>
          </a:xfrm>
        </p:grpSpPr>
        <p:sp>
          <p:nvSpPr>
            <p:cNvPr id="74" name="矩形 73"/>
            <p:cNvSpPr/>
            <p:nvPr>
              <p:custDataLst>
                <p:tags r:id="rId1"/>
              </p:custDataLst>
            </p:nvPr>
          </p:nvSpPr>
          <p:spPr>
            <a:xfrm>
              <a:off x="1245" y="977"/>
              <a:ext cx="5101" cy="87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grpSp>
          <p:nvGrpSpPr>
            <p:cNvPr id="52229" name="组合 74"/>
            <p:cNvGrpSpPr/>
            <p:nvPr/>
          </p:nvGrpSpPr>
          <p:grpSpPr bwMode="auto">
            <a:xfrm>
              <a:off x="950" y="1711"/>
              <a:ext cx="600" cy="600"/>
              <a:chOff x="4770" y="3845"/>
              <a:chExt cx="600" cy="600"/>
            </a:xfrm>
          </p:grpSpPr>
          <p:sp>
            <p:nvSpPr>
              <p:cNvPr id="76" name="椭圆 75"/>
              <p:cNvSpPr/>
              <p:nvPr>
                <p:custDataLst>
                  <p:tags r:id="rId2"/>
                </p:custDataLst>
              </p:nvPr>
            </p:nvSpPr>
            <p:spPr>
              <a:xfrm>
                <a:off x="4770" y="3846"/>
                <a:ext cx="600" cy="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77" name="任意多边形 76"/>
              <p:cNvSpPr/>
              <p:nvPr>
                <p:custDataLst>
                  <p:tags r:id="rId3"/>
                </p:custDataLst>
              </p:nvPr>
            </p:nvSpPr>
            <p:spPr>
              <a:xfrm>
                <a:off x="4975" y="3994"/>
                <a:ext cx="200" cy="320"/>
              </a:xfrm>
              <a:custGeom>
                <a:avLst/>
                <a:gdLst>
                  <a:gd name="connsiteX0" fmla="*/ 0 w 189"/>
                  <a:gd name="connsiteY0" fmla="*/ 0 h 307"/>
                  <a:gd name="connsiteX1" fmla="*/ 189 w 189"/>
                  <a:gd name="connsiteY1" fmla="*/ 133 h 307"/>
                  <a:gd name="connsiteX2" fmla="*/ 16 w 189"/>
                  <a:gd name="connsiteY2" fmla="*/ 307 h 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" h="307">
                    <a:moveTo>
                      <a:pt x="0" y="0"/>
                    </a:moveTo>
                    <a:lnTo>
                      <a:pt x="189" y="133"/>
                    </a:lnTo>
                    <a:lnTo>
                      <a:pt x="16" y="307"/>
                    </a:ln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</p:grpSp>
      </p:grp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1019175" y="1382713"/>
            <a:ext cx="2717800" cy="34925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fontAlgn="auto">
              <a:lnSpc>
                <a:spcPct val="130000"/>
              </a:lnSpc>
              <a:spcBef>
                <a:spcPts val="1110"/>
              </a:spcBef>
              <a:spcAft>
                <a:spcPts val="0"/>
              </a:spcAft>
              <a:buSzPct val="100000"/>
              <a:defRPr/>
            </a:pPr>
            <a:r>
              <a:rPr lang="zh-CN" altLang="zh-CN" sz="20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功能四</a:t>
            </a:r>
            <a:endParaRPr lang="zh-CN" altLang="zh-CN" sz="2000" spc="315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914400" fontAlgn="auto">
              <a:lnSpc>
                <a:spcPct val="130000"/>
              </a:lnSpc>
              <a:spcBef>
                <a:spcPts val="1110"/>
              </a:spcBef>
              <a:spcAft>
                <a:spcPts val="0"/>
              </a:spcAft>
              <a:buSzPct val="100000"/>
              <a:defRPr/>
            </a:pP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全机检测可疑应用：</a:t>
            </a:r>
            <a:r>
              <a:rPr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自查，您可以通过国家反诈中心</a:t>
            </a:r>
            <a:r>
              <a:rPr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zh-CN" sz="1800" spc="315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快速检测已安装应用和未安装应用安装包，帮助您精准识别手机内可疑诈骗应用。</a:t>
            </a:r>
            <a:endParaRPr lang="zh-CN" altLang="zh-CN" sz="1800" spc="315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2227" name="内容占位符 4"/>
          <p:cNvPicPr>
            <a:picLocks noGrp="1" noChangeAspect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19700" y="476250"/>
            <a:ext cx="2807970" cy="582993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49" name="组合 72"/>
          <p:cNvGrpSpPr/>
          <p:nvPr/>
        </p:nvGrpSpPr>
        <p:grpSpPr bwMode="auto">
          <a:xfrm>
            <a:off x="603250" y="620713"/>
            <a:ext cx="3425825" cy="5546725"/>
            <a:chOff x="950" y="977"/>
            <a:chExt cx="5396" cy="8736"/>
          </a:xfrm>
        </p:grpSpPr>
        <p:sp>
          <p:nvSpPr>
            <p:cNvPr id="74" name="矩形 73"/>
            <p:cNvSpPr/>
            <p:nvPr>
              <p:custDataLst>
                <p:tags r:id="rId1"/>
              </p:custDataLst>
            </p:nvPr>
          </p:nvSpPr>
          <p:spPr>
            <a:xfrm>
              <a:off x="1245" y="977"/>
              <a:ext cx="5101" cy="87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grpSp>
          <p:nvGrpSpPr>
            <p:cNvPr id="53253" name="组合 74"/>
            <p:cNvGrpSpPr/>
            <p:nvPr/>
          </p:nvGrpSpPr>
          <p:grpSpPr bwMode="auto">
            <a:xfrm>
              <a:off x="950" y="1711"/>
              <a:ext cx="600" cy="600"/>
              <a:chOff x="4770" y="3845"/>
              <a:chExt cx="600" cy="600"/>
            </a:xfrm>
          </p:grpSpPr>
          <p:sp>
            <p:nvSpPr>
              <p:cNvPr id="76" name="椭圆 75"/>
              <p:cNvSpPr/>
              <p:nvPr>
                <p:custDataLst>
                  <p:tags r:id="rId2"/>
                </p:custDataLst>
              </p:nvPr>
            </p:nvSpPr>
            <p:spPr>
              <a:xfrm>
                <a:off x="4770" y="3846"/>
                <a:ext cx="600" cy="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77" name="任意多边形 76"/>
              <p:cNvSpPr/>
              <p:nvPr>
                <p:custDataLst>
                  <p:tags r:id="rId3"/>
                </p:custDataLst>
              </p:nvPr>
            </p:nvSpPr>
            <p:spPr>
              <a:xfrm>
                <a:off x="4975" y="3994"/>
                <a:ext cx="200" cy="320"/>
              </a:xfrm>
              <a:custGeom>
                <a:avLst/>
                <a:gdLst>
                  <a:gd name="connsiteX0" fmla="*/ 0 w 189"/>
                  <a:gd name="connsiteY0" fmla="*/ 0 h 307"/>
                  <a:gd name="connsiteX1" fmla="*/ 189 w 189"/>
                  <a:gd name="connsiteY1" fmla="*/ 133 h 307"/>
                  <a:gd name="connsiteX2" fmla="*/ 16 w 189"/>
                  <a:gd name="connsiteY2" fmla="*/ 307 h 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" h="307">
                    <a:moveTo>
                      <a:pt x="0" y="0"/>
                    </a:moveTo>
                    <a:lnTo>
                      <a:pt x="189" y="133"/>
                    </a:lnTo>
                    <a:lnTo>
                      <a:pt x="16" y="307"/>
                    </a:ln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</p:grpSp>
      </p:grpSp>
      <p:sp>
        <p:nvSpPr>
          <p:cNvPr id="46" name="文本框 45"/>
          <p:cNvSpPr txBox="1"/>
          <p:nvPr>
            <p:custDataLst>
              <p:tags r:id="rId4"/>
            </p:custDataLst>
          </p:nvPr>
        </p:nvSpPr>
        <p:spPr>
          <a:xfrm>
            <a:off x="1217613" y="1260475"/>
            <a:ext cx="2649537" cy="40640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lIns="72000" tIns="36195" rIns="72000" bIns="36195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fontAlgn="auto">
              <a:lnSpc>
                <a:spcPct val="130000"/>
              </a:lnSpc>
              <a:spcBef>
                <a:spcPts val="1020"/>
              </a:spcBef>
              <a:spcAft>
                <a:spcPts val="0"/>
              </a:spcAft>
              <a:buSzPct val="100000"/>
              <a:defRPr/>
            </a:pPr>
            <a:r>
              <a:rPr lang="zh-CN" altLang="zh-CN" sz="20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功能五</a:t>
            </a:r>
            <a:endParaRPr altLang="zh-CN" sz="2000" spc="271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1020"/>
              </a:spcBef>
              <a:spcAft>
                <a:spcPts val="0"/>
              </a:spcAft>
              <a:buSzPct val="100000"/>
              <a:defRPr/>
            </a:pPr>
            <a:r>
              <a:rPr lang="zh-CN"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核验：支付账户、</a:t>
            </a:r>
            <a:r>
              <a:rPr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IP/</a:t>
            </a:r>
            <a:r>
              <a:rPr lang="zh-CN"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网址、社交账号是否涉诈：风险查询：</a:t>
            </a:r>
            <a:endParaRPr lang="zh-CN" altLang="zh-CN" sz="1600" spc="271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1020"/>
              </a:spcBef>
              <a:spcAft>
                <a:spcPts val="0"/>
              </a:spcAft>
              <a:buSzPct val="100000"/>
              <a:defRPr/>
            </a:pPr>
            <a:r>
              <a:rPr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给好友或他人转账时确认对方是否为涉诈账号，避免资金风险</a:t>
            </a:r>
            <a:endParaRPr lang="zh-CN" altLang="zh-CN" sz="1600" spc="271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30000"/>
              </a:lnSpc>
              <a:spcBef>
                <a:spcPts val="1020"/>
              </a:spcBef>
              <a:spcAft>
                <a:spcPts val="0"/>
              </a:spcAft>
              <a:buSzPct val="100000"/>
              <a:defRPr/>
            </a:pPr>
            <a:r>
              <a:rPr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16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社交场景下确认聊天对方账号是否涉诈，提高警惕避免点击或观看钓鱼网址等诈骗信息。</a:t>
            </a:r>
            <a:endParaRPr lang="zh-CN" altLang="zh-CN" sz="1600" spc="271" noProof="1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3251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92713" y="619125"/>
            <a:ext cx="295275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组合 212"/>
          <p:cNvGrpSpPr/>
          <p:nvPr/>
        </p:nvGrpSpPr>
        <p:grpSpPr bwMode="auto">
          <a:xfrm>
            <a:off x="603250" y="620713"/>
            <a:ext cx="3425825" cy="5546725"/>
            <a:chOff x="950" y="977"/>
            <a:chExt cx="5396" cy="8736"/>
          </a:xfrm>
        </p:grpSpPr>
        <p:sp>
          <p:nvSpPr>
            <p:cNvPr id="214" name="矩形 213"/>
            <p:cNvSpPr/>
            <p:nvPr>
              <p:custDataLst>
                <p:tags r:id="rId1"/>
              </p:custDataLst>
            </p:nvPr>
          </p:nvSpPr>
          <p:spPr>
            <a:xfrm>
              <a:off x="1245" y="977"/>
              <a:ext cx="5101" cy="87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grpSp>
          <p:nvGrpSpPr>
            <p:cNvPr id="54277" name="组合 214"/>
            <p:cNvGrpSpPr/>
            <p:nvPr/>
          </p:nvGrpSpPr>
          <p:grpSpPr bwMode="auto">
            <a:xfrm>
              <a:off x="950" y="1711"/>
              <a:ext cx="600" cy="600"/>
              <a:chOff x="4770" y="3845"/>
              <a:chExt cx="600" cy="600"/>
            </a:xfrm>
          </p:grpSpPr>
          <p:sp>
            <p:nvSpPr>
              <p:cNvPr id="216" name="椭圆 215"/>
              <p:cNvSpPr/>
              <p:nvPr>
                <p:custDataLst>
                  <p:tags r:id="rId2"/>
                </p:custDataLst>
              </p:nvPr>
            </p:nvSpPr>
            <p:spPr>
              <a:xfrm>
                <a:off x="4770" y="3846"/>
                <a:ext cx="600" cy="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217" name="任意多边形 216"/>
              <p:cNvSpPr/>
              <p:nvPr>
                <p:custDataLst>
                  <p:tags r:id="rId3"/>
                </p:custDataLst>
              </p:nvPr>
            </p:nvSpPr>
            <p:spPr>
              <a:xfrm>
                <a:off x="4975" y="3994"/>
                <a:ext cx="200" cy="320"/>
              </a:xfrm>
              <a:custGeom>
                <a:avLst/>
                <a:gdLst>
                  <a:gd name="connsiteX0" fmla="*/ 0 w 189"/>
                  <a:gd name="connsiteY0" fmla="*/ 0 h 307"/>
                  <a:gd name="connsiteX1" fmla="*/ 189 w 189"/>
                  <a:gd name="connsiteY1" fmla="*/ 133 h 307"/>
                  <a:gd name="connsiteX2" fmla="*/ 16 w 189"/>
                  <a:gd name="connsiteY2" fmla="*/ 307 h 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" h="307">
                    <a:moveTo>
                      <a:pt x="0" y="0"/>
                    </a:moveTo>
                    <a:lnTo>
                      <a:pt x="189" y="133"/>
                    </a:lnTo>
                    <a:lnTo>
                      <a:pt x="16" y="307"/>
                    </a:ln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</p:grpSp>
      </p:grpSp>
      <p:sp>
        <p:nvSpPr>
          <p:cNvPr id="12289" name="矩形 1" descr="7b0a202020202262756c6c6574223a20227b5c2263617465676f727949645c223a31303031322c5c2274656d706c61746549645c223a32303233313239377d220a7d0a"/>
          <p:cNvSpPr/>
          <p:nvPr/>
        </p:nvSpPr>
        <p:spPr>
          <a:xfrm>
            <a:off x="984250" y="1382713"/>
            <a:ext cx="2755900" cy="335756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zh-CN" altLang="zh-CN" sz="2000" spc="271" noProof="1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功能六</a:t>
            </a:r>
            <a:br>
              <a:rPr lang="en-US" altLang="zh-CN" sz="2800" dirty="0">
                <a:latin typeface="宋体" panose="02010600030101010101" pitchFamily="2" charset="-122"/>
              </a:rPr>
            </a:br>
            <a:r>
              <a:rPr lang="en-US" altLang="zh-CN" sz="2800" noProof="1">
                <a:latin typeface="宋体" panose="02010600030101010101" pitchFamily="2" charset="-122"/>
              </a:rPr>
              <a:t>   </a:t>
            </a:r>
            <a:r>
              <a:rPr lang="zh-CN" altLang="zh-CN" sz="2000" noProof="1">
                <a:latin typeface="宋体" panose="02010600030101010101" pitchFamily="2" charset="-122"/>
              </a:rPr>
              <a:t>骗局曝光；了解学习最新电信网络诈骗骗术。查看电信诈骗常见案例</a:t>
            </a:r>
            <a:r>
              <a:rPr lang="zh-CN" altLang="zh-CN" sz="2000" noProof="1"/>
              <a:t>。</a:t>
            </a:r>
            <a:endParaRPr lang="zh-CN" altLang="zh-CN" sz="2000" noProof="1"/>
          </a:p>
        </p:txBody>
      </p:sp>
      <p:pic>
        <p:nvPicPr>
          <p:cNvPr id="54275" name="图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60350"/>
            <a:ext cx="285908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br>
              <a:rPr lang="en-US" altLang="zh-CN" sz="4800" b="1" smtClean="0"/>
            </a:br>
            <a:endParaRPr lang="zh-CN" altLang="en-US" sz="4800" smtClean="0"/>
          </a:p>
        </p:txBody>
      </p:sp>
      <p:pic>
        <p:nvPicPr>
          <p:cNvPr id="3" name="1.七大反诈利器之国家反诈中心 APP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1127125"/>
            <a:ext cx="9144000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334645"/>
            <a:ext cx="914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/>
              <a:t>国家反诈中心</a:t>
            </a:r>
            <a:r>
              <a:rPr lang="en-US" altLang="zh-CN" sz="3600" b="1"/>
              <a:t>APP</a:t>
            </a:r>
            <a:r>
              <a:rPr lang="zh-CN" altLang="en-US" sz="3600" b="1"/>
              <a:t>视频讲解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76" y="-3810"/>
            <a:ext cx="9143524" cy="3816668"/>
          </a:xfrm>
          <a:custGeom>
            <a:avLst/>
            <a:gdLst>
              <a:gd name="connsiteX0" fmla="*/ 0 w 19199"/>
              <a:gd name="connsiteY0" fmla="*/ 0 h 8054"/>
              <a:gd name="connsiteX1" fmla="*/ 19199 w 19199"/>
              <a:gd name="connsiteY1" fmla="*/ 0 h 8054"/>
              <a:gd name="connsiteX2" fmla="*/ 19199 w 19199"/>
              <a:gd name="connsiteY2" fmla="*/ 7145 h 8054"/>
              <a:gd name="connsiteX3" fmla="*/ 0 w 19199"/>
              <a:gd name="connsiteY3" fmla="*/ 7145 h 8054"/>
              <a:gd name="connsiteX4" fmla="*/ 0 w 19199"/>
              <a:gd name="connsiteY4" fmla="*/ 0 h 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9" h="8055">
                <a:moveTo>
                  <a:pt x="0" y="0"/>
                </a:moveTo>
                <a:lnTo>
                  <a:pt x="19199" y="0"/>
                </a:lnTo>
                <a:lnTo>
                  <a:pt x="19199" y="7145"/>
                </a:lnTo>
                <a:cubicBezTo>
                  <a:pt x="11479" y="3964"/>
                  <a:pt x="9239" y="10304"/>
                  <a:pt x="0" y="7145"/>
                </a:cubicBez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8450" y="2277269"/>
            <a:ext cx="2139791" cy="1416368"/>
            <a:chOff x="0" y="4449"/>
            <a:chExt cx="5493" cy="3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" y="4449"/>
              <a:ext cx="3580" cy="363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4449"/>
              <a:ext cx="2588" cy="3636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5" y="1772920"/>
            <a:ext cx="9143365" cy="2676525"/>
          </a:xfrm>
          <a:prstGeom prst="rect">
            <a:avLst/>
          </a:prstGeom>
          <a:effectLst>
            <a:outerShdw blurRad="292100" dist="76200" dir="5400000" algn="ctr" rotWithShape="0">
              <a:srgbClr val="940000">
                <a:alpha val="60000"/>
              </a:srgb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683895" y="2119789"/>
            <a:ext cx="6190298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950">
                <a:solidFill>
                  <a:srgbClr val="C00000"/>
                </a:solidFill>
                <a:latin typeface="汉仪粗宋简" panose="02010609000101010101" charset="-122"/>
                <a:ea typeface="汉仪粗宋简" panose="02010609000101010101" charset="-122"/>
                <a:cs typeface="汉仪旗黑-55简" panose="00020600040101010101" charset="-128"/>
              </a:rPr>
              <a:t>感谢观看</a:t>
            </a:r>
            <a:endParaRPr lang="zh-CN" altLang="en-US" sz="4950">
              <a:solidFill>
                <a:srgbClr val="C00000"/>
              </a:solidFill>
              <a:latin typeface="汉仪粗宋简" panose="02010609000101010101" charset="-122"/>
              <a:ea typeface="汉仪粗宋简" panose="02010609000101010101" charset="-122"/>
              <a:cs typeface="汉仪旗黑-55简" panose="00020600040101010101" charset="-128"/>
            </a:endParaRPr>
          </a:p>
        </p:txBody>
      </p:sp>
      <p:pic>
        <p:nvPicPr>
          <p:cNvPr id="21" name="图片 20" descr="图层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06653" y="1597819"/>
            <a:ext cx="854869" cy="5219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7344" y="1600439"/>
            <a:ext cx="4343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>
                <a:solidFill>
                  <a:schemeClr val="accent1"/>
                </a:solidFill>
                <a:latin typeface="汉仪粗宋简" panose="02010609000101010101" charset="-122"/>
                <a:ea typeface="汉仪粗宋简" panose="02010609000101010101" charset="-122"/>
                <a:cs typeface="汉仪粗宋简" panose="02010609000101010101" charset="-122"/>
              </a:rPr>
              <a:t>扎实推进平安中国 法治中国建设</a:t>
            </a:r>
            <a:endParaRPr lang="zh-CN" altLang="en-US" sz="1800">
              <a:solidFill>
                <a:schemeClr val="accent1"/>
              </a:solidFill>
              <a:latin typeface="汉仪粗宋简" panose="02010609000101010101" charset="-122"/>
              <a:ea typeface="汉仪粗宋简" panose="02010609000101010101" charset="-122"/>
              <a:cs typeface="汉仪粗宋简" panose="02010609000101010101" charset="-122"/>
            </a:endParaRPr>
          </a:p>
        </p:txBody>
      </p:sp>
      <p:pic>
        <p:nvPicPr>
          <p:cNvPr id="14" name="图片 13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5" y="1022033"/>
            <a:ext cx="286226" cy="272415"/>
          </a:xfrm>
          <a:prstGeom prst="rect">
            <a:avLst/>
          </a:prstGeom>
        </p:spPr>
      </p:pic>
      <p:pic>
        <p:nvPicPr>
          <p:cNvPr id="15" name="图片 14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59" y="1022033"/>
            <a:ext cx="286226" cy="272415"/>
          </a:xfrm>
          <a:prstGeom prst="rect">
            <a:avLst/>
          </a:prstGeom>
        </p:spPr>
      </p:pic>
      <p:pic>
        <p:nvPicPr>
          <p:cNvPr id="16" name="图片 15" descr="file [转换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843" y="1022033"/>
            <a:ext cx="286226" cy="272415"/>
          </a:xfrm>
          <a:prstGeom prst="rect">
            <a:avLst/>
          </a:prstGeom>
        </p:spPr>
      </p:pic>
      <p:sp>
        <p:nvSpPr>
          <p:cNvPr id="82" name="等腰三角形 81"/>
          <p:cNvSpPr/>
          <p:nvPr/>
        </p:nvSpPr>
        <p:spPr>
          <a:xfrm rot="5400000">
            <a:off x="8687118" y="5633561"/>
            <a:ext cx="130016" cy="13001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83" name="等腰三角形 82"/>
          <p:cNvSpPr/>
          <p:nvPr/>
        </p:nvSpPr>
        <p:spPr>
          <a:xfrm rot="16200000" flipH="1">
            <a:off x="5820093" y="5661501"/>
            <a:ext cx="130016" cy="13001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汉仪旗黑-55简" panose="00020600040101010101" charset="-128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234156" y="5300186"/>
            <a:ext cx="8582501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sym typeface="+mn-ea"/>
              </a:rPr>
              <a:t>柳州市公安局沙塘派出所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——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报警电话：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0772</a:t>
            </a:r>
            <a:r>
              <a:rPr lang="en-US" altLang="zh-CN" sz="21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—</a:t>
            </a:r>
            <a:r>
              <a:rPr lang="en-US" alt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2712029</a:t>
            </a:r>
            <a:endParaRPr lang="en-US" altLang="zh-CN" sz="40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EXTBOXSTYLE_SHAPETYPE" val="0"/>
  <p:tag name="KSO_WM_UNIT_TEXTBOXSTYLE_TEMPLATETYPE" val="0"/>
  <p:tag name="KSO_WM_UNIT_ISCONTENTSTITLE" val="0"/>
  <p:tag name="KSO_WM_UNIT_PRESET_TEXT" val="WPS极墨描边文字标题"/>
  <p:tag name="KSO_WM_UNIT_NOCLEAR" val="1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0_5*a*1"/>
  <p:tag name="KSO_WM_TEMPLATE_CATEGORY" val="mixed"/>
  <p:tag name="KSO_WM_TEMPLATE_INDEX" val="20201880"/>
  <p:tag name="KSO_WM_UNIT_LAYERLEVEL" val="1"/>
  <p:tag name="KSO_WM_TAG_VERSION" val="1.0"/>
  <p:tag name="KSO_WM_BEAUTIFY_FLAG" val="#wm#"/>
  <p:tag name="KSO_WM_UNIT_TEXTBOXSTYLE_GUID" val="{d9c62717-4fdc-4ef1-b81d-6f934970597c}"/>
  <p:tag name="KSO_WM_UNIT_TEXTBOXSTYLE_TEMPLATEID" val="3133424"/>
  <p:tag name="KSO_WM_UNIT_TEXTBOXSTYLE_TYPE" val="4"/>
</p:tagLst>
</file>

<file path=ppt/tags/tag6.xml><?xml version="1.0" encoding="utf-8"?>
<p:tagLst xmlns:p="http://schemas.openxmlformats.org/presentationml/2006/main">
  <p:tag name="KSO_WM_TEMPLATE_CATEGORY" val="diagram"/>
  <p:tag name="KSO_WM_TEMPLATE_INDEX" val="20187962"/>
  <p:tag name="KSO_WM_UNIT_TYPE" val="l_z"/>
  <p:tag name="KSO_WM_UNIT_INDEX" val="1_1"/>
  <p:tag name="KSO_WM_UNIT_ID" val="diagram20187962_1*l_z*1_1"/>
  <p:tag name="KSO_WM_UNIT_LAYERLEVEL" val="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LINE_FORE_SCHEMECOLOR_INDEX" val="13"/>
  <p:tag name="KSO_WM_UNIT_LINE_FILL_TYPE" val="2"/>
  <p:tag name="KSO_WM_UNIT_USESOURCEFORMAT_APPLY" val="0"/>
</p:tagLst>
</file>

<file path=ppt/tags/tag7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1_1"/>
  <p:tag name="KSO_WM_UNIT_ID" val="diagram20187962_1*l_h_i*1_1_1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8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1_2"/>
  <p:tag name="KSO_WM_UNIT_ID" val="diagram20187962_1*l_h_i*1_1_2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9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1_3"/>
  <p:tag name="KSO_WM_UNIT_ID" val="diagram20187962_1*l_h_i*1_1_3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TEXT_FILL_FORE_SCHEMECOLOR_INDEX" val="13"/>
  <p:tag name="KSO_WM_UNIT_TEXT_FILL_TYPE" val="1"/>
  <p:tag name="KSO_WM_UNIT_USESOURCEFORMAT_APPLY" val="0"/>
</p:tagLst>
</file>

<file path=ppt/tags/tag10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DIAGRAM_GROUP_CODE" val="l1-1"/>
  <p:tag name="KSO_WM_UNIT_TYPE" val="l_h_a"/>
  <p:tag name="KSO_WM_UNIT_INDEX" val="1_1_1"/>
  <p:tag name="KSO_WM_UNIT_ID" val="diagram20187962_1*l_h_a*1_1_1"/>
  <p:tag name="KSO_WM_TEMPLATE_CATEGORY" val="diagram"/>
  <p:tag name="KSO_WM_TEMPLATE_INDEX" val="20187962"/>
  <p:tag name="KSO_WM_UNIT_LAYERLEVEL" val="1_1_1"/>
  <p:tag name="KSO_WM_TAG_VERSION" val="1.0"/>
  <p:tag name="KSO_WM_BEAUTIFY_FLAG" val="#wm#"/>
  <p:tag name="KSO_WM_UNIT_VALUE" val="7"/>
  <p:tag name="KSO_WM_UNIT_PRESET_TEXT" val="添加标题"/>
  <p:tag name="KSO_WM_UNIT_TEXT_FILL_FORE_SCHEMECOLOR_INDEX" val="14"/>
  <p:tag name="KSO_WM_UNIT_TEXT_FILL_TYPE" val="1"/>
  <p:tag name="KSO_WM_UNIT_USESOURCEFORMAT_APPLY" val="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f"/>
  <p:tag name="KSO_WM_UNIT_INDEX" val="1_1_1"/>
  <p:tag name="KSO_WM_UNIT_ID" val="diagram20187962_1*l_h_f*1_1_1"/>
  <p:tag name="KSO_WM_TEMPLATE_CATEGORY" val="diagram"/>
  <p:tag name="KSO_WM_TEMPLATE_INDEX" val="20187962"/>
  <p:tag name="KSO_WM_UNIT_LAYERLEVEL" val="1_1_1"/>
  <p:tag name="KSO_WM_TAG_VERSION" val="1.0"/>
  <p:tag name="KSO_WM_BEAUTIFY_FLAG" val="#wm#"/>
  <p:tag name="KSO_WM_UNIT_VALUE" val="64"/>
  <p:tag name="KSO_WM_UNIT_PRESET_TEXT" val="单击此处添加文本具体内容"/>
  <p:tag name="KSO_WM_UNIT_TEXT_FILL_FORE_SCHEMECOLOR_INDEX" val="13"/>
  <p:tag name="KSO_WM_UNIT_TEXT_FILL_TYPE" val="1"/>
  <p:tag name="KSO_WM_UNIT_USESOURCEFORMAT_APPLY" val="0"/>
</p:tagLst>
</file>

<file path=ppt/tags/tag12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2_1"/>
  <p:tag name="KSO_WM_UNIT_ID" val="diagram20187962_1*l_h_i*1_2_1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3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2_2"/>
  <p:tag name="KSO_WM_UNIT_ID" val="diagram20187962_1*l_h_i*1_2_2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4.xml><?xml version="1.0" encoding="utf-8"?>
<p:tagLst xmlns:p="http://schemas.openxmlformats.org/presentationml/2006/main">
  <p:tag name="KSO_WM_TEMPLATE_CATEGORY" val="diagram"/>
  <p:tag name="KSO_WM_TEMPLATE_INDEX" val="20187962"/>
  <p:tag name="KSO_WM_UNIT_TYPE" val="l_h_i"/>
  <p:tag name="KSO_WM_UNIT_INDEX" val="1_2_3"/>
  <p:tag name="KSO_WM_UNIT_ID" val="diagram20187962_1*l_h_i*1_2_3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TEXT_FILL_FORE_SCHEMECOLOR_INDEX" val="13"/>
  <p:tag name="KSO_WM_UNIT_TEXT_FILL_TYPE" val="1"/>
  <p:tag name="KSO_WM_UNIT_USESOURCEFORMAT_APPLY" val="0"/>
</p:tagLst>
</file>

<file path=ppt/tags/tag15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DIAGRAM_GROUP_CODE" val="l1-1"/>
  <p:tag name="KSO_WM_UNIT_TYPE" val="l_h_a"/>
  <p:tag name="KSO_WM_UNIT_INDEX" val="1_2_1"/>
  <p:tag name="KSO_WM_UNIT_ID" val="diagram20187962_1*l_h_a*1_2_1"/>
  <p:tag name="KSO_WM_TEMPLATE_CATEGORY" val="diagram"/>
  <p:tag name="KSO_WM_TEMPLATE_INDEX" val="20187962"/>
  <p:tag name="KSO_WM_UNIT_LAYERLEVEL" val="1_1_1"/>
  <p:tag name="KSO_WM_TAG_VERSION" val="1.0"/>
  <p:tag name="KSO_WM_BEAUTIFY_FLAG" val="#wm#"/>
  <p:tag name="KSO_WM_UNIT_VALUE" val="7"/>
  <p:tag name="KSO_WM_UNIT_PRESET_TEXT" val="添加标题"/>
  <p:tag name="KSO_WM_UNIT_TEXT_FILL_FORE_SCHEMECOLOR_INDEX" val="14"/>
  <p:tag name="KSO_WM_UNIT_TEXT_FILL_TYPE" val="1"/>
  <p:tag name="KSO_WM_UNIT_USESOURCEFORMAT_APPLY" val="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f"/>
  <p:tag name="KSO_WM_UNIT_INDEX" val="1_2_1"/>
  <p:tag name="KSO_WM_UNIT_ID" val="diagram20187962_1*l_h_f*1_2_1"/>
  <p:tag name="KSO_WM_TEMPLATE_CATEGORY" val="diagram"/>
  <p:tag name="KSO_WM_TEMPLATE_INDEX" val="20187962"/>
  <p:tag name="KSO_WM_UNIT_LAYERLEVEL" val="1_1_1"/>
  <p:tag name="KSO_WM_TAG_VERSION" val="1.0"/>
  <p:tag name="KSO_WM_BEAUTIFY_FLAG" val="#wm#"/>
  <p:tag name="KSO_WM_UNIT_VALUE" val="64"/>
  <p:tag name="KSO_WM_UNIT_PRESET_TEXT" val="单击此处添加文本具体内容"/>
  <p:tag name="KSO_WM_UNIT_TEXT_FILL_FORE_SCHEMECOLOR_INDEX" val="13"/>
  <p:tag name="KSO_WM_UNIT_TEXT_FILL_TYPE" val="1"/>
  <p:tag name="KSO_WM_UNIT_USESOURCEFORMAT_APPLY" val="0"/>
</p:tagLst>
</file>

<file path=ppt/tags/tag17.xml><?xml version="1.0" encoding="utf-8"?>
<p:tagLst xmlns:p="http://schemas.openxmlformats.org/presentationml/2006/main">
  <p:tag name="KSO_WM_SLIDE_ITEM_CNT" val="2"/>
</p:tagLst>
</file>

<file path=ppt/tags/tag18.xml><?xml version="1.0" encoding="utf-8"?>
<p:tagLst xmlns:p="http://schemas.openxmlformats.org/presentationml/2006/main">
  <p:tag name="KSO_WM_UNIT_TEXTBOXSTYLE_SHAPETYPE" val="1"/>
  <p:tag name="KSO_WM_UNIT_TEXTBOXSTYLE_ADJUSTLEFT" val="0_-32.89999"/>
  <p:tag name="KSO_WM_UNIT_TEXTBOXSTYLE_ADJUSTTOP" val="0_-16.35001"/>
  <p:tag name="KSO_WM_UNIT_TEXTBOXSTYLE_ADJUSTWIDTH" val="100_65.75"/>
  <p:tag name="KSO_WM_UNIT_TEXTBOXSTYLE_ADJUSTHEIGTH" val="100_32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29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ee94c56-d943-466c-8a2d-a7919c555cba}"/>
</p:tagLst>
</file>

<file path=ppt/tags/tag19.xml><?xml version="1.0" encoding="utf-8"?>
<p:tagLst xmlns:p="http://schemas.openxmlformats.org/presentationml/2006/main">
  <p:tag name="KSO_WM_UNIT_TEXTBOXSTYLE_SHAPETYPE" val="1"/>
  <p:tag name="KSO_WM_UNIT_TEXTBOXSTYLE_ADJUSTLEFT" val="0_-47.69998"/>
  <p:tag name="KSO_WM_UNIT_TEXTBOXSTYLE_ADJUSTTOP" val="13.43481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29*i*3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TEXTBOXSTYLE_SHAPETYPE" val="1"/>
  <p:tag name="KSO_WM_UNIT_TEXTBOXSTYLE_ADJUSTLEFT" val="0_-37.39999"/>
  <p:tag name="KSO_WM_UNIT_TEXTBOXSTYLE_ADJUSTTOP" val="18.29914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941_29*i*4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29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ee94c56-d943-466c-8a2d-a7919c555cba}"/>
  <p:tag name="KSO_WM_UNIT_TEXTBOXSTYLE_TEMPLATEID" val="3135219"/>
  <p:tag name="KSO_WM_UNIT_TEXTBOXSTYLE_TYPE" val="8"/>
</p:tagLst>
</file>

<file path=ppt/tags/tag22.xml><?xml version="1.0" encoding="utf-8"?>
<p:tagLst xmlns:p="http://schemas.openxmlformats.org/presentationml/2006/main">
  <p:tag name="KSO_WM_UNIT_TEXTBOXSTYLE_SHAPETYPE" val="1"/>
  <p:tag name="KSO_WM_UNIT_TEXTBOXSTYLE_ADJUSTLEFT" val="0_-32.89999"/>
  <p:tag name="KSO_WM_UNIT_TEXTBOXSTYLE_ADJUSTTOP" val="0_-16.35001"/>
  <p:tag name="KSO_WM_UNIT_TEXTBOXSTYLE_ADJUSTWIDTH" val="100_65.75"/>
  <p:tag name="KSO_WM_UNIT_TEXTBOXSTYLE_ADJUSTHEIGTH" val="100_32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29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ee94c56-d943-466c-8a2d-a7919c555cba}"/>
</p:tagLst>
</file>

<file path=ppt/tags/tag23.xml><?xml version="1.0" encoding="utf-8"?>
<p:tagLst xmlns:p="http://schemas.openxmlformats.org/presentationml/2006/main">
  <p:tag name="KSO_WM_UNIT_TEXTBOXSTYLE_SHAPETYPE" val="1"/>
  <p:tag name="KSO_WM_UNIT_TEXTBOXSTYLE_ADJUSTLEFT" val="0_-47.69998"/>
  <p:tag name="KSO_WM_UNIT_TEXTBOXSTYLE_ADJUSTTOP" val="13.43481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29*i*3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TEXTBOXSTYLE_SHAPETYPE" val="1"/>
  <p:tag name="KSO_WM_UNIT_TEXTBOXSTYLE_ADJUSTLEFT" val="0_-37.39999"/>
  <p:tag name="KSO_WM_UNIT_TEXTBOXSTYLE_ADJUSTTOP" val="18.29914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941_29*i*4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29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c3d638f8-8288-4866-a444-112b2f817b3c}"/>
  <p:tag name="KSO_WM_UNIT_TEXTBOXSTYLE_TEMPLATEID" val="3135219"/>
  <p:tag name="KSO_WM_UNIT_TEXTBOXSTYLE_TYPE" val="8"/>
</p:tagLst>
</file>

<file path=ppt/tags/tag26.xml><?xml version="1.0" encoding="utf-8"?>
<p:tagLst xmlns:p="http://schemas.openxmlformats.org/presentationml/2006/main">
  <p:tag name="KSO_WM_UNIT_TEXTBOXSTYLE_SHAPETYPE" val="1"/>
  <p:tag name="KSO_WM_UNIT_TEXTBOXSTYLE_ADJUSTLEFT" val="0_-32.89999"/>
  <p:tag name="KSO_WM_UNIT_TEXTBOXSTYLE_ADJUSTTOP" val="0_-16.35001"/>
  <p:tag name="KSO_WM_UNIT_TEXTBOXSTYLE_ADJUSTWIDTH" val="100_65.75"/>
  <p:tag name="KSO_WM_UNIT_TEXTBOXSTYLE_ADJUSTHEIGTH" val="100_32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29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ee94c56-d943-466c-8a2d-a7919c555cba}"/>
</p:tagLst>
</file>

<file path=ppt/tags/tag27.xml><?xml version="1.0" encoding="utf-8"?>
<p:tagLst xmlns:p="http://schemas.openxmlformats.org/presentationml/2006/main">
  <p:tag name="KSO_WM_UNIT_TEXTBOXSTYLE_SHAPETYPE" val="1"/>
  <p:tag name="KSO_WM_UNIT_TEXTBOXSTYLE_ADJUSTLEFT" val="0_-47.69998"/>
  <p:tag name="KSO_WM_UNIT_TEXTBOXSTYLE_ADJUSTTOP" val="13.43481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29*i*3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TEXTBOXSTYLE_SHAPETYPE" val="1"/>
  <p:tag name="KSO_WM_UNIT_TEXTBOXSTYLE_ADJUSTLEFT" val="0_-37.39999"/>
  <p:tag name="KSO_WM_UNIT_TEXTBOXSTYLE_ADJUSTTOP" val="18.29914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941_29*i*4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23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4bd0ea2-dd92-40f9-9022-24c2b072d813}"/>
  <p:tag name="KSO_WM_UNIT_TEXTBOXSTYLE_TEMPLATEID" val="3135213"/>
  <p:tag name="KSO_WM_UNIT_TEXTBOXSTYLE_TYPE" val="8"/>
</p:tagLst>
</file>

<file path=ppt/tags/tag30.xml><?xml version="1.0" encoding="utf-8"?>
<p:tagLst xmlns:p="http://schemas.openxmlformats.org/presentationml/2006/main">
  <p:tag name="KSO_WM_UNIT_TEXTBOXSTYLE_SHAPETYPE" val="1"/>
  <p:tag name="KSO_WM_UNIT_TEXTBOXSTYLE_ADJUSTLEFT" val="0_-32.89999"/>
  <p:tag name="KSO_WM_UNIT_TEXTBOXSTYLE_ADJUSTTOP" val="0_-16.35001"/>
  <p:tag name="KSO_WM_UNIT_TEXTBOXSTYLE_ADJUSTWIDTH" val="100_65.75"/>
  <p:tag name="KSO_WM_UNIT_TEXTBOXSTYLE_ADJUSTHEIGTH" val="100_32.7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29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0ee94c56-d943-466c-8a2d-a7919c555cba}"/>
</p:tagLst>
</file>

<file path=ppt/tags/tag31.xml><?xml version="1.0" encoding="utf-8"?>
<p:tagLst xmlns:p="http://schemas.openxmlformats.org/presentationml/2006/main">
  <p:tag name="KSO_WM_UNIT_TEXTBOXSTYLE_SHAPETYPE" val="1"/>
  <p:tag name="KSO_WM_UNIT_TEXTBOXSTYLE_ADJUSTLEFT" val="0_-47.69998"/>
  <p:tag name="KSO_WM_UNIT_TEXTBOXSTYLE_ADJUSTTOP" val="13.43481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941_29*i*3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TEXTBOXSTYLE_SHAPETYPE" val="1"/>
  <p:tag name="KSO_WM_UNIT_TEXTBOXSTYLE_ADJUSTLEFT" val="0_-37.39999"/>
  <p:tag name="KSO_WM_UNIT_TEXTBOXSTYLE_ADJUSTTOP" val="18.29914_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941_29*i*4"/>
  <p:tag name="KSO_WM_TEMPLATE_CATEGORY" val="mixed"/>
  <p:tag name="KSO_WM_TEMPLATE_INDEX" val="2020194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PP_MARK_KEY" val="37bf39c7-59a9-4342-9c3c-20799b478ef6"/>
  <p:tag name="COMMONDATA" val="eyJoZGlkIjoiMmRiYTBkZGIzMWQ5YmExYWZhN2QyNTI1ZTMzZTYzNjgifQ=="/>
  <p:tag name="commondata" val="eyJoZGlkIjoiNTQ5NDQzNjVhMTZiNzNkOTA5MTIyNGFkZDllYWY5Zm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</Words>
  <Application>WPS 演示</Application>
  <PresentationFormat>全屏显示(4:3)</PresentationFormat>
  <Paragraphs>45</Paragraphs>
  <Slides>14</Slides>
  <Notes>31</Notes>
  <HiddenSlides>0</HiddenSlides>
  <MMClips>20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汉仪旗黑-55简</vt:lpstr>
      <vt:lpstr>幼圆</vt:lpstr>
      <vt:lpstr>微软雅黑</vt:lpstr>
      <vt:lpstr>Segoe UI</vt:lpstr>
      <vt:lpstr>汉仪粗宋简</vt:lpstr>
      <vt:lpstr>Arial Unicode MS</vt:lpstr>
      <vt:lpstr>黑体</vt:lpstr>
      <vt:lpstr>Office 主题​​</vt:lpstr>
      <vt:lpstr>1_Office 主题​​</vt:lpstr>
      <vt:lpstr> 2024年柳州市柳北区 “新时代总体国家安全” 反间谍宣传教育活动   柳州市公安局柳北分局</vt:lpstr>
      <vt:lpstr>  柳北公安分局沙塘派出所2024年  “螺警官”护平安主题宣讲活动 </vt:lpstr>
      <vt:lpstr> 柳州市公安局  沙塘派出所-反诈宣传讲座 </vt:lpstr>
      <vt:lpstr>PowerPoint 演示文稿</vt:lpstr>
      <vt:lpstr> </vt:lpstr>
      <vt:lpstr>注册信息推荐人沙塘派出所</vt:lpstr>
      <vt:lpstr>PowerPoint 演示文稿</vt:lpstr>
      <vt:lpstr>功能介绍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柳州市沙塘派出所 防诈骗宣传讲座</dc:title>
  <dc:creator>DELL</dc:creator>
  <cp:lastModifiedBy>Administrator</cp:lastModifiedBy>
  <cp:revision>157</cp:revision>
  <dcterms:created xsi:type="dcterms:W3CDTF">2021-06-02T02:52:00Z</dcterms:created>
  <dcterms:modified xsi:type="dcterms:W3CDTF">2024-03-08T04:14:11Z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76B92F7712FD40D9904109412D6F61D4_13</vt:lpwstr>
  </property>
</Properties>
</file>