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537" r:id="rId3"/>
    <p:sldId id="419" r:id="rId4"/>
    <p:sldId id="420" r:id="rId5"/>
    <p:sldId id="421" r:id="rId6"/>
    <p:sldId id="422" r:id="rId7"/>
    <p:sldId id="423" r:id="rId8"/>
    <p:sldId id="424" r:id="rId9"/>
    <p:sldId id="425" r:id="rId10"/>
    <p:sldId id="426" r:id="rId11"/>
    <p:sldId id="427" r:id="rId12"/>
    <p:sldId id="428" r:id="rId13"/>
    <p:sldId id="429" r:id="rId15"/>
    <p:sldId id="430" r:id="rId16"/>
    <p:sldId id="431" r:id="rId17"/>
    <p:sldId id="432" r:id="rId18"/>
    <p:sldId id="433" r:id="rId19"/>
    <p:sldId id="434" r:id="rId20"/>
    <p:sldId id="435" r:id="rId21"/>
    <p:sldId id="436" r:id="rId22"/>
    <p:sldId id="437" r:id="rId23"/>
    <p:sldId id="438" r:id="rId24"/>
    <p:sldId id="439" r:id="rId25"/>
    <p:sldId id="440" r:id="rId26"/>
    <p:sldId id="441" r:id="rId27"/>
    <p:sldId id="442" r:id="rId28"/>
    <p:sldId id="443" r:id="rId29"/>
    <p:sldId id="444" r:id="rId30"/>
    <p:sldId id="445" r:id="rId31"/>
    <p:sldId id="446" r:id="rId32"/>
    <p:sldId id="447" r:id="rId33"/>
    <p:sldId id="448" r:id="rId34"/>
    <p:sldId id="449" r:id="rId35"/>
    <p:sldId id="450" r:id="rId36"/>
    <p:sldId id="451" r:id="rId37"/>
    <p:sldId id="452" r:id="rId38"/>
    <p:sldId id="453" r:id="rId39"/>
    <p:sldId id="454" r:id="rId40"/>
    <p:sldId id="455" r:id="rId41"/>
    <p:sldId id="456" r:id="rId42"/>
    <p:sldId id="457" r:id="rId43"/>
    <p:sldId id="458" r:id="rId44"/>
    <p:sldId id="459" r:id="rId45"/>
    <p:sldId id="460" r:id="rId46"/>
    <p:sldId id="461" r:id="rId47"/>
    <p:sldId id="538" r:id="rId48"/>
  </p:sldIdLst>
  <p:sldSz cx="9144000" cy="6858000" type="screen4x3"/>
  <p:notesSz cx="6858000" cy="9144000"/>
  <p:custDataLst>
    <p:tags r:id="rId52"/>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993366"/>
    <a:srgbClr val="663300"/>
    <a:srgbClr val="FF0000"/>
    <a:srgbClr val="990000"/>
    <a:srgbClr val="6600CC"/>
    <a:srgbClr val="003399"/>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4361"/>
    <p:restoredTop sz="97696"/>
  </p:normalViewPr>
  <p:slideViewPr>
    <p:cSldViewPr showGuides="1">
      <p:cViewPr>
        <p:scale>
          <a:sx n="66" d="100"/>
          <a:sy n="66" d="100"/>
        </p:scale>
        <p:origin x="-990" y="-792"/>
      </p:cViewPr>
      <p:guideLst>
        <p:guide orient="horz" pos="2160"/>
        <p:guide pos="2886"/>
      </p:guideLst>
    </p:cSldViewPr>
  </p:slideViewPr>
  <p:notesTextViewPr>
    <p:cViewPr>
      <p:scale>
        <a:sx n="100" d="100"/>
        <a:sy n="100" d="100"/>
      </p:scale>
      <p:origin x="0" y="0"/>
    </p:cViewPr>
  </p:notesTextViewPr>
  <p:sorterViewPr showFormatting="0">
    <p:cViewPr>
      <p:scale>
        <a:sx n="66" d="100"/>
        <a:sy n="66" d="100"/>
      </p:scale>
      <p:origin x="0" y="0"/>
    </p:cViewPr>
  </p:sorterViewPr>
  <p:gridSpacing cx="72006" cy="72006"/>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2" Type="http://schemas.openxmlformats.org/officeDocument/2006/relationships/tags" Target="tags/tag4.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slide" Target="slides/slide3.xml"/><Relationship Id="rId49" Type="http://schemas.openxmlformats.org/officeDocument/2006/relationships/presProps" Target="presProps.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notesMaster" Target="notesMasters/notesMaster1.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54274" name="页眉占位符 54273"/>
          <p:cNvSpPr>
            <a:spLocks noGrp="1"/>
          </p:cNvSpPr>
          <p:nvPr>
            <p:ph type="hdr" sz="quarter"/>
          </p:nvPr>
        </p:nvSpPr>
        <p:spPr>
          <a:xfrm>
            <a:off x="0" y="0"/>
            <a:ext cx="2971800" cy="457200"/>
          </a:xfrm>
          <a:prstGeom prst="rect">
            <a:avLst/>
          </a:prstGeom>
          <a:noFill/>
          <a:ln w="9525">
            <a:noFill/>
          </a:ln>
        </p:spPr>
        <p:txBody>
          <a:bodyPr/>
          <a:lstStyle>
            <a:lvl1pPr>
              <a:defRPr sz="1200"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4275" name="日期占位符 54274"/>
          <p:cNvSpPr>
            <a:spLocks noGrp="1"/>
          </p:cNvSpPr>
          <p:nvPr>
            <p:ph type="dt" idx="1"/>
          </p:nvPr>
        </p:nvSpPr>
        <p:spPr>
          <a:xfrm>
            <a:off x="3884613" y="0"/>
            <a:ext cx="2971800" cy="457200"/>
          </a:xfrm>
          <a:prstGeom prst="rect">
            <a:avLst/>
          </a:prstGeom>
          <a:noFill/>
          <a:ln w="9525">
            <a:noFill/>
          </a:ln>
        </p:spPr>
        <p:txBody>
          <a:bodyPr/>
          <a:lstStyle>
            <a:lvl1pPr algn="r">
              <a:defRPr sz="1200" noProof="1"/>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78180" name="幻灯片图像占位符 54275"/>
          <p:cNvSpPr>
            <a:spLocks noRot="1" noTextEdit="1"/>
          </p:cNvSpPr>
          <p:nvPr>
            <p:ph type="sldImg"/>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3077" name="文本占位符 54276"/>
          <p:cNvSpPr>
            <a:spLocks noGrp="1" noChangeArrowheads="1"/>
          </p:cNvSpPr>
          <p:nvPr>
            <p:ph type="body" sz="quarter" idx="4294967295"/>
          </p:nvPr>
        </p:nvSpPr>
        <p:spPr bwMode="auto">
          <a:xfrm>
            <a:off x="685800" y="4343400"/>
            <a:ext cx="5486400" cy="4114800"/>
          </a:xfrm>
          <a:prstGeom prst="rect">
            <a:avLst/>
          </a:prstGeom>
          <a:noFill/>
          <a:ln w="9525">
            <a:noFill/>
            <a:miter lim="800000"/>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rPr>
              <a:t>第二级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rPr>
              <a:t>第三级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rPr>
              <a:t>第四级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rPr>
              <a:t>第五级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endParaRPr>
          </a:p>
        </p:txBody>
      </p:sp>
      <p:sp>
        <p:nvSpPr>
          <p:cNvPr id="54278" name="页脚占位符 54277"/>
          <p:cNvSpPr>
            <a:spLocks noGrp="1"/>
          </p:cNvSpPr>
          <p:nvPr>
            <p:ph type="ftr" sz="quarter" idx="4"/>
          </p:nvPr>
        </p:nvSpPr>
        <p:spPr>
          <a:xfrm>
            <a:off x="0" y="8685213"/>
            <a:ext cx="2971800" cy="457200"/>
          </a:xfrm>
          <a:prstGeom prst="rect">
            <a:avLst/>
          </a:prstGeom>
          <a:noFill/>
          <a:ln w="9525">
            <a:noFill/>
          </a:ln>
        </p:spPr>
        <p:txBody>
          <a:bodyPr anchor="b"/>
          <a:lstStyle>
            <a:lvl1pPr>
              <a:defRPr sz="1200"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4279" name="灯片编号占位符 54278"/>
          <p:cNvSpPr>
            <a:spLocks noGrp="1"/>
          </p:cNvSpPr>
          <p:nvPr>
            <p:ph type="sldNum" sz="quarter" idx="5"/>
          </p:nvPr>
        </p:nvSpPr>
        <p:spPr>
          <a:xfrm>
            <a:off x="3884613" y="8685213"/>
            <a:ext cx="2971800" cy="457200"/>
          </a:xfrm>
          <a:prstGeom prst="rect">
            <a:avLst/>
          </a:prstGeom>
          <a:noFill/>
          <a:ln w="9525">
            <a:noFill/>
          </a:ln>
        </p:spPr>
        <p:txBody>
          <a:bodyPr vert="horz" wrap="square" lIns="91440" tIns="45720" rIns="91440" bIns="45720" numCol="1" anchor="b" anchorCtr="0" compatLnSpc="1"/>
          <a:p>
            <a:pPr lvl="0" algn="r" eaLnBrk="1" hangingPunct="1">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defRPr>
    </a:lvl1pPr>
    <a:lvl2pPr marL="457200" lvl="1"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defRPr>
    </a:lvl2pPr>
    <a:lvl3pPr marL="914400" lvl="2"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defRPr>
    </a:lvl3pPr>
    <a:lvl4pPr marL="1371600" lvl="3"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defRPr>
    </a:lvl4pPr>
    <a:lvl5pPr marL="1828800" lvl="4"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defRPr>
    </a:lvl5pPr>
    <a:lvl6pPr marL="2286000" lvl="5"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idx="4294967295"/>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sp>
        <p:nvSpPr>
          <p:cNvPr id="45058" name="标题占位符 1"/>
          <p:cNvSpPr>
            <a:spLocks noGrp="1"/>
          </p:cNvSpPr>
          <p:nvPr>
            <p:ph type="ctrTitle"/>
          </p:nvPr>
        </p:nvSpPr>
        <p:spPr>
          <a:xfrm>
            <a:off x="685800" y="2130425"/>
            <a:ext cx="7772400" cy="1470025"/>
          </a:xfrm>
          <a:prstGeom prst="rect">
            <a:avLst/>
          </a:prstGeom>
          <a:noFill/>
          <a:ln w="9525">
            <a:noFill/>
          </a:ln>
        </p:spPr>
        <p:txBody>
          <a:bodyPr/>
          <a:lstStyle>
            <a:lvl1pPr lvl="0">
              <a:defRPr/>
            </a:lvl1pPr>
          </a:lstStyle>
          <a:p>
            <a:pPr lvl="0"/>
            <a:r>
              <a:rPr lang="zh-CN" altLang="en-US" noProof="1"/>
              <a:t>单击此处编辑母版标题样式</a:t>
            </a:r>
            <a:endParaRPr lang="zh-CN" altLang="en-US" noProof="1"/>
          </a:p>
        </p:txBody>
      </p:sp>
      <p:sp>
        <p:nvSpPr>
          <p:cNvPr id="45059" name="文本占位符 2"/>
          <p:cNvSpPr>
            <a:spLocks noGrp="1"/>
          </p:cNvSpPr>
          <p:nvPr>
            <p:ph type="subTitle" idx="1"/>
          </p:nvPr>
        </p:nvSpPr>
        <p:spPr>
          <a:xfrm>
            <a:off x="1371600" y="3886200"/>
            <a:ext cx="6400800" cy="1752600"/>
          </a:xfrm>
          <a:prstGeom prst="rect">
            <a:avLst/>
          </a:prstGeom>
          <a:noFill/>
          <a:ln w="9525">
            <a:noFill/>
          </a:ln>
        </p:spPr>
        <p:txBody>
          <a:bodyPr/>
          <a:lstStyle>
            <a:lvl1pPr marL="0" lvl="0" indent="0" algn="ctr">
              <a:buNone/>
              <a:defRPr/>
            </a:lvl1pPr>
            <a:lvl2pPr marL="457200" lvl="1" indent="0" algn="ctr">
              <a:buNone/>
              <a:defRPr/>
            </a:lvl2pPr>
            <a:lvl3pPr marL="914400" lvl="2" indent="0" algn="ctr">
              <a:buNone/>
              <a:defRPr/>
            </a:lvl3pPr>
            <a:lvl4pPr marL="1371600" lvl="3" indent="0" algn="ctr">
              <a:buNone/>
              <a:defRPr/>
            </a:lvl4pPr>
            <a:lvl5pPr marL="1828800" lvl="4" indent="0" algn="ctr">
              <a:buNone/>
              <a:defRPr/>
            </a:lvl5pPr>
          </a:lstStyle>
          <a:p>
            <a:pPr lvl="0"/>
            <a:r>
              <a:rPr lang="zh-CN" altLang="en-US" noProof="1"/>
              <a:t>单击此处编辑母版副标题样式</a:t>
            </a:r>
            <a:endParaRPr lang="zh-CN" altLang="en-US" noProof="1"/>
          </a:p>
        </p:txBody>
      </p:sp>
      <p:sp>
        <p:nvSpPr>
          <p:cNvPr id="7" name="日期占位符 3"/>
          <p:cNvSpPr>
            <a:spLocks noGrp="1"/>
          </p:cNvSpPr>
          <p:nvPr>
            <p:ph type="dt" sz="half" idx="2"/>
          </p:nvPr>
        </p:nvSpPr>
        <p:spPr>
          <a:xfrm>
            <a:off x="457200" y="6245225"/>
            <a:ext cx="2133600" cy="476250"/>
          </a:xfrm>
          <a:prstGeom prst="rect">
            <a:avLst/>
          </a:prstGeom>
        </p:spPr>
        <p:txBody>
          <a:bodyPr vert="horz" wrap="square" lIns="91440" tIns="45720" rIns="91440" bIns="45720" numCol="1" anchor="ctr"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Tx/>
              <a:buFontTx/>
              <a:buNone/>
              <a:defRPr/>
            </a:pPr>
            <a:fld id="{FF7C91BD-7D78-4A41-946C-C9795ADA2A43}" type="datetime1">
              <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8" name="页脚占位符 4"/>
          <p:cNvSpPr>
            <a:spLocks noGrp="1"/>
          </p:cNvSpPr>
          <p:nvPr>
            <p:ph type="ftr" sz="quarter" idx="3"/>
          </p:nvPr>
        </p:nvSpPr>
        <p:spPr>
          <a:xfrm>
            <a:off x="3124200" y="6245225"/>
            <a:ext cx="2895600" cy="476250"/>
          </a:xfrm>
          <a:prstGeom prst="rect">
            <a:avLst/>
          </a:prstGeom>
        </p:spPr>
        <p:txBody>
          <a:bodyPr vert="horz" lIns="91440" tIns="45720" rIns="91440" bIns="45720" rtlCol="0" anchor="ct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9" name="灯片编号占位符 5"/>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ctr" anchorCtr="0" compatLnSpc="1"/>
          <a:p>
            <a:pPr algn="r">
              <a:buNone/>
            </a:pPr>
            <a:fld id="{9A0DB2DC-4C9A-4742-B13C-FB6460FD3503}" type="slidenum">
              <a:rPr lang="zh-CN" altLang="en-US" dirty="0"/>
            </a:fld>
            <a:endParaRPr lang="zh-CN" altLang="en-US" dirty="0"/>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82C3E8D4-E491-4A11-B48C-C3D6EA4BB56B}" type="datetime1">
              <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628650" y="1825625"/>
            <a:ext cx="3886200" cy="435133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quarter" idx="2"/>
          </p:nvPr>
        </p:nvSpPr>
        <p:spPr>
          <a:xfrm>
            <a:off x="4629150" y="1825625"/>
            <a:ext cx="3886200" cy="2098675"/>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内容占位符 4"/>
          <p:cNvSpPr>
            <a:spLocks noGrp="1"/>
          </p:cNvSpPr>
          <p:nvPr>
            <p:ph sz="quarter" idx="3"/>
          </p:nvPr>
        </p:nvSpPr>
        <p:spPr>
          <a:xfrm>
            <a:off x="4629150" y="4076700"/>
            <a:ext cx="3886200" cy="2100263"/>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6" name="日期占位符 5"/>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82C3E8D4-E491-4A11-B48C-C3D6EA4BB56B}" type="datetime1">
              <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7" name="页脚占位符 6"/>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8" name="灯片编号占位符 7"/>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表格占位符 2"/>
          <p:cNvSpPr>
            <a:spLocks noGrp="1"/>
          </p:cNvSpPr>
          <p:nvPr>
            <p:ph type="tbl" idx="1"/>
          </p:nvPr>
        </p:nvSpPr>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n"/>
              <a:defRPr/>
            </a:pPr>
            <a:endParaRPr kumimoji="0" lang="zh-CN" altLang="en-US" sz="2000" b="0" i="0" u="none" strike="noStrike" kern="1200" cap="none" spc="0" normalizeH="0" baseline="0" noProof="1">
              <a:ln>
                <a:noFill/>
              </a:ln>
              <a:solidFill>
                <a:schemeClr val="tx1"/>
              </a:solidFill>
              <a:effectLst/>
              <a:uLnTx/>
              <a:uFillTx/>
              <a:latin typeface="Arial" panose="020B0604020202020204" pitchFamily="34" charset="0"/>
              <a:ea typeface="+mn-ea"/>
              <a:cs typeface="+mn-cs"/>
            </a:endParaRPr>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82C3E8D4-E491-4A11-B48C-C3D6EA4BB56B}" type="datetime1">
              <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bl" preserve="1">
  <p:cSld name="1_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表格占位符 2"/>
          <p:cNvSpPr>
            <a:spLocks noGrp="1"/>
          </p:cNvSpPr>
          <p:nvPr>
            <p:ph type="tbl" idx="1"/>
          </p:nvPr>
        </p:nvSpPr>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n"/>
              <a:defRPr/>
            </a:pPr>
            <a:endParaRPr kumimoji="0" lang="zh-CN" altLang="en-US" sz="2000" b="0" i="0" u="none" strike="noStrike" kern="1200" cap="none" spc="0" normalizeH="0" baseline="0" noProof="1">
              <a:ln>
                <a:noFill/>
              </a:ln>
              <a:solidFill>
                <a:schemeClr val="tx1"/>
              </a:solidFill>
              <a:effectLst/>
              <a:uLnTx/>
              <a:uFillTx/>
              <a:latin typeface="Arial" panose="020B0604020202020204" pitchFamily="34" charset="0"/>
              <a:ea typeface="+mn-ea"/>
              <a:cs typeface="+mn-cs"/>
            </a:endParaRPr>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82C3E8D4-E491-4A11-B48C-C3D6EA4BB56B}" type="datetime1">
              <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bl" preserve="1">
  <p:cSld name="2_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表格占位符 2"/>
          <p:cNvSpPr>
            <a:spLocks noGrp="1"/>
          </p:cNvSpPr>
          <p:nvPr>
            <p:ph type="tbl" idx="1"/>
          </p:nvPr>
        </p:nvSpPr>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n"/>
              <a:defRPr/>
            </a:pPr>
            <a:endParaRPr kumimoji="0" lang="zh-CN" altLang="en-US" sz="2000" b="0" i="0" u="none" strike="noStrike" kern="1200" cap="none" spc="0" normalizeH="0" baseline="0" noProof="1">
              <a:ln>
                <a:noFill/>
              </a:ln>
              <a:solidFill>
                <a:schemeClr val="tx1"/>
              </a:solidFill>
              <a:effectLst/>
              <a:uLnTx/>
              <a:uFillTx/>
              <a:latin typeface="Arial" panose="020B0604020202020204" pitchFamily="34" charset="0"/>
              <a:ea typeface="+mn-ea"/>
              <a:cs typeface="+mn-cs"/>
            </a:endParaRPr>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82C3E8D4-E491-4A11-B48C-C3D6EA4BB56B}" type="datetime1">
              <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bl" preserve="1">
  <p:cSld name="3_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表格占位符 2"/>
          <p:cNvSpPr>
            <a:spLocks noGrp="1"/>
          </p:cNvSpPr>
          <p:nvPr>
            <p:ph type="tbl" idx="1"/>
          </p:nvPr>
        </p:nvSpPr>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n"/>
              <a:defRPr/>
            </a:pPr>
            <a:endParaRPr kumimoji="0" lang="zh-CN" altLang="en-US" sz="2000" b="0" i="0" u="none" strike="noStrike" kern="1200" cap="none" spc="0" normalizeH="0" baseline="0" noProof="1">
              <a:ln>
                <a:noFill/>
              </a:ln>
              <a:solidFill>
                <a:schemeClr val="tx1"/>
              </a:solidFill>
              <a:effectLst/>
              <a:uLnTx/>
              <a:uFillTx/>
              <a:latin typeface="Arial" panose="020B0604020202020204" pitchFamily="34" charset="0"/>
              <a:ea typeface="+mn-ea"/>
              <a:cs typeface="+mn-cs"/>
            </a:endParaRPr>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82C3E8D4-E491-4A11-B48C-C3D6EA4BB56B}" type="datetime1">
              <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bl" preserve="1">
  <p:cSld name="4_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表格占位符 2"/>
          <p:cNvSpPr>
            <a:spLocks noGrp="1"/>
          </p:cNvSpPr>
          <p:nvPr>
            <p:ph type="tbl" idx="1"/>
          </p:nvPr>
        </p:nvSpPr>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n"/>
              <a:defRPr/>
            </a:pPr>
            <a:endParaRPr kumimoji="0" lang="zh-CN" altLang="en-US" sz="2000" b="0" i="0" u="none" strike="noStrike" kern="1200" cap="none" spc="0" normalizeH="0" baseline="0" noProof="1">
              <a:ln>
                <a:noFill/>
              </a:ln>
              <a:solidFill>
                <a:schemeClr val="tx1"/>
              </a:solidFill>
              <a:effectLst/>
              <a:uLnTx/>
              <a:uFillTx/>
              <a:latin typeface="Arial" panose="020B0604020202020204" pitchFamily="34" charset="0"/>
              <a:ea typeface="+mn-ea"/>
              <a:cs typeface="+mn-cs"/>
            </a:endParaRPr>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82C3E8D4-E491-4A11-B48C-C3D6EA4BB56B}" type="datetime1">
              <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bl" preserve="1">
  <p:cSld name="5_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表格占位符 2"/>
          <p:cNvSpPr>
            <a:spLocks noGrp="1"/>
          </p:cNvSpPr>
          <p:nvPr>
            <p:ph type="tbl" idx="1"/>
          </p:nvPr>
        </p:nvSpPr>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n"/>
              <a:defRPr/>
            </a:pPr>
            <a:endParaRPr kumimoji="0" lang="zh-CN" altLang="en-US" sz="2000" b="0" i="0" u="none" strike="noStrike" kern="1200" cap="none" spc="0" normalizeH="0" baseline="0" noProof="1">
              <a:ln>
                <a:noFill/>
              </a:ln>
              <a:solidFill>
                <a:schemeClr val="tx1"/>
              </a:solidFill>
              <a:effectLst/>
              <a:uLnTx/>
              <a:uFillTx/>
              <a:latin typeface="Arial" panose="020B0604020202020204" pitchFamily="34" charset="0"/>
              <a:ea typeface="+mn-ea"/>
              <a:cs typeface="+mn-cs"/>
            </a:endParaRPr>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82C3E8D4-E491-4A11-B48C-C3D6EA4BB56B}" type="datetime1">
              <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bl" preserve="1">
  <p:cSld name="6_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表格占位符 2"/>
          <p:cNvSpPr>
            <a:spLocks noGrp="1"/>
          </p:cNvSpPr>
          <p:nvPr>
            <p:ph type="tbl" idx="1"/>
          </p:nvPr>
        </p:nvSpPr>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n"/>
              <a:defRPr/>
            </a:pPr>
            <a:endParaRPr kumimoji="0" lang="zh-CN" altLang="en-US" sz="2000" b="0" i="0" u="none" strike="noStrike" kern="1200" cap="none" spc="0" normalizeH="0" baseline="0" noProof="1">
              <a:ln>
                <a:noFill/>
              </a:ln>
              <a:solidFill>
                <a:schemeClr val="tx1"/>
              </a:solidFill>
              <a:effectLst/>
              <a:uLnTx/>
              <a:uFillTx/>
              <a:latin typeface="Arial" panose="020B0604020202020204" pitchFamily="34" charset="0"/>
              <a:ea typeface="+mn-ea"/>
              <a:cs typeface="+mn-cs"/>
            </a:endParaRPr>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82C3E8D4-E491-4A11-B48C-C3D6EA4BB56B}" type="datetime1">
              <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bl" preserve="1">
  <p:cSld name="7_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表格占位符 2"/>
          <p:cNvSpPr>
            <a:spLocks noGrp="1"/>
          </p:cNvSpPr>
          <p:nvPr>
            <p:ph type="tbl" idx="1"/>
          </p:nvPr>
        </p:nvSpPr>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n"/>
              <a:defRPr/>
            </a:pPr>
            <a:endParaRPr kumimoji="0" lang="zh-CN" altLang="en-US" sz="2000" b="0" i="0" u="none" strike="noStrike" kern="1200" cap="none" spc="0" normalizeH="0" baseline="0" noProof="1">
              <a:ln>
                <a:noFill/>
              </a:ln>
              <a:solidFill>
                <a:schemeClr val="tx1"/>
              </a:solidFill>
              <a:effectLst/>
              <a:uLnTx/>
              <a:uFillTx/>
              <a:latin typeface="Arial" panose="020B0604020202020204" pitchFamily="34" charset="0"/>
              <a:ea typeface="+mn-ea"/>
              <a:cs typeface="+mn-cs"/>
            </a:endParaRPr>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82C3E8D4-E491-4A11-B48C-C3D6EA4BB56B}" type="datetime1">
              <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quarter" idx="1"/>
          </p:nvPr>
        </p:nvSpPr>
        <p:spPr>
          <a:xfrm>
            <a:off x="628650" y="1825625"/>
            <a:ext cx="3886200" cy="2098675"/>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quarter" idx="2"/>
          </p:nvPr>
        </p:nvSpPr>
        <p:spPr>
          <a:xfrm>
            <a:off x="4629150" y="1825625"/>
            <a:ext cx="3886200" cy="2098675"/>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内容占位符 4"/>
          <p:cNvSpPr>
            <a:spLocks noGrp="1"/>
          </p:cNvSpPr>
          <p:nvPr>
            <p:ph sz="quarter" idx="3"/>
          </p:nvPr>
        </p:nvSpPr>
        <p:spPr>
          <a:xfrm>
            <a:off x="628650" y="4076700"/>
            <a:ext cx="3886200" cy="2100263"/>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6" name="内容占位符 5"/>
          <p:cNvSpPr>
            <a:spLocks noGrp="1"/>
          </p:cNvSpPr>
          <p:nvPr>
            <p:ph sz="quarter" idx="4"/>
          </p:nvPr>
        </p:nvSpPr>
        <p:spPr>
          <a:xfrm>
            <a:off x="4629150" y="4076700"/>
            <a:ext cx="3886200" cy="2100263"/>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82C3E8D4-E491-4A11-B48C-C3D6EA4BB56B}" type="datetime1">
              <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sz="half" idx="1"/>
          </p:nvPr>
        </p:nvSpPr>
        <p:spPr>
          <a:xfrm>
            <a:off x="628650" y="1825625"/>
            <a:ext cx="3886200" cy="435133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quarter" idx="2"/>
          </p:nvPr>
        </p:nvSpPr>
        <p:spPr>
          <a:xfrm>
            <a:off x="4629150" y="1825625"/>
            <a:ext cx="3886200" cy="2098675"/>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内容占位符 4"/>
          <p:cNvSpPr>
            <a:spLocks noGrp="1"/>
          </p:cNvSpPr>
          <p:nvPr>
            <p:ph sz="quarter" idx="3"/>
          </p:nvPr>
        </p:nvSpPr>
        <p:spPr>
          <a:xfrm>
            <a:off x="4629150" y="4076700"/>
            <a:ext cx="3886200" cy="2100263"/>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6" name="日期占位符 5"/>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82C3E8D4-E491-4A11-B48C-C3D6EA4BB56B}" type="datetime1">
              <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7" name="页脚占位符 6"/>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8" name="灯片编号占位符 7"/>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标题，文本与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4"/>
          <p:cNvSpPr>
            <a:spLocks noGrp="1"/>
          </p:cNvSpPr>
          <p:nvPr>
            <p:ph type="dt" sz="half" idx="12"/>
          </p:nvPr>
        </p:nvSpPr>
        <p:spPr>
          <a:xfrm>
            <a:off x="457200" y="6245225"/>
            <a:ext cx="2133600" cy="476250"/>
          </a:xfrm>
          <a:prstGeom prst="rect">
            <a:avLst/>
          </a:prstGeom>
        </p:spPr>
        <p:txBody>
          <a:bodyPr vert="horz" wrap="square" lIns="91440" tIns="45720" rIns="91440" bIns="45720" numCol="1" anchor="ctr"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8" name="页脚占位符 5"/>
          <p:cNvSpPr>
            <a:spLocks noGrp="1"/>
          </p:cNvSpPr>
          <p:nvPr>
            <p:ph type="ftr" sz="quarter" idx="3"/>
          </p:nvPr>
        </p:nvSpPr>
        <p:spPr>
          <a:xfrm>
            <a:off x="3124200" y="6245225"/>
            <a:ext cx="2895600" cy="476250"/>
          </a:xfrm>
          <a:prstGeom prst="rect">
            <a:avLst/>
          </a:prstGeom>
        </p:spPr>
        <p:txBody>
          <a:bodyPr vert="horz" lIns="91440" tIns="45720" rIns="91440" bIns="45720" rtlCol="0" anchor="ct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1">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9" name="灯片编号占位符 6"/>
          <p:cNvSpPr>
            <a:spLocks noGrp="1"/>
          </p:cNvSpPr>
          <p:nvPr>
            <p:ph type="sldNum" sz="quarter" idx="4"/>
          </p:nvPr>
        </p:nvSpPr>
        <p:spPr>
          <a:xfrm>
            <a:off x="6553200" y="6245225"/>
            <a:ext cx="2133600" cy="476250"/>
          </a:xfrm>
          <a:prstGeom prst="rect">
            <a:avLst/>
          </a:prstGeom>
        </p:spPr>
        <p:txBody>
          <a:bodyPr vert="horz" wrap="square" lIns="91440" tIns="45720" rIns="91440" bIns="45720" numCol="1" anchor="ctr" anchorCtr="0" compatLnSpc="1"/>
          <a:p>
            <a:pPr algn="r">
              <a:buNone/>
            </a:pPr>
            <a:fld id="{9A0DB2DC-4C9A-4742-B13C-FB6460FD3503}" type="slidenum">
              <a:rPr lang="zh-CN" altLang="en-US" dirty="0"/>
            </a:fld>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82C3E8D4-E491-4A11-B48C-C3D6EA4BB56B}" type="datetime1">
              <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image" Target="../media/image2.jpeg"/><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6"/>
          <a:stretch>
            <a:fillRect/>
          </a:stretch>
        </a:blipFill>
        <a:effectLst/>
      </p:bgPr>
    </p:bg>
    <p:spTree>
      <p:nvGrpSpPr>
        <p:cNvPr id="1" name=""/>
        <p:cNvGrpSpPr/>
        <p:nvPr/>
      </p:nvGrpSpPr>
      <p:grpSpPr/>
      <p:sp>
        <p:nvSpPr>
          <p:cNvPr id="2050" name="标题占位符 1"/>
          <p:cNvSpPr>
            <a:spLocks noGrp="1"/>
          </p:cNvSpPr>
          <p:nvPr>
            <p:ph type="title"/>
          </p:nvPr>
        </p:nvSpPr>
        <p:spPr>
          <a:xfrm>
            <a:off x="266700" y="133350"/>
            <a:ext cx="7345363" cy="654050"/>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2051" name="文本占位符 2"/>
          <p:cNvSpPr>
            <a:spLocks noGrp="1"/>
          </p:cNvSpPr>
          <p:nvPr>
            <p:ph type="body"/>
          </p:nvPr>
        </p:nvSpPr>
        <p:spPr>
          <a:xfrm>
            <a:off x="500063" y="1208088"/>
            <a:ext cx="8229600" cy="4525962"/>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日期占位符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lstStyle>
            <a:lvl1pPr>
              <a:defRPr sz="1200" smtClean="0">
                <a:solidFill>
                  <a:srgbClr val="8A8A8A"/>
                </a:solidFill>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82C3E8D4-E491-4A11-B48C-C3D6EA4BB56B}" type="datetime1">
              <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12" name="页脚占位符 4"/>
          <p:cNvSpPr>
            <a:spLocks noGrp="1"/>
          </p:cNvSpPr>
          <p:nvPr>
            <p:ph type="ftr" sz="quarter" idx="3"/>
          </p:nvPr>
        </p:nvSpPr>
        <p:spPr>
          <a:xfrm>
            <a:off x="3132138" y="6308725"/>
            <a:ext cx="2895600" cy="365125"/>
          </a:xfrm>
          <a:prstGeom prst="rect">
            <a:avLst/>
          </a:prstGeom>
        </p:spPr>
        <p:txBody>
          <a:bodyPr vert="horz" lIns="91440" tIns="45720" rIns="91440" bIns="45720" rtlCol="0" anchor="ctr"/>
          <a:lstStyle>
            <a:lvl1pPr algn="ctr">
              <a:defRPr sz="1200" noProof="1">
                <a:solidFill>
                  <a:srgbClr val="8A8A8A"/>
                </a:solidFill>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rgbClr val="8A8A8A"/>
              </a:solidFill>
              <a:effectLst/>
              <a:uLnTx/>
              <a:uFillTx/>
              <a:latin typeface="Arial" panose="020B0604020202020204" pitchFamily="34" charset="0"/>
              <a:ea typeface="宋体" panose="02010600030101010101" pitchFamily="2" charset="-122"/>
              <a:cs typeface="+mn-cs"/>
            </a:endParaRPr>
          </a:p>
        </p:txBody>
      </p:sp>
      <p:sp>
        <p:nvSpPr>
          <p:cNvPr id="13"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lstStyle>
            <a:lvl1pPr algn="r">
              <a:defRPr sz="1200">
                <a:solidFill>
                  <a:srgbClr val="8A8A8A"/>
                </a:solidFill>
              </a:defRPr>
            </a:lvl1p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r" rtl="0" eaLnBrk="0" fontAlgn="base" hangingPunct="0">
        <a:spcBef>
          <a:spcPct val="0"/>
        </a:spcBef>
        <a:spcAft>
          <a:spcPct val="0"/>
        </a:spcAft>
        <a:defRPr sz="2400" b="1" kern="1200">
          <a:solidFill>
            <a:schemeClr val="bg1"/>
          </a:solidFill>
          <a:latin typeface="Arial" panose="020B0604020202020204" pitchFamily="34" charset="0"/>
          <a:ea typeface="+mj-ea"/>
          <a:cs typeface="+mj-cs"/>
        </a:defRPr>
      </a:lvl1pPr>
      <a:lvl2pPr algn="r" rtl="0" eaLnBrk="0" fontAlgn="base" hangingPunct="0">
        <a:spcBef>
          <a:spcPct val="0"/>
        </a:spcBef>
        <a:spcAft>
          <a:spcPct val="0"/>
        </a:spcAft>
        <a:defRPr sz="2400" b="1">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2400" b="1">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2400" b="1">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2400" b="1">
          <a:solidFill>
            <a:schemeClr val="bg1"/>
          </a:solidFill>
          <a:latin typeface="Arial" panose="020B0604020202020204" pitchFamily="34" charset="0"/>
          <a:ea typeface="黑体" panose="02010609060101010101" pitchFamily="49" charset="-122"/>
        </a:defRPr>
      </a:lvl5pPr>
      <a:lvl6pPr marL="457200" algn="l" rtl="0" fontAlgn="base">
        <a:spcBef>
          <a:spcPct val="0"/>
        </a:spcBef>
        <a:spcAft>
          <a:spcPct val="0"/>
        </a:spcAft>
        <a:defRPr sz="2400">
          <a:solidFill>
            <a:schemeClr val="bg1"/>
          </a:solidFill>
          <a:latin typeface="黑体" panose="02010609060101010101" pitchFamily="49" charset="-122"/>
          <a:ea typeface="黑体" panose="02010609060101010101" pitchFamily="49" charset="-122"/>
        </a:defRPr>
      </a:lvl6pPr>
      <a:lvl7pPr marL="914400" algn="l" rtl="0" fontAlgn="base">
        <a:spcBef>
          <a:spcPct val="0"/>
        </a:spcBef>
        <a:spcAft>
          <a:spcPct val="0"/>
        </a:spcAft>
        <a:defRPr sz="2400">
          <a:solidFill>
            <a:schemeClr val="bg1"/>
          </a:solidFill>
          <a:latin typeface="黑体" panose="02010609060101010101" pitchFamily="49" charset="-122"/>
          <a:ea typeface="黑体" panose="02010609060101010101" pitchFamily="49" charset="-122"/>
        </a:defRPr>
      </a:lvl7pPr>
      <a:lvl8pPr marL="1371600" algn="l" rtl="0" fontAlgn="base">
        <a:spcBef>
          <a:spcPct val="0"/>
        </a:spcBef>
        <a:spcAft>
          <a:spcPct val="0"/>
        </a:spcAft>
        <a:defRPr sz="2400">
          <a:solidFill>
            <a:schemeClr val="bg1"/>
          </a:solidFill>
          <a:latin typeface="黑体" panose="02010609060101010101" pitchFamily="49" charset="-122"/>
          <a:ea typeface="黑体" panose="02010609060101010101" pitchFamily="49" charset="-122"/>
        </a:defRPr>
      </a:lvl8pPr>
      <a:lvl9pPr marL="1828800" algn="l" rtl="0" fontAlgn="base">
        <a:spcBef>
          <a:spcPct val="0"/>
        </a:spcBef>
        <a:spcAft>
          <a:spcPct val="0"/>
        </a:spcAft>
        <a:defRPr sz="2400">
          <a:solidFill>
            <a:schemeClr val="bg1"/>
          </a:solidFill>
          <a:latin typeface="黑体" panose="02010609060101010101" pitchFamily="49" charset="-122"/>
          <a:ea typeface="黑体" panose="02010609060101010101" pitchFamily="49" charset="-122"/>
        </a:defRPr>
      </a:lvl9pPr>
    </p:titleStyle>
    <p:bodyStyle>
      <a:lvl1pPr marL="342900" indent="-342900" algn="l" rtl="0" eaLnBrk="0" fontAlgn="base" hangingPunct="0">
        <a:spcBef>
          <a:spcPct val="20000"/>
        </a:spcBef>
        <a:spcAft>
          <a:spcPct val="0"/>
        </a:spcAft>
        <a:buFont typeface="Wingdings" panose="05000000000000000000" pitchFamily="2" charset="2"/>
        <a:buChar char="n"/>
        <a:defRPr sz="2000" kern="1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Arial" panose="020B060402020202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3.emf"/><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slide" Target="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slide" Target="slid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slide" Target="slide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 Target="slide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slide" Target="slide1.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jpeg"/><Relationship Id="rId2" Type="http://schemas.openxmlformats.org/officeDocument/2006/relationships/hyperlink" Target="http://image.baidu.com/i?ct=503316480&amp;z=0&amp;tn=baiduimagedetail&amp;word=%CC%EC%C6%BD&amp;in=10297&amp;cl=2&amp;lm=-1&amp;pn=10&amp;rn=1&amp;di=25326209475&amp;ln=1&amp;fr=&amp;ic=0&amp;s=0&amp;se=1&amp;sme=0&amp;tab=&amp;width=&amp;height=&amp;face=0&amp;fb=0" TargetMode="External"/><Relationship Id="rId1" Type="http://schemas.openxmlformats.org/officeDocument/2006/relationships/slide" Target="slide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slide" Target="slide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 Target="slide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 Target="slide1.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slide" Target="slide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 Target="slide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 Target="slide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slide" Target="slide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slide" Target="slide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jpeg"/><Relationship Id="rId1" Type="http://schemas.openxmlformats.org/officeDocument/2006/relationships/slide" Target="slide1.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 Target="slide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slide" Target="slide1.xml"/></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 Target="slide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jpeg"/><Relationship Id="rId1" Type="http://schemas.openxmlformats.org/officeDocument/2006/relationships/slide" Target="slide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slide" Target="slide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slide" Target="slide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slide" Target="slide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slide" Target="slide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slide" Target="slide1.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slide" Target="slide1.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 Target="slide1.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slide" Target="slide1.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 Target="slide1.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 Target="slide1.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slide" Target="slide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4.jpeg"/><Relationship Id="rId1" Type="http://schemas.openxmlformats.org/officeDocument/2006/relationships/slide" Target="slide1.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 Target="slide1.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 Target="slide1.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slide" Target="slide1.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 Target="slide1.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xml"/><Relationship Id="rId1" Type="http://schemas.openxmlformats.org/officeDocument/2006/relationships/slide" Target="slide1.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 Target="slide1.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xml"/><Relationship Id="rId1" Type="http://schemas.openxmlformats.org/officeDocument/2006/relationships/slide" Target="slide1.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 Target="slide1.xml"/></Relationships>
</file>

<file path=ppt/slides/_rels/slide4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7.jpeg"/><Relationship Id="rId3" Type="http://schemas.openxmlformats.org/officeDocument/2006/relationships/image" Target="../media/image26.jpeg"/><Relationship Id="rId2" Type="http://schemas.openxmlformats.org/officeDocument/2006/relationships/hyperlink" Target="http://image.baidu.com/i?ct=503316480&amp;z=0&amp;tn=baiduimagedetail&amp;word=%C0%CD%B6%AF%D5%DF%B5%C4%D2%E5%CE%F1&amp;in=5107&amp;cl=2&amp;lm=-1&amp;pn=75&amp;rn=1&amp;di=44156138040&amp;ln=1&amp;fr=&amp;ic=0&amp;s=0&amp;se=&amp;sme=0&amp;tab=&amp;width=&amp;height=&amp;face=0&amp;fb=0" TargetMode="External"/><Relationship Id="rId1" Type="http://schemas.openxmlformats.org/officeDocument/2006/relationships/slide" Target="slide1.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 Target="slide1.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8.jpeg"/><Relationship Id="rId1" Type="http://schemas.openxmlformats.org/officeDocument/2006/relationships/slide" Target="slide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表格占位符 3"/>
          <p:cNvPicPr>
            <a:picLocks noChangeAspect="1"/>
          </p:cNvPicPr>
          <p:nvPr>
            <p:ph type="tbl" idx="1"/>
            <p:custDataLst>
              <p:tags r:id="rId1"/>
            </p:custDataLst>
          </p:nvPr>
        </p:nvPicPr>
        <p:blipFill>
          <a:blip r:embed="rId2"/>
          <a:stretch>
            <a:fillRect/>
          </a:stretch>
        </p:blipFill>
        <p:spPr>
          <a:xfrm>
            <a:off x="0" y="890905"/>
            <a:ext cx="9166225" cy="5586730"/>
          </a:xfrm>
          <a:prstGeom prst="rect">
            <a:avLst/>
          </a:prstGeom>
        </p:spPr>
      </p:pic>
      <p:sp>
        <p:nvSpPr>
          <p:cNvPr id="5" name="矩形 4"/>
          <p:cNvSpPr/>
          <p:nvPr/>
        </p:nvSpPr>
        <p:spPr>
          <a:xfrm>
            <a:off x="1119505" y="621030"/>
            <a:ext cx="6732270" cy="1014730"/>
          </a:xfrm>
          <a:prstGeom prst="rect">
            <a:avLst/>
          </a:prstGeom>
          <a:noFill/>
          <a:ln>
            <a:noFill/>
          </a:ln>
        </p:spPr>
        <p:txBody>
          <a:bodyPr wrap="none" rtlCol="0" anchor="t">
            <a:spAutoFit/>
            <a:scene3d>
              <a:camera prst="orthographicFront"/>
              <a:lightRig rig="threePt" dir="t"/>
            </a:scene3d>
          </a:bodyPr>
          <a:p>
            <a:pPr algn="ctr"/>
            <a:r>
              <a:rPr lang="zh-CN" altLang="en-US" sz="6000" b="1">
                <a:ln w="22225">
                  <a:solidFill>
                    <a:schemeClr val="accent2"/>
                  </a:solidFill>
                  <a:prstDash val="solid"/>
                </a:ln>
                <a:solidFill>
                  <a:srgbClr val="FF0000"/>
                </a:solidFill>
                <a:effectLst/>
                <a:latin typeface="微软雅黑" panose="020B0503020204020204" charset="-122"/>
                <a:ea typeface="微软雅黑" panose="020B0503020204020204" charset="-122"/>
                <a:cs typeface="微软雅黑" panose="020B0503020204020204" charset="-122"/>
              </a:rPr>
              <a:t>第二课</a:t>
            </a:r>
            <a:r>
              <a:rPr lang="en-US" altLang="zh-CN" sz="6000" b="1">
                <a:ln w="22225">
                  <a:solidFill>
                    <a:schemeClr val="accent2"/>
                  </a:solidFill>
                  <a:prstDash val="solid"/>
                </a:ln>
                <a:solidFill>
                  <a:srgbClr val="FF0000"/>
                </a:solidFill>
                <a:effectLst/>
                <a:latin typeface="微软雅黑" panose="020B0503020204020204" charset="-122"/>
                <a:ea typeface="微软雅黑" panose="020B0503020204020204" charset="-122"/>
                <a:cs typeface="微软雅黑" panose="020B0503020204020204" charset="-122"/>
              </a:rPr>
              <a:t>  </a:t>
            </a:r>
            <a:r>
              <a:rPr lang="zh-CN" altLang="en-US" sz="6000" b="1">
                <a:ln w="22225">
                  <a:solidFill>
                    <a:schemeClr val="accent2"/>
                  </a:solidFill>
                  <a:prstDash val="solid"/>
                </a:ln>
                <a:solidFill>
                  <a:srgbClr val="FF0000"/>
                </a:solidFill>
                <a:effectLst/>
                <a:latin typeface="微软雅黑" panose="020B0503020204020204" charset="-122"/>
                <a:ea typeface="微软雅黑" panose="020B0503020204020204" charset="-122"/>
                <a:cs typeface="微软雅黑" panose="020B0503020204020204" charset="-122"/>
              </a:rPr>
              <a:t>走进经济圈</a:t>
            </a:r>
            <a:endParaRPr lang="zh-CN" altLang="en-US" sz="6000" b="1">
              <a:ln w="22225">
                <a:solidFill>
                  <a:schemeClr val="accent2"/>
                </a:solidFill>
                <a:prstDash val="solid"/>
              </a:ln>
              <a:solidFill>
                <a:srgbClr val="FF0000"/>
              </a:solidFill>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3970"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grpSp>
        <p:nvGrpSpPr>
          <p:cNvPr id="83971" name="Group 37"/>
          <p:cNvGrpSpPr/>
          <p:nvPr/>
        </p:nvGrpSpPr>
        <p:grpSpPr>
          <a:xfrm>
            <a:off x="6476683" y="2313305"/>
            <a:ext cx="2376487" cy="3457575"/>
            <a:chOff x="3560" y="1492"/>
            <a:chExt cx="1363" cy="1800"/>
          </a:xfrm>
        </p:grpSpPr>
        <p:sp>
          <p:nvSpPr>
            <p:cNvPr id="83998" name="AutoShape 64"/>
            <p:cNvSpPr/>
            <p:nvPr/>
          </p:nvSpPr>
          <p:spPr>
            <a:xfrm>
              <a:off x="3560" y="1492"/>
              <a:ext cx="1363" cy="1800"/>
            </a:xfrm>
            <a:prstGeom prst="roundRect">
              <a:avLst>
                <a:gd name="adj" fmla="val 17509"/>
              </a:avLst>
            </a:prstGeom>
            <a:gradFill rotWithShape="1">
              <a:gsLst>
                <a:gs pos="0">
                  <a:srgbClr val="34B034"/>
                </a:gs>
                <a:gs pos="100000">
                  <a:srgbClr val="3F8B4A"/>
                </a:gs>
              </a:gsLst>
              <a:lin ang="2700000" scaled="1"/>
              <a:tileRect/>
            </a:gradFill>
            <a:ln w="9525">
              <a:noFill/>
            </a:ln>
          </p:spPr>
          <p:txBody>
            <a:bodyPr wrap="none" anchor="ctr" anchorCtr="0"/>
            <a:p>
              <a:endParaRPr lang="zh-CN" altLang="en-US" dirty="0">
                <a:latin typeface="Arial" panose="020B0604020202020204" pitchFamily="34" charset="0"/>
              </a:endParaRPr>
            </a:p>
          </p:txBody>
        </p:sp>
        <p:sp>
          <p:nvSpPr>
            <p:cNvPr id="83999" name="AutoShape 65"/>
            <p:cNvSpPr/>
            <p:nvPr/>
          </p:nvSpPr>
          <p:spPr>
            <a:xfrm>
              <a:off x="3581" y="1497"/>
              <a:ext cx="1322" cy="1766"/>
            </a:xfrm>
            <a:prstGeom prst="roundRect">
              <a:avLst>
                <a:gd name="adj" fmla="val 16667"/>
              </a:avLst>
            </a:prstGeom>
            <a:solidFill>
              <a:srgbClr val="73E77E"/>
            </a:solidFill>
            <a:ln w="9525">
              <a:noFill/>
            </a:ln>
          </p:spPr>
          <p:txBody>
            <a:bodyPr wrap="none" anchor="ctr" anchorCtr="0"/>
            <a:p>
              <a:endParaRPr lang="zh-CN" altLang="en-US" dirty="0">
                <a:latin typeface="Arial" panose="020B0604020202020204" pitchFamily="34" charset="0"/>
              </a:endParaRPr>
            </a:p>
          </p:txBody>
        </p:sp>
        <p:sp>
          <p:nvSpPr>
            <p:cNvPr id="84000" name="AutoShape 66"/>
            <p:cNvSpPr/>
            <p:nvPr/>
          </p:nvSpPr>
          <p:spPr>
            <a:xfrm>
              <a:off x="3592" y="2797"/>
              <a:ext cx="1304" cy="447"/>
            </a:xfrm>
            <a:prstGeom prst="roundRect">
              <a:avLst>
                <a:gd name="adj" fmla="val 50000"/>
              </a:avLst>
            </a:prstGeom>
            <a:gradFill rotWithShape="1">
              <a:gsLst>
                <a:gs pos="0">
                  <a:srgbClr val="73E77E"/>
                </a:gs>
                <a:gs pos="100000">
                  <a:srgbClr val="B3F2B9"/>
                </a:gs>
              </a:gsLst>
              <a:lin ang="5400000" scaled="1"/>
              <a:tileRect/>
            </a:gradFill>
            <a:ln w="9525">
              <a:noFill/>
            </a:ln>
          </p:spPr>
          <p:txBody>
            <a:bodyPr wrap="none" anchor="ctr" anchorCtr="0"/>
            <a:p>
              <a:endParaRPr lang="zh-CN" altLang="en-US" dirty="0">
                <a:latin typeface="Arial" panose="020B0604020202020204" pitchFamily="34" charset="0"/>
              </a:endParaRPr>
            </a:p>
          </p:txBody>
        </p:sp>
        <p:sp>
          <p:nvSpPr>
            <p:cNvPr id="84001" name="AutoShape 67"/>
            <p:cNvSpPr/>
            <p:nvPr/>
          </p:nvSpPr>
          <p:spPr>
            <a:xfrm>
              <a:off x="3592" y="1511"/>
              <a:ext cx="1304" cy="446"/>
            </a:xfrm>
            <a:prstGeom prst="roundRect">
              <a:avLst>
                <a:gd name="adj" fmla="val 50000"/>
              </a:avLst>
            </a:prstGeom>
            <a:gradFill rotWithShape="1">
              <a:gsLst>
                <a:gs pos="0">
                  <a:srgbClr val="D0F7D4"/>
                </a:gs>
                <a:gs pos="100000">
                  <a:srgbClr val="73E77E"/>
                </a:gs>
              </a:gsLst>
              <a:lin ang="5400000" scaled="1"/>
              <a:tileRect/>
            </a:gradFill>
            <a:ln w="9525">
              <a:noFill/>
            </a:ln>
          </p:spPr>
          <p:txBody>
            <a:bodyPr wrap="none" anchor="ctr" anchorCtr="0"/>
            <a:p>
              <a:endParaRPr lang="zh-CN" altLang="en-US" dirty="0">
                <a:latin typeface="Arial" panose="020B0604020202020204" pitchFamily="34" charset="0"/>
              </a:endParaRPr>
            </a:p>
          </p:txBody>
        </p:sp>
      </p:grpSp>
      <p:sp>
        <p:nvSpPr>
          <p:cNvPr id="68617" name="AutoShape 9">
            <a:hlinkClick r:id="rId1" action="ppaction://hlinksldjump"/>
          </p:cNvPr>
          <p:cNvSpPr>
            <a:spLocks noChangeArrowheads="1"/>
          </p:cNvSpPr>
          <p:nvPr/>
        </p:nvSpPr>
        <p:spPr bwMode="gray">
          <a:xfrm>
            <a:off x="6156008" y="1484948"/>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第三节  了解税收与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劳动者的权利义务</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83973" name="Rectangle 128"/>
          <p:cNvSpPr>
            <a:spLocks noGrp="1"/>
          </p:cNvSpPr>
          <p:nvPr>
            <p:ph type="title"/>
          </p:nvPr>
        </p:nvSpPr>
        <p:spPr>
          <a:xfrm>
            <a:off x="1764030" y="116840"/>
            <a:ext cx="5105400" cy="654050"/>
          </a:xfrm>
        </p:spPr>
        <p:txBody>
          <a:bodyPr vert="horz" wrap="square" lIns="91440" tIns="45720" rIns="91440" bIns="45720" anchor="ctr" anchorCtr="0"/>
          <a:p>
            <a:r>
              <a:rPr lang="zh-CN" altLang="en-US" sz="4000" dirty="0">
                <a:latin typeface="微软雅黑" panose="020B0503020204020204" charset="-122"/>
                <a:ea typeface="微软雅黑" panose="020B0503020204020204" charset="-122"/>
                <a:cs typeface="微软雅黑" panose="020B0503020204020204" charset="-122"/>
              </a:rPr>
              <a:t>第二课  走进经济圈</a:t>
            </a:r>
            <a:endParaRPr lang="zh-CN" altLang="en-US" sz="4000" dirty="0">
              <a:latin typeface="微软雅黑" panose="020B0503020204020204" charset="-122"/>
              <a:ea typeface="微软雅黑" panose="020B0503020204020204" charset="-122"/>
              <a:cs typeface="微软雅黑" panose="020B0503020204020204" charset="-122"/>
            </a:endParaRPr>
          </a:p>
        </p:txBody>
      </p:sp>
      <p:sp>
        <p:nvSpPr>
          <p:cNvPr id="68738" name="AutoShape 130">
            <a:hlinkClick r:id="rId1" action="ppaction://hlinksldjump"/>
          </p:cNvPr>
          <p:cNvSpPr>
            <a:spLocks noChangeArrowheads="1"/>
          </p:cNvSpPr>
          <p:nvPr/>
        </p:nvSpPr>
        <p:spPr bwMode="gray">
          <a:xfrm>
            <a:off x="179705" y="1484948"/>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grpSp>
        <p:nvGrpSpPr>
          <p:cNvPr id="83975" name="Group 131"/>
          <p:cNvGrpSpPr/>
          <p:nvPr/>
        </p:nvGrpSpPr>
        <p:grpSpPr>
          <a:xfrm>
            <a:off x="406083" y="2313305"/>
            <a:ext cx="2376487" cy="3455988"/>
            <a:chOff x="3560" y="1492"/>
            <a:chExt cx="1363" cy="1800"/>
          </a:xfrm>
        </p:grpSpPr>
        <p:sp>
          <p:nvSpPr>
            <p:cNvPr id="83994" name="AutoShape 64"/>
            <p:cNvSpPr/>
            <p:nvPr/>
          </p:nvSpPr>
          <p:spPr>
            <a:xfrm>
              <a:off x="3560" y="1492"/>
              <a:ext cx="1363" cy="1800"/>
            </a:xfrm>
            <a:prstGeom prst="roundRect">
              <a:avLst>
                <a:gd name="adj" fmla="val 17509"/>
              </a:avLst>
            </a:prstGeom>
            <a:gradFill rotWithShape="1">
              <a:gsLst>
                <a:gs pos="0">
                  <a:srgbClr val="34B034"/>
                </a:gs>
                <a:gs pos="100000">
                  <a:srgbClr val="3F8B4A"/>
                </a:gs>
              </a:gsLst>
              <a:lin ang="2700000" scaled="1"/>
              <a:tileRect/>
            </a:gradFill>
            <a:ln w="9525">
              <a:noFill/>
            </a:ln>
          </p:spPr>
          <p:txBody>
            <a:bodyPr wrap="none" anchor="ctr" anchorCtr="0"/>
            <a:p>
              <a:endParaRPr lang="zh-CN" altLang="en-US" dirty="0">
                <a:latin typeface="Arial" panose="020B0604020202020204" pitchFamily="34" charset="0"/>
              </a:endParaRPr>
            </a:p>
          </p:txBody>
        </p:sp>
        <p:sp>
          <p:nvSpPr>
            <p:cNvPr id="83995" name="AutoShape 65"/>
            <p:cNvSpPr/>
            <p:nvPr/>
          </p:nvSpPr>
          <p:spPr>
            <a:xfrm>
              <a:off x="3581" y="1497"/>
              <a:ext cx="1322" cy="1766"/>
            </a:xfrm>
            <a:prstGeom prst="roundRect">
              <a:avLst>
                <a:gd name="adj" fmla="val 16667"/>
              </a:avLst>
            </a:prstGeom>
            <a:solidFill>
              <a:srgbClr val="73E77E"/>
            </a:solidFill>
            <a:ln w="9525">
              <a:noFill/>
            </a:ln>
          </p:spPr>
          <p:txBody>
            <a:bodyPr wrap="none" anchor="ctr" anchorCtr="0"/>
            <a:p>
              <a:endParaRPr lang="zh-CN" altLang="en-US" dirty="0">
                <a:latin typeface="Arial" panose="020B0604020202020204" pitchFamily="34" charset="0"/>
              </a:endParaRPr>
            </a:p>
          </p:txBody>
        </p:sp>
        <p:sp>
          <p:nvSpPr>
            <p:cNvPr id="83996" name="AutoShape 66"/>
            <p:cNvSpPr/>
            <p:nvPr/>
          </p:nvSpPr>
          <p:spPr>
            <a:xfrm>
              <a:off x="3592" y="2797"/>
              <a:ext cx="1304" cy="447"/>
            </a:xfrm>
            <a:prstGeom prst="roundRect">
              <a:avLst>
                <a:gd name="adj" fmla="val 50000"/>
              </a:avLst>
            </a:prstGeom>
            <a:gradFill rotWithShape="1">
              <a:gsLst>
                <a:gs pos="0">
                  <a:srgbClr val="73E77E"/>
                </a:gs>
                <a:gs pos="100000">
                  <a:srgbClr val="B3F2B9"/>
                </a:gs>
              </a:gsLst>
              <a:lin ang="5400000" scaled="1"/>
              <a:tileRect/>
            </a:gradFill>
            <a:ln w="9525">
              <a:noFill/>
            </a:ln>
          </p:spPr>
          <p:txBody>
            <a:bodyPr wrap="none" anchor="ctr" anchorCtr="0"/>
            <a:p>
              <a:endParaRPr lang="zh-CN" altLang="en-US" dirty="0">
                <a:latin typeface="Arial" panose="020B0604020202020204" pitchFamily="34" charset="0"/>
              </a:endParaRPr>
            </a:p>
          </p:txBody>
        </p:sp>
        <p:sp>
          <p:nvSpPr>
            <p:cNvPr id="83997" name="AutoShape 67"/>
            <p:cNvSpPr/>
            <p:nvPr/>
          </p:nvSpPr>
          <p:spPr>
            <a:xfrm>
              <a:off x="3592" y="1511"/>
              <a:ext cx="1304" cy="446"/>
            </a:xfrm>
            <a:prstGeom prst="roundRect">
              <a:avLst>
                <a:gd name="adj" fmla="val 50000"/>
              </a:avLst>
            </a:prstGeom>
            <a:gradFill rotWithShape="1">
              <a:gsLst>
                <a:gs pos="0">
                  <a:srgbClr val="D0F7D4"/>
                </a:gs>
                <a:gs pos="100000">
                  <a:srgbClr val="73E77E"/>
                </a:gs>
              </a:gsLst>
              <a:lin ang="5400000" scaled="1"/>
              <a:tileRect/>
            </a:gradFill>
            <a:ln w="9525">
              <a:noFill/>
            </a:ln>
          </p:spPr>
          <p:txBody>
            <a:bodyPr wrap="none" anchor="ctr" anchorCtr="0"/>
            <a:p>
              <a:endParaRPr lang="zh-CN" altLang="en-US" dirty="0">
                <a:latin typeface="Arial" panose="020B0604020202020204" pitchFamily="34" charset="0"/>
              </a:endParaRPr>
            </a:p>
          </p:txBody>
        </p:sp>
      </p:grpSp>
      <p:sp>
        <p:nvSpPr>
          <p:cNvPr id="68744" name="AutoShape 136">
            <a:hlinkClick r:id="rId1" action="ppaction://hlinksldjump"/>
          </p:cNvPr>
          <p:cNvSpPr>
            <a:spLocks noChangeArrowheads="1"/>
          </p:cNvSpPr>
          <p:nvPr/>
        </p:nvSpPr>
        <p:spPr bwMode="gray">
          <a:xfrm>
            <a:off x="3167698" y="1484948"/>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第二节  做现代企业人</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grpSp>
        <p:nvGrpSpPr>
          <p:cNvPr id="83977" name="Group 137"/>
          <p:cNvGrpSpPr/>
          <p:nvPr/>
        </p:nvGrpSpPr>
        <p:grpSpPr>
          <a:xfrm>
            <a:off x="3465513" y="2313305"/>
            <a:ext cx="2376487" cy="3455988"/>
            <a:chOff x="3560" y="1492"/>
            <a:chExt cx="1363" cy="1800"/>
          </a:xfrm>
        </p:grpSpPr>
        <p:sp>
          <p:nvSpPr>
            <p:cNvPr id="83990" name="AutoShape 64"/>
            <p:cNvSpPr/>
            <p:nvPr/>
          </p:nvSpPr>
          <p:spPr>
            <a:xfrm>
              <a:off x="3560" y="1492"/>
              <a:ext cx="1363" cy="1800"/>
            </a:xfrm>
            <a:prstGeom prst="roundRect">
              <a:avLst>
                <a:gd name="adj" fmla="val 17509"/>
              </a:avLst>
            </a:prstGeom>
            <a:gradFill rotWithShape="1">
              <a:gsLst>
                <a:gs pos="0">
                  <a:srgbClr val="34B034"/>
                </a:gs>
                <a:gs pos="100000">
                  <a:srgbClr val="3F8B4A"/>
                </a:gs>
              </a:gsLst>
              <a:lin ang="2700000" scaled="1"/>
              <a:tileRect/>
            </a:gradFill>
            <a:ln w="9525">
              <a:noFill/>
            </a:ln>
          </p:spPr>
          <p:txBody>
            <a:bodyPr wrap="none" anchor="ctr" anchorCtr="0"/>
            <a:p>
              <a:endParaRPr lang="zh-CN" altLang="en-US" dirty="0">
                <a:latin typeface="Arial" panose="020B0604020202020204" pitchFamily="34" charset="0"/>
              </a:endParaRPr>
            </a:p>
          </p:txBody>
        </p:sp>
        <p:sp>
          <p:nvSpPr>
            <p:cNvPr id="83991" name="AutoShape 65"/>
            <p:cNvSpPr/>
            <p:nvPr/>
          </p:nvSpPr>
          <p:spPr>
            <a:xfrm>
              <a:off x="3581" y="1497"/>
              <a:ext cx="1322" cy="1766"/>
            </a:xfrm>
            <a:prstGeom prst="roundRect">
              <a:avLst>
                <a:gd name="adj" fmla="val 16667"/>
              </a:avLst>
            </a:prstGeom>
            <a:solidFill>
              <a:srgbClr val="73E77E"/>
            </a:solidFill>
            <a:ln w="9525">
              <a:noFill/>
            </a:ln>
          </p:spPr>
          <p:txBody>
            <a:bodyPr wrap="none" anchor="ctr" anchorCtr="0"/>
            <a:p>
              <a:endParaRPr lang="zh-CN" altLang="en-US" dirty="0">
                <a:latin typeface="Arial" panose="020B0604020202020204" pitchFamily="34" charset="0"/>
              </a:endParaRPr>
            </a:p>
          </p:txBody>
        </p:sp>
        <p:sp>
          <p:nvSpPr>
            <p:cNvPr id="83992" name="AutoShape 66"/>
            <p:cNvSpPr/>
            <p:nvPr/>
          </p:nvSpPr>
          <p:spPr>
            <a:xfrm>
              <a:off x="3592" y="2797"/>
              <a:ext cx="1304" cy="447"/>
            </a:xfrm>
            <a:prstGeom prst="roundRect">
              <a:avLst>
                <a:gd name="adj" fmla="val 50000"/>
              </a:avLst>
            </a:prstGeom>
            <a:gradFill rotWithShape="1">
              <a:gsLst>
                <a:gs pos="0">
                  <a:srgbClr val="73E77E"/>
                </a:gs>
                <a:gs pos="100000">
                  <a:srgbClr val="B3F2B9"/>
                </a:gs>
              </a:gsLst>
              <a:lin ang="5400000" scaled="1"/>
              <a:tileRect/>
            </a:gradFill>
            <a:ln w="9525">
              <a:noFill/>
            </a:ln>
          </p:spPr>
          <p:txBody>
            <a:bodyPr wrap="none" anchor="ctr" anchorCtr="0"/>
            <a:p>
              <a:endParaRPr lang="zh-CN" altLang="en-US" dirty="0">
                <a:latin typeface="Arial" panose="020B0604020202020204" pitchFamily="34" charset="0"/>
              </a:endParaRPr>
            </a:p>
          </p:txBody>
        </p:sp>
        <p:sp>
          <p:nvSpPr>
            <p:cNvPr id="83993" name="AutoShape 67"/>
            <p:cNvSpPr/>
            <p:nvPr/>
          </p:nvSpPr>
          <p:spPr>
            <a:xfrm>
              <a:off x="3592" y="1511"/>
              <a:ext cx="1304" cy="446"/>
            </a:xfrm>
            <a:prstGeom prst="roundRect">
              <a:avLst>
                <a:gd name="adj" fmla="val 50000"/>
              </a:avLst>
            </a:prstGeom>
            <a:gradFill rotWithShape="1">
              <a:gsLst>
                <a:gs pos="0">
                  <a:srgbClr val="D0F7D4"/>
                </a:gs>
                <a:gs pos="100000">
                  <a:srgbClr val="73E77E"/>
                </a:gs>
              </a:gsLst>
              <a:lin ang="5400000" scaled="1"/>
              <a:tileRect/>
            </a:gradFill>
            <a:ln w="9525">
              <a:noFill/>
            </a:ln>
          </p:spPr>
          <p:txBody>
            <a:bodyPr wrap="none" anchor="ctr" anchorCtr="0"/>
            <a:p>
              <a:endParaRPr lang="zh-CN" altLang="en-US" dirty="0">
                <a:latin typeface="Arial" panose="020B0604020202020204" pitchFamily="34" charset="0"/>
              </a:endParaRPr>
            </a:p>
          </p:txBody>
        </p:sp>
      </p:grpSp>
      <p:sp>
        <p:nvSpPr>
          <p:cNvPr id="83978" name="Text Box 216"/>
          <p:cNvSpPr txBox="1"/>
          <p:nvPr/>
        </p:nvSpPr>
        <p:spPr>
          <a:xfrm>
            <a:off x="539433" y="2925445"/>
            <a:ext cx="2011680" cy="645160"/>
          </a:xfrm>
          <a:prstGeom prst="rect">
            <a:avLst/>
          </a:prstGeom>
          <a:noFill/>
          <a:ln w="9525">
            <a:noFill/>
          </a:ln>
          <a:effectLst>
            <a:prstShdw prst="shdw17" dist="17961" dir="2699999">
              <a:schemeClr val="bg2"/>
            </a:prstShdw>
          </a:effectLst>
        </p:spPr>
        <p:txBody>
          <a:bodyPr wrap="none">
            <a:spAutoFit/>
          </a:bodyPr>
          <a:p>
            <a:r>
              <a:rPr lang="zh-CN" altLang="en-US" b="1" dirty="0">
                <a:latin typeface="微软雅黑" panose="020B0503020204020204" charset="-122"/>
                <a:ea typeface="微软雅黑" panose="020B0503020204020204" charset="-122"/>
              </a:rPr>
              <a:t>一、市场经济与宏</a:t>
            </a:r>
            <a:endParaRPr lang="zh-CN" altLang="en-US" b="1" dirty="0">
              <a:latin typeface="微软雅黑" panose="020B0503020204020204" charset="-122"/>
              <a:ea typeface="微软雅黑" panose="020B0503020204020204" charset="-122"/>
            </a:endParaRPr>
          </a:p>
          <a:p>
            <a:r>
              <a:rPr lang="zh-CN" altLang="en-US" b="1" dirty="0">
                <a:latin typeface="微软雅黑" panose="020B0503020204020204" charset="-122"/>
                <a:ea typeface="微软雅黑" panose="020B0503020204020204" charset="-122"/>
              </a:rPr>
              <a:t>观调控</a:t>
            </a:r>
            <a:endParaRPr lang="zh-CN" altLang="en-US" b="1" dirty="0">
              <a:latin typeface="微软雅黑" panose="020B0503020204020204" charset="-122"/>
              <a:ea typeface="微软雅黑" panose="020B0503020204020204" charset="-122"/>
            </a:endParaRPr>
          </a:p>
        </p:txBody>
      </p:sp>
      <p:sp>
        <p:nvSpPr>
          <p:cNvPr id="83979" name="Text Box 217"/>
          <p:cNvSpPr txBox="1"/>
          <p:nvPr/>
        </p:nvSpPr>
        <p:spPr>
          <a:xfrm>
            <a:off x="505778" y="3867150"/>
            <a:ext cx="2240280" cy="645160"/>
          </a:xfrm>
          <a:prstGeom prst="rect">
            <a:avLst/>
          </a:prstGeom>
          <a:noFill/>
          <a:ln w="9525">
            <a:noFill/>
          </a:ln>
          <a:effectLst>
            <a:prstShdw prst="shdw17" dist="17961" dir="2699999">
              <a:schemeClr val="bg2"/>
            </a:prstShdw>
          </a:effectLst>
        </p:spPr>
        <p:txBody>
          <a:bodyPr wrap="none">
            <a:spAutoFit/>
          </a:bodyPr>
          <a:p>
            <a:r>
              <a:rPr lang="zh-CN" altLang="en-US" b="1" dirty="0">
                <a:latin typeface="微软雅黑" panose="020B0503020204020204" charset="-122"/>
                <a:ea typeface="微软雅黑" panose="020B0503020204020204" charset="-122"/>
              </a:rPr>
              <a:t>二、市场活动必须遵</a:t>
            </a:r>
            <a:endParaRPr lang="zh-CN" altLang="en-US" b="1" dirty="0">
              <a:latin typeface="微软雅黑" panose="020B0503020204020204" charset="-122"/>
              <a:ea typeface="微软雅黑" panose="020B0503020204020204" charset="-122"/>
            </a:endParaRPr>
          </a:p>
          <a:p>
            <a:r>
              <a:rPr lang="zh-CN" altLang="en-US" b="1" dirty="0">
                <a:latin typeface="微软雅黑" panose="020B0503020204020204" charset="-122"/>
                <a:ea typeface="微软雅黑" panose="020B0503020204020204" charset="-122"/>
              </a:rPr>
              <a:t>循的交易原则</a:t>
            </a:r>
            <a:endParaRPr lang="zh-CN" altLang="en-US" b="1" dirty="0">
              <a:latin typeface="微软雅黑" panose="020B0503020204020204" charset="-122"/>
              <a:ea typeface="微软雅黑" panose="020B0503020204020204" charset="-122"/>
            </a:endParaRPr>
          </a:p>
        </p:txBody>
      </p:sp>
      <p:sp>
        <p:nvSpPr>
          <p:cNvPr id="83980" name="Text Box 218"/>
          <p:cNvSpPr txBox="1"/>
          <p:nvPr/>
        </p:nvSpPr>
        <p:spPr>
          <a:xfrm>
            <a:off x="3566795" y="2852738"/>
            <a:ext cx="2240280" cy="645160"/>
          </a:xfrm>
          <a:prstGeom prst="rect">
            <a:avLst/>
          </a:prstGeom>
          <a:noFill/>
          <a:ln w="9525">
            <a:noFill/>
          </a:ln>
          <a:effectLst>
            <a:prstShdw prst="shdw17" dist="17961" dir="2699999">
              <a:schemeClr val="bg2"/>
            </a:prstShdw>
          </a:effectLst>
        </p:spPr>
        <p:txBody>
          <a:bodyPr wrap="none">
            <a:spAutoFit/>
          </a:bodyPr>
          <a:p>
            <a:r>
              <a:rPr lang="zh-CN" altLang="en-US" b="1" dirty="0">
                <a:latin typeface="微软雅黑" panose="020B0503020204020204" charset="-122"/>
                <a:ea typeface="微软雅黑" panose="020B0503020204020204" charset="-122"/>
              </a:rPr>
              <a:t>一、企业是最重要的</a:t>
            </a:r>
            <a:endParaRPr lang="zh-CN" altLang="en-US" b="1" dirty="0">
              <a:latin typeface="微软雅黑" panose="020B0503020204020204" charset="-122"/>
              <a:ea typeface="微软雅黑" panose="020B0503020204020204" charset="-122"/>
            </a:endParaRPr>
          </a:p>
          <a:p>
            <a:r>
              <a:rPr lang="zh-CN" altLang="en-US" b="1" dirty="0">
                <a:latin typeface="微软雅黑" panose="020B0503020204020204" charset="-122"/>
                <a:ea typeface="微软雅黑" panose="020B0503020204020204" charset="-122"/>
              </a:rPr>
              <a:t>市场主体</a:t>
            </a:r>
            <a:endParaRPr lang="zh-CN" altLang="en-US" b="1" dirty="0">
              <a:latin typeface="微软雅黑" panose="020B0503020204020204" charset="-122"/>
              <a:ea typeface="微软雅黑" panose="020B0503020204020204" charset="-122"/>
            </a:endParaRPr>
          </a:p>
        </p:txBody>
      </p:sp>
      <p:sp>
        <p:nvSpPr>
          <p:cNvPr id="83981" name="Text Box 219"/>
          <p:cNvSpPr txBox="1"/>
          <p:nvPr/>
        </p:nvSpPr>
        <p:spPr>
          <a:xfrm>
            <a:off x="3566478" y="3867150"/>
            <a:ext cx="2240280" cy="645160"/>
          </a:xfrm>
          <a:prstGeom prst="rect">
            <a:avLst/>
          </a:prstGeom>
          <a:noFill/>
          <a:ln w="9525">
            <a:noFill/>
          </a:ln>
          <a:effectLst>
            <a:prstShdw prst="shdw17" dist="17961" dir="2699999">
              <a:schemeClr val="bg2"/>
            </a:prstShdw>
          </a:effectLst>
        </p:spPr>
        <p:txBody>
          <a:bodyPr wrap="none">
            <a:spAutoFit/>
          </a:bodyPr>
          <a:p>
            <a:r>
              <a:rPr lang="zh-CN" altLang="en-US" b="1" dirty="0">
                <a:latin typeface="微软雅黑" panose="020B0503020204020204" charset="-122"/>
                <a:ea typeface="微软雅黑" panose="020B0503020204020204" charset="-122"/>
              </a:rPr>
              <a:t>二、企业的经营和发</a:t>
            </a:r>
            <a:endParaRPr lang="zh-CN" altLang="en-US" b="1" dirty="0">
              <a:latin typeface="微软雅黑" panose="020B0503020204020204" charset="-122"/>
              <a:ea typeface="微软雅黑" panose="020B0503020204020204" charset="-122"/>
            </a:endParaRPr>
          </a:p>
          <a:p>
            <a:r>
              <a:rPr lang="zh-CN" altLang="en-US" b="1" dirty="0">
                <a:latin typeface="微软雅黑" panose="020B0503020204020204" charset="-122"/>
                <a:ea typeface="微软雅黑" panose="020B0503020204020204" charset="-122"/>
              </a:rPr>
              <a:t>展</a:t>
            </a:r>
            <a:endParaRPr lang="zh-CN" altLang="en-US" b="1" dirty="0">
              <a:latin typeface="微软雅黑" panose="020B0503020204020204" charset="-122"/>
              <a:ea typeface="微软雅黑" panose="020B0503020204020204" charset="-122"/>
            </a:endParaRPr>
          </a:p>
        </p:txBody>
      </p:sp>
      <p:sp>
        <p:nvSpPr>
          <p:cNvPr id="83982" name="Text Box 221"/>
          <p:cNvSpPr txBox="1"/>
          <p:nvPr/>
        </p:nvSpPr>
        <p:spPr>
          <a:xfrm>
            <a:off x="6659563" y="2852738"/>
            <a:ext cx="2011680" cy="645160"/>
          </a:xfrm>
          <a:prstGeom prst="rect">
            <a:avLst/>
          </a:prstGeom>
          <a:noFill/>
          <a:ln w="9525">
            <a:noFill/>
          </a:ln>
          <a:effectLst>
            <a:prstShdw prst="shdw17" dist="17961" dir="2699999">
              <a:schemeClr val="bg2"/>
            </a:prstShdw>
          </a:effectLst>
        </p:spPr>
        <p:txBody>
          <a:bodyPr wrap="none">
            <a:spAutoFit/>
          </a:bodyPr>
          <a:p>
            <a:r>
              <a:rPr lang="zh-CN" altLang="en-US" b="1" dirty="0">
                <a:latin typeface="微软雅黑" panose="020B0503020204020204" charset="-122"/>
                <a:ea typeface="微软雅黑" panose="020B0503020204020204" charset="-122"/>
              </a:rPr>
              <a:t>一、依法纳税是公</a:t>
            </a:r>
            <a:endParaRPr lang="zh-CN" altLang="en-US" b="1" dirty="0">
              <a:latin typeface="微软雅黑" panose="020B0503020204020204" charset="-122"/>
              <a:ea typeface="微软雅黑" panose="020B0503020204020204" charset="-122"/>
            </a:endParaRPr>
          </a:p>
          <a:p>
            <a:r>
              <a:rPr lang="zh-CN" altLang="en-US" b="1" dirty="0">
                <a:latin typeface="微软雅黑" panose="020B0503020204020204" charset="-122"/>
                <a:ea typeface="微软雅黑" panose="020B0503020204020204" charset="-122"/>
              </a:rPr>
              <a:t>民的基本义务</a:t>
            </a:r>
            <a:endParaRPr lang="zh-CN" altLang="en-US" b="1" dirty="0">
              <a:latin typeface="微软雅黑" panose="020B0503020204020204" charset="-122"/>
              <a:ea typeface="微软雅黑" panose="020B0503020204020204" charset="-122"/>
            </a:endParaRPr>
          </a:p>
        </p:txBody>
      </p:sp>
      <p:sp>
        <p:nvSpPr>
          <p:cNvPr id="83983" name="Text Box 222"/>
          <p:cNvSpPr txBox="1"/>
          <p:nvPr/>
        </p:nvSpPr>
        <p:spPr>
          <a:xfrm>
            <a:off x="6659563" y="3933825"/>
            <a:ext cx="2011680" cy="645160"/>
          </a:xfrm>
          <a:prstGeom prst="rect">
            <a:avLst/>
          </a:prstGeom>
          <a:noFill/>
          <a:ln w="9525">
            <a:noFill/>
          </a:ln>
          <a:effectLst>
            <a:prstShdw prst="shdw17" dist="17961" dir="2699999">
              <a:schemeClr val="bg2"/>
            </a:prstShdw>
          </a:effectLst>
        </p:spPr>
        <p:txBody>
          <a:bodyPr wrap="none">
            <a:spAutoFit/>
          </a:bodyPr>
          <a:p>
            <a:r>
              <a:rPr lang="zh-CN" altLang="en-US" b="1" dirty="0">
                <a:latin typeface="微软雅黑" panose="020B0503020204020204" charset="-122"/>
                <a:ea typeface="微软雅黑" panose="020B0503020204020204" charset="-122"/>
              </a:rPr>
              <a:t>二、劳动者的权利</a:t>
            </a:r>
            <a:endParaRPr lang="zh-CN" altLang="en-US" b="1" dirty="0">
              <a:latin typeface="微软雅黑" panose="020B0503020204020204" charset="-122"/>
              <a:ea typeface="微软雅黑" panose="020B0503020204020204" charset="-122"/>
            </a:endParaRPr>
          </a:p>
          <a:p>
            <a:r>
              <a:rPr lang="zh-CN" altLang="en-US" b="1" dirty="0">
                <a:latin typeface="微软雅黑" panose="020B0503020204020204" charset="-122"/>
                <a:ea typeface="微软雅黑" panose="020B0503020204020204" charset="-122"/>
              </a:rPr>
              <a:t>和义务</a:t>
            </a:r>
            <a:endParaRPr lang="zh-CN" altLang="en-US" b="1" dirty="0">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83973"/>
                                        </p:tgtEl>
                                        <p:attrNameLst>
                                          <p:attrName>style.visibility</p:attrName>
                                        </p:attrNameLst>
                                      </p:cBhvr>
                                      <p:to>
                                        <p:strVal val="visible"/>
                                      </p:to>
                                    </p:set>
                                    <p:animEffect transition="in" filter="fade">
                                      <p:cBhvr>
                                        <p:cTn id="7" dur="100"/>
                                        <p:tgtEl>
                                          <p:spTgt spid="83973"/>
                                        </p:tgtEl>
                                      </p:cBhvr>
                                    </p:animEffect>
                                    <p:anim calcmode="lin" valueType="num">
                                      <p:cBhvr>
                                        <p:cTn id="8" dur="400" fill="hold"/>
                                        <p:tgtEl>
                                          <p:spTgt spid="83973"/>
                                        </p:tgtEl>
                                        <p:attrNameLst>
                                          <p:attrName>ppt_x</p:attrName>
                                        </p:attrNameLst>
                                      </p:cBhvr>
                                      <p:tavLst>
                                        <p:tav tm="0">
                                          <p:val>
                                            <p:strVal val="#ppt_x"/>
                                          </p:val>
                                        </p:tav>
                                        <p:tav tm="100000">
                                          <p:val>
                                            <p:strVal val="#ppt_x"/>
                                          </p:val>
                                        </p:tav>
                                      </p:tavLst>
                                    </p:anim>
                                    <p:anim calcmode="lin" valueType="num">
                                      <p:cBhvr>
                                        <p:cTn id="9" dur="400" fill="hold"/>
                                        <p:tgtEl>
                                          <p:spTgt spid="8397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8397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8397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68738"/>
                                        </p:tgtEl>
                                        <p:attrNameLst>
                                          <p:attrName>style.visibility</p:attrName>
                                        </p:attrNameLst>
                                      </p:cBhvr>
                                      <p:to>
                                        <p:strVal val="visible"/>
                                      </p:to>
                                    </p:set>
                                    <p:anim calcmode="lin" valueType="num">
                                      <p:cBhvr>
                                        <p:cTn id="16" dur="500" fill="hold"/>
                                        <p:tgtEl>
                                          <p:spTgt spid="68738"/>
                                        </p:tgtEl>
                                        <p:attrNameLst>
                                          <p:attrName>ppt_w</p:attrName>
                                        </p:attrNameLst>
                                      </p:cBhvr>
                                      <p:tavLst>
                                        <p:tav tm="0">
                                          <p:val>
                                            <p:fltVal val="0"/>
                                          </p:val>
                                        </p:tav>
                                        <p:tav tm="100000">
                                          <p:val>
                                            <p:strVal val="#ppt_w"/>
                                          </p:val>
                                        </p:tav>
                                      </p:tavLst>
                                    </p:anim>
                                    <p:anim calcmode="lin" valueType="num">
                                      <p:cBhvr>
                                        <p:cTn id="17" dur="500" fill="hold"/>
                                        <p:tgtEl>
                                          <p:spTgt spid="68738"/>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83975"/>
                                        </p:tgtEl>
                                        <p:attrNameLst>
                                          <p:attrName>style.visibility</p:attrName>
                                        </p:attrNameLst>
                                      </p:cBhvr>
                                      <p:to>
                                        <p:strVal val="visible"/>
                                      </p:to>
                                    </p:set>
                                    <p:anim calcmode="lin" valueType="num">
                                      <p:cBhvr additive="base">
                                        <p:cTn id="22" dur="500" fill="hold"/>
                                        <p:tgtEl>
                                          <p:spTgt spid="83975"/>
                                        </p:tgtEl>
                                        <p:attrNameLst>
                                          <p:attrName>ppt_x</p:attrName>
                                        </p:attrNameLst>
                                      </p:cBhvr>
                                      <p:tavLst>
                                        <p:tav tm="0">
                                          <p:val>
                                            <p:strVal val="#ppt_x"/>
                                          </p:val>
                                        </p:tav>
                                        <p:tav tm="100000">
                                          <p:val>
                                            <p:strVal val="#ppt_x"/>
                                          </p:val>
                                        </p:tav>
                                      </p:tavLst>
                                    </p:anim>
                                    <p:anim calcmode="lin" valueType="num">
                                      <p:cBhvr additive="base">
                                        <p:cTn id="23" dur="500" fill="hold"/>
                                        <p:tgtEl>
                                          <p:spTgt spid="8397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68744"/>
                                        </p:tgtEl>
                                        <p:attrNameLst>
                                          <p:attrName>style.visibility</p:attrName>
                                        </p:attrNameLst>
                                      </p:cBhvr>
                                      <p:to>
                                        <p:strVal val="visible"/>
                                      </p:to>
                                    </p:set>
                                    <p:anim calcmode="lin" valueType="num">
                                      <p:cBhvr>
                                        <p:cTn id="28" dur="500" fill="hold"/>
                                        <p:tgtEl>
                                          <p:spTgt spid="68744"/>
                                        </p:tgtEl>
                                        <p:attrNameLst>
                                          <p:attrName>ppt_w</p:attrName>
                                        </p:attrNameLst>
                                      </p:cBhvr>
                                      <p:tavLst>
                                        <p:tav tm="0">
                                          <p:val>
                                            <p:fltVal val="0"/>
                                          </p:val>
                                        </p:tav>
                                        <p:tav tm="100000">
                                          <p:val>
                                            <p:strVal val="#ppt_w"/>
                                          </p:val>
                                        </p:tav>
                                      </p:tavLst>
                                    </p:anim>
                                    <p:anim calcmode="lin" valueType="num">
                                      <p:cBhvr>
                                        <p:cTn id="29" dur="500" fill="hold"/>
                                        <p:tgtEl>
                                          <p:spTgt spid="68744"/>
                                        </p:tgtEl>
                                        <p:attrNameLst>
                                          <p:attrName>ppt_h</p:attrName>
                                        </p:attrNameLst>
                                      </p:cBhvr>
                                      <p:tavLst>
                                        <p:tav tm="0">
                                          <p:val>
                                            <p:fltVal val="0"/>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83977"/>
                                        </p:tgtEl>
                                        <p:attrNameLst>
                                          <p:attrName>style.visibility</p:attrName>
                                        </p:attrNameLst>
                                      </p:cBhvr>
                                      <p:to>
                                        <p:strVal val="visible"/>
                                      </p:to>
                                    </p:set>
                                    <p:anim calcmode="lin" valueType="num">
                                      <p:cBhvr additive="base">
                                        <p:cTn id="34" dur="500" fill="hold"/>
                                        <p:tgtEl>
                                          <p:spTgt spid="83977"/>
                                        </p:tgtEl>
                                        <p:attrNameLst>
                                          <p:attrName>ppt_x</p:attrName>
                                        </p:attrNameLst>
                                      </p:cBhvr>
                                      <p:tavLst>
                                        <p:tav tm="0">
                                          <p:val>
                                            <p:strVal val="#ppt_x"/>
                                          </p:val>
                                        </p:tav>
                                        <p:tav tm="100000">
                                          <p:val>
                                            <p:strVal val="#ppt_x"/>
                                          </p:val>
                                        </p:tav>
                                      </p:tavLst>
                                    </p:anim>
                                    <p:anim calcmode="lin" valueType="num">
                                      <p:cBhvr additive="base">
                                        <p:cTn id="35" dur="500" fill="hold"/>
                                        <p:tgtEl>
                                          <p:spTgt spid="83977"/>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3" presetClass="entr" presetSubtype="16" fill="hold" grpId="0" nodeType="clickEffect">
                                  <p:stCondLst>
                                    <p:cond delay="0"/>
                                  </p:stCondLst>
                                  <p:childTnLst>
                                    <p:set>
                                      <p:cBhvr>
                                        <p:cTn id="39" dur="1" fill="hold">
                                          <p:stCondLst>
                                            <p:cond delay="0"/>
                                          </p:stCondLst>
                                        </p:cTn>
                                        <p:tgtEl>
                                          <p:spTgt spid="68617"/>
                                        </p:tgtEl>
                                        <p:attrNameLst>
                                          <p:attrName>style.visibility</p:attrName>
                                        </p:attrNameLst>
                                      </p:cBhvr>
                                      <p:to>
                                        <p:strVal val="visible"/>
                                      </p:to>
                                    </p:set>
                                    <p:anim calcmode="lin" valueType="num">
                                      <p:cBhvr>
                                        <p:cTn id="40" dur="500" fill="hold"/>
                                        <p:tgtEl>
                                          <p:spTgt spid="68617"/>
                                        </p:tgtEl>
                                        <p:attrNameLst>
                                          <p:attrName>ppt_w</p:attrName>
                                        </p:attrNameLst>
                                      </p:cBhvr>
                                      <p:tavLst>
                                        <p:tav tm="0">
                                          <p:val>
                                            <p:fltVal val="0"/>
                                          </p:val>
                                        </p:tav>
                                        <p:tav tm="100000">
                                          <p:val>
                                            <p:strVal val="#ppt_w"/>
                                          </p:val>
                                        </p:tav>
                                      </p:tavLst>
                                    </p:anim>
                                    <p:anim calcmode="lin" valueType="num">
                                      <p:cBhvr>
                                        <p:cTn id="41" dur="500" fill="hold"/>
                                        <p:tgtEl>
                                          <p:spTgt spid="68617"/>
                                        </p:tgtEl>
                                        <p:attrNameLst>
                                          <p:attrName>ppt_h</p:attrName>
                                        </p:attrNameLst>
                                      </p:cBhvr>
                                      <p:tavLst>
                                        <p:tav tm="0">
                                          <p:val>
                                            <p:fltVal val="0"/>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23" presetClass="entr" presetSubtype="16" fill="hold" nodeType="clickEffect">
                                  <p:stCondLst>
                                    <p:cond delay="0"/>
                                  </p:stCondLst>
                                  <p:childTnLst>
                                    <p:set>
                                      <p:cBhvr>
                                        <p:cTn id="45" dur="1" fill="hold">
                                          <p:stCondLst>
                                            <p:cond delay="0"/>
                                          </p:stCondLst>
                                        </p:cTn>
                                        <p:tgtEl>
                                          <p:spTgt spid="83971"/>
                                        </p:tgtEl>
                                        <p:attrNameLst>
                                          <p:attrName>style.visibility</p:attrName>
                                        </p:attrNameLst>
                                      </p:cBhvr>
                                      <p:to>
                                        <p:strVal val="visible"/>
                                      </p:to>
                                    </p:set>
                                    <p:anim calcmode="lin" valueType="num">
                                      <p:cBhvr>
                                        <p:cTn id="46" dur="500" fill="hold"/>
                                        <p:tgtEl>
                                          <p:spTgt spid="83971"/>
                                        </p:tgtEl>
                                        <p:attrNameLst>
                                          <p:attrName>ppt_w</p:attrName>
                                        </p:attrNameLst>
                                      </p:cBhvr>
                                      <p:tavLst>
                                        <p:tav tm="0">
                                          <p:val>
                                            <p:fltVal val="0"/>
                                          </p:val>
                                        </p:tav>
                                        <p:tav tm="100000">
                                          <p:val>
                                            <p:strVal val="#ppt_w"/>
                                          </p:val>
                                        </p:tav>
                                      </p:tavLst>
                                    </p:anim>
                                    <p:anim calcmode="lin" valueType="num">
                                      <p:cBhvr>
                                        <p:cTn id="47" dur="500" fill="hold"/>
                                        <p:tgtEl>
                                          <p:spTgt spid="8397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3" grpId="0"/>
      <p:bldP spid="83973" grpId="1"/>
      <p:bldP spid="68738" grpId="0" animBg="1"/>
      <p:bldP spid="68738" grpId="1" animBg="1"/>
      <p:bldP spid="68744" grpId="0" animBg="1"/>
      <p:bldP spid="68744" grpId="1" animBg="1"/>
      <p:bldP spid="68617" grpId="0" animBg="1"/>
      <p:bldP spid="68617"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4994"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84995" name="Freeform 60"/>
          <p:cNvSpPr/>
          <p:nvPr/>
        </p:nvSpPr>
        <p:spPr>
          <a:xfrm>
            <a:off x="1404303" y="1772603"/>
            <a:ext cx="1747837" cy="244475"/>
          </a:xfrm>
          <a:custGeom>
            <a:avLst/>
            <a:gdLst>
              <a:gd name="txL" fmla="*/ 0 w 1120"/>
              <a:gd name="txT" fmla="*/ 0 h 252"/>
              <a:gd name="txR" fmla="*/ 1120 w 1120"/>
              <a:gd name="txB" fmla="*/ 252 h 252"/>
            </a:gdLst>
            <a:ahLst/>
            <a:cxnLst>
              <a:cxn ang="0">
                <a:pos x="2147483647" y="237174708"/>
              </a:cxn>
              <a:cxn ang="0">
                <a:pos x="2147483647" y="235292639"/>
              </a:cxn>
              <a:cxn ang="0">
                <a:pos x="2147483647" y="231527531"/>
              </a:cxn>
              <a:cxn ang="0">
                <a:pos x="2147483647" y="225880354"/>
              </a:cxn>
              <a:cxn ang="0">
                <a:pos x="2147483647" y="218351108"/>
              </a:cxn>
              <a:cxn ang="0">
                <a:pos x="2147483647" y="208939793"/>
              </a:cxn>
              <a:cxn ang="0">
                <a:pos x="2147483647" y="199527507"/>
              </a:cxn>
              <a:cxn ang="0">
                <a:pos x="2133387844" y="191998261"/>
              </a:cxn>
              <a:cxn ang="0">
                <a:pos x="1962911389" y="184469015"/>
              </a:cxn>
              <a:cxn ang="0">
                <a:pos x="1777823334" y="178821838"/>
              </a:cxn>
              <a:cxn ang="0">
                <a:pos x="1573251196" y="173175631"/>
              </a:cxn>
              <a:cxn ang="0">
                <a:pos x="1354067851" y="173175631"/>
              </a:cxn>
              <a:cxn ang="0">
                <a:pos x="1134884505" y="173175631"/>
              </a:cxn>
              <a:cxn ang="0">
                <a:pos x="935183290" y="178821838"/>
              </a:cxn>
              <a:cxn ang="0">
                <a:pos x="750095041" y="184469015"/>
              </a:cxn>
              <a:cxn ang="0">
                <a:pos x="579618585" y="191998261"/>
              </a:cxn>
              <a:cxn ang="0">
                <a:pos x="433496354" y="199527507"/>
              </a:cxn>
              <a:cxn ang="0">
                <a:pos x="306857718" y="208939793"/>
              </a:cxn>
              <a:cxn ang="0">
                <a:pos x="199701263" y="218351108"/>
              </a:cxn>
              <a:cxn ang="0">
                <a:pos x="112026988" y="225880354"/>
              </a:cxn>
              <a:cxn ang="0">
                <a:pos x="48706902" y="231527531"/>
              </a:cxn>
              <a:cxn ang="0">
                <a:pos x="14611605" y="235292639"/>
              </a:cxn>
              <a:cxn ang="0">
                <a:pos x="0" y="237174708"/>
              </a:cxn>
              <a:cxn ang="0">
                <a:pos x="0" y="58352885"/>
              </a:cxn>
              <a:cxn ang="0">
                <a:pos x="1363810477" y="0"/>
              </a:cxn>
              <a:cxn ang="0">
                <a:pos x="2147483647" y="58352885"/>
              </a:cxn>
              <a:cxn ang="0">
                <a:pos x="2147483647" y="237174708"/>
              </a:cxn>
              <a:cxn ang="0">
                <a:pos x="2147483647" y="237174708"/>
              </a:cxn>
            </a:cxnLst>
            <a:rect l="txL" t="txT" r="txR" b="tx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alpha val="100000"/>
            </a:srgbClr>
          </a:solidFill>
          <a:ln w="0">
            <a:noFill/>
          </a:ln>
        </p:spPr>
        <p:txBody>
          <a:bodyPr/>
          <a:p>
            <a:endParaRPr lang="zh-CN" altLang="en-US"/>
          </a:p>
        </p:txBody>
      </p:sp>
      <p:sp>
        <p:nvSpPr>
          <p:cNvPr id="73789" name="Rectangle 61"/>
          <p:cNvSpPr>
            <a:spLocks noChangeArrowheads="1"/>
          </p:cNvSpPr>
          <p:nvPr/>
        </p:nvSpPr>
        <p:spPr bwMode="gray">
          <a:xfrm>
            <a:off x="1197610" y="1340803"/>
            <a:ext cx="2160588" cy="506413"/>
          </a:xfrm>
          <a:prstGeom prst="rect">
            <a:avLst/>
          </a:prstGeom>
          <a:gradFill rotWithShape="1">
            <a:gsLst>
              <a:gs pos="0">
                <a:srgbClr val="0033CC"/>
              </a:gs>
              <a:gs pos="100000">
                <a:srgbClr val="33CCFF"/>
              </a:gs>
            </a:gsLst>
            <a:lin ang="18900000" scaled="1"/>
          </a:gradFill>
          <a:ln w="9525" algn="ctr">
            <a:noFill/>
            <a:miter lim="800000"/>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3200" b="1" i="0" u="none" strike="noStrike" kern="1200" cap="none" spc="0" normalizeH="0" baseline="0" noProof="0">
                <a:ln>
                  <a:noFill/>
                </a:ln>
                <a:solidFill>
                  <a:schemeClr val="bg1"/>
                </a:solidFill>
                <a:effectLst>
                  <a:outerShdw blurRad="38100" dist="38100" dir="2700000" algn="tl">
                    <a:srgbClr val="000000"/>
                  </a:outerShdw>
                </a:effectLst>
                <a:uLnTx/>
                <a:uFillTx/>
                <a:latin typeface="微软雅黑" panose="020B0503020204020204" charset="-122"/>
                <a:ea typeface="微软雅黑" panose="020B0503020204020204" charset="-122"/>
                <a:cs typeface="微软雅黑" panose="020B0503020204020204" charset="-122"/>
              </a:rPr>
              <a:t>教学 活动</a:t>
            </a:r>
            <a:endParaRPr kumimoji="0" lang="zh-CN" altLang="en-US" sz="3200" b="1" i="0" u="none" strike="noStrike" kern="1200" cap="none" spc="0" normalizeH="0" baseline="0" noProof="0">
              <a:ln>
                <a:noFill/>
              </a:ln>
              <a:solidFill>
                <a:schemeClr val="bg1"/>
              </a:solidFill>
              <a:effectLst>
                <a:outerShdw blurRad="38100" dist="38100" dir="2700000" algn="tl">
                  <a:srgbClr val="000000"/>
                </a:outerShdw>
              </a:effectLst>
              <a:uLnTx/>
              <a:uFillTx/>
              <a:latin typeface="微软雅黑" panose="020B0503020204020204" charset="-122"/>
              <a:ea typeface="微软雅黑" panose="020B0503020204020204" charset="-122"/>
              <a:cs typeface="微软雅黑" panose="020B0503020204020204" charset="-122"/>
            </a:endParaRPr>
          </a:p>
        </p:txBody>
      </p:sp>
      <p:sp>
        <p:nvSpPr>
          <p:cNvPr id="84997" name="Rectangle 64"/>
          <p:cNvSpPr>
            <a:spLocks noGrp="1"/>
          </p:cNvSpPr>
          <p:nvPr>
            <p:ph type="title"/>
          </p:nvPr>
        </p:nvSpPr>
        <p:spPr>
          <a:xfrm>
            <a:off x="266700" y="133350"/>
            <a:ext cx="4521200"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73795" name="AutoShape 67">
            <a:hlinkClick r:id="rId1" action="ppaction://hlinksldjump"/>
          </p:cNvPr>
          <p:cNvSpPr>
            <a:spLocks noChangeArrowheads="1"/>
          </p:cNvSpPr>
          <p:nvPr/>
        </p:nvSpPr>
        <p:spPr bwMode="gray">
          <a:xfrm>
            <a:off x="5795963" y="13970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84999" name="内容占位符 2"/>
          <p:cNvSpPr/>
          <p:nvPr/>
        </p:nvSpPr>
        <p:spPr>
          <a:xfrm>
            <a:off x="1090930" y="2179955"/>
            <a:ext cx="6635115" cy="4066540"/>
          </a:xfrm>
          <a:prstGeom prst="rect">
            <a:avLst/>
          </a:prstGeom>
          <a:noFill/>
          <a:ln w="9525">
            <a:noFill/>
          </a:ln>
        </p:spPr>
        <p:txBody>
          <a:bodyPr/>
          <a:p>
            <a:pPr marL="273050" indent="-273050">
              <a:spcBef>
                <a:spcPct val="20000"/>
              </a:spcBef>
              <a:buFont typeface="Wingdings" panose="05000000000000000000" pitchFamily="2" charset="2"/>
            </a:pPr>
            <a:r>
              <a:rPr lang="en-US" altLang="zh-CN" sz="4000" b="1" dirty="0">
                <a:latin typeface="微软雅黑" panose="020B0503020204020204" charset="-122"/>
                <a:ea typeface="微软雅黑" panose="020B0503020204020204" charset="-122"/>
                <a:cs typeface="微软雅黑" panose="020B0503020204020204" charset="-122"/>
              </a:rPr>
              <a:t>1.</a:t>
            </a:r>
            <a:r>
              <a:rPr lang="zh-CN" altLang="en-US" sz="4000" b="1" dirty="0">
                <a:latin typeface="微软雅黑" panose="020B0503020204020204" charset="-122"/>
                <a:ea typeface="微软雅黑" panose="020B0503020204020204" charset="-122"/>
                <a:cs typeface="微软雅黑" panose="020B0503020204020204" charset="-122"/>
              </a:rPr>
              <a:t>什么是资源？</a:t>
            </a:r>
            <a:endParaRPr lang="en-US" altLang="zh-CN" sz="4000" b="1" dirty="0">
              <a:latin typeface="微软雅黑" panose="020B0503020204020204" charset="-122"/>
              <a:ea typeface="微软雅黑" panose="020B0503020204020204" charset="-122"/>
              <a:cs typeface="微软雅黑" panose="020B0503020204020204" charset="-122"/>
            </a:endParaRPr>
          </a:p>
          <a:p>
            <a:pPr marL="273050" indent="-273050">
              <a:spcBef>
                <a:spcPct val="20000"/>
              </a:spcBef>
              <a:buFont typeface="Wingdings" panose="05000000000000000000" pitchFamily="2" charset="2"/>
            </a:pPr>
            <a:r>
              <a:rPr lang="en-US" altLang="zh-CN" sz="4000" b="1" dirty="0">
                <a:latin typeface="微软雅黑" panose="020B0503020204020204" charset="-122"/>
                <a:ea typeface="微软雅黑" panose="020B0503020204020204" charset="-122"/>
                <a:cs typeface="微软雅黑" panose="020B0503020204020204" charset="-122"/>
              </a:rPr>
              <a:t>2.</a:t>
            </a:r>
            <a:r>
              <a:rPr lang="zh-CN" altLang="en-US" sz="4000" b="1" dirty="0">
                <a:latin typeface="微软雅黑" panose="020B0503020204020204" charset="-122"/>
                <a:ea typeface="微软雅黑" panose="020B0503020204020204" charset="-122"/>
                <a:cs typeface="微软雅黑" panose="020B0503020204020204" charset="-122"/>
              </a:rPr>
              <a:t>什么是资源配置？</a:t>
            </a:r>
            <a:endParaRPr lang="en-US" altLang="zh-CN" sz="4000" b="1" dirty="0">
              <a:latin typeface="微软雅黑" panose="020B0503020204020204" charset="-122"/>
              <a:ea typeface="微软雅黑" panose="020B0503020204020204" charset="-122"/>
              <a:cs typeface="微软雅黑" panose="020B0503020204020204" charset="-122"/>
            </a:endParaRPr>
          </a:p>
          <a:p>
            <a:pPr marL="273050" indent="-273050">
              <a:spcBef>
                <a:spcPct val="20000"/>
              </a:spcBef>
              <a:buFont typeface="Wingdings" panose="05000000000000000000" pitchFamily="2" charset="2"/>
            </a:pPr>
            <a:r>
              <a:rPr lang="en-US" altLang="zh-CN" sz="4000" b="1" dirty="0">
                <a:latin typeface="微软雅黑" panose="020B0503020204020204" charset="-122"/>
                <a:ea typeface="微软雅黑" panose="020B0503020204020204" charset="-122"/>
                <a:cs typeface="微软雅黑" panose="020B0503020204020204" charset="-122"/>
              </a:rPr>
              <a:t>3.</a:t>
            </a:r>
            <a:r>
              <a:rPr lang="zh-CN" altLang="en-US" sz="4000" b="1" dirty="0">
                <a:latin typeface="微软雅黑" panose="020B0503020204020204" charset="-122"/>
                <a:ea typeface="微软雅黑" panose="020B0503020204020204" charset="-122"/>
                <a:cs typeface="微软雅黑" panose="020B0503020204020204" charset="-122"/>
              </a:rPr>
              <a:t>资源为什么需要配置？</a:t>
            </a:r>
            <a:endParaRPr lang="en-US" altLang="zh-CN" sz="4000" b="1" dirty="0">
              <a:latin typeface="微软雅黑" panose="020B0503020204020204" charset="-122"/>
              <a:ea typeface="微软雅黑" panose="020B0503020204020204" charset="-122"/>
              <a:cs typeface="微软雅黑" panose="020B0503020204020204" charset="-122"/>
            </a:endParaRPr>
          </a:p>
          <a:p>
            <a:pPr marL="273050" indent="-273050">
              <a:spcBef>
                <a:spcPct val="20000"/>
              </a:spcBef>
              <a:buFont typeface="Wingdings" panose="05000000000000000000" pitchFamily="2" charset="2"/>
            </a:pPr>
            <a:r>
              <a:rPr lang="en-US" altLang="zh-CN" sz="4000" b="1" dirty="0">
                <a:latin typeface="微软雅黑" panose="020B0503020204020204" charset="-122"/>
                <a:ea typeface="微软雅黑" panose="020B0503020204020204" charset="-122"/>
                <a:cs typeface="微软雅黑" panose="020B0503020204020204" charset="-122"/>
              </a:rPr>
              <a:t>4.</a:t>
            </a:r>
            <a:r>
              <a:rPr lang="zh-CN" altLang="en-US" sz="4000" b="1" dirty="0">
                <a:latin typeface="微软雅黑" panose="020B0503020204020204" charset="-122"/>
                <a:ea typeface="微软雅黑" panose="020B0503020204020204" charset="-122"/>
                <a:cs typeface="微软雅黑" panose="020B0503020204020204" charset="-122"/>
              </a:rPr>
              <a:t>资源如何配置？</a:t>
            </a:r>
            <a:endParaRPr lang="en-US" altLang="zh-CN" sz="4000" b="1" dirty="0">
              <a:latin typeface="微软雅黑" panose="020B0503020204020204" charset="-122"/>
              <a:ea typeface="微软雅黑" panose="020B0503020204020204" charset="-122"/>
              <a:cs typeface="微软雅黑" panose="020B0503020204020204" charset="-122"/>
            </a:endParaRPr>
          </a:p>
          <a:p>
            <a:pPr marL="273050" indent="-273050">
              <a:spcBef>
                <a:spcPct val="20000"/>
              </a:spcBef>
              <a:buFont typeface="Wingdings" panose="05000000000000000000" pitchFamily="2" charset="2"/>
            </a:pPr>
            <a:r>
              <a:rPr lang="en-US" altLang="zh-CN" sz="4000" b="1" dirty="0">
                <a:latin typeface="微软雅黑" panose="020B0503020204020204" charset="-122"/>
                <a:ea typeface="微软雅黑" panose="020B0503020204020204" charset="-122"/>
                <a:cs typeface="微软雅黑" panose="020B0503020204020204" charset="-122"/>
              </a:rPr>
              <a:t>5.</a:t>
            </a:r>
            <a:r>
              <a:rPr lang="zh-CN" altLang="en-US" sz="4000" b="1" dirty="0">
                <a:latin typeface="微软雅黑" panose="020B0503020204020204" charset="-122"/>
                <a:ea typeface="微软雅黑" panose="020B0503020204020204" charset="-122"/>
                <a:cs typeface="微软雅黑" panose="020B0503020204020204" charset="-122"/>
              </a:rPr>
              <a:t>市场配置资源的优缺点。</a:t>
            </a:r>
            <a:endParaRPr lang="en-US" altLang="zh-CN" sz="4000" b="1" dirty="0">
              <a:latin typeface="微软雅黑" panose="020B0503020204020204" charset="-122"/>
              <a:ea typeface="微软雅黑" panose="020B0503020204020204" charset="-122"/>
              <a:cs typeface="微软雅黑" panose="020B0503020204020204" charset="-122"/>
            </a:endParaRPr>
          </a:p>
        </p:txBody>
      </p:sp>
      <p:pic>
        <p:nvPicPr>
          <p:cNvPr id="2" name="图片 1"/>
          <p:cNvPicPr>
            <a:picLocks noChangeAspect="1"/>
          </p:cNvPicPr>
          <p:nvPr/>
        </p:nvPicPr>
        <p:blipFill>
          <a:blip r:embed="rId2"/>
          <a:stretch>
            <a:fillRect/>
          </a:stretch>
        </p:blipFill>
        <p:spPr>
          <a:xfrm>
            <a:off x="5608320" y="1052830"/>
            <a:ext cx="3200400" cy="25857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3789"/>
                                        </p:tgtEl>
                                        <p:attrNameLst>
                                          <p:attrName>style.visibility</p:attrName>
                                        </p:attrNameLst>
                                      </p:cBhvr>
                                      <p:to>
                                        <p:strVal val="visible"/>
                                      </p:to>
                                    </p:set>
                                    <p:animEffect transition="in" filter="fade">
                                      <p:cBhvr>
                                        <p:cTn id="7" dur="2000"/>
                                        <p:tgtEl>
                                          <p:spTgt spid="73789"/>
                                        </p:tgtEl>
                                      </p:cBhvr>
                                    </p:animEffect>
                                    <p:anim calcmode="lin" valueType="num">
                                      <p:cBhvr>
                                        <p:cTn id="8" dur="2000" fill="hold"/>
                                        <p:tgtEl>
                                          <p:spTgt spid="73789"/>
                                        </p:tgtEl>
                                        <p:attrNameLst>
                                          <p:attrName>ppt_w</p:attrName>
                                        </p:attrNameLst>
                                      </p:cBhvr>
                                      <p:tavLst>
                                        <p:tav tm="0" fmla="#ppt_w*sin(2.5*pi*$)">
                                          <p:val>
                                            <p:fltVal val="0"/>
                                          </p:val>
                                        </p:tav>
                                        <p:tav tm="100000">
                                          <p:val>
                                            <p:fltVal val="1"/>
                                          </p:val>
                                        </p:tav>
                                      </p:tavLst>
                                    </p:anim>
                                    <p:anim calcmode="lin" valueType="num">
                                      <p:cBhvr>
                                        <p:cTn id="9" dur="2000" fill="hold"/>
                                        <p:tgtEl>
                                          <p:spTgt spid="73789"/>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84999"/>
                                        </p:tgtEl>
                                        <p:attrNameLst>
                                          <p:attrName>style.visibility</p:attrName>
                                        </p:attrNameLst>
                                      </p:cBhvr>
                                      <p:to>
                                        <p:strVal val="visible"/>
                                      </p:to>
                                    </p:set>
                                    <p:animEffect transition="in" filter="diamond(in)">
                                      <p:cBhvr>
                                        <p:cTn id="14" dur="2000"/>
                                        <p:tgtEl>
                                          <p:spTgt spid="849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89" grpId="0" animBg="1"/>
      <p:bldP spid="73789" grpId="1" animBg="1"/>
      <p:bldP spid="8499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6018"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86019" name="Rectangle 10"/>
          <p:cNvSpPr>
            <a:spLocks noGrp="1"/>
          </p:cNvSpPr>
          <p:nvPr>
            <p:ph type="title"/>
          </p:nvPr>
        </p:nvSpPr>
        <p:spPr>
          <a:xfrm>
            <a:off x="266700" y="133350"/>
            <a:ext cx="491426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168971" name="AutoShape 11">
            <a:hlinkClick r:id="rId1" action="ppaction://hlinksldjump"/>
          </p:cNvPr>
          <p:cNvSpPr>
            <a:spLocks noChangeArrowheads="1"/>
          </p:cNvSpPr>
          <p:nvPr/>
        </p:nvSpPr>
        <p:spPr bwMode="gray">
          <a:xfrm>
            <a:off x="5795963" y="18923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86021" name="Text Box 12"/>
          <p:cNvSpPr txBox="1"/>
          <p:nvPr/>
        </p:nvSpPr>
        <p:spPr>
          <a:xfrm>
            <a:off x="231775" y="1339850"/>
            <a:ext cx="5756275" cy="583565"/>
          </a:xfrm>
          <a:prstGeom prst="rect">
            <a:avLst/>
          </a:prstGeom>
          <a:noFill/>
          <a:ln w="9525">
            <a:noFill/>
          </a:ln>
          <a:effectLst>
            <a:prstShdw prst="shdw17" dist="17961" dir="2699999">
              <a:schemeClr val="bg2"/>
            </a:prstShdw>
          </a:effectLst>
        </p:spPr>
        <p:txBody>
          <a:bodyPr wrap="square">
            <a:spAutoFit/>
          </a:bodyPr>
          <a:p>
            <a:r>
              <a:rPr lang="zh-CN" altLang="en-US" sz="3200" b="1" dirty="0">
                <a:solidFill>
                  <a:srgbClr val="0000FF"/>
                </a:solidFill>
                <a:latin typeface="微软雅黑" panose="020B0503020204020204" charset="-122"/>
                <a:ea typeface="微软雅黑" panose="020B0503020204020204" charset="-122"/>
              </a:rPr>
              <a:t>一、市场经济与宏观调控</a:t>
            </a:r>
            <a:endParaRPr lang="zh-CN" altLang="en-US" sz="3200" b="1" dirty="0">
              <a:solidFill>
                <a:srgbClr val="0000FF"/>
              </a:solidFill>
              <a:latin typeface="微软雅黑" panose="020B0503020204020204" charset="-122"/>
              <a:ea typeface="微软雅黑" panose="020B0503020204020204" charset="-122"/>
            </a:endParaRPr>
          </a:p>
        </p:txBody>
      </p:sp>
      <p:sp>
        <p:nvSpPr>
          <p:cNvPr id="86022" name="Text Box 13"/>
          <p:cNvSpPr txBox="1"/>
          <p:nvPr/>
        </p:nvSpPr>
        <p:spPr>
          <a:xfrm>
            <a:off x="395605" y="2133600"/>
            <a:ext cx="5691505" cy="583565"/>
          </a:xfrm>
          <a:prstGeom prst="rect">
            <a:avLst/>
          </a:prstGeom>
          <a:noFill/>
          <a:ln w="9525">
            <a:noFill/>
          </a:ln>
          <a:effectLst>
            <a:prstShdw prst="shdw17" dist="17961" dir="2699999">
              <a:schemeClr val="bg2"/>
            </a:prstShdw>
          </a:effectLst>
        </p:spPr>
        <p:txBody>
          <a:bodyPr wrap="square">
            <a:spAutoFit/>
          </a:bodyPr>
          <a:p>
            <a:r>
              <a:rPr lang="en-US" altLang="zh-CN" sz="3200" b="1" dirty="0">
                <a:solidFill>
                  <a:srgbClr val="0000FF"/>
                </a:solidFill>
                <a:latin typeface="微软雅黑" panose="020B0503020204020204" charset="-122"/>
                <a:ea typeface="微软雅黑" panose="020B0503020204020204" charset="-122"/>
                <a:cs typeface="微软雅黑" panose="020B0503020204020204" charset="-122"/>
              </a:rPr>
              <a:t>1.</a:t>
            </a:r>
            <a:r>
              <a:rPr lang="zh-CN" altLang="en-US" sz="3200" b="1" dirty="0">
                <a:solidFill>
                  <a:srgbClr val="0000FF"/>
                </a:solidFill>
                <a:latin typeface="微软雅黑" panose="020B0503020204020204" charset="-122"/>
                <a:ea typeface="微软雅黑" panose="020B0503020204020204" charset="-122"/>
                <a:cs typeface="微软雅黑" panose="020B0503020204020204" charset="-122"/>
              </a:rPr>
              <a:t>市场经济及其基本特征</a:t>
            </a:r>
            <a:endParaRPr lang="zh-CN" altLang="en-US" sz="32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86023" name="内容占位符 2"/>
          <p:cNvSpPr/>
          <p:nvPr/>
        </p:nvSpPr>
        <p:spPr>
          <a:xfrm>
            <a:off x="266700" y="3152140"/>
            <a:ext cx="8061960" cy="2769870"/>
          </a:xfrm>
          <a:prstGeom prst="rect">
            <a:avLst/>
          </a:prstGeom>
          <a:noFill/>
          <a:ln w="9525">
            <a:noFill/>
          </a:ln>
        </p:spPr>
        <p:txBody>
          <a:bodyPr/>
          <a:p>
            <a:pPr marL="273050" indent="-273050" latinLnBrk="1">
              <a:spcBef>
                <a:spcPct val="20000"/>
              </a:spcBef>
              <a:buFont typeface="Wingdings" panose="05000000000000000000" pitchFamily="2" charset="2"/>
              <a:buChar char="u"/>
            </a:pPr>
            <a:r>
              <a:rPr lang="zh-CN" altLang="en-US" sz="2800" b="1" dirty="0">
                <a:latin typeface="微软雅黑" panose="020B0503020204020204" charset="-122"/>
                <a:ea typeface="微软雅黑" panose="020B0503020204020204" charset="-122"/>
              </a:rPr>
              <a:t>资源是指用于生产满足人类需要的产品的那些物品或劳务。</a:t>
            </a:r>
            <a:endParaRPr lang="en-US" altLang="zh-CN" sz="2800" b="1" dirty="0">
              <a:latin typeface="微软雅黑" panose="020B0503020204020204" charset="-122"/>
              <a:ea typeface="微软雅黑" panose="020B0503020204020204" charset="-122"/>
            </a:endParaRPr>
          </a:p>
          <a:p>
            <a:pPr marL="273050" indent="-273050">
              <a:spcBef>
                <a:spcPct val="20000"/>
              </a:spcBef>
              <a:buFont typeface="Wingdings" panose="05000000000000000000" pitchFamily="2" charset="2"/>
              <a:buChar char="u"/>
            </a:pPr>
            <a:r>
              <a:rPr lang="zh-CN" altLang="en-US" sz="2800" b="1" dirty="0">
                <a:latin typeface="微软雅黑" panose="020B0503020204020204" charset="-122"/>
                <a:ea typeface="微软雅黑" panose="020B0503020204020204" charset="-122"/>
              </a:rPr>
              <a:t>资源配置就是把有限的资源分配到社会需要的领域、企业、部门，使资源得到合理有效的利用，产生最佳的效益，最大限度地满足社会的需要。</a:t>
            </a:r>
            <a:endParaRPr lang="en-US" altLang="zh-CN" sz="2800" b="1"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5436235" y="909320"/>
            <a:ext cx="3069590" cy="21793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042"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87043" name="Rectangle 8"/>
          <p:cNvSpPr>
            <a:spLocks noGrp="1"/>
          </p:cNvSpPr>
          <p:nvPr>
            <p:ph type="title"/>
          </p:nvPr>
        </p:nvSpPr>
        <p:spPr>
          <a:xfrm>
            <a:off x="750570" y="133350"/>
            <a:ext cx="398208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177161" name="AutoShape 9">
            <a:hlinkClick r:id="rId1" action="ppaction://hlinksldjump"/>
          </p:cNvPr>
          <p:cNvSpPr>
            <a:spLocks noChangeArrowheads="1"/>
          </p:cNvSpPr>
          <p:nvPr/>
        </p:nvSpPr>
        <p:spPr bwMode="gray">
          <a:xfrm>
            <a:off x="5724208" y="13970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87045" name="Text Box 10"/>
          <p:cNvSpPr txBox="1"/>
          <p:nvPr/>
        </p:nvSpPr>
        <p:spPr>
          <a:xfrm>
            <a:off x="250825" y="1700213"/>
            <a:ext cx="2087563" cy="368300"/>
          </a:xfrm>
          <a:prstGeom prst="rect">
            <a:avLst/>
          </a:prstGeom>
          <a:noFill/>
          <a:ln w="9525">
            <a:noFill/>
          </a:ln>
        </p:spPr>
        <p:txBody>
          <a:bodyPr>
            <a:spAutoFit/>
          </a:bodyPr>
          <a:p>
            <a:pPr>
              <a:spcBef>
                <a:spcPct val="50000"/>
              </a:spcBef>
            </a:pPr>
            <a:r>
              <a:rPr lang="zh-CN" altLang="en-US" b="1" dirty="0">
                <a:latin typeface="微软雅黑" panose="020B0503020204020204" charset="-122"/>
                <a:ea typeface="微软雅黑" panose="020B0503020204020204" charset="-122"/>
              </a:rPr>
              <a:t>人类需求的无限性</a:t>
            </a:r>
            <a:endParaRPr lang="zh-CN" altLang="en-US" b="1" dirty="0">
              <a:latin typeface="微软雅黑" panose="020B0503020204020204" charset="-122"/>
              <a:ea typeface="微软雅黑" panose="020B0503020204020204" charset="-122"/>
            </a:endParaRPr>
          </a:p>
        </p:txBody>
      </p:sp>
      <p:sp>
        <p:nvSpPr>
          <p:cNvPr id="87046" name="AutoShape 11"/>
          <p:cNvSpPr/>
          <p:nvPr/>
        </p:nvSpPr>
        <p:spPr>
          <a:xfrm>
            <a:off x="2268538" y="1773238"/>
            <a:ext cx="2808287" cy="217487"/>
          </a:xfrm>
          <a:prstGeom prst="leftRightArrow">
            <a:avLst>
              <a:gd name="adj1" fmla="val 50000"/>
              <a:gd name="adj2" fmla="val 258248"/>
            </a:avLst>
          </a:prstGeom>
          <a:solidFill>
            <a:schemeClr val="accent1"/>
          </a:solidFill>
          <a:ln w="9525" cap="flat" cmpd="sng">
            <a:solidFill>
              <a:schemeClr val="hlink"/>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sp>
        <p:nvSpPr>
          <p:cNvPr id="87047" name="Text Box 12"/>
          <p:cNvSpPr txBox="1"/>
          <p:nvPr/>
        </p:nvSpPr>
        <p:spPr>
          <a:xfrm>
            <a:off x="2987675" y="1125538"/>
            <a:ext cx="1296988" cy="368300"/>
          </a:xfrm>
          <a:prstGeom prst="rect">
            <a:avLst/>
          </a:prstGeom>
          <a:noFill/>
          <a:ln w="9525">
            <a:noFill/>
          </a:ln>
        </p:spPr>
        <p:txBody>
          <a:bodyPr>
            <a:spAutoFit/>
          </a:bodyPr>
          <a:p>
            <a:pPr>
              <a:spcBef>
                <a:spcPct val="50000"/>
              </a:spcBef>
            </a:pPr>
            <a:r>
              <a:rPr lang="en-US" altLang="zh-CN" b="1" dirty="0">
                <a:latin typeface="Arial" panose="020B0604020202020204" pitchFamily="34" charset="0"/>
              </a:rPr>
              <a:t>(</a:t>
            </a:r>
            <a:r>
              <a:rPr lang="zh-CN" altLang="en-US" b="1" dirty="0">
                <a:latin typeface="微软雅黑" panose="020B0503020204020204" charset="-122"/>
                <a:ea typeface="微软雅黑" panose="020B0503020204020204" charset="-122"/>
              </a:rPr>
              <a:t>矛盾</a:t>
            </a:r>
            <a:r>
              <a:rPr lang="en-US" altLang="zh-CN" b="1" dirty="0">
                <a:latin typeface="Arial" panose="020B0604020202020204" pitchFamily="34" charset="0"/>
              </a:rPr>
              <a:t>)</a:t>
            </a:r>
            <a:endParaRPr lang="en-US" altLang="zh-CN" b="1" dirty="0">
              <a:latin typeface="Arial" panose="020B0604020202020204" pitchFamily="34" charset="0"/>
            </a:endParaRPr>
          </a:p>
        </p:txBody>
      </p:sp>
      <p:sp>
        <p:nvSpPr>
          <p:cNvPr id="87048" name="Text Box 13"/>
          <p:cNvSpPr txBox="1"/>
          <p:nvPr/>
        </p:nvSpPr>
        <p:spPr>
          <a:xfrm>
            <a:off x="5219700" y="1700213"/>
            <a:ext cx="2303463" cy="368300"/>
          </a:xfrm>
          <a:prstGeom prst="rect">
            <a:avLst/>
          </a:prstGeom>
          <a:noFill/>
          <a:ln w="9525">
            <a:noFill/>
          </a:ln>
        </p:spPr>
        <p:txBody>
          <a:bodyPr>
            <a:spAutoFit/>
          </a:bodyPr>
          <a:p>
            <a:pPr>
              <a:spcBef>
                <a:spcPct val="50000"/>
              </a:spcBef>
            </a:pPr>
            <a:r>
              <a:rPr lang="zh-CN" altLang="en-US" b="1" dirty="0">
                <a:latin typeface="微软雅黑" panose="020B0503020204020204" charset="-122"/>
                <a:ea typeface="微软雅黑" panose="020B0503020204020204" charset="-122"/>
              </a:rPr>
              <a:t>资源的相对有限性</a:t>
            </a:r>
            <a:endParaRPr lang="zh-CN" altLang="en-US" b="1" dirty="0">
              <a:latin typeface="微软雅黑" panose="020B0503020204020204" charset="-122"/>
              <a:ea typeface="微软雅黑" panose="020B0503020204020204" charset="-122"/>
            </a:endParaRPr>
          </a:p>
        </p:txBody>
      </p:sp>
      <p:sp>
        <p:nvSpPr>
          <p:cNvPr id="87049" name="AutoShape 14"/>
          <p:cNvSpPr/>
          <p:nvPr/>
        </p:nvSpPr>
        <p:spPr>
          <a:xfrm>
            <a:off x="3563938" y="2060575"/>
            <a:ext cx="215900" cy="1584325"/>
          </a:xfrm>
          <a:prstGeom prst="downArrow">
            <a:avLst>
              <a:gd name="adj1" fmla="val 50000"/>
              <a:gd name="adj2" fmla="val 183455"/>
            </a:avLst>
          </a:prstGeom>
          <a:solidFill>
            <a:schemeClr val="accent1"/>
          </a:solidFill>
          <a:ln w="9525" cap="flat" cmpd="sng">
            <a:solidFill>
              <a:schemeClr val="hlink"/>
            </a:solidFill>
            <a:prstDash val="solid"/>
            <a:miter/>
            <a:headEnd type="none" w="med" len="med"/>
            <a:tailEnd type="none" w="med" len="med"/>
          </a:ln>
        </p:spPr>
        <p:txBody>
          <a:bodyPr vert="eaVert" wrap="none" anchor="ctr" anchorCtr="0"/>
          <a:p>
            <a:endParaRPr lang="zh-CN" altLang="en-US" dirty="0">
              <a:latin typeface="Arial" panose="020B0604020202020204" pitchFamily="34" charset="0"/>
            </a:endParaRPr>
          </a:p>
        </p:txBody>
      </p:sp>
      <p:sp>
        <p:nvSpPr>
          <p:cNvPr id="87050" name="Text Box 15"/>
          <p:cNvSpPr txBox="1"/>
          <p:nvPr/>
        </p:nvSpPr>
        <p:spPr>
          <a:xfrm>
            <a:off x="3924300" y="2349500"/>
            <a:ext cx="1152525" cy="368300"/>
          </a:xfrm>
          <a:prstGeom prst="rect">
            <a:avLst/>
          </a:prstGeom>
          <a:noFill/>
          <a:ln w="9525">
            <a:noFill/>
          </a:ln>
        </p:spPr>
        <p:txBody>
          <a:bodyPr>
            <a:spAutoFit/>
          </a:bodyPr>
          <a:p>
            <a:pPr>
              <a:spcBef>
                <a:spcPct val="50000"/>
              </a:spcBef>
            </a:pPr>
            <a:r>
              <a:rPr lang="en-US" altLang="zh-CN" b="1" dirty="0">
                <a:latin typeface="Arial" panose="020B0604020202020204" pitchFamily="34" charset="0"/>
              </a:rPr>
              <a:t>(</a:t>
            </a:r>
            <a:r>
              <a:rPr lang="zh-CN" altLang="en-US" b="1" dirty="0">
                <a:latin typeface="微软雅黑" panose="020B0503020204020204" charset="-122"/>
                <a:ea typeface="微软雅黑" panose="020B0503020204020204" charset="-122"/>
              </a:rPr>
              <a:t>要求</a:t>
            </a:r>
            <a:r>
              <a:rPr lang="en-US" altLang="zh-CN" b="1" dirty="0">
                <a:latin typeface="Arial" panose="020B0604020202020204" pitchFamily="34" charset="0"/>
              </a:rPr>
              <a:t>)</a:t>
            </a:r>
            <a:endParaRPr lang="en-US" altLang="zh-CN" b="1" dirty="0">
              <a:latin typeface="Arial" panose="020B0604020202020204" pitchFamily="34" charset="0"/>
            </a:endParaRPr>
          </a:p>
        </p:txBody>
      </p:sp>
      <p:sp>
        <p:nvSpPr>
          <p:cNvPr id="87051" name="Text Box 16"/>
          <p:cNvSpPr txBox="1"/>
          <p:nvPr/>
        </p:nvSpPr>
        <p:spPr>
          <a:xfrm>
            <a:off x="1692275" y="3644900"/>
            <a:ext cx="1728788" cy="368300"/>
          </a:xfrm>
          <a:prstGeom prst="rect">
            <a:avLst/>
          </a:prstGeom>
          <a:noFill/>
          <a:ln w="9525">
            <a:noFill/>
          </a:ln>
        </p:spPr>
        <p:txBody>
          <a:bodyPr>
            <a:spAutoFit/>
          </a:bodyPr>
          <a:p>
            <a:pPr>
              <a:spcBef>
                <a:spcPct val="50000"/>
              </a:spcBef>
            </a:pPr>
            <a:r>
              <a:rPr lang="zh-CN" altLang="en-US" b="1" dirty="0">
                <a:solidFill>
                  <a:srgbClr val="FF0000"/>
                </a:solidFill>
                <a:latin typeface="微软雅黑" panose="020B0503020204020204" charset="-122"/>
                <a:ea typeface="微软雅黑" panose="020B0503020204020204" charset="-122"/>
              </a:rPr>
              <a:t>合理</a:t>
            </a:r>
            <a:r>
              <a:rPr lang="zh-CN" altLang="en-US" b="1" dirty="0">
                <a:latin typeface="微软雅黑" panose="020B0503020204020204" charset="-122"/>
                <a:ea typeface="微软雅黑" panose="020B0503020204020204" charset="-122"/>
              </a:rPr>
              <a:t>配置资源</a:t>
            </a:r>
            <a:endParaRPr lang="zh-CN" altLang="en-US" b="1" dirty="0">
              <a:latin typeface="微软雅黑" panose="020B0503020204020204" charset="-122"/>
              <a:ea typeface="微软雅黑" panose="020B0503020204020204" charset="-122"/>
            </a:endParaRPr>
          </a:p>
        </p:txBody>
      </p:sp>
      <p:sp>
        <p:nvSpPr>
          <p:cNvPr id="87052" name="Text Box 17"/>
          <p:cNvSpPr txBox="1"/>
          <p:nvPr/>
        </p:nvSpPr>
        <p:spPr>
          <a:xfrm>
            <a:off x="3851275" y="3068638"/>
            <a:ext cx="1152525" cy="368300"/>
          </a:xfrm>
          <a:prstGeom prst="rect">
            <a:avLst/>
          </a:prstGeom>
          <a:noFill/>
          <a:ln w="9525">
            <a:noFill/>
          </a:ln>
        </p:spPr>
        <p:txBody>
          <a:bodyPr>
            <a:spAutoFit/>
          </a:bodyPr>
          <a:p>
            <a:pPr algn="ctr"/>
            <a:r>
              <a:rPr lang="zh-CN" altLang="en-US" b="1" dirty="0">
                <a:latin typeface="Arial" panose="020B0604020202020204" pitchFamily="34" charset="0"/>
                <a:ea typeface="隶书" pitchFamily="49" charset="-122"/>
              </a:rPr>
              <a:t>（</a:t>
            </a:r>
            <a:r>
              <a:rPr lang="zh-CN" altLang="en-US" b="1" dirty="0">
                <a:latin typeface="微软雅黑" panose="020B0503020204020204" charset="-122"/>
                <a:ea typeface="微软雅黑" panose="020B0503020204020204" charset="-122"/>
              </a:rPr>
              <a:t>手段</a:t>
            </a:r>
            <a:r>
              <a:rPr lang="zh-CN" altLang="en-US" b="1" dirty="0">
                <a:latin typeface="Arial" panose="020B0604020202020204" pitchFamily="34" charset="0"/>
                <a:ea typeface="隶书" pitchFamily="49" charset="-122"/>
              </a:rPr>
              <a:t>）</a:t>
            </a:r>
            <a:endParaRPr lang="zh-CN" altLang="en-US" b="1" dirty="0">
              <a:latin typeface="Arial" panose="020B0604020202020204" pitchFamily="34" charset="0"/>
              <a:ea typeface="隶书" pitchFamily="49" charset="-122"/>
            </a:endParaRPr>
          </a:p>
        </p:txBody>
      </p:sp>
      <p:sp>
        <p:nvSpPr>
          <p:cNvPr id="87053" name="AutoShape 18"/>
          <p:cNvSpPr/>
          <p:nvPr/>
        </p:nvSpPr>
        <p:spPr>
          <a:xfrm>
            <a:off x="3708400" y="3717925"/>
            <a:ext cx="1295400" cy="215900"/>
          </a:xfrm>
          <a:prstGeom prst="rightArrow">
            <a:avLst>
              <a:gd name="adj1" fmla="val 50000"/>
              <a:gd name="adj2" fmla="val 150000"/>
            </a:avLst>
          </a:prstGeom>
          <a:solidFill>
            <a:schemeClr val="accent1"/>
          </a:solidFill>
          <a:ln w="9525" cap="flat" cmpd="sng">
            <a:solidFill>
              <a:schemeClr val="hlink"/>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sp>
        <p:nvSpPr>
          <p:cNvPr id="87054" name="AutoShape 19"/>
          <p:cNvSpPr/>
          <p:nvPr/>
        </p:nvSpPr>
        <p:spPr>
          <a:xfrm>
            <a:off x="5364163" y="3070225"/>
            <a:ext cx="71437" cy="1511300"/>
          </a:xfrm>
          <a:prstGeom prst="leftBrace">
            <a:avLst>
              <a:gd name="adj1" fmla="val 176297"/>
              <a:gd name="adj2" fmla="val 50000"/>
            </a:avLst>
          </a:prstGeom>
          <a:noFill/>
          <a:ln w="28575" cap="flat" cmpd="sng">
            <a:solidFill>
              <a:schemeClr val="hlink"/>
            </a:solidFill>
            <a:prstDash val="solid"/>
            <a:headEnd type="none" w="med" len="med"/>
            <a:tailEnd type="none" w="med" len="med"/>
          </a:ln>
        </p:spPr>
        <p:txBody>
          <a:bodyPr wrap="none" anchor="ctr" anchorCtr="0"/>
          <a:p>
            <a:endParaRPr lang="zh-CN" altLang="en-US" dirty="0">
              <a:latin typeface="Arial" panose="020B0604020202020204" pitchFamily="34" charset="0"/>
            </a:endParaRPr>
          </a:p>
        </p:txBody>
      </p:sp>
      <p:sp>
        <p:nvSpPr>
          <p:cNvPr id="87055" name="Text Box 20"/>
          <p:cNvSpPr txBox="1"/>
          <p:nvPr/>
        </p:nvSpPr>
        <p:spPr>
          <a:xfrm>
            <a:off x="5508625" y="2852738"/>
            <a:ext cx="1079500" cy="368300"/>
          </a:xfrm>
          <a:prstGeom prst="rect">
            <a:avLst/>
          </a:prstGeom>
          <a:noFill/>
          <a:ln w="9525">
            <a:noFill/>
          </a:ln>
        </p:spPr>
        <p:txBody>
          <a:bodyPr>
            <a:spAutoFit/>
          </a:bodyPr>
          <a:p>
            <a:pPr>
              <a:spcBef>
                <a:spcPct val="50000"/>
              </a:spcBef>
            </a:pPr>
            <a:r>
              <a:rPr lang="zh-CN" altLang="en-US" b="1" dirty="0">
                <a:latin typeface="微软雅黑" panose="020B0503020204020204" charset="-122"/>
                <a:ea typeface="微软雅黑" panose="020B0503020204020204" charset="-122"/>
              </a:rPr>
              <a:t>计划</a:t>
            </a:r>
            <a:endParaRPr lang="zh-CN" altLang="en-US" b="1" dirty="0">
              <a:latin typeface="微软雅黑" panose="020B0503020204020204" charset="-122"/>
              <a:ea typeface="微软雅黑" panose="020B0503020204020204" charset="-122"/>
            </a:endParaRPr>
          </a:p>
        </p:txBody>
      </p:sp>
      <p:sp>
        <p:nvSpPr>
          <p:cNvPr id="87056" name="Text Box 21"/>
          <p:cNvSpPr txBox="1"/>
          <p:nvPr/>
        </p:nvSpPr>
        <p:spPr>
          <a:xfrm>
            <a:off x="5507038" y="4430713"/>
            <a:ext cx="1081087" cy="368300"/>
          </a:xfrm>
          <a:prstGeom prst="rect">
            <a:avLst/>
          </a:prstGeom>
          <a:noFill/>
          <a:ln w="9525">
            <a:noFill/>
          </a:ln>
        </p:spPr>
        <p:txBody>
          <a:bodyPr>
            <a:spAutoFit/>
          </a:bodyPr>
          <a:p>
            <a:pPr>
              <a:spcBef>
                <a:spcPct val="50000"/>
              </a:spcBef>
            </a:pPr>
            <a:r>
              <a:rPr lang="zh-CN" altLang="en-US" b="1" dirty="0">
                <a:latin typeface="微软雅黑" panose="020B0503020204020204" charset="-122"/>
                <a:ea typeface="微软雅黑" panose="020B0503020204020204" charset="-122"/>
              </a:rPr>
              <a:t>市场</a:t>
            </a:r>
            <a:endParaRPr lang="zh-CN" altLang="en-US" b="1" dirty="0">
              <a:latin typeface="微软雅黑" panose="020B0503020204020204" charset="-122"/>
              <a:ea typeface="微软雅黑" panose="020B0503020204020204" charset="-122"/>
            </a:endParaRPr>
          </a:p>
        </p:txBody>
      </p:sp>
      <p:sp>
        <p:nvSpPr>
          <p:cNvPr id="87057" name="AutoShape 22"/>
          <p:cNvSpPr/>
          <p:nvPr/>
        </p:nvSpPr>
        <p:spPr>
          <a:xfrm>
            <a:off x="6156325" y="4508500"/>
            <a:ext cx="936625" cy="144463"/>
          </a:xfrm>
          <a:prstGeom prst="rightArrow">
            <a:avLst>
              <a:gd name="adj1" fmla="val 50000"/>
              <a:gd name="adj2" fmla="val 162087"/>
            </a:avLst>
          </a:prstGeom>
          <a:solidFill>
            <a:schemeClr val="accent1"/>
          </a:solidFill>
          <a:ln w="9525" cap="flat" cmpd="sng">
            <a:solidFill>
              <a:schemeClr val="hlink"/>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sp>
        <p:nvSpPr>
          <p:cNvPr id="87058" name="Text Box 23"/>
          <p:cNvSpPr txBox="1"/>
          <p:nvPr/>
        </p:nvSpPr>
        <p:spPr>
          <a:xfrm>
            <a:off x="7091363" y="4365625"/>
            <a:ext cx="1152525" cy="368300"/>
          </a:xfrm>
          <a:prstGeom prst="rect">
            <a:avLst/>
          </a:prstGeom>
          <a:noFill/>
          <a:ln w="9525">
            <a:noFill/>
          </a:ln>
        </p:spPr>
        <p:txBody>
          <a:bodyPr>
            <a:spAutoFit/>
          </a:bodyPr>
          <a:p>
            <a:pPr>
              <a:spcBef>
                <a:spcPct val="50000"/>
              </a:spcBef>
            </a:pPr>
            <a:r>
              <a:rPr lang="zh-CN" altLang="en-US" b="1" dirty="0">
                <a:solidFill>
                  <a:schemeClr val="tx2"/>
                </a:solidFill>
                <a:latin typeface="微软雅黑" panose="020B0503020204020204" charset="-122"/>
                <a:ea typeface="微软雅黑" panose="020B0503020204020204" charset="-122"/>
              </a:rPr>
              <a:t>价值规律</a:t>
            </a:r>
            <a:endParaRPr lang="zh-CN" altLang="en-US" b="1" dirty="0">
              <a:solidFill>
                <a:schemeClr val="tx2"/>
              </a:solidFill>
              <a:latin typeface="微软雅黑" panose="020B0503020204020204" charset="-122"/>
              <a:ea typeface="微软雅黑" panose="020B0503020204020204" charset="-122"/>
            </a:endParaRPr>
          </a:p>
        </p:txBody>
      </p:sp>
      <p:sp>
        <p:nvSpPr>
          <p:cNvPr id="87059" name="Rectangle 25"/>
          <p:cNvSpPr/>
          <p:nvPr/>
        </p:nvSpPr>
        <p:spPr>
          <a:xfrm>
            <a:off x="1835785" y="4941570"/>
            <a:ext cx="3326130" cy="1224280"/>
          </a:xfrm>
          <a:prstGeom prst="rect">
            <a:avLst/>
          </a:prstGeom>
          <a:solidFill>
            <a:schemeClr val="accent1"/>
          </a:solidFill>
          <a:ln w="9525" cap="flat" cmpd="sng">
            <a:solidFill>
              <a:schemeClr val="accent2"/>
            </a:solidFill>
            <a:prstDash val="solid"/>
            <a:miter/>
            <a:headEnd type="none" w="med" len="med"/>
            <a:tailEnd type="none" w="med" len="med"/>
          </a:ln>
        </p:spPr>
        <p:txBody>
          <a:bodyPr wrap="none" anchor="ctr" anchorCtr="0"/>
          <a:p>
            <a:r>
              <a:rPr lang="zh-CN" altLang="en-US" sz="2400" b="1" dirty="0">
                <a:solidFill>
                  <a:srgbClr val="FF0000"/>
                </a:solidFill>
                <a:latin typeface="微软雅黑" panose="020B0503020204020204" charset="-122"/>
                <a:ea typeface="微软雅黑" panose="020B0503020204020204" charset="-122"/>
              </a:rPr>
              <a:t>市场在资源配置中起</a:t>
            </a:r>
            <a:endParaRPr lang="zh-CN" altLang="en-US" sz="2400" b="1" dirty="0">
              <a:solidFill>
                <a:srgbClr val="FF0000"/>
              </a:solidFill>
              <a:latin typeface="微软雅黑" panose="020B0503020204020204" charset="-122"/>
              <a:ea typeface="微软雅黑" panose="020B0503020204020204" charset="-122"/>
            </a:endParaRPr>
          </a:p>
          <a:p>
            <a:r>
              <a:rPr lang="zh-CN" altLang="en-US" sz="2400" b="1" dirty="0">
                <a:solidFill>
                  <a:srgbClr val="FF0000"/>
                </a:solidFill>
                <a:latin typeface="微软雅黑" panose="020B0503020204020204" charset="-122"/>
                <a:ea typeface="微软雅黑" panose="020B0503020204020204" charset="-122"/>
              </a:rPr>
              <a:t>基础性作用的经济就是</a:t>
            </a:r>
            <a:endParaRPr lang="zh-CN" altLang="en-US" sz="2400" b="1" dirty="0">
              <a:solidFill>
                <a:srgbClr val="FF0000"/>
              </a:solidFill>
              <a:latin typeface="微软雅黑" panose="020B0503020204020204" charset="-122"/>
              <a:ea typeface="微软雅黑" panose="020B0503020204020204" charset="-122"/>
            </a:endParaRPr>
          </a:p>
          <a:p>
            <a:r>
              <a:rPr lang="zh-CN" altLang="en-US" sz="2400" b="1" dirty="0">
                <a:solidFill>
                  <a:srgbClr val="FF0000"/>
                </a:solidFill>
                <a:latin typeface="微软雅黑" panose="020B0503020204020204" charset="-122"/>
                <a:ea typeface="微软雅黑" panose="020B0503020204020204" charset="-122"/>
              </a:rPr>
              <a:t>市场经济。</a:t>
            </a:r>
            <a:endParaRPr lang="zh-CN" altLang="en-US" sz="2400" b="1" dirty="0">
              <a:solidFill>
                <a:srgbClr val="FF0000"/>
              </a:solidFill>
              <a:latin typeface="微软雅黑" panose="020B0503020204020204" charset="-122"/>
              <a:ea typeface="微软雅黑" panose="020B0503020204020204" charset="-122"/>
            </a:endParaRPr>
          </a:p>
        </p:txBody>
      </p:sp>
      <p:grpSp>
        <p:nvGrpSpPr>
          <p:cNvPr id="87060" name="Group 2"/>
          <p:cNvGrpSpPr/>
          <p:nvPr/>
        </p:nvGrpSpPr>
        <p:grpSpPr>
          <a:xfrm>
            <a:off x="179388" y="981075"/>
            <a:ext cx="1979612" cy="576263"/>
            <a:chOff x="340" y="754"/>
            <a:chExt cx="1086" cy="304"/>
          </a:xfrm>
        </p:grpSpPr>
        <p:sp>
          <p:nvSpPr>
            <p:cNvPr id="87061" name="Freeform 3"/>
            <p:cNvSpPr/>
            <p:nvPr/>
          </p:nvSpPr>
          <p:spPr>
            <a:xfrm>
              <a:off x="404" y="929"/>
              <a:ext cx="958" cy="129"/>
            </a:xfrm>
            <a:custGeom>
              <a:avLst/>
              <a:gdLst>
                <a:gd name="txL" fmla="*/ 0 w 1120"/>
                <a:gd name="txT" fmla="*/ 0 h 252"/>
                <a:gd name="txR" fmla="*/ 1120 w 1120"/>
                <a:gd name="txB" fmla="*/ 252 h 252"/>
              </a:gdLst>
              <a:ahLst/>
              <a:cxnLst>
                <a:cxn ang="0">
                  <a:pos x="600" y="17"/>
                </a:cxn>
                <a:cxn ang="0">
                  <a:pos x="598" y="17"/>
                </a:cxn>
                <a:cxn ang="0">
                  <a:pos x="589" y="17"/>
                </a:cxn>
                <a:cxn ang="0">
                  <a:pos x="575" y="16"/>
                </a:cxn>
                <a:cxn ang="0">
                  <a:pos x="556" y="16"/>
                </a:cxn>
                <a:cxn ang="0">
                  <a:pos x="531" y="15"/>
                </a:cxn>
                <a:cxn ang="0">
                  <a:pos x="502" y="15"/>
                </a:cxn>
                <a:cxn ang="0">
                  <a:pos x="469" y="14"/>
                </a:cxn>
                <a:cxn ang="0">
                  <a:pos x="431" y="13"/>
                </a:cxn>
                <a:cxn ang="0">
                  <a:pos x="391" y="13"/>
                </a:cxn>
                <a:cxn ang="0">
                  <a:pos x="346" y="13"/>
                </a:cxn>
                <a:cxn ang="0">
                  <a:pos x="298" y="13"/>
                </a:cxn>
                <a:cxn ang="0">
                  <a:pos x="250" y="13"/>
                </a:cxn>
                <a:cxn ang="0">
                  <a:pos x="205" y="13"/>
                </a:cxn>
                <a:cxn ang="0">
                  <a:pos x="164" y="13"/>
                </a:cxn>
                <a:cxn ang="0">
                  <a:pos x="127" y="14"/>
                </a:cxn>
                <a:cxn ang="0">
                  <a:pos x="95" y="15"/>
                </a:cxn>
                <a:cxn ang="0">
                  <a:pos x="68" y="15"/>
                </a:cxn>
                <a:cxn ang="0">
                  <a:pos x="44" y="16"/>
                </a:cxn>
                <a:cxn ang="0">
                  <a:pos x="24" y="16"/>
                </a:cxn>
                <a:cxn ang="0">
                  <a:pos x="11" y="17"/>
                </a:cxn>
                <a:cxn ang="0">
                  <a:pos x="3" y="17"/>
                </a:cxn>
                <a:cxn ang="0">
                  <a:pos x="0" y="17"/>
                </a:cxn>
                <a:cxn ang="0">
                  <a:pos x="0" y="4"/>
                </a:cxn>
                <a:cxn ang="0">
                  <a:pos x="300" y="0"/>
                </a:cxn>
                <a:cxn ang="0">
                  <a:pos x="600" y="4"/>
                </a:cxn>
                <a:cxn ang="0">
                  <a:pos x="600" y="17"/>
                </a:cxn>
                <a:cxn ang="0">
                  <a:pos x="600" y="17"/>
                </a:cxn>
              </a:cxnLst>
              <a:rect l="txL" t="txT" r="txR" b="tx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alpha val="100000"/>
              </a:srgbClr>
            </a:solidFill>
            <a:ln w="0">
              <a:noFill/>
            </a:ln>
          </p:spPr>
          <p:txBody>
            <a:bodyPr/>
            <a:p>
              <a:endParaRPr lang="zh-CN" altLang="en-US"/>
            </a:p>
          </p:txBody>
        </p:sp>
        <p:sp>
          <p:nvSpPr>
            <p:cNvPr id="137220" name="Rectangle 4"/>
            <p:cNvSpPr>
              <a:spLocks noChangeArrowheads="1"/>
            </p:cNvSpPr>
            <p:nvPr/>
          </p:nvSpPr>
          <p:spPr bwMode="gray">
            <a:xfrm>
              <a:off x="340" y="754"/>
              <a:ext cx="1086" cy="267"/>
            </a:xfrm>
            <a:prstGeom prst="rect">
              <a:avLst/>
            </a:prstGeom>
            <a:gradFill rotWithShape="1">
              <a:gsLst>
                <a:gs pos="0">
                  <a:srgbClr val="0033CC"/>
                </a:gs>
                <a:gs pos="100000">
                  <a:srgbClr val="33CCFF"/>
                </a:gs>
              </a:gsLst>
              <a:lin ang="18900000" scaled="1"/>
            </a:gradFill>
            <a:ln w="9525" algn="ctr">
              <a:noFill/>
              <a:miter lim="800000"/>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chemeClr val="bg1"/>
                  </a:solidFill>
                  <a:effectLst>
                    <a:outerShdw blurRad="38100" dist="38100" dir="2700000" algn="tl">
                      <a:srgbClr val="000000"/>
                    </a:outerShdw>
                  </a:effectLst>
                  <a:uLnTx/>
                  <a:uFillTx/>
                  <a:latin typeface="微软雅黑" panose="020B0503020204020204" charset="-122"/>
                  <a:ea typeface="微软雅黑" panose="020B0503020204020204" charset="-122"/>
                  <a:cs typeface="+mn-cs"/>
                </a:rPr>
                <a:t>教学活动</a:t>
              </a:r>
              <a:endParaRPr kumimoji="0" lang="zh-CN" altLang="en-US" sz="2800" b="1" i="0" u="none" strike="noStrike" kern="1200" cap="none" spc="0" normalizeH="0" baseline="0" noProof="0">
                <a:ln>
                  <a:noFill/>
                </a:ln>
                <a:solidFill>
                  <a:schemeClr val="bg1"/>
                </a:solidFill>
                <a:effectLst>
                  <a:outerShdw blurRad="38100" dist="38100" dir="2700000" algn="tl">
                    <a:srgbClr val="000000"/>
                  </a:outerShdw>
                </a:effectLst>
                <a:uLnTx/>
                <a:uFillTx/>
                <a:latin typeface="微软雅黑" panose="020B0503020204020204" charset="-122"/>
                <a:ea typeface="微软雅黑" panose="020B0503020204020204" charset="-122"/>
                <a:cs typeface="+mn-cs"/>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8066"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88067" name="Rectangle 8"/>
          <p:cNvSpPr>
            <a:spLocks noGrp="1"/>
          </p:cNvSpPr>
          <p:nvPr>
            <p:ph type="title"/>
          </p:nvPr>
        </p:nvSpPr>
        <p:spPr>
          <a:xfrm>
            <a:off x="266700" y="133350"/>
            <a:ext cx="4679950"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180233" name="AutoShape 9">
            <a:hlinkClick r:id="rId1" action="ppaction://hlinksldjump"/>
          </p:cNvPr>
          <p:cNvSpPr>
            <a:spLocks noChangeArrowheads="1"/>
          </p:cNvSpPr>
          <p:nvPr/>
        </p:nvSpPr>
        <p:spPr bwMode="gray">
          <a:xfrm>
            <a:off x="5795963" y="13970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grpSp>
        <p:nvGrpSpPr>
          <p:cNvPr id="88069" name="Group 11"/>
          <p:cNvGrpSpPr/>
          <p:nvPr/>
        </p:nvGrpSpPr>
        <p:grpSpPr>
          <a:xfrm>
            <a:off x="2483168" y="1052513"/>
            <a:ext cx="6405563" cy="1333500"/>
            <a:chOff x="144" y="192"/>
            <a:chExt cx="4035" cy="840"/>
          </a:xfrm>
        </p:grpSpPr>
        <p:pic>
          <p:nvPicPr>
            <p:cNvPr id="88097" name="Picture 12" descr="KT137"/>
            <p:cNvPicPr>
              <a:picLocks noChangeAspect="1"/>
            </p:cNvPicPr>
            <p:nvPr/>
          </p:nvPicPr>
          <p:blipFill>
            <a:blip r:embed="rId2"/>
            <a:stretch>
              <a:fillRect/>
            </a:stretch>
          </p:blipFill>
          <p:spPr>
            <a:xfrm>
              <a:off x="144" y="192"/>
              <a:ext cx="696" cy="840"/>
            </a:xfrm>
            <a:prstGeom prst="rect">
              <a:avLst/>
            </a:prstGeom>
            <a:noFill/>
            <a:ln w="9525">
              <a:noFill/>
            </a:ln>
          </p:spPr>
        </p:pic>
        <p:sp>
          <p:nvSpPr>
            <p:cNvPr id="180237" name="Text Box 13"/>
            <p:cNvSpPr txBox="1">
              <a:spLocks noChangeArrowheads="1"/>
            </p:cNvSpPr>
            <p:nvPr/>
          </p:nvSpPr>
          <p:spPr bwMode="auto">
            <a:xfrm>
              <a:off x="864" y="274"/>
              <a:ext cx="3315" cy="445"/>
            </a:xfrm>
            <a:prstGeom prst="rect">
              <a:avLst/>
            </a:prstGeom>
            <a:gradFill rotWithShape="0">
              <a:gsLst>
                <a:gs pos="0">
                  <a:srgbClr val="CCCCFF"/>
                </a:gs>
                <a:gs pos="50000">
                  <a:schemeClr val="bg1"/>
                </a:gs>
                <a:gs pos="100000">
                  <a:srgbClr val="CCCCFF"/>
                </a:gs>
              </a:gsLst>
              <a:lin ang="5400000" scaled="1"/>
            </a:gradFill>
            <a:ln w="9525">
              <a:noFill/>
              <a:miter lim="800000"/>
            </a:ln>
            <a:effectLst/>
          </p:spPr>
          <p:txBody>
            <a:bodyPr wrap="none">
              <a:spAutoFit/>
            </a:bodyPr>
            <a:lstStyle/>
            <a:p>
              <a:pPr marR="0" defTabSz="914400">
                <a:buClrTx/>
                <a:buSzTx/>
                <a:buFontTx/>
                <a:buNone/>
                <a:defRPr/>
              </a:pPr>
              <a:r>
                <a:rPr kumimoji="1" lang="zh-CN" altLang="en-US" sz="2000" b="1" kern="1200" cap="none" spc="0" normalizeH="0" baseline="0" noProof="0">
                  <a:latin typeface="微软雅黑" panose="020B0503020204020204" charset="-122"/>
                  <a:ea typeface="微软雅黑" panose="020B0503020204020204" charset="-122"/>
                  <a:cs typeface="+mn-cs"/>
                </a:rPr>
                <a:t>在现代商品经济条件下，资源配置</a:t>
              </a:r>
              <a:r>
                <a:rPr kumimoji="1" lang="zh-CN" altLang="en-US" sz="2000" b="1" kern="1200" cap="none" spc="0" normalizeH="0" baseline="0" noProof="0">
                  <a:solidFill>
                    <a:srgbClr val="FF0000"/>
                  </a:solidFill>
                  <a:latin typeface="微软雅黑" panose="020B0503020204020204" charset="-122"/>
                  <a:ea typeface="微软雅黑" panose="020B0503020204020204" charset="-122"/>
                  <a:cs typeface="+mn-cs"/>
                </a:rPr>
                <a:t>主要</a:t>
              </a:r>
              <a:r>
                <a:rPr kumimoji="1" lang="zh-CN" altLang="en-US" sz="2000" b="1" kern="1200" cap="none" spc="0" normalizeH="0" baseline="0" noProof="0">
                  <a:latin typeface="微软雅黑" panose="020B0503020204020204" charset="-122"/>
                  <a:ea typeface="微软雅黑" panose="020B0503020204020204" charset="-122"/>
                  <a:cs typeface="+mn-cs"/>
                </a:rPr>
                <a:t>是依靠</a:t>
              </a:r>
              <a:endParaRPr kumimoji="1" lang="zh-CN" altLang="en-US" sz="2000" b="1" kern="1200" cap="none" spc="0" normalizeH="0" baseline="0" noProof="0">
                <a:latin typeface="微软雅黑" panose="020B0503020204020204" charset="-122"/>
                <a:ea typeface="微软雅黑" panose="020B0503020204020204" charset="-122"/>
                <a:cs typeface="+mn-cs"/>
              </a:endParaRPr>
            </a:p>
            <a:p>
              <a:pPr marR="0" defTabSz="914400">
                <a:buClrTx/>
                <a:buSzTx/>
                <a:buFontTx/>
                <a:buNone/>
                <a:defRPr/>
              </a:pPr>
              <a:r>
                <a:rPr kumimoji="1" lang="zh-CN" altLang="en-US" sz="2000" b="1" kern="1200" cap="none" spc="0" normalizeH="0" baseline="0" noProof="0">
                  <a:solidFill>
                    <a:srgbClr val="FF0000"/>
                  </a:solidFill>
                  <a:latin typeface="微软雅黑" panose="020B0503020204020204" charset="-122"/>
                  <a:ea typeface="微软雅黑" panose="020B0503020204020204" charset="-122"/>
                  <a:cs typeface="+mn-cs"/>
                </a:rPr>
                <a:t>市场的调节作用</a:t>
              </a:r>
              <a:r>
                <a:rPr kumimoji="1" lang="zh-CN" altLang="en-US" sz="2000" b="1" kern="1200" cap="none" spc="0" normalizeH="0" baseline="0" noProof="0">
                  <a:latin typeface="微软雅黑" panose="020B0503020204020204" charset="-122"/>
                  <a:ea typeface="微软雅黑" panose="020B0503020204020204" charset="-122"/>
                  <a:cs typeface="+mn-cs"/>
                </a:rPr>
                <a:t>实现的</a:t>
              </a:r>
              <a:endParaRPr kumimoji="1" lang="zh-CN" altLang="en-US" sz="2000" b="1" kern="1200" cap="none" spc="0" normalizeH="0" baseline="0" noProof="0">
                <a:latin typeface="微软雅黑" panose="020B0503020204020204" charset="-122"/>
                <a:ea typeface="微软雅黑" panose="020B0503020204020204" charset="-122"/>
                <a:cs typeface="+mn-cs"/>
              </a:endParaRPr>
            </a:p>
          </p:txBody>
        </p:sp>
      </p:grpSp>
      <p:grpSp>
        <p:nvGrpSpPr>
          <p:cNvPr id="88070" name="Group 14"/>
          <p:cNvGrpSpPr/>
          <p:nvPr/>
        </p:nvGrpSpPr>
        <p:grpSpPr>
          <a:xfrm>
            <a:off x="2268538" y="2232025"/>
            <a:ext cx="5800725" cy="981075"/>
            <a:chOff x="1056" y="816"/>
            <a:chExt cx="3654" cy="825"/>
          </a:xfrm>
        </p:grpSpPr>
        <p:sp>
          <p:nvSpPr>
            <p:cNvPr id="88095" name="WordArt 15"/>
            <p:cNvSpPr>
              <a:spLocks noTextEdit="1"/>
            </p:cNvSpPr>
            <p:nvPr/>
          </p:nvSpPr>
          <p:spPr>
            <a:xfrm>
              <a:off x="4176" y="816"/>
              <a:ext cx="534" cy="825"/>
            </a:xfrm>
            <a:prstGeom prst="rect">
              <a:avLst/>
            </a:prstGeom>
          </p:spPr>
          <p:txBody>
            <a:bodyPr wrap="none" fromWordArt="1">
              <a:prstTxWarp prst="textPlain">
                <a:avLst>
                  <a:gd name="adj" fmla="val 50000"/>
                </a:avLst>
              </a:prstTxWarp>
              <a:normAutofit/>
            </a:bodyPr>
            <a:p>
              <a:pPr algn="ctr"/>
              <a:r>
                <a:rPr lang="zh-CN" altLang="en-US" sz="4800">
                  <a:ln w="12700" cap="flat" cmpd="sng">
                    <a:solidFill>
                      <a:srgbClr val="EAEAEA"/>
                    </a:solidFill>
                    <a:prstDash val="solid"/>
                    <a:headEnd type="none" w="med" len="med"/>
                    <a:tailEnd type="none" w="med" len="med"/>
                  </a:ln>
                  <a:gradFill rotWithShape="1">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tileRect/>
                  </a:gradFill>
                  <a:effectLst>
                    <a:outerShdw dist="35921" dir="2699999" sy="50000" kx="2115830" algn="bl" rotWithShape="0">
                      <a:srgbClr val="C0C0C0"/>
                    </a:outerShdw>
                  </a:effectLst>
                  <a:latin typeface="宋体" panose="02010600030101010101" pitchFamily="2" charset="-122"/>
                  <a:ea typeface="宋体" panose="02010600030101010101" pitchFamily="2" charset="-122"/>
                </a:rPr>
                <a:t>？</a:t>
              </a:r>
              <a:endParaRPr lang="zh-CN" altLang="en-US" sz="4800">
                <a:ln w="12700" cap="flat" cmpd="sng">
                  <a:solidFill>
                    <a:srgbClr val="EAEAEA"/>
                  </a:solidFill>
                  <a:prstDash val="solid"/>
                  <a:headEnd type="none" w="med" len="med"/>
                  <a:tailEnd type="none" w="med" len="med"/>
                </a:ln>
                <a:gradFill rotWithShape="1">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tileRect/>
                </a:gradFill>
                <a:effectLst>
                  <a:outerShdw dist="35921" dir="2699999" sy="50000" kx="2115830" algn="bl" rotWithShape="0">
                    <a:srgbClr val="C0C0C0"/>
                  </a:outerShdw>
                </a:effectLst>
                <a:latin typeface="宋体" panose="02010600030101010101" pitchFamily="2" charset="-122"/>
                <a:ea typeface="宋体" panose="02010600030101010101" pitchFamily="2" charset="-122"/>
              </a:endParaRPr>
            </a:p>
          </p:txBody>
        </p:sp>
        <p:sp>
          <p:nvSpPr>
            <p:cNvPr id="88096" name="Text Box 16"/>
            <p:cNvSpPr txBox="1"/>
            <p:nvPr/>
          </p:nvSpPr>
          <p:spPr>
            <a:xfrm>
              <a:off x="1056" y="1074"/>
              <a:ext cx="2275" cy="310"/>
            </a:xfrm>
            <a:prstGeom prst="rect">
              <a:avLst/>
            </a:prstGeom>
            <a:noFill/>
            <a:ln w="9525">
              <a:noFill/>
            </a:ln>
          </p:spPr>
          <p:txBody>
            <a:bodyPr wrap="none">
              <a:spAutoFit/>
            </a:bodyPr>
            <a:p>
              <a:r>
                <a:rPr lang="zh-CN" altLang="en-US" b="1" dirty="0">
                  <a:solidFill>
                    <a:srgbClr val="3333FF"/>
                  </a:solidFill>
                  <a:latin typeface="微软雅黑" panose="020B0503020204020204" charset="-122"/>
                  <a:ea typeface="微软雅黑" panose="020B0503020204020204" charset="-122"/>
                </a:rPr>
                <a:t>那么市场是怎样进行资源配置的呢</a:t>
              </a:r>
              <a:endParaRPr lang="zh-CN" altLang="en-US" b="1" dirty="0">
                <a:solidFill>
                  <a:srgbClr val="3333FF"/>
                </a:solidFill>
                <a:latin typeface="微软雅黑" panose="020B0503020204020204" charset="-122"/>
                <a:ea typeface="微软雅黑" panose="020B0503020204020204" charset="-122"/>
              </a:endParaRPr>
            </a:p>
          </p:txBody>
        </p:sp>
      </p:grpSp>
      <p:grpSp>
        <p:nvGrpSpPr>
          <p:cNvPr id="88071" name="Group 41"/>
          <p:cNvGrpSpPr/>
          <p:nvPr/>
        </p:nvGrpSpPr>
        <p:grpSpPr>
          <a:xfrm>
            <a:off x="603250" y="3060700"/>
            <a:ext cx="6705600" cy="1162051"/>
            <a:chOff x="380" y="1888"/>
            <a:chExt cx="4224" cy="732"/>
          </a:xfrm>
        </p:grpSpPr>
        <p:sp>
          <p:nvSpPr>
            <p:cNvPr id="180242" name="Text Box 18"/>
            <p:cNvSpPr txBox="1">
              <a:spLocks noChangeArrowheads="1"/>
            </p:cNvSpPr>
            <p:nvPr/>
          </p:nvSpPr>
          <p:spPr bwMode="auto">
            <a:xfrm>
              <a:off x="802" y="1888"/>
              <a:ext cx="403" cy="232"/>
            </a:xfrm>
            <a:prstGeom prst="rect">
              <a:avLst/>
            </a:prstGeom>
            <a:gradFill rotWithShape="0">
              <a:gsLst>
                <a:gs pos="0">
                  <a:srgbClr val="00FFCC"/>
                </a:gs>
                <a:gs pos="50000">
                  <a:schemeClr val="bg1"/>
                </a:gs>
                <a:gs pos="100000">
                  <a:srgbClr val="00FFCC"/>
                </a:gs>
              </a:gsLst>
              <a:lin ang="0" scaled="1"/>
            </a:gradFill>
            <a:ln w="9525">
              <a:noFill/>
              <a:miter lim="800000"/>
            </a:ln>
            <a:effectLst/>
          </p:spPr>
          <p:txBody>
            <a:bodyPr wrap="none">
              <a:spAutoFit/>
            </a:bodyPr>
            <a:lstStyle/>
            <a:p>
              <a:pPr marR="0" defTabSz="914400">
                <a:buClrTx/>
                <a:buSzTx/>
                <a:buFontTx/>
                <a:buNone/>
                <a:defRPr/>
              </a:pPr>
              <a:r>
                <a:rPr kumimoji="1" lang="zh-CN" altLang="en-US" b="1" kern="1200" cap="none" spc="0" normalizeH="0" baseline="0" noProof="0">
                  <a:latin typeface="微软雅黑" panose="020B0503020204020204" charset="-122"/>
                  <a:ea typeface="微软雅黑" panose="020B0503020204020204" charset="-122"/>
                  <a:cs typeface="+mn-cs"/>
                </a:rPr>
                <a:t>供求</a:t>
              </a:r>
              <a:endParaRPr kumimoji="1" lang="zh-CN" altLang="en-US" b="1" kern="1200" cap="none" spc="0" normalizeH="0" baseline="0" noProof="0">
                <a:latin typeface="微软雅黑" panose="020B0503020204020204" charset="-122"/>
                <a:ea typeface="微软雅黑" panose="020B0503020204020204" charset="-122"/>
                <a:cs typeface="+mn-cs"/>
              </a:endParaRPr>
            </a:p>
          </p:txBody>
        </p:sp>
        <p:sp>
          <p:nvSpPr>
            <p:cNvPr id="180243" name="Text Box 19"/>
            <p:cNvSpPr txBox="1">
              <a:spLocks noChangeArrowheads="1"/>
            </p:cNvSpPr>
            <p:nvPr/>
          </p:nvSpPr>
          <p:spPr bwMode="auto">
            <a:xfrm>
              <a:off x="380" y="2383"/>
              <a:ext cx="403" cy="232"/>
            </a:xfrm>
            <a:prstGeom prst="rect">
              <a:avLst/>
            </a:prstGeom>
            <a:gradFill rotWithShape="0">
              <a:gsLst>
                <a:gs pos="0">
                  <a:srgbClr val="00FFCC"/>
                </a:gs>
                <a:gs pos="50000">
                  <a:schemeClr val="bg1"/>
                </a:gs>
                <a:gs pos="100000">
                  <a:srgbClr val="00FFCC"/>
                </a:gs>
              </a:gsLst>
              <a:lin ang="0" scaled="1"/>
            </a:gradFill>
            <a:ln w="9525">
              <a:noFill/>
              <a:miter lim="800000"/>
            </a:ln>
            <a:effectLst/>
          </p:spPr>
          <p:txBody>
            <a:bodyPr wrap="none">
              <a:spAutoFit/>
            </a:bodyPr>
            <a:lstStyle/>
            <a:p>
              <a:pPr marR="0" defTabSz="914400">
                <a:buClrTx/>
                <a:buSzTx/>
                <a:buFontTx/>
                <a:buNone/>
                <a:defRPr/>
              </a:pPr>
              <a:r>
                <a:rPr kumimoji="1" lang="zh-CN" altLang="en-US" b="1" kern="1200" cap="none" spc="0" normalizeH="0" baseline="0" noProof="0">
                  <a:latin typeface="微软雅黑" panose="020B0503020204020204" charset="-122"/>
                  <a:ea typeface="微软雅黑" panose="020B0503020204020204" charset="-122"/>
                  <a:cs typeface="+mn-cs"/>
                </a:rPr>
                <a:t>价格</a:t>
              </a:r>
              <a:endParaRPr kumimoji="1" lang="zh-CN" altLang="en-US" b="1" kern="1200" cap="none" spc="0" normalizeH="0" baseline="0" noProof="0">
                <a:latin typeface="微软雅黑" panose="020B0503020204020204" charset="-122"/>
                <a:ea typeface="微软雅黑" panose="020B0503020204020204" charset="-122"/>
                <a:cs typeface="+mn-cs"/>
              </a:endParaRPr>
            </a:p>
          </p:txBody>
        </p:sp>
        <p:sp>
          <p:nvSpPr>
            <p:cNvPr id="180244" name="Text Box 20"/>
            <p:cNvSpPr txBox="1">
              <a:spLocks noChangeArrowheads="1"/>
            </p:cNvSpPr>
            <p:nvPr/>
          </p:nvSpPr>
          <p:spPr bwMode="auto">
            <a:xfrm>
              <a:off x="1100" y="2376"/>
              <a:ext cx="528" cy="232"/>
            </a:xfrm>
            <a:prstGeom prst="rect">
              <a:avLst/>
            </a:prstGeom>
            <a:gradFill rotWithShape="0">
              <a:gsLst>
                <a:gs pos="0">
                  <a:srgbClr val="00FFCC"/>
                </a:gs>
                <a:gs pos="50000">
                  <a:schemeClr val="bg1"/>
                </a:gs>
                <a:gs pos="100000">
                  <a:srgbClr val="00FFCC"/>
                </a:gs>
              </a:gsLst>
              <a:lin ang="0" scaled="1"/>
            </a:gradFill>
            <a:ln w="9525">
              <a:noFill/>
              <a:miter lim="800000"/>
            </a:ln>
            <a:effectLst/>
          </p:spPr>
          <p:txBody>
            <a:bodyPr>
              <a:spAutoFit/>
            </a:bodyPr>
            <a:lstStyle/>
            <a:p>
              <a:pPr marR="0" defTabSz="914400">
                <a:buClrTx/>
                <a:buSzTx/>
                <a:buFontTx/>
                <a:buNone/>
                <a:defRPr/>
              </a:pPr>
              <a:r>
                <a:rPr kumimoji="1" lang="zh-CN" altLang="en-US" b="1" kern="1200" cap="none" spc="0" normalizeH="0" baseline="0" noProof="0">
                  <a:latin typeface="微软雅黑" panose="020B0503020204020204" charset="-122"/>
                  <a:ea typeface="微软雅黑" panose="020B0503020204020204" charset="-122"/>
                  <a:cs typeface="+mn-cs"/>
                </a:rPr>
                <a:t>竞争</a:t>
              </a:r>
              <a:endParaRPr kumimoji="1" lang="zh-CN" altLang="en-US" b="1" kern="1200" cap="none" spc="0" normalizeH="0" baseline="0" noProof="0">
                <a:latin typeface="微软雅黑" panose="020B0503020204020204" charset="-122"/>
                <a:ea typeface="微软雅黑" panose="020B0503020204020204" charset="-122"/>
                <a:cs typeface="+mn-cs"/>
              </a:endParaRPr>
            </a:p>
          </p:txBody>
        </p:sp>
        <p:sp>
          <p:nvSpPr>
            <p:cNvPr id="180245" name="Text Box 21"/>
            <p:cNvSpPr txBox="1">
              <a:spLocks noChangeArrowheads="1"/>
            </p:cNvSpPr>
            <p:nvPr/>
          </p:nvSpPr>
          <p:spPr bwMode="auto">
            <a:xfrm>
              <a:off x="2588" y="1915"/>
              <a:ext cx="259" cy="232"/>
            </a:xfrm>
            <a:prstGeom prst="rect">
              <a:avLst/>
            </a:prstGeom>
            <a:gradFill rotWithShape="0">
              <a:gsLst>
                <a:gs pos="0">
                  <a:schemeClr val="hlink"/>
                </a:gs>
                <a:gs pos="50000">
                  <a:schemeClr val="bg1"/>
                </a:gs>
                <a:gs pos="100000">
                  <a:schemeClr val="hlink"/>
                </a:gs>
              </a:gsLst>
              <a:lin ang="5400000" scaled="1"/>
            </a:gradFill>
            <a:ln w="9525">
              <a:noFill/>
              <a:miter lim="800000"/>
            </a:ln>
            <a:effectLst/>
          </p:spPr>
          <p:txBody>
            <a:bodyPr wrap="none">
              <a:spAutoFit/>
            </a:bodyPr>
            <a:lstStyle/>
            <a:p>
              <a:pPr marR="0" defTabSz="914400">
                <a:buClrTx/>
                <a:buSzTx/>
                <a:buFontTx/>
                <a:buNone/>
                <a:defRPr/>
              </a:pPr>
              <a:r>
                <a:rPr kumimoji="1" lang="zh-CN" altLang="en-US" b="1" kern="1200" cap="none" spc="0" normalizeH="0" baseline="0" noProof="0">
                  <a:latin typeface="微软雅黑" panose="020B0503020204020204" charset="-122"/>
                  <a:ea typeface="微软雅黑" panose="020B0503020204020204" charset="-122"/>
                  <a:cs typeface="+mn-cs"/>
                </a:rPr>
                <a:t>人</a:t>
              </a:r>
              <a:endParaRPr kumimoji="1" lang="zh-CN" altLang="en-US" b="1" kern="1200" cap="none" spc="0" normalizeH="0" baseline="0" noProof="0">
                <a:latin typeface="微软雅黑" panose="020B0503020204020204" charset="-122"/>
                <a:ea typeface="微软雅黑" panose="020B0503020204020204" charset="-122"/>
                <a:cs typeface="+mn-cs"/>
              </a:endParaRPr>
            </a:p>
          </p:txBody>
        </p:sp>
        <p:sp>
          <p:nvSpPr>
            <p:cNvPr id="180246" name="Text Box 22"/>
            <p:cNvSpPr txBox="1">
              <a:spLocks noChangeArrowheads="1"/>
            </p:cNvSpPr>
            <p:nvPr/>
          </p:nvSpPr>
          <p:spPr bwMode="auto">
            <a:xfrm>
              <a:off x="2348" y="2388"/>
              <a:ext cx="259" cy="232"/>
            </a:xfrm>
            <a:prstGeom prst="rect">
              <a:avLst/>
            </a:prstGeom>
            <a:gradFill rotWithShape="0">
              <a:gsLst>
                <a:gs pos="0">
                  <a:schemeClr val="hlink"/>
                </a:gs>
                <a:gs pos="50000">
                  <a:schemeClr val="bg1"/>
                </a:gs>
                <a:gs pos="100000">
                  <a:schemeClr val="hlink"/>
                </a:gs>
              </a:gsLst>
              <a:lin ang="5400000" scaled="1"/>
            </a:gradFill>
            <a:ln w="9525">
              <a:noFill/>
              <a:miter lim="800000"/>
            </a:ln>
            <a:effectLst/>
          </p:spPr>
          <p:txBody>
            <a:bodyPr wrap="none">
              <a:spAutoFit/>
            </a:bodyPr>
            <a:lstStyle/>
            <a:p>
              <a:pPr marR="0" defTabSz="914400">
                <a:buClrTx/>
                <a:buSzTx/>
                <a:buFontTx/>
                <a:buNone/>
                <a:defRPr/>
              </a:pPr>
              <a:r>
                <a:rPr kumimoji="1" lang="zh-CN" altLang="en-US" b="1" kern="1200" cap="none" spc="0" normalizeH="0" baseline="0" noProof="0">
                  <a:latin typeface="微软雅黑" panose="020B0503020204020204" charset="-122"/>
                  <a:ea typeface="微软雅黑" panose="020B0503020204020204" charset="-122"/>
                  <a:cs typeface="+mn-cs"/>
                </a:rPr>
                <a:t>财</a:t>
              </a:r>
              <a:endParaRPr kumimoji="1" lang="zh-CN" altLang="en-US" b="1" kern="1200" cap="none" spc="0" normalizeH="0" baseline="0" noProof="0">
                <a:latin typeface="微软雅黑" panose="020B0503020204020204" charset="-122"/>
                <a:ea typeface="微软雅黑" panose="020B0503020204020204" charset="-122"/>
                <a:cs typeface="+mn-cs"/>
              </a:endParaRPr>
            </a:p>
          </p:txBody>
        </p:sp>
        <p:sp>
          <p:nvSpPr>
            <p:cNvPr id="180247" name="Text Box 23"/>
            <p:cNvSpPr txBox="1">
              <a:spLocks noChangeArrowheads="1"/>
            </p:cNvSpPr>
            <p:nvPr/>
          </p:nvSpPr>
          <p:spPr bwMode="auto">
            <a:xfrm>
              <a:off x="2828" y="2388"/>
              <a:ext cx="259" cy="232"/>
            </a:xfrm>
            <a:prstGeom prst="rect">
              <a:avLst/>
            </a:prstGeom>
            <a:gradFill rotWithShape="0">
              <a:gsLst>
                <a:gs pos="0">
                  <a:schemeClr val="hlink"/>
                </a:gs>
                <a:gs pos="50000">
                  <a:schemeClr val="bg1"/>
                </a:gs>
                <a:gs pos="100000">
                  <a:schemeClr val="hlink"/>
                </a:gs>
              </a:gsLst>
              <a:lin ang="5400000" scaled="1"/>
            </a:gradFill>
            <a:ln w="9525">
              <a:noFill/>
              <a:miter lim="800000"/>
            </a:ln>
            <a:effectLst/>
          </p:spPr>
          <p:txBody>
            <a:bodyPr wrap="none">
              <a:spAutoFit/>
            </a:bodyPr>
            <a:lstStyle/>
            <a:p>
              <a:pPr marR="0" defTabSz="914400">
                <a:buClrTx/>
                <a:buSzTx/>
                <a:buFontTx/>
                <a:buNone/>
                <a:defRPr/>
              </a:pPr>
              <a:r>
                <a:rPr kumimoji="1" lang="zh-CN" altLang="en-US" b="1" kern="1200" cap="none" spc="0" normalizeH="0" baseline="0" noProof="0">
                  <a:latin typeface="微软雅黑" panose="020B0503020204020204" charset="-122"/>
                  <a:ea typeface="微软雅黑" panose="020B0503020204020204" charset="-122"/>
                  <a:cs typeface="+mn-cs"/>
                </a:rPr>
                <a:t>物</a:t>
              </a:r>
              <a:endParaRPr kumimoji="1" lang="zh-CN" altLang="en-US" b="1" kern="1200" cap="none" spc="0" normalizeH="0" baseline="0" noProof="0">
                <a:latin typeface="微软雅黑" panose="020B0503020204020204" charset="-122"/>
                <a:ea typeface="微软雅黑" panose="020B0503020204020204" charset="-122"/>
                <a:cs typeface="+mn-cs"/>
              </a:endParaRPr>
            </a:p>
          </p:txBody>
        </p:sp>
        <p:sp>
          <p:nvSpPr>
            <p:cNvPr id="180248" name="Text Box 24"/>
            <p:cNvSpPr txBox="1">
              <a:spLocks noChangeArrowheads="1"/>
            </p:cNvSpPr>
            <p:nvPr/>
          </p:nvSpPr>
          <p:spPr bwMode="auto">
            <a:xfrm>
              <a:off x="3548" y="2121"/>
              <a:ext cx="1056" cy="290"/>
            </a:xfrm>
            <a:prstGeom prst="rect">
              <a:avLst/>
            </a:prstGeom>
            <a:gradFill rotWithShape="0">
              <a:gsLst>
                <a:gs pos="0">
                  <a:srgbClr val="FF99FF"/>
                </a:gs>
                <a:gs pos="50000">
                  <a:schemeClr val="bg1"/>
                </a:gs>
                <a:gs pos="100000">
                  <a:srgbClr val="FF99FF"/>
                </a:gs>
              </a:gsLst>
              <a:lin ang="5400000" scaled="1"/>
            </a:gradFill>
            <a:ln w="9525">
              <a:noFill/>
              <a:miter lim="800000"/>
            </a:ln>
            <a:effectLst/>
          </p:spPr>
          <p:txBody>
            <a:bodyPr>
              <a:spAutoFit/>
            </a:bodyPr>
            <a:lstStyle/>
            <a:p>
              <a:pPr marR="0" defTabSz="914400">
                <a:buClrTx/>
                <a:buSzTx/>
                <a:buFontTx/>
                <a:buNone/>
                <a:defRPr/>
              </a:pPr>
              <a:r>
                <a:rPr kumimoji="1" lang="zh-CN" altLang="en-US" sz="2400" b="1" kern="1200" cap="none" spc="0" normalizeH="0" baseline="0" noProof="0">
                  <a:latin typeface="Times New Roman" panose="02020603050405020304" pitchFamily="18" charset="0"/>
                  <a:ea typeface="宋体" panose="02010600030101010101" pitchFamily="2" charset="-122"/>
                  <a:cs typeface="+mn-cs"/>
                </a:rPr>
                <a:t>  </a:t>
              </a:r>
              <a:r>
                <a:rPr kumimoji="1" lang="zh-CN" altLang="en-US" b="1" kern="1200" cap="none" spc="0" normalizeH="0" baseline="0" noProof="0">
                  <a:latin typeface="微软雅黑" panose="020B0503020204020204" charset="-122"/>
                  <a:ea typeface="微软雅黑" panose="020B0503020204020204" charset="-122"/>
                  <a:cs typeface="+mn-cs"/>
                </a:rPr>
                <a:t>资源配置</a:t>
              </a:r>
              <a:endParaRPr kumimoji="1" lang="zh-CN" altLang="en-US" b="1" kern="1200" cap="none" spc="0" normalizeH="0" baseline="0" noProof="0">
                <a:latin typeface="微软雅黑" panose="020B0503020204020204" charset="-122"/>
                <a:ea typeface="微软雅黑" panose="020B0503020204020204" charset="-122"/>
                <a:cs typeface="+mn-cs"/>
              </a:endParaRPr>
            </a:p>
          </p:txBody>
        </p:sp>
        <p:sp>
          <p:nvSpPr>
            <p:cNvPr id="88087" name="Line 25"/>
            <p:cNvSpPr/>
            <p:nvPr/>
          </p:nvSpPr>
          <p:spPr>
            <a:xfrm flipH="1">
              <a:off x="657" y="2115"/>
              <a:ext cx="243" cy="226"/>
            </a:xfrm>
            <a:prstGeom prst="line">
              <a:avLst/>
            </a:prstGeom>
            <a:ln w="57150" cap="flat" cmpd="sng">
              <a:solidFill>
                <a:srgbClr val="3333FF"/>
              </a:solidFill>
              <a:prstDash val="solid"/>
              <a:headEnd type="none" w="med" len="med"/>
              <a:tailEnd type="none" w="med" len="med"/>
            </a:ln>
          </p:spPr>
        </p:sp>
        <p:sp>
          <p:nvSpPr>
            <p:cNvPr id="88088" name="Line 26"/>
            <p:cNvSpPr/>
            <p:nvPr/>
          </p:nvSpPr>
          <p:spPr>
            <a:xfrm>
              <a:off x="1111" y="2115"/>
              <a:ext cx="227" cy="226"/>
            </a:xfrm>
            <a:prstGeom prst="line">
              <a:avLst/>
            </a:prstGeom>
            <a:ln w="57150" cap="flat" cmpd="sng">
              <a:solidFill>
                <a:srgbClr val="3333FF"/>
              </a:solidFill>
              <a:prstDash val="solid"/>
              <a:headEnd type="none" w="med" len="med"/>
              <a:tailEnd type="none" w="med" len="med"/>
            </a:ln>
          </p:spPr>
        </p:sp>
        <p:sp>
          <p:nvSpPr>
            <p:cNvPr id="88089" name="Line 27"/>
            <p:cNvSpPr/>
            <p:nvPr/>
          </p:nvSpPr>
          <p:spPr>
            <a:xfrm>
              <a:off x="793" y="2478"/>
              <a:ext cx="259" cy="7"/>
            </a:xfrm>
            <a:prstGeom prst="line">
              <a:avLst/>
            </a:prstGeom>
            <a:ln w="57150" cap="flat" cmpd="sng">
              <a:solidFill>
                <a:srgbClr val="3333FF"/>
              </a:solidFill>
              <a:prstDash val="solid"/>
              <a:headEnd type="none" w="med" len="med"/>
              <a:tailEnd type="none" w="med" len="med"/>
            </a:ln>
          </p:spPr>
        </p:sp>
        <p:sp>
          <p:nvSpPr>
            <p:cNvPr id="88090" name="Line 28"/>
            <p:cNvSpPr/>
            <p:nvPr/>
          </p:nvSpPr>
          <p:spPr>
            <a:xfrm flipH="1">
              <a:off x="2444" y="2168"/>
              <a:ext cx="240" cy="219"/>
            </a:xfrm>
            <a:prstGeom prst="line">
              <a:avLst/>
            </a:prstGeom>
            <a:ln w="57150" cap="flat" cmpd="sng">
              <a:solidFill>
                <a:srgbClr val="3333FF"/>
              </a:solidFill>
              <a:prstDash val="solid"/>
              <a:headEnd type="none" w="med" len="med"/>
              <a:tailEnd type="none" w="med" len="med"/>
            </a:ln>
          </p:spPr>
        </p:sp>
        <p:sp>
          <p:nvSpPr>
            <p:cNvPr id="88091" name="Line 29"/>
            <p:cNvSpPr/>
            <p:nvPr/>
          </p:nvSpPr>
          <p:spPr>
            <a:xfrm>
              <a:off x="2732" y="2177"/>
              <a:ext cx="193" cy="210"/>
            </a:xfrm>
            <a:prstGeom prst="line">
              <a:avLst/>
            </a:prstGeom>
            <a:ln w="57150" cap="flat" cmpd="sng">
              <a:solidFill>
                <a:srgbClr val="3333FF"/>
              </a:solidFill>
              <a:prstDash val="solid"/>
              <a:headEnd type="none" w="med" len="med"/>
              <a:tailEnd type="none" w="med" len="med"/>
            </a:ln>
          </p:spPr>
        </p:sp>
        <p:sp>
          <p:nvSpPr>
            <p:cNvPr id="88092" name="Line 30"/>
            <p:cNvSpPr/>
            <p:nvPr/>
          </p:nvSpPr>
          <p:spPr>
            <a:xfrm>
              <a:off x="2608" y="2478"/>
              <a:ext cx="192" cy="0"/>
            </a:xfrm>
            <a:prstGeom prst="line">
              <a:avLst/>
            </a:prstGeom>
            <a:ln w="57150" cap="flat" cmpd="sng">
              <a:solidFill>
                <a:srgbClr val="3333FF"/>
              </a:solidFill>
              <a:prstDash val="solid"/>
              <a:headEnd type="none" w="med" len="med"/>
              <a:tailEnd type="none" w="med" len="med"/>
            </a:ln>
          </p:spPr>
        </p:sp>
        <p:sp>
          <p:nvSpPr>
            <p:cNvPr id="88093" name="Line 31"/>
            <p:cNvSpPr/>
            <p:nvPr/>
          </p:nvSpPr>
          <p:spPr>
            <a:xfrm>
              <a:off x="3116" y="2230"/>
              <a:ext cx="336" cy="0"/>
            </a:xfrm>
            <a:prstGeom prst="line">
              <a:avLst/>
            </a:prstGeom>
            <a:ln w="57150" cap="flat" cmpd="sng">
              <a:solidFill>
                <a:srgbClr val="3333FF"/>
              </a:solidFill>
              <a:prstDash val="solid"/>
              <a:headEnd type="none" w="med" len="med"/>
              <a:tailEnd type="triangle" w="med" len="med"/>
            </a:ln>
          </p:spPr>
        </p:sp>
        <p:sp>
          <p:nvSpPr>
            <p:cNvPr id="88094" name="Line 32"/>
            <p:cNvSpPr/>
            <p:nvPr/>
          </p:nvSpPr>
          <p:spPr>
            <a:xfrm>
              <a:off x="1484" y="2193"/>
              <a:ext cx="816" cy="0"/>
            </a:xfrm>
            <a:prstGeom prst="line">
              <a:avLst/>
            </a:prstGeom>
            <a:ln w="57150" cap="flat" cmpd="sng">
              <a:solidFill>
                <a:srgbClr val="3333FF"/>
              </a:solidFill>
              <a:prstDash val="solid"/>
              <a:headEnd type="none" w="med" len="med"/>
              <a:tailEnd type="triangle" w="med" len="med"/>
            </a:ln>
          </p:spPr>
        </p:sp>
      </p:grpSp>
      <p:grpSp>
        <p:nvGrpSpPr>
          <p:cNvPr id="88072" name="Group 33"/>
          <p:cNvGrpSpPr/>
          <p:nvPr/>
        </p:nvGrpSpPr>
        <p:grpSpPr>
          <a:xfrm>
            <a:off x="2124075" y="4653280"/>
            <a:ext cx="6594475" cy="1656080"/>
            <a:chOff x="336" y="2592"/>
            <a:chExt cx="4704" cy="1491"/>
          </a:xfrm>
        </p:grpSpPr>
        <p:grpSp>
          <p:nvGrpSpPr>
            <p:cNvPr id="88076" name="Group 34"/>
            <p:cNvGrpSpPr/>
            <p:nvPr/>
          </p:nvGrpSpPr>
          <p:grpSpPr>
            <a:xfrm>
              <a:off x="624" y="2592"/>
              <a:ext cx="4416" cy="1008"/>
              <a:chOff x="576" y="2688"/>
              <a:chExt cx="4416" cy="1008"/>
            </a:xfrm>
          </p:grpSpPr>
          <p:sp>
            <p:nvSpPr>
              <p:cNvPr id="180259" name="AutoShape 35"/>
              <p:cNvSpPr>
                <a:spLocks noChangeArrowheads="1"/>
              </p:cNvSpPr>
              <p:nvPr/>
            </p:nvSpPr>
            <p:spPr bwMode="auto">
              <a:xfrm>
                <a:off x="576" y="2688"/>
                <a:ext cx="4416" cy="1008"/>
              </a:xfrm>
              <a:prstGeom prst="wedgeRoundRectCallout">
                <a:avLst>
                  <a:gd name="adj1" fmla="val -43750"/>
                  <a:gd name="adj2" fmla="val 70000"/>
                  <a:gd name="adj3" fmla="val 16667"/>
                </a:avLst>
              </a:prstGeom>
              <a:gradFill rotWithShape="0">
                <a:gsLst>
                  <a:gs pos="0">
                    <a:srgbClr val="FF99FF"/>
                  </a:gs>
                  <a:gs pos="50000">
                    <a:schemeClr val="bg1"/>
                  </a:gs>
                  <a:gs pos="100000">
                    <a:srgbClr val="FF99FF"/>
                  </a:gs>
                </a:gsLst>
                <a:lin ang="5400000" scaled="1"/>
              </a:gradFill>
              <a:ln w="9525">
                <a:solidFill>
                  <a:schemeClr val="tx1"/>
                </a:solidFill>
                <a:miter lim="800000"/>
              </a:ln>
              <a:effectLst/>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2800" b="1"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80260" name="Text Box 36"/>
              <p:cNvSpPr txBox="1">
                <a:spLocks noChangeArrowheads="1"/>
              </p:cNvSpPr>
              <p:nvPr/>
            </p:nvSpPr>
            <p:spPr bwMode="auto">
              <a:xfrm>
                <a:off x="699" y="2818"/>
                <a:ext cx="4249" cy="747"/>
              </a:xfrm>
              <a:prstGeom prst="rect">
                <a:avLst/>
              </a:prstGeom>
              <a:gradFill rotWithShape="0">
                <a:gsLst>
                  <a:gs pos="0">
                    <a:srgbClr val="FF99FF"/>
                  </a:gs>
                  <a:gs pos="50000">
                    <a:schemeClr val="bg1"/>
                  </a:gs>
                  <a:gs pos="100000">
                    <a:srgbClr val="FF99FF"/>
                  </a:gs>
                </a:gsLst>
                <a:lin ang="5400000" scaled="1"/>
              </a:gradFill>
              <a:ln w="9525">
                <a:noFill/>
                <a:miter lim="800000"/>
              </a:ln>
              <a:effectLst/>
            </p:spPr>
            <p:txBody>
              <a:bodyPr wrap="square">
                <a:spAutoFit/>
              </a:bodyPr>
              <a:lstStyle/>
              <a:p>
                <a:pPr marR="0" defTabSz="914400">
                  <a:buClrTx/>
                  <a:buSzTx/>
                  <a:buFontTx/>
                  <a:buNone/>
                  <a:defRPr/>
                </a:pPr>
                <a:r>
                  <a:rPr kumimoji="1" lang="zh-CN" altLang="en-US" sz="2400" b="1" kern="1200" cap="none" spc="0" normalizeH="0" baseline="0" noProof="0">
                    <a:latin typeface="微软雅黑" panose="020B0503020204020204" charset="-122"/>
                    <a:ea typeface="微软雅黑" panose="020B0503020204020204" charset="-122"/>
                    <a:cs typeface="+mn-cs"/>
                  </a:rPr>
                  <a:t>可以说，是价值规律这支无形的指挥棒在</a:t>
                </a:r>
                <a:endParaRPr kumimoji="1" lang="zh-CN" altLang="en-US" sz="2400" b="1" kern="1200" cap="none" spc="0" normalizeH="0" baseline="0" noProof="0">
                  <a:latin typeface="微软雅黑" panose="020B0503020204020204" charset="-122"/>
                  <a:ea typeface="微软雅黑" panose="020B0503020204020204" charset="-122"/>
                  <a:cs typeface="+mn-cs"/>
                </a:endParaRPr>
              </a:p>
              <a:p>
                <a:pPr marR="0" defTabSz="914400">
                  <a:buClrTx/>
                  <a:buSzTx/>
                  <a:buFontTx/>
                  <a:buNone/>
                  <a:defRPr/>
                </a:pPr>
                <a:r>
                  <a:rPr kumimoji="1" lang="zh-CN" altLang="en-US" sz="2400" b="1" kern="1200" cap="none" spc="0" normalizeH="0" baseline="0" noProof="0">
                    <a:latin typeface="微软雅黑" panose="020B0503020204020204" charset="-122"/>
                    <a:ea typeface="微软雅黑" panose="020B0503020204020204" charset="-122"/>
                    <a:cs typeface="+mn-cs"/>
                  </a:rPr>
                  <a:t>调节着资源的优化配置。</a:t>
                </a:r>
                <a:endParaRPr kumimoji="1" lang="zh-CN" altLang="en-US" sz="2400" b="1" kern="1200" cap="none" spc="0" normalizeH="0" baseline="0" noProof="0">
                  <a:latin typeface="微软雅黑" panose="020B0503020204020204" charset="-122"/>
                  <a:ea typeface="微软雅黑" panose="020B0503020204020204" charset="-122"/>
                  <a:cs typeface="+mn-cs"/>
                </a:endParaRPr>
              </a:p>
            </p:txBody>
          </p:sp>
        </p:grpSp>
        <p:sp>
          <p:nvSpPr>
            <p:cNvPr id="88077" name="WordArt 37"/>
            <p:cNvSpPr>
              <a:spLocks noTextEdit="1"/>
            </p:cNvSpPr>
            <p:nvPr/>
          </p:nvSpPr>
          <p:spPr>
            <a:xfrm>
              <a:off x="336" y="3312"/>
              <a:ext cx="246" cy="771"/>
            </a:xfrm>
            <a:prstGeom prst="rect">
              <a:avLst/>
            </a:prstGeom>
          </p:spPr>
          <p:txBody>
            <a:bodyPr wrap="none" fromWordArt="1">
              <a:prstTxWarp prst="textPlain">
                <a:avLst>
                  <a:gd name="adj" fmla="val 50000"/>
                </a:avLst>
              </a:prstTxWarp>
              <a:normAutofit/>
            </a:bodyPr>
            <a:p>
              <a:pPr algn="ctr"/>
              <a:r>
                <a:rPr lang="zh-CN" altLang="en-US" sz="4800">
                  <a:gradFill rotWithShape="1">
                    <a:gsLst>
                      <a:gs pos="0">
                        <a:srgbClr val="FFFF00"/>
                      </a:gs>
                      <a:gs pos="100000">
                        <a:srgbClr val="FF9933"/>
                      </a:gs>
                    </a:gsLst>
                    <a:path path="rect">
                      <a:fillToRect l="50000" t="50000" r="50000" b="50000"/>
                    </a:path>
                    <a:tileRect/>
                  </a:gradFill>
                  <a:effectLst>
                    <a:outerShdw dist="35921" dir="2699999" algn="ctr" rotWithShape="0">
                      <a:srgbClr val="C0C0C0"/>
                    </a:outerShdw>
                  </a:effectLst>
                  <a:latin typeface="宋体" panose="02010600030101010101" pitchFamily="2" charset="-122"/>
                  <a:ea typeface="宋体" panose="02010600030101010101" pitchFamily="2" charset="-122"/>
                </a:rPr>
                <a:t>！</a:t>
              </a:r>
              <a:endParaRPr lang="zh-CN" altLang="en-US" sz="4800">
                <a:gradFill rotWithShape="1">
                  <a:gsLst>
                    <a:gs pos="0">
                      <a:srgbClr val="FFFF00"/>
                    </a:gs>
                    <a:gs pos="100000">
                      <a:srgbClr val="FF9933"/>
                    </a:gs>
                  </a:gsLst>
                  <a:path path="rect">
                    <a:fillToRect l="50000" t="50000" r="50000" b="50000"/>
                  </a:path>
                  <a:tileRect/>
                </a:gradFill>
                <a:effectLst>
                  <a:outerShdw dist="35921" dir="2699999" algn="ctr" rotWithShape="0">
                    <a:srgbClr val="C0C0C0"/>
                  </a:outerShdw>
                </a:effectLst>
                <a:latin typeface="宋体" panose="02010600030101010101" pitchFamily="2" charset="-122"/>
                <a:ea typeface="宋体" panose="02010600030101010101" pitchFamily="2" charset="-122"/>
              </a:endParaRPr>
            </a:p>
          </p:txBody>
        </p:sp>
      </p:grpSp>
      <p:grpSp>
        <p:nvGrpSpPr>
          <p:cNvPr id="88073" name="Group 2"/>
          <p:cNvGrpSpPr/>
          <p:nvPr/>
        </p:nvGrpSpPr>
        <p:grpSpPr>
          <a:xfrm>
            <a:off x="376238" y="1052513"/>
            <a:ext cx="1979612" cy="576262"/>
            <a:chOff x="340" y="754"/>
            <a:chExt cx="1086" cy="304"/>
          </a:xfrm>
        </p:grpSpPr>
        <p:sp>
          <p:nvSpPr>
            <p:cNvPr id="88074" name="Freeform 3"/>
            <p:cNvSpPr/>
            <p:nvPr/>
          </p:nvSpPr>
          <p:spPr>
            <a:xfrm>
              <a:off x="404" y="929"/>
              <a:ext cx="958" cy="129"/>
            </a:xfrm>
            <a:custGeom>
              <a:avLst/>
              <a:gdLst>
                <a:gd name="txL" fmla="*/ 0 w 1120"/>
                <a:gd name="txT" fmla="*/ 0 h 252"/>
                <a:gd name="txR" fmla="*/ 1120 w 1120"/>
                <a:gd name="txB" fmla="*/ 252 h 252"/>
              </a:gdLst>
              <a:ahLst/>
              <a:cxnLst>
                <a:cxn ang="0">
                  <a:pos x="600" y="17"/>
                </a:cxn>
                <a:cxn ang="0">
                  <a:pos x="598" y="17"/>
                </a:cxn>
                <a:cxn ang="0">
                  <a:pos x="589" y="17"/>
                </a:cxn>
                <a:cxn ang="0">
                  <a:pos x="575" y="16"/>
                </a:cxn>
                <a:cxn ang="0">
                  <a:pos x="556" y="16"/>
                </a:cxn>
                <a:cxn ang="0">
                  <a:pos x="531" y="15"/>
                </a:cxn>
                <a:cxn ang="0">
                  <a:pos x="502" y="15"/>
                </a:cxn>
                <a:cxn ang="0">
                  <a:pos x="469" y="14"/>
                </a:cxn>
                <a:cxn ang="0">
                  <a:pos x="431" y="13"/>
                </a:cxn>
                <a:cxn ang="0">
                  <a:pos x="391" y="13"/>
                </a:cxn>
                <a:cxn ang="0">
                  <a:pos x="346" y="13"/>
                </a:cxn>
                <a:cxn ang="0">
                  <a:pos x="298" y="13"/>
                </a:cxn>
                <a:cxn ang="0">
                  <a:pos x="250" y="13"/>
                </a:cxn>
                <a:cxn ang="0">
                  <a:pos x="205" y="13"/>
                </a:cxn>
                <a:cxn ang="0">
                  <a:pos x="164" y="13"/>
                </a:cxn>
                <a:cxn ang="0">
                  <a:pos x="127" y="14"/>
                </a:cxn>
                <a:cxn ang="0">
                  <a:pos x="95" y="15"/>
                </a:cxn>
                <a:cxn ang="0">
                  <a:pos x="68" y="15"/>
                </a:cxn>
                <a:cxn ang="0">
                  <a:pos x="44" y="16"/>
                </a:cxn>
                <a:cxn ang="0">
                  <a:pos x="24" y="16"/>
                </a:cxn>
                <a:cxn ang="0">
                  <a:pos x="11" y="17"/>
                </a:cxn>
                <a:cxn ang="0">
                  <a:pos x="3" y="17"/>
                </a:cxn>
                <a:cxn ang="0">
                  <a:pos x="0" y="17"/>
                </a:cxn>
                <a:cxn ang="0">
                  <a:pos x="0" y="4"/>
                </a:cxn>
                <a:cxn ang="0">
                  <a:pos x="300" y="0"/>
                </a:cxn>
                <a:cxn ang="0">
                  <a:pos x="600" y="4"/>
                </a:cxn>
                <a:cxn ang="0">
                  <a:pos x="600" y="17"/>
                </a:cxn>
                <a:cxn ang="0">
                  <a:pos x="600" y="17"/>
                </a:cxn>
              </a:cxnLst>
              <a:rect l="txL" t="txT" r="txR" b="tx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alpha val="100000"/>
              </a:srgbClr>
            </a:solidFill>
            <a:ln w="0">
              <a:noFill/>
            </a:ln>
          </p:spPr>
          <p:txBody>
            <a:bodyPr/>
            <a:p>
              <a:endParaRPr lang="zh-CN" altLang="en-US"/>
            </a:p>
          </p:txBody>
        </p:sp>
        <p:sp>
          <p:nvSpPr>
            <p:cNvPr id="137220" name="Rectangle 4"/>
            <p:cNvSpPr>
              <a:spLocks noChangeArrowheads="1"/>
            </p:cNvSpPr>
            <p:nvPr/>
          </p:nvSpPr>
          <p:spPr bwMode="gray">
            <a:xfrm>
              <a:off x="340" y="754"/>
              <a:ext cx="1086" cy="267"/>
            </a:xfrm>
            <a:prstGeom prst="rect">
              <a:avLst/>
            </a:prstGeom>
            <a:gradFill rotWithShape="1">
              <a:gsLst>
                <a:gs pos="0">
                  <a:srgbClr val="0033CC"/>
                </a:gs>
                <a:gs pos="100000">
                  <a:srgbClr val="33CCFF"/>
                </a:gs>
              </a:gsLst>
              <a:lin ang="18900000" scaled="1"/>
            </a:gradFill>
            <a:ln w="9525" algn="ctr">
              <a:noFill/>
              <a:miter lim="800000"/>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chemeClr val="bg1"/>
                  </a:solidFill>
                  <a:effectLst>
                    <a:outerShdw blurRad="38100" dist="38100" dir="2700000" algn="tl">
                      <a:srgbClr val="000000"/>
                    </a:outerShdw>
                  </a:effectLst>
                  <a:uLnTx/>
                  <a:uFillTx/>
                  <a:latin typeface="微软雅黑" panose="020B0503020204020204" charset="-122"/>
                  <a:ea typeface="微软雅黑" panose="020B0503020204020204" charset="-122"/>
                  <a:cs typeface="+mn-cs"/>
                </a:rPr>
                <a:t>教学活动</a:t>
              </a:r>
              <a:endParaRPr kumimoji="0" lang="zh-CN" altLang="en-US" sz="2800" b="1" i="0" u="none" strike="noStrike" kern="1200" cap="none" spc="0" normalizeH="0" baseline="0" noProof="0">
                <a:ln>
                  <a:noFill/>
                </a:ln>
                <a:solidFill>
                  <a:schemeClr val="bg1"/>
                </a:solidFill>
                <a:effectLst>
                  <a:outerShdw blurRad="38100" dist="38100" dir="2700000" algn="tl">
                    <a:srgbClr val="000000"/>
                  </a:outerShdw>
                </a:effectLst>
                <a:uLnTx/>
                <a:uFillTx/>
                <a:latin typeface="微软雅黑" panose="020B0503020204020204" charset="-122"/>
                <a:ea typeface="微软雅黑" panose="020B0503020204020204" charset="-122"/>
                <a:cs typeface="+mn-cs"/>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090"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89091" name="Rectangle 8"/>
          <p:cNvSpPr>
            <a:spLocks noGrp="1"/>
          </p:cNvSpPr>
          <p:nvPr>
            <p:ph type="title"/>
          </p:nvPr>
        </p:nvSpPr>
        <p:spPr>
          <a:xfrm>
            <a:off x="266700" y="133350"/>
            <a:ext cx="4814570"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181257" name="AutoShape 9">
            <a:hlinkClick r:id="rId1" action="ppaction://hlinksldjump"/>
          </p:cNvPr>
          <p:cNvSpPr>
            <a:spLocks noChangeArrowheads="1"/>
          </p:cNvSpPr>
          <p:nvPr/>
        </p:nvSpPr>
        <p:spPr bwMode="gray">
          <a:xfrm>
            <a:off x="5580063" y="13970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89093" name="Text Box 10"/>
          <p:cNvSpPr txBox="1"/>
          <p:nvPr/>
        </p:nvSpPr>
        <p:spPr>
          <a:xfrm>
            <a:off x="295275" y="1447800"/>
            <a:ext cx="8412480" cy="460375"/>
          </a:xfrm>
          <a:prstGeom prst="rect">
            <a:avLst/>
          </a:prstGeom>
          <a:noFill/>
          <a:ln w="9525">
            <a:noFill/>
          </a:ln>
        </p:spPr>
        <p:txBody>
          <a:bodyPr wrap="none">
            <a:spAutoFit/>
          </a:bodyPr>
          <a:p>
            <a:r>
              <a:rPr lang="zh-CN" altLang="en-US" sz="2400" b="1" dirty="0">
                <a:solidFill>
                  <a:srgbClr val="0000FF"/>
                </a:solidFill>
                <a:latin typeface="微软雅黑" panose="020B0503020204020204" charset="-122"/>
                <a:ea typeface="微软雅黑" panose="020B0503020204020204" charset="-122"/>
              </a:rPr>
              <a:t>市场经济具有平等性、竞争性、法制性、开放性等基本特征。</a:t>
            </a:r>
            <a:endParaRPr lang="en-US" altLang="zh-CN" sz="2400" b="1" dirty="0">
              <a:solidFill>
                <a:srgbClr val="0000FF"/>
              </a:solidFill>
              <a:latin typeface="微软雅黑" panose="020B0503020204020204" charset="-122"/>
              <a:ea typeface="微软雅黑" panose="020B0503020204020204" charset="-122"/>
            </a:endParaRPr>
          </a:p>
        </p:txBody>
      </p:sp>
      <p:sp>
        <p:nvSpPr>
          <p:cNvPr id="89094" name="Text Box 11"/>
          <p:cNvSpPr txBox="1"/>
          <p:nvPr/>
        </p:nvSpPr>
        <p:spPr>
          <a:xfrm>
            <a:off x="395288" y="2088198"/>
            <a:ext cx="2520950" cy="460375"/>
          </a:xfrm>
          <a:prstGeom prst="rect">
            <a:avLst/>
          </a:prstGeom>
          <a:gradFill rotWithShape="0">
            <a:gsLst>
              <a:gs pos="0">
                <a:srgbClr val="99FFCC"/>
              </a:gs>
              <a:gs pos="50000">
                <a:srgbClr val="FFFFFF"/>
              </a:gs>
              <a:gs pos="100000">
                <a:srgbClr val="99FFCC"/>
              </a:gs>
            </a:gsLst>
            <a:lin ang="5400000" scaled="1"/>
            <a:tileRect/>
          </a:gradFill>
          <a:ln w="9525">
            <a:noFill/>
          </a:ln>
        </p:spPr>
        <p:txBody>
          <a:bodyPr>
            <a:spAutoFit/>
          </a:bodyPr>
          <a:p>
            <a:r>
              <a:rPr lang="zh-CN" altLang="en-US" sz="2400" b="1" dirty="0">
                <a:solidFill>
                  <a:srgbClr val="3333FF"/>
                </a:solidFill>
                <a:latin typeface="微软雅黑" panose="020B0503020204020204" charset="-122"/>
                <a:ea typeface="微软雅黑" panose="020B0503020204020204" charset="-122"/>
                <a:cs typeface="微软雅黑" panose="020B0503020204020204" charset="-122"/>
              </a:rPr>
              <a:t>（1）平等性</a:t>
            </a:r>
            <a:endParaRPr lang="zh-CN" altLang="en-US" sz="2400" b="1" dirty="0">
              <a:solidFill>
                <a:srgbClr val="3333FF"/>
              </a:solidFill>
              <a:latin typeface="微软雅黑" panose="020B0503020204020204" charset="-122"/>
              <a:ea typeface="微软雅黑" panose="020B0503020204020204" charset="-122"/>
              <a:cs typeface="微软雅黑" panose="020B0503020204020204" charset="-122"/>
            </a:endParaRPr>
          </a:p>
        </p:txBody>
      </p:sp>
      <p:sp>
        <p:nvSpPr>
          <p:cNvPr id="89095" name="Text Box 12"/>
          <p:cNvSpPr txBox="1"/>
          <p:nvPr/>
        </p:nvSpPr>
        <p:spPr>
          <a:xfrm>
            <a:off x="395288" y="2709545"/>
            <a:ext cx="8208962" cy="460375"/>
          </a:xfrm>
          <a:prstGeom prst="rect">
            <a:avLst/>
          </a:prstGeom>
          <a:noFill/>
          <a:ln w="57150" cap="flat" cmpd="thinThick">
            <a:pattFill prst="pct75">
              <a:fgClr>
                <a:srgbClr val="00FF00"/>
              </a:fgClr>
              <a:bgClr>
                <a:srgbClr val="FFFFFF"/>
              </a:bgClr>
            </a:pattFill>
            <a:prstDash val="solid"/>
            <a:miter/>
            <a:headEnd type="none" w="med" len="med"/>
            <a:tailEnd type="none" w="med" len="med"/>
          </a:ln>
        </p:spPr>
        <p:txBody>
          <a:bodyPr>
            <a:spAutoFit/>
          </a:bodyPr>
          <a:p>
            <a:r>
              <a:rPr lang="zh-CN" altLang="en-US" sz="2400" b="1" dirty="0">
                <a:latin typeface="Arial" panose="020B0604020202020204" pitchFamily="34" charset="0"/>
              </a:rPr>
              <a:t>◆</a:t>
            </a:r>
            <a:r>
              <a:rPr lang="zh-CN" altLang="en-US" sz="2400" b="1" dirty="0">
                <a:latin typeface="微软雅黑" panose="020B0503020204020204" charset="-122"/>
                <a:ea typeface="微软雅黑" panose="020B0503020204020204" charset="-122"/>
              </a:rPr>
              <a:t>含义：指市场上经济活动参加者之间的关系是平等的。</a:t>
            </a:r>
            <a:endParaRPr lang="zh-CN" altLang="en-US" sz="2400" b="1" dirty="0">
              <a:latin typeface="微软雅黑" panose="020B0503020204020204" charset="-122"/>
              <a:ea typeface="微软雅黑" panose="020B0503020204020204" charset="-122"/>
            </a:endParaRPr>
          </a:p>
        </p:txBody>
      </p:sp>
      <p:sp>
        <p:nvSpPr>
          <p:cNvPr id="89096" name="Text Box 13"/>
          <p:cNvSpPr txBox="1"/>
          <p:nvPr/>
        </p:nvSpPr>
        <p:spPr>
          <a:xfrm>
            <a:off x="395288" y="3501390"/>
            <a:ext cx="6813550" cy="460375"/>
          </a:xfrm>
          <a:prstGeom prst="rect">
            <a:avLst/>
          </a:prstGeom>
          <a:noFill/>
          <a:ln w="38100" cap="flat" cmpd="dbl">
            <a:solidFill>
              <a:srgbClr val="FF3399"/>
            </a:solidFill>
            <a:prstDash val="dashDot"/>
            <a:miter/>
            <a:headEnd type="none" w="med" len="med"/>
            <a:tailEnd type="none" w="med" len="med"/>
          </a:ln>
        </p:spPr>
        <p:txBody>
          <a:bodyPr wrap="none">
            <a:spAutoFit/>
          </a:bodyPr>
          <a:p>
            <a:r>
              <a:rPr lang="zh-CN" altLang="en-US" b="1" dirty="0">
                <a:latin typeface="Arial" panose="020B0604020202020204" pitchFamily="34" charset="0"/>
              </a:rPr>
              <a:t>◆</a:t>
            </a:r>
            <a:r>
              <a:rPr lang="zh-CN" altLang="en-US" sz="2400" b="1" dirty="0">
                <a:latin typeface="微软雅黑" panose="020B0503020204020204" charset="-122"/>
                <a:ea typeface="微软雅黑" panose="020B0503020204020204" charset="-122"/>
              </a:rPr>
              <a:t>根本原因：价值规律作用决定（等价交换原则）</a:t>
            </a:r>
            <a:endParaRPr lang="zh-CN" altLang="en-US" sz="2400" b="1" dirty="0">
              <a:latin typeface="微软雅黑" panose="020B0503020204020204" charset="-122"/>
              <a:ea typeface="微软雅黑" panose="020B0503020204020204" charset="-122"/>
            </a:endParaRPr>
          </a:p>
        </p:txBody>
      </p:sp>
      <p:sp>
        <p:nvSpPr>
          <p:cNvPr id="89097" name="Text Box 14"/>
          <p:cNvSpPr txBox="1"/>
          <p:nvPr/>
        </p:nvSpPr>
        <p:spPr>
          <a:xfrm>
            <a:off x="821373" y="4213543"/>
            <a:ext cx="3703955" cy="1383665"/>
          </a:xfrm>
          <a:prstGeom prst="rect">
            <a:avLst/>
          </a:prstGeom>
          <a:noFill/>
          <a:ln w="38100" cap="flat" cmpd="sng">
            <a:solidFill>
              <a:srgbClr val="9900CC"/>
            </a:solidFill>
            <a:prstDash val="dash"/>
            <a:miter/>
            <a:headEnd type="none" w="med" len="med"/>
            <a:tailEnd type="none" w="med" len="med"/>
          </a:ln>
        </p:spPr>
        <p:txBody>
          <a:bodyPr wrap="none">
            <a:spAutoFit/>
          </a:bodyPr>
          <a:p>
            <a:r>
              <a:rPr lang="zh-CN" altLang="en-US" b="1" dirty="0">
                <a:latin typeface="Arial" panose="020B0604020202020204" pitchFamily="34" charset="0"/>
              </a:rPr>
              <a:t>◆</a:t>
            </a:r>
            <a:r>
              <a:rPr lang="zh-CN" altLang="en-US" sz="2800" b="1" dirty="0">
                <a:latin typeface="微软雅黑" panose="020B0503020204020204" charset="-122"/>
                <a:ea typeface="微软雅黑" panose="020B0503020204020204" charset="-122"/>
                <a:cs typeface="微软雅黑" panose="020B0503020204020204" charset="-122"/>
              </a:rPr>
              <a:t>体现：</a:t>
            </a:r>
            <a:endParaRPr lang="zh-CN" altLang="en-US" sz="2800" b="1" dirty="0">
              <a:latin typeface="微软雅黑" panose="020B0503020204020204" charset="-122"/>
              <a:ea typeface="微软雅黑" panose="020B0503020204020204" charset="-122"/>
              <a:cs typeface="微软雅黑" panose="020B0503020204020204" charset="-122"/>
            </a:endParaRPr>
          </a:p>
          <a:p>
            <a:r>
              <a:rPr lang="en-US" altLang="zh-CN" sz="2800" b="1" dirty="0">
                <a:latin typeface="微软雅黑" panose="020B0503020204020204" charset="-122"/>
                <a:ea typeface="微软雅黑" panose="020B0503020204020204" charset="-122"/>
                <a:cs typeface="微软雅黑" panose="020B0503020204020204" charset="-122"/>
              </a:rPr>
              <a:t> </a:t>
            </a:r>
            <a:r>
              <a:rPr lang="en-US" altLang="en-US" sz="2800" b="1" dirty="0">
                <a:latin typeface="微软雅黑" panose="020B0503020204020204" charset="-122"/>
                <a:ea typeface="微软雅黑" panose="020B0503020204020204" charset="-122"/>
                <a:cs typeface="微软雅黑" panose="020B0503020204020204" charset="-122"/>
              </a:rPr>
              <a:t>■</a:t>
            </a:r>
            <a:r>
              <a:rPr lang="en-US" altLang="zh-CN" sz="2800" b="1" dirty="0">
                <a:latin typeface="微软雅黑" panose="020B0503020204020204" charset="-122"/>
                <a:ea typeface="微软雅黑" panose="020B0503020204020204" charset="-122"/>
                <a:cs typeface="微软雅黑" panose="020B0503020204020204" charset="-122"/>
              </a:rPr>
              <a:t> </a:t>
            </a:r>
            <a:r>
              <a:rPr lang="zh-CN" altLang="en-US" sz="2800" b="1" dirty="0">
                <a:latin typeface="微软雅黑" panose="020B0503020204020204" charset="-122"/>
                <a:ea typeface="微软雅黑" panose="020B0503020204020204" charset="-122"/>
                <a:cs typeface="微软雅黑" panose="020B0503020204020204" charset="-122"/>
              </a:rPr>
              <a:t>身分平等；</a:t>
            </a:r>
            <a:endParaRPr lang="zh-CN" altLang="en-US" sz="2800" b="1" dirty="0">
              <a:latin typeface="微软雅黑" panose="020B0503020204020204" charset="-122"/>
              <a:ea typeface="微软雅黑" panose="020B0503020204020204" charset="-122"/>
              <a:cs typeface="微软雅黑" panose="020B0503020204020204" charset="-122"/>
            </a:endParaRPr>
          </a:p>
          <a:p>
            <a:r>
              <a:rPr lang="en-US" altLang="zh-CN" sz="2800" b="1" dirty="0">
                <a:latin typeface="微软雅黑" panose="020B0503020204020204" charset="-122"/>
                <a:ea typeface="微软雅黑" panose="020B0503020204020204" charset="-122"/>
                <a:cs typeface="微软雅黑" panose="020B0503020204020204" charset="-122"/>
              </a:rPr>
              <a:t> </a:t>
            </a:r>
            <a:r>
              <a:rPr lang="en-US" altLang="en-US" sz="2800" b="1" dirty="0">
                <a:latin typeface="微软雅黑" panose="020B0503020204020204" charset="-122"/>
                <a:ea typeface="微软雅黑" panose="020B0503020204020204" charset="-122"/>
                <a:cs typeface="微软雅黑" panose="020B0503020204020204" charset="-122"/>
              </a:rPr>
              <a:t>■</a:t>
            </a:r>
            <a:r>
              <a:rPr lang="zh-CN" altLang="en-US" sz="2800" b="1" dirty="0">
                <a:latin typeface="微软雅黑" panose="020B0503020204020204" charset="-122"/>
                <a:ea typeface="微软雅黑" panose="020B0503020204020204" charset="-122"/>
                <a:cs typeface="微软雅黑" panose="020B0503020204020204" charset="-122"/>
              </a:rPr>
              <a:t>须遵循等价交换原则</a:t>
            </a:r>
            <a:endParaRPr lang="zh-CN" altLang="en-US" sz="2800" b="1" dirty="0">
              <a:latin typeface="微软雅黑" panose="020B0503020204020204" charset="-122"/>
              <a:ea typeface="微软雅黑" panose="020B0503020204020204" charset="-122"/>
              <a:cs typeface="微软雅黑" panose="020B0503020204020204" charset="-122"/>
            </a:endParaRPr>
          </a:p>
        </p:txBody>
      </p:sp>
      <p:pic>
        <p:nvPicPr>
          <p:cNvPr id="89098" name="Picture 16" descr="u=3897299247,3830772673&amp;fm=0&amp;gp=0">
            <a:hlinkClick r:id="rId2"/>
          </p:cNvPr>
          <p:cNvPicPr>
            <a:picLocks noChangeAspect="1"/>
          </p:cNvPicPr>
          <p:nvPr/>
        </p:nvPicPr>
        <p:blipFill>
          <a:blip r:embed="rId3"/>
          <a:stretch>
            <a:fillRect/>
          </a:stretch>
        </p:blipFill>
        <p:spPr>
          <a:xfrm>
            <a:off x="5291773" y="4149090"/>
            <a:ext cx="2665412" cy="1512888"/>
          </a:xfrm>
          <a:prstGeom prst="rect">
            <a:avLst/>
          </a:prstGeom>
          <a:noFill/>
          <a:ln w="9525">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4"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90115" name="Rectangle 8"/>
          <p:cNvSpPr>
            <a:spLocks noGrp="1"/>
          </p:cNvSpPr>
          <p:nvPr>
            <p:ph type="title"/>
          </p:nvPr>
        </p:nvSpPr>
        <p:spPr>
          <a:xfrm>
            <a:off x="266700" y="133350"/>
            <a:ext cx="4770120"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184329" name="AutoShape 9">
            <a:hlinkClick r:id="rId1" action="ppaction://hlinksldjump"/>
          </p:cNvPr>
          <p:cNvSpPr>
            <a:spLocks noChangeArrowheads="1"/>
          </p:cNvSpPr>
          <p:nvPr/>
        </p:nvSpPr>
        <p:spPr bwMode="gray">
          <a:xfrm>
            <a:off x="5723573" y="13970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84330" name="Text Box 10"/>
          <p:cNvSpPr txBox="1">
            <a:spLocks noChangeArrowheads="1"/>
          </p:cNvSpPr>
          <p:nvPr/>
        </p:nvSpPr>
        <p:spPr bwMode="auto">
          <a:xfrm>
            <a:off x="250825" y="1052513"/>
            <a:ext cx="2665413" cy="460375"/>
          </a:xfrm>
          <a:prstGeom prst="rect">
            <a:avLst/>
          </a:prstGeom>
          <a:gradFill rotWithShape="0">
            <a:gsLst>
              <a:gs pos="0">
                <a:srgbClr val="00FFCC"/>
              </a:gs>
              <a:gs pos="50000">
                <a:schemeClr val="bg1"/>
              </a:gs>
              <a:gs pos="100000">
                <a:srgbClr val="00FFCC"/>
              </a:gs>
            </a:gsLst>
            <a:lin ang="5400000" scaled="1"/>
          </a:gradFill>
          <a:ln w="9525">
            <a:noFill/>
            <a:miter lim="800000"/>
          </a:ln>
          <a:effectLst/>
        </p:spPr>
        <p:txBody>
          <a:bodyPr>
            <a:spAutoFit/>
          </a:bodyPr>
          <a:lstStyle/>
          <a:p>
            <a:pPr marR="0" defTabSz="914400">
              <a:buClrTx/>
              <a:buSzTx/>
              <a:buFontTx/>
              <a:buNone/>
              <a:defRPr/>
            </a:pPr>
            <a:r>
              <a:rPr kumimoji="1" lang="zh-CN" altLang="en-US" sz="2400" b="1" kern="1200" cap="none" spc="0" normalizeH="0" baseline="0" noProof="0">
                <a:solidFill>
                  <a:srgbClr val="0000FF"/>
                </a:solidFill>
                <a:latin typeface="微软雅黑" panose="020B0503020204020204" charset="-122"/>
                <a:ea typeface="微软雅黑" panose="020B0503020204020204" charset="-122"/>
                <a:cs typeface="微软雅黑" panose="020B0503020204020204" charset="-122"/>
              </a:rPr>
              <a:t>（2）竞争性</a:t>
            </a:r>
            <a:endParaRPr kumimoji="1" lang="zh-CN" altLang="en-US" sz="2400" b="1" kern="1200" cap="none" spc="0" normalizeH="0" baseline="0" noProof="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90118" name="Text Box 11"/>
          <p:cNvSpPr txBox="1"/>
          <p:nvPr/>
        </p:nvSpPr>
        <p:spPr>
          <a:xfrm>
            <a:off x="395288" y="1628775"/>
            <a:ext cx="8496300" cy="460375"/>
          </a:xfrm>
          <a:prstGeom prst="rect">
            <a:avLst/>
          </a:prstGeom>
          <a:noFill/>
          <a:ln w="57150" cap="flat" cmpd="sng">
            <a:solidFill>
              <a:srgbClr val="339966"/>
            </a:solidFill>
            <a:prstDash val="sysDot"/>
            <a:miter/>
            <a:headEnd type="none" w="med" len="med"/>
            <a:tailEnd type="none" w="med" len="med"/>
          </a:ln>
        </p:spPr>
        <p:txBody>
          <a:bodyPr>
            <a:spAutoFit/>
          </a:bodyPr>
          <a:p>
            <a:r>
              <a:rPr lang="zh-CN" altLang="en-US" b="1" dirty="0">
                <a:latin typeface="Arial" panose="020B0604020202020204" pitchFamily="34" charset="0"/>
              </a:rPr>
              <a:t>◆</a:t>
            </a:r>
            <a:r>
              <a:rPr lang="zh-CN" altLang="en-US" sz="2400" b="1" dirty="0">
                <a:latin typeface="微软雅黑" panose="020B0503020204020204" charset="-122"/>
                <a:ea typeface="微软雅黑" panose="020B0503020204020204" charset="-122"/>
              </a:rPr>
              <a:t>含义：指经济活动参加者之间存在着广泛的竞争。</a:t>
            </a:r>
            <a:endParaRPr lang="zh-CN" altLang="en-US" sz="2400" b="1" dirty="0">
              <a:latin typeface="微软雅黑" panose="020B0503020204020204" charset="-122"/>
              <a:ea typeface="微软雅黑" panose="020B0503020204020204" charset="-122"/>
            </a:endParaRPr>
          </a:p>
        </p:txBody>
      </p:sp>
      <p:sp>
        <p:nvSpPr>
          <p:cNvPr id="90119" name="Text Box 12"/>
          <p:cNvSpPr txBox="1"/>
          <p:nvPr/>
        </p:nvSpPr>
        <p:spPr>
          <a:xfrm>
            <a:off x="395288" y="2420938"/>
            <a:ext cx="5364480" cy="829945"/>
          </a:xfrm>
          <a:prstGeom prst="rect">
            <a:avLst/>
          </a:prstGeom>
          <a:noFill/>
          <a:ln w="38100" cap="flat" cmpd="sng">
            <a:solidFill>
              <a:srgbClr val="FF0000"/>
            </a:solidFill>
            <a:prstDash val="lgDash"/>
            <a:miter/>
            <a:headEnd type="none" w="med" len="med"/>
            <a:tailEnd type="none" w="med" len="med"/>
          </a:ln>
        </p:spPr>
        <p:txBody>
          <a:bodyPr wrap="none">
            <a:spAutoFit/>
          </a:bodyPr>
          <a:p>
            <a:r>
              <a:rPr lang="zh-CN" altLang="en-US" b="1" dirty="0">
                <a:latin typeface="Arial" panose="020B0604020202020204" pitchFamily="34" charset="0"/>
              </a:rPr>
              <a:t>◆</a:t>
            </a:r>
            <a:r>
              <a:rPr lang="zh-CN" altLang="en-US" sz="2400" b="1" dirty="0">
                <a:latin typeface="微软雅黑" panose="020B0503020204020204" charset="-122"/>
                <a:ea typeface="微软雅黑" panose="020B0503020204020204" charset="-122"/>
              </a:rPr>
              <a:t>竞争的积极作用：</a:t>
            </a:r>
            <a:endParaRPr lang="zh-CN" altLang="en-US" sz="2400" b="1" dirty="0">
              <a:latin typeface="微软雅黑" panose="020B0503020204020204" charset="-122"/>
              <a:ea typeface="微软雅黑" panose="020B0503020204020204" charset="-122"/>
            </a:endParaRPr>
          </a:p>
          <a:p>
            <a:r>
              <a:rPr lang="zh-CN" altLang="en-US" sz="2400" b="1" dirty="0">
                <a:latin typeface="微软雅黑" panose="020B0503020204020204" charset="-122"/>
                <a:ea typeface="微软雅黑" panose="020B0503020204020204" charset="-122"/>
              </a:rPr>
              <a:t>竞争是市场经济有效运行的必要条件。</a:t>
            </a:r>
            <a:endParaRPr lang="zh-CN" altLang="en-US" sz="2400" b="1" dirty="0">
              <a:latin typeface="微软雅黑" panose="020B0503020204020204" charset="-122"/>
              <a:ea typeface="微软雅黑" panose="020B0503020204020204" charset="-122"/>
            </a:endParaRPr>
          </a:p>
        </p:txBody>
      </p:sp>
      <p:sp>
        <p:nvSpPr>
          <p:cNvPr id="90120" name="Text Box 13"/>
          <p:cNvSpPr txBox="1"/>
          <p:nvPr/>
        </p:nvSpPr>
        <p:spPr>
          <a:xfrm>
            <a:off x="395605" y="3717290"/>
            <a:ext cx="5677535" cy="829945"/>
          </a:xfrm>
          <a:prstGeom prst="rect">
            <a:avLst/>
          </a:prstGeom>
          <a:noFill/>
          <a:ln w="38100" cap="flat" cmpd="dbl">
            <a:solidFill>
              <a:srgbClr val="990099"/>
            </a:solidFill>
            <a:prstDash val="lgDashDotDot"/>
            <a:miter/>
            <a:headEnd type="none" w="med" len="med"/>
            <a:tailEnd type="none" w="med" len="med"/>
          </a:ln>
        </p:spPr>
        <p:txBody>
          <a:bodyPr wrap="square">
            <a:spAutoFit/>
          </a:bodyPr>
          <a:p>
            <a:r>
              <a:rPr lang="zh-CN" altLang="en-US" b="1" dirty="0">
                <a:latin typeface="Arial" panose="020B0604020202020204" pitchFamily="34" charset="0"/>
              </a:rPr>
              <a:t>◆</a:t>
            </a:r>
            <a:r>
              <a:rPr lang="zh-CN" altLang="en-US" sz="2400" b="1" dirty="0">
                <a:latin typeface="微软雅黑" panose="020B0503020204020204" charset="-122"/>
                <a:ea typeface="微软雅黑" panose="020B0503020204020204" charset="-122"/>
              </a:rPr>
              <a:t>开展竞争：</a:t>
            </a:r>
            <a:endParaRPr lang="zh-CN" altLang="en-US" sz="2400" b="1" dirty="0">
              <a:latin typeface="微软雅黑" panose="020B0503020204020204" charset="-122"/>
              <a:ea typeface="微软雅黑" panose="020B0503020204020204" charset="-122"/>
            </a:endParaRPr>
          </a:p>
          <a:p>
            <a:r>
              <a:rPr lang="zh-CN" altLang="en-US" sz="2400" b="1" dirty="0">
                <a:latin typeface="微软雅黑" panose="020B0503020204020204" charset="-122"/>
                <a:ea typeface="微软雅黑" panose="020B0503020204020204" charset="-122"/>
              </a:rPr>
              <a:t>遵守公平竞争原则。《反不正当竞争法》</a:t>
            </a:r>
            <a:endParaRPr lang="zh-CN" altLang="en-US" sz="2400" b="1" dirty="0">
              <a:latin typeface="微软雅黑" panose="020B0503020204020204" charset="-122"/>
              <a:ea typeface="微软雅黑" panose="020B0503020204020204" charset="-122"/>
            </a:endParaRPr>
          </a:p>
        </p:txBody>
      </p:sp>
      <p:sp>
        <p:nvSpPr>
          <p:cNvPr id="90121" name="Text Box 14"/>
          <p:cNvSpPr txBox="1"/>
          <p:nvPr/>
        </p:nvSpPr>
        <p:spPr>
          <a:xfrm>
            <a:off x="883920" y="5013325"/>
            <a:ext cx="7802880" cy="829945"/>
          </a:xfrm>
          <a:prstGeom prst="rect">
            <a:avLst/>
          </a:prstGeom>
          <a:noFill/>
          <a:ln w="76200" cap="flat" cmpd="tri">
            <a:solidFill>
              <a:srgbClr val="00FF00"/>
            </a:solidFill>
            <a:prstDash val="dashDot"/>
            <a:miter/>
            <a:headEnd type="none" w="med" len="med"/>
            <a:tailEnd type="none" w="med" len="med"/>
          </a:ln>
        </p:spPr>
        <p:txBody>
          <a:bodyPr wrap="none">
            <a:spAutoFit/>
          </a:bodyPr>
          <a:p>
            <a:r>
              <a:rPr lang="zh-CN" altLang="en-US" b="1" dirty="0">
                <a:latin typeface="Arial" panose="020B0604020202020204" pitchFamily="34" charset="0"/>
              </a:rPr>
              <a:t>◆</a:t>
            </a:r>
            <a:r>
              <a:rPr lang="zh-CN" altLang="en-US" sz="2400" b="1" dirty="0">
                <a:latin typeface="微软雅黑" panose="020B0503020204020204" charset="-122"/>
                <a:ea typeface="微软雅黑" panose="020B0503020204020204" charset="-122"/>
              </a:rPr>
              <a:t>竞争负效应</a:t>
            </a:r>
            <a:endParaRPr lang="zh-CN" altLang="en-US" sz="2400" b="1" dirty="0">
              <a:latin typeface="微软雅黑" panose="020B0503020204020204" charset="-122"/>
              <a:ea typeface="微软雅黑" panose="020B0503020204020204" charset="-122"/>
            </a:endParaRPr>
          </a:p>
          <a:p>
            <a:r>
              <a:rPr lang="zh-CN" altLang="en-US" sz="2400" b="1" dirty="0">
                <a:latin typeface="微软雅黑" panose="020B0503020204020204" charset="-122"/>
                <a:ea typeface="微软雅黑" panose="020B0503020204020204" charset="-122"/>
              </a:rPr>
              <a:t>造成社会资源的浪费；导致垄断，不利于资源优化配置。</a:t>
            </a:r>
            <a:endParaRPr lang="zh-CN" altLang="en-US" sz="2400" b="1" dirty="0">
              <a:latin typeface="微软雅黑" panose="020B0503020204020204" charset="-122"/>
              <a:ea typeface="微软雅黑" panose="020B0503020204020204" charset="-122"/>
            </a:endParaRPr>
          </a:p>
        </p:txBody>
      </p:sp>
      <p:pic>
        <p:nvPicPr>
          <p:cNvPr id="90122" name="Picture 16" descr="01300000239271122620157514617"/>
          <p:cNvPicPr>
            <a:picLocks noChangeAspect="1"/>
          </p:cNvPicPr>
          <p:nvPr/>
        </p:nvPicPr>
        <p:blipFill>
          <a:blip r:embed="rId2"/>
          <a:stretch>
            <a:fillRect/>
          </a:stretch>
        </p:blipFill>
        <p:spPr>
          <a:xfrm>
            <a:off x="6227763" y="2421255"/>
            <a:ext cx="2722562" cy="2317750"/>
          </a:xfrm>
          <a:prstGeom prst="rect">
            <a:avLst/>
          </a:prstGeom>
          <a:noFill/>
          <a:ln w="9525">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138"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91139" name="Rectangle 8"/>
          <p:cNvSpPr>
            <a:spLocks noGrp="1"/>
          </p:cNvSpPr>
          <p:nvPr>
            <p:ph type="title"/>
          </p:nvPr>
        </p:nvSpPr>
        <p:spPr>
          <a:xfrm>
            <a:off x="266700" y="133350"/>
            <a:ext cx="473265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183305" name="AutoShape 9">
            <a:hlinkClick r:id="rId1" action="ppaction://hlinksldjump"/>
          </p:cNvPr>
          <p:cNvSpPr>
            <a:spLocks noChangeArrowheads="1"/>
          </p:cNvSpPr>
          <p:nvPr/>
        </p:nvSpPr>
        <p:spPr bwMode="gray">
          <a:xfrm>
            <a:off x="5435918" y="11684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83306" name="Text Box 10"/>
          <p:cNvSpPr txBox="1">
            <a:spLocks noChangeArrowheads="1"/>
          </p:cNvSpPr>
          <p:nvPr/>
        </p:nvSpPr>
        <p:spPr bwMode="auto">
          <a:xfrm>
            <a:off x="179388" y="1052513"/>
            <a:ext cx="2286000" cy="460375"/>
          </a:xfrm>
          <a:prstGeom prst="rect">
            <a:avLst/>
          </a:prstGeom>
          <a:gradFill rotWithShape="0">
            <a:gsLst>
              <a:gs pos="0">
                <a:srgbClr val="00FFCC"/>
              </a:gs>
              <a:gs pos="50000">
                <a:schemeClr val="bg1"/>
              </a:gs>
              <a:gs pos="100000">
                <a:srgbClr val="00FFCC"/>
              </a:gs>
            </a:gsLst>
            <a:lin ang="5400000" scaled="1"/>
          </a:gradFill>
          <a:ln w="9525">
            <a:noFill/>
            <a:miter lim="800000"/>
          </a:ln>
          <a:effectLst/>
        </p:spPr>
        <p:txBody>
          <a:bodyPr>
            <a:spAutoFit/>
          </a:bodyPr>
          <a:lstStyle/>
          <a:p>
            <a:pPr marR="0" defTabSz="914400">
              <a:buClrTx/>
              <a:buSzTx/>
              <a:buFontTx/>
              <a:buNone/>
              <a:defRPr/>
            </a:pPr>
            <a:r>
              <a:rPr kumimoji="1" lang="en-US" altLang="zh-CN" sz="2400" b="1" kern="1200" cap="none" spc="0" normalizeH="0" baseline="0" noProof="0">
                <a:solidFill>
                  <a:srgbClr val="0000FF"/>
                </a:solidFill>
                <a:latin typeface="微软雅黑" panose="020B0503020204020204" charset="-122"/>
                <a:ea typeface="微软雅黑" panose="020B0503020204020204" charset="-122"/>
                <a:cs typeface="微软雅黑" panose="020B0503020204020204" charset="-122"/>
              </a:rPr>
              <a:t>(3)</a:t>
            </a:r>
            <a:r>
              <a:rPr kumimoji="1" lang="zh-CN" altLang="en-US" sz="2400" b="1" kern="1200" cap="none" spc="0" normalizeH="0" baseline="0" noProof="0">
                <a:solidFill>
                  <a:srgbClr val="0000FF"/>
                </a:solidFill>
                <a:latin typeface="微软雅黑" panose="020B0503020204020204" charset="-122"/>
                <a:ea typeface="微软雅黑" panose="020B0503020204020204" charset="-122"/>
                <a:cs typeface="微软雅黑" panose="020B0503020204020204" charset="-122"/>
              </a:rPr>
              <a:t>法制性</a:t>
            </a:r>
            <a:endParaRPr kumimoji="1" lang="zh-CN" altLang="en-US" sz="2400" b="1" kern="1200" cap="none" spc="0" normalizeH="0" baseline="0" noProof="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91142" name="Text Box 11"/>
          <p:cNvSpPr txBox="1"/>
          <p:nvPr/>
        </p:nvSpPr>
        <p:spPr>
          <a:xfrm>
            <a:off x="250825" y="1803400"/>
            <a:ext cx="8424863" cy="829945"/>
          </a:xfrm>
          <a:prstGeom prst="rect">
            <a:avLst/>
          </a:prstGeom>
          <a:noFill/>
          <a:ln w="28575" cap="rnd" cmpd="sng">
            <a:solidFill>
              <a:srgbClr val="FF0000"/>
            </a:solidFill>
            <a:prstDash val="sysDot"/>
            <a:miter/>
            <a:headEnd type="none" w="med" len="med"/>
            <a:tailEnd type="none" w="med" len="med"/>
          </a:ln>
        </p:spPr>
        <p:txBody>
          <a:bodyPr>
            <a:spAutoFit/>
          </a:bodyPr>
          <a:p>
            <a:r>
              <a:rPr lang="zh-CN" altLang="en-US" b="1" dirty="0">
                <a:latin typeface="Arial" panose="020B0604020202020204" pitchFamily="34" charset="0"/>
              </a:rPr>
              <a:t>◆</a:t>
            </a:r>
            <a:r>
              <a:rPr lang="zh-CN" altLang="en-US" sz="2400" b="1" dirty="0">
                <a:latin typeface="微软雅黑" panose="020B0503020204020204" charset="-122"/>
                <a:ea typeface="微软雅黑" panose="020B0503020204020204" charset="-122"/>
              </a:rPr>
              <a:t>含义：是指社会经济运行有健全的法制基础，生产者和经营者的经济活动依据市场经济法规进行。</a:t>
            </a:r>
            <a:endParaRPr lang="zh-CN" altLang="en-US" sz="2400" b="1" dirty="0">
              <a:latin typeface="微软雅黑" panose="020B0503020204020204" charset="-122"/>
              <a:ea typeface="微软雅黑" panose="020B0503020204020204" charset="-122"/>
            </a:endParaRPr>
          </a:p>
        </p:txBody>
      </p:sp>
      <p:sp>
        <p:nvSpPr>
          <p:cNvPr id="91143" name="Text Box 12"/>
          <p:cNvSpPr txBox="1"/>
          <p:nvPr/>
        </p:nvSpPr>
        <p:spPr>
          <a:xfrm>
            <a:off x="250825" y="2996883"/>
            <a:ext cx="8424863" cy="829945"/>
          </a:xfrm>
          <a:prstGeom prst="rect">
            <a:avLst/>
          </a:prstGeom>
          <a:noFill/>
          <a:ln w="57150" cap="flat" cmpd="thickThin">
            <a:solidFill>
              <a:srgbClr val="FF00FF"/>
            </a:solidFill>
            <a:prstDash val="dashDot"/>
            <a:miter/>
            <a:headEnd type="none" w="med" len="med"/>
            <a:tailEnd type="none" w="med" len="med"/>
          </a:ln>
        </p:spPr>
        <p:txBody>
          <a:bodyPr>
            <a:spAutoFit/>
          </a:bodyPr>
          <a:p>
            <a:r>
              <a:rPr lang="zh-CN" altLang="en-US" b="1" dirty="0">
                <a:latin typeface="Arial" panose="020B0604020202020204" pitchFamily="34" charset="0"/>
              </a:rPr>
              <a:t>◆</a:t>
            </a:r>
            <a:r>
              <a:rPr lang="zh-CN" altLang="en-US" sz="2400" b="1" dirty="0">
                <a:latin typeface="微软雅黑" panose="020B0503020204020204" charset="-122"/>
                <a:ea typeface="微软雅黑" panose="020B0503020204020204" charset="-122"/>
                <a:cs typeface="微软雅黑" panose="020B0503020204020204" charset="-122"/>
              </a:rPr>
              <a:t>法制的作用：健全的法制是协调和处理矛盾</a:t>
            </a:r>
            <a:r>
              <a:rPr lang="en-US" altLang="zh-CN" sz="2400" b="1" dirty="0">
                <a:latin typeface="微软雅黑" panose="020B0503020204020204" charset="-122"/>
                <a:ea typeface="微软雅黑" panose="020B0503020204020204" charset="-122"/>
                <a:cs typeface="微软雅黑" panose="020B0503020204020204" charset="-122"/>
              </a:rPr>
              <a:t>,</a:t>
            </a:r>
            <a:r>
              <a:rPr lang="zh-CN" altLang="en-US" sz="2400" b="1" dirty="0">
                <a:latin typeface="微软雅黑" panose="020B0503020204020204" charset="-122"/>
                <a:ea typeface="微软雅黑" panose="020B0503020204020204" charset="-122"/>
                <a:cs typeface="微软雅黑" panose="020B0503020204020204" charset="-122"/>
              </a:rPr>
              <a:t>体现公正平等的依据和准则。</a:t>
            </a:r>
            <a:endParaRPr lang="zh-CN" altLang="en-US" sz="2400" b="1" dirty="0">
              <a:latin typeface="微软雅黑" panose="020B0503020204020204" charset="-122"/>
              <a:ea typeface="微软雅黑" panose="020B0503020204020204" charset="-122"/>
              <a:cs typeface="微软雅黑" panose="020B0503020204020204" charset="-122"/>
            </a:endParaRPr>
          </a:p>
        </p:txBody>
      </p:sp>
      <p:sp>
        <p:nvSpPr>
          <p:cNvPr id="91144" name="Text Box 13"/>
          <p:cNvSpPr txBox="1"/>
          <p:nvPr/>
        </p:nvSpPr>
        <p:spPr>
          <a:xfrm>
            <a:off x="250825" y="4149090"/>
            <a:ext cx="8423275" cy="1198880"/>
          </a:xfrm>
          <a:prstGeom prst="rect">
            <a:avLst/>
          </a:prstGeom>
          <a:noFill/>
          <a:ln w="57150" cap="flat" cmpd="thinThick">
            <a:solidFill>
              <a:srgbClr val="339966"/>
            </a:solidFill>
            <a:prstDash val="lgDash"/>
            <a:miter/>
            <a:headEnd type="none" w="med" len="med"/>
            <a:tailEnd type="none" w="med" len="med"/>
          </a:ln>
        </p:spPr>
        <p:txBody>
          <a:bodyPr>
            <a:spAutoFit/>
          </a:bodyPr>
          <a:p>
            <a:r>
              <a:rPr lang="zh-CN" altLang="en-US" b="1" dirty="0">
                <a:latin typeface="Arial" panose="020B0604020202020204" pitchFamily="34" charset="0"/>
              </a:rPr>
              <a:t>◆</a:t>
            </a:r>
            <a:r>
              <a:rPr lang="zh-CN" altLang="en-US" sz="2400" b="1" dirty="0">
                <a:latin typeface="微软雅黑" panose="020B0503020204020204" charset="-122"/>
                <a:ea typeface="微软雅黑" panose="020B0503020204020204" charset="-122"/>
              </a:rPr>
              <a:t>要求：每个经济活动参加者都必须学法，懂法，守法，用法。既保证自己的经济活动符合法律的规范，也能够用法律维护自己的权益。</a:t>
            </a:r>
            <a:endParaRPr lang="zh-CN" altLang="en-US" sz="2400" b="1" dirty="0">
              <a:latin typeface="微软雅黑" panose="020B0503020204020204" charset="-122"/>
              <a:ea typeface="微软雅黑" panose="020B050302020402020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2"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92163" name="Rectangle 8"/>
          <p:cNvSpPr>
            <a:spLocks noGrp="1"/>
          </p:cNvSpPr>
          <p:nvPr>
            <p:ph type="title"/>
          </p:nvPr>
        </p:nvSpPr>
        <p:spPr>
          <a:xfrm>
            <a:off x="266700" y="133350"/>
            <a:ext cx="480377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182281" name="AutoShape 9">
            <a:hlinkClick r:id="rId1" action="ppaction://hlinksldjump"/>
          </p:cNvPr>
          <p:cNvSpPr>
            <a:spLocks noChangeArrowheads="1"/>
          </p:cNvSpPr>
          <p:nvPr/>
        </p:nvSpPr>
        <p:spPr bwMode="gray">
          <a:xfrm>
            <a:off x="5580063" y="13335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82282" name="Text Box 10"/>
          <p:cNvSpPr txBox="1">
            <a:spLocks noChangeArrowheads="1"/>
          </p:cNvSpPr>
          <p:nvPr/>
        </p:nvSpPr>
        <p:spPr bwMode="auto">
          <a:xfrm>
            <a:off x="250825" y="1125538"/>
            <a:ext cx="2665413" cy="460375"/>
          </a:xfrm>
          <a:prstGeom prst="rect">
            <a:avLst/>
          </a:prstGeom>
          <a:gradFill rotWithShape="0">
            <a:gsLst>
              <a:gs pos="0">
                <a:srgbClr val="66FFCC"/>
              </a:gs>
              <a:gs pos="50000">
                <a:schemeClr val="bg1"/>
              </a:gs>
              <a:gs pos="100000">
                <a:srgbClr val="66FFCC"/>
              </a:gs>
            </a:gsLst>
            <a:lin ang="5400000" scaled="1"/>
          </a:gradFill>
          <a:ln w="9525">
            <a:noFill/>
            <a:miter lim="800000"/>
          </a:ln>
          <a:effectLst/>
        </p:spPr>
        <p:txBody>
          <a:bodyPr>
            <a:spAutoFit/>
          </a:bodyPr>
          <a:lstStyle/>
          <a:p>
            <a:pPr marR="0" defTabSz="914400">
              <a:buClrTx/>
              <a:buSzTx/>
              <a:buFontTx/>
              <a:buNone/>
              <a:defRPr/>
            </a:pPr>
            <a:r>
              <a:rPr kumimoji="1" lang="zh-CN" altLang="en-US" sz="2400" b="1" kern="1200" cap="none" spc="0" normalizeH="0" baseline="0" noProof="0">
                <a:solidFill>
                  <a:srgbClr val="0000FF"/>
                </a:solidFill>
                <a:latin typeface="微软雅黑" panose="020B0503020204020204" charset="-122"/>
                <a:ea typeface="微软雅黑" panose="020B0503020204020204" charset="-122"/>
                <a:cs typeface="微软雅黑" panose="020B0503020204020204" charset="-122"/>
              </a:rPr>
              <a:t>（4）开放性</a:t>
            </a:r>
            <a:endParaRPr kumimoji="1" lang="zh-CN" altLang="en-US" sz="2400" b="1" kern="1200" cap="none" spc="0" normalizeH="0" baseline="0" noProof="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92166" name="Text Box 11"/>
          <p:cNvSpPr txBox="1"/>
          <p:nvPr/>
        </p:nvSpPr>
        <p:spPr>
          <a:xfrm>
            <a:off x="323850" y="1989138"/>
            <a:ext cx="8135938" cy="829945"/>
          </a:xfrm>
          <a:prstGeom prst="rect">
            <a:avLst/>
          </a:prstGeom>
          <a:noFill/>
          <a:ln w="57150" cap="rnd" cmpd="thinThick">
            <a:solidFill>
              <a:srgbClr val="FF3399"/>
            </a:solidFill>
            <a:prstDash val="sysDot"/>
            <a:miter/>
            <a:headEnd type="none" w="med" len="med"/>
            <a:tailEnd type="none" w="med" len="med"/>
          </a:ln>
        </p:spPr>
        <p:txBody>
          <a:bodyPr>
            <a:spAutoFit/>
          </a:bodyPr>
          <a:p>
            <a:r>
              <a:rPr lang="zh-CN" altLang="en-US" b="1" dirty="0">
                <a:latin typeface="Arial" panose="020B0604020202020204" pitchFamily="34" charset="0"/>
              </a:rPr>
              <a:t>◆</a:t>
            </a:r>
            <a:r>
              <a:rPr lang="zh-CN" altLang="en-US" sz="2400" b="1" dirty="0">
                <a:latin typeface="微软雅黑" panose="020B0503020204020204" charset="-122"/>
                <a:ea typeface="微软雅黑" panose="020B0503020204020204" charset="-122"/>
              </a:rPr>
              <a:t>含义：是指市场不是相互封闭的，全国是一个统一的大市场，并同世界市场联系在一起。</a:t>
            </a:r>
            <a:endParaRPr lang="zh-CN" altLang="en-US" sz="2400" b="1" dirty="0">
              <a:latin typeface="微软雅黑" panose="020B0503020204020204" charset="-122"/>
              <a:ea typeface="微软雅黑" panose="020B0503020204020204" charset="-122"/>
            </a:endParaRPr>
          </a:p>
        </p:txBody>
      </p:sp>
      <p:sp>
        <p:nvSpPr>
          <p:cNvPr id="92167" name="Text Box 12"/>
          <p:cNvSpPr txBox="1"/>
          <p:nvPr/>
        </p:nvSpPr>
        <p:spPr>
          <a:xfrm>
            <a:off x="323850" y="3573145"/>
            <a:ext cx="8423910" cy="460375"/>
          </a:xfrm>
          <a:prstGeom prst="rect">
            <a:avLst/>
          </a:prstGeom>
          <a:noFill/>
          <a:ln w="76200" cap="flat" cmpd="tri">
            <a:solidFill>
              <a:srgbClr val="00FF00"/>
            </a:solidFill>
            <a:prstDash val="lgDash"/>
            <a:miter/>
            <a:headEnd type="none" w="med" len="med"/>
            <a:tailEnd type="none" w="med" len="med"/>
          </a:ln>
        </p:spPr>
        <p:txBody>
          <a:bodyPr wrap="square">
            <a:spAutoFit/>
          </a:bodyPr>
          <a:p>
            <a:r>
              <a:rPr lang="zh-CN" altLang="en-US" b="1" dirty="0">
                <a:latin typeface="Arial" panose="020B0604020202020204" pitchFamily="34" charset="0"/>
              </a:rPr>
              <a:t>◆</a:t>
            </a:r>
            <a:r>
              <a:rPr lang="zh-CN" altLang="en-US" sz="2400" b="1" dirty="0">
                <a:latin typeface="微软雅黑" panose="020B0503020204020204" charset="-122"/>
                <a:ea typeface="微软雅黑" panose="020B0503020204020204" charset="-122"/>
              </a:rPr>
              <a:t>条件：社会分工和生产专业化的发展，要求市场具有开放性。</a:t>
            </a:r>
            <a:endParaRPr lang="zh-CN" altLang="en-US" sz="2400" b="1" dirty="0">
              <a:latin typeface="微软雅黑" panose="020B0503020204020204" charset="-122"/>
              <a:ea typeface="微软雅黑" panose="020B0503020204020204" charset="-122"/>
            </a:endParaRPr>
          </a:p>
        </p:txBody>
      </p:sp>
      <p:sp>
        <p:nvSpPr>
          <p:cNvPr id="92168" name="Text Box 13"/>
          <p:cNvSpPr txBox="1"/>
          <p:nvPr/>
        </p:nvSpPr>
        <p:spPr>
          <a:xfrm>
            <a:off x="395288" y="4797108"/>
            <a:ext cx="8135937" cy="460375"/>
          </a:xfrm>
          <a:prstGeom prst="rect">
            <a:avLst/>
          </a:prstGeom>
          <a:noFill/>
          <a:ln w="38100" cap="flat" cmpd="dbl">
            <a:solidFill>
              <a:srgbClr val="9900CC"/>
            </a:solidFill>
            <a:prstDash val="sysDot"/>
            <a:miter/>
            <a:headEnd type="none" w="med" len="med"/>
            <a:tailEnd type="none" w="med" len="med"/>
          </a:ln>
        </p:spPr>
        <p:txBody>
          <a:bodyPr>
            <a:spAutoFit/>
          </a:bodyPr>
          <a:p>
            <a:r>
              <a:rPr lang="zh-CN" altLang="en-US" b="1" dirty="0">
                <a:latin typeface="Arial" panose="020B0604020202020204" pitchFamily="34" charset="0"/>
              </a:rPr>
              <a:t>◆</a:t>
            </a:r>
            <a:r>
              <a:rPr lang="zh-CN" altLang="en-US" sz="2400" b="1" dirty="0">
                <a:latin typeface="微软雅黑" panose="020B0503020204020204" charset="-122"/>
                <a:ea typeface="微软雅黑" panose="020B0503020204020204" charset="-122"/>
              </a:rPr>
              <a:t>要求：不但要优化配置国内资源，还要充分利用国际资源。</a:t>
            </a:r>
            <a:endParaRPr lang="zh-CN" altLang="en-US" sz="2400" b="1" dirty="0">
              <a:latin typeface="微软雅黑" panose="020B0503020204020204" charset="-122"/>
              <a:ea typeface="微软雅黑" panose="020B050302020402020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3186"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93187" name="Rectangle 8"/>
          <p:cNvSpPr>
            <a:spLocks noGrp="1"/>
          </p:cNvSpPr>
          <p:nvPr>
            <p:ph type="title"/>
          </p:nvPr>
        </p:nvSpPr>
        <p:spPr>
          <a:xfrm>
            <a:off x="266700" y="133350"/>
            <a:ext cx="4588510"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189449" name="AutoShape 9">
            <a:hlinkClick r:id="rId1" action="ppaction://hlinksldjump"/>
          </p:cNvPr>
          <p:cNvSpPr>
            <a:spLocks noChangeArrowheads="1"/>
          </p:cNvSpPr>
          <p:nvPr/>
        </p:nvSpPr>
        <p:spPr bwMode="gray">
          <a:xfrm>
            <a:off x="5580063" y="13970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57346" name="标题 1"/>
          <p:cNvSpPr/>
          <p:nvPr/>
        </p:nvSpPr>
        <p:spPr bwMode="auto">
          <a:xfrm>
            <a:off x="250825" y="981075"/>
            <a:ext cx="3529013" cy="647700"/>
          </a:xfrm>
          <a:prstGeom prst="rect">
            <a:avLst/>
          </a:prstGeom>
          <a:noFill/>
          <a:ln w="9525">
            <a:noFill/>
            <a:miter lim="800000"/>
          </a:ln>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srgbClr val="0000FF"/>
                </a:solidFill>
                <a:effectLst>
                  <a:outerShdw blurRad="38100" dist="38100" dir="2700000" algn="tl">
                    <a:srgbClr val="C0C0C0"/>
                  </a:outerShdw>
                </a:effectLst>
                <a:uLnTx/>
                <a:uFillTx/>
                <a:latin typeface="微软雅黑" panose="020B0503020204020204" charset="-122"/>
                <a:ea typeface="微软雅黑" panose="020B0503020204020204" charset="-122"/>
                <a:cs typeface="微软雅黑" panose="020B0503020204020204" charset="-122"/>
              </a:rPr>
              <a:t>2.</a:t>
            </a:r>
            <a:r>
              <a:rPr kumimoji="0" lang="zh-CN" altLang="en-US" sz="2400" b="1" i="0" u="none" strike="noStrike" kern="1200" cap="none" spc="0" normalizeH="0" baseline="0" noProof="0">
                <a:ln>
                  <a:noFill/>
                </a:ln>
                <a:solidFill>
                  <a:srgbClr val="0000FF"/>
                </a:solidFill>
                <a:effectLst>
                  <a:outerShdw blurRad="38100" dist="38100" dir="2700000" algn="tl">
                    <a:srgbClr val="C0C0C0"/>
                  </a:outerShdw>
                </a:effectLst>
                <a:uLnTx/>
                <a:uFillTx/>
                <a:latin typeface="微软雅黑" panose="020B0503020204020204" charset="-122"/>
                <a:ea typeface="微软雅黑" panose="020B0503020204020204" charset="-122"/>
                <a:cs typeface="微软雅黑" panose="020B0503020204020204" charset="-122"/>
              </a:rPr>
              <a:t>市场调节的局限性</a:t>
            </a:r>
            <a:endParaRPr kumimoji="0" lang="zh-CN" altLang="en-US" sz="2400" b="1" i="0" u="none" strike="noStrike" kern="1200" cap="none" spc="0" normalizeH="0" baseline="0" noProof="0">
              <a:ln>
                <a:noFill/>
              </a:ln>
              <a:solidFill>
                <a:srgbClr val="0000FF"/>
              </a:solidFill>
              <a:effectLst>
                <a:outerShdw blurRad="38100" dist="38100" dir="2700000" algn="tl">
                  <a:srgbClr val="C0C0C0"/>
                </a:outerShdw>
              </a:effectLst>
              <a:uLnTx/>
              <a:uFillTx/>
              <a:latin typeface="微软雅黑" panose="020B0503020204020204" charset="-122"/>
              <a:ea typeface="微软雅黑" panose="020B0503020204020204" charset="-122"/>
              <a:cs typeface="微软雅黑" panose="020B0503020204020204" charset="-122"/>
            </a:endParaRPr>
          </a:p>
        </p:txBody>
      </p:sp>
      <p:sp>
        <p:nvSpPr>
          <p:cNvPr id="93190" name="Rectangle 11"/>
          <p:cNvSpPr/>
          <p:nvPr/>
        </p:nvSpPr>
        <p:spPr>
          <a:xfrm>
            <a:off x="323850" y="1773238"/>
            <a:ext cx="2519363" cy="460375"/>
          </a:xfrm>
          <a:prstGeom prst="rect">
            <a:avLst/>
          </a:prstGeom>
          <a:noFill/>
          <a:ln w="9525">
            <a:noFill/>
          </a:ln>
        </p:spPr>
        <p:txBody>
          <a:bodyPr>
            <a:spAutoFit/>
          </a:bodyPr>
          <a:p>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1</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）自发性</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93191" name="Rectangle 13"/>
          <p:cNvSpPr>
            <a:spLocks noGrp="1"/>
          </p:cNvSpPr>
          <p:nvPr>
            <p:ph idx="1"/>
          </p:nvPr>
        </p:nvSpPr>
        <p:spPr>
          <a:xfrm>
            <a:off x="323850" y="2277110"/>
            <a:ext cx="8229600" cy="1395095"/>
          </a:xfrm>
        </p:spPr>
        <p:txBody>
          <a:bodyPr vert="horz" wrap="square" lIns="91440" tIns="45720" rIns="91440" bIns="45720" anchor="t" anchorCtr="0"/>
          <a:p>
            <a:pPr>
              <a:lnSpc>
                <a:spcPct val="90000"/>
              </a:lnSpc>
              <a:spcBef>
                <a:spcPct val="0"/>
              </a:spcBef>
              <a:buNone/>
            </a:pPr>
            <a:r>
              <a:rPr lang="zh-CN" altLang="en-US" dirty="0">
                <a:ea typeface="宋体" panose="02010600030101010101" pitchFamily="2" charset="-122"/>
              </a:rPr>
              <a:t>     </a:t>
            </a:r>
            <a:r>
              <a:rPr lang="en-US" altLang="zh-CN" dirty="0">
                <a:ea typeface="宋体" panose="02010600030101010101" pitchFamily="2" charset="-122"/>
              </a:rPr>
              <a:t>        </a:t>
            </a:r>
            <a:r>
              <a:rPr lang="zh-CN" altLang="en-US" sz="2400" b="1" dirty="0">
                <a:latin typeface="微软雅黑" panose="020B0503020204020204" charset="-122"/>
                <a:ea typeface="微软雅黑" panose="020B0503020204020204" charset="-122"/>
                <a:cs typeface="微软雅黑" panose="020B0503020204020204" charset="-122"/>
              </a:rPr>
              <a:t>市场调节的自发性可以从三方面理解：第一，在市场经济中，价值规律自发地调节资源配置；第二、生产者和经营者自发地追逐自身利益；第三，自发追逐利益有可能不择手段。 </a:t>
            </a:r>
            <a:endParaRPr lang="zh-CN" altLang="en-US" sz="2400" b="1" dirty="0">
              <a:latin typeface="微软雅黑" panose="020B0503020204020204" charset="-122"/>
              <a:ea typeface="微软雅黑" panose="020B0503020204020204" charset="-122"/>
              <a:cs typeface="微软雅黑" panose="020B0503020204020204" charset="-122"/>
            </a:endParaRPr>
          </a:p>
          <a:p>
            <a:pPr>
              <a:lnSpc>
                <a:spcPct val="90000"/>
              </a:lnSpc>
              <a:spcBef>
                <a:spcPct val="0"/>
              </a:spcBef>
              <a:buNone/>
            </a:pPr>
            <a:r>
              <a:rPr lang="zh-CN" altLang="en-US" dirty="0">
                <a:ea typeface="宋体" panose="02010600030101010101" pitchFamily="2" charset="-122"/>
              </a:rPr>
              <a:t>     </a:t>
            </a:r>
            <a:endParaRPr lang="zh-CN" altLang="en-US" dirty="0">
              <a:ea typeface="宋体" panose="02010600030101010101" pitchFamily="2" charset="-122"/>
            </a:endParaRPr>
          </a:p>
        </p:txBody>
      </p:sp>
      <p:pic>
        <p:nvPicPr>
          <p:cNvPr id="93192" name="Picture 14" descr="lin"/>
          <p:cNvPicPr preferRelativeResize="0"/>
          <p:nvPr/>
        </p:nvPicPr>
        <p:blipFill>
          <a:blip r:embed="rId2">
            <a:clrChange>
              <a:clrFrom>
                <a:srgbClr val="FFFFFF"/>
              </a:clrFrom>
              <a:clrTo>
                <a:srgbClr val="FFFFFF">
                  <a:alpha val="0"/>
                </a:srgbClr>
              </a:clrTo>
            </a:clrChange>
          </a:blip>
          <a:stretch>
            <a:fillRect/>
          </a:stretch>
        </p:blipFill>
        <p:spPr>
          <a:xfrm>
            <a:off x="467995" y="3716973"/>
            <a:ext cx="2971800" cy="2667000"/>
          </a:xfrm>
          <a:prstGeom prst="rect">
            <a:avLst/>
          </a:prstGeom>
          <a:noFill/>
          <a:ln w="9525">
            <a:noFill/>
          </a:ln>
        </p:spPr>
      </p:pic>
      <p:sp>
        <p:nvSpPr>
          <p:cNvPr id="93193" name="AutoShape 15"/>
          <p:cNvSpPr/>
          <p:nvPr/>
        </p:nvSpPr>
        <p:spPr>
          <a:xfrm>
            <a:off x="3491865" y="4898390"/>
            <a:ext cx="792480" cy="304800"/>
          </a:xfrm>
          <a:prstGeom prst="rightArrow">
            <a:avLst>
              <a:gd name="adj1" fmla="val 50000"/>
              <a:gd name="adj2" fmla="val 87500"/>
            </a:avLst>
          </a:prstGeom>
          <a:solidFill>
            <a:srgbClr val="FF0000"/>
          </a:solidFill>
          <a:ln w="9525" cap="flat" cmpd="sng">
            <a:solidFill>
              <a:schemeClr val="tx1"/>
            </a:solidFill>
            <a:prstDash val="solid"/>
            <a:miter/>
            <a:headEnd type="none" w="med" len="med"/>
            <a:tailEnd type="none" w="med" len="med"/>
          </a:ln>
        </p:spPr>
        <p:txBody>
          <a:bodyPr wrap="none" anchor="ctr" anchorCtr="0"/>
          <a:p>
            <a:pPr algn="ctr"/>
            <a:endParaRPr lang="zh-CN" altLang="en-US" b="1" dirty="0">
              <a:latin typeface="Arial" panose="020B0604020202020204" pitchFamily="34" charset="0"/>
            </a:endParaRPr>
          </a:p>
        </p:txBody>
      </p:sp>
      <p:sp>
        <p:nvSpPr>
          <p:cNvPr id="93194" name="Text Box 16"/>
          <p:cNvSpPr txBox="1"/>
          <p:nvPr/>
        </p:nvSpPr>
        <p:spPr>
          <a:xfrm>
            <a:off x="4404678" y="4514215"/>
            <a:ext cx="838200" cy="1014730"/>
          </a:xfrm>
          <a:prstGeom prst="rect">
            <a:avLst/>
          </a:prstGeom>
          <a:noFill/>
          <a:ln w="76200" cap="flat" cmpd="sng">
            <a:solidFill>
              <a:srgbClr val="800080"/>
            </a:solidFill>
            <a:prstDash val="solid"/>
            <a:miter/>
            <a:headEnd type="none" w="med" len="med"/>
            <a:tailEnd type="none" w="med" len="med"/>
          </a:ln>
        </p:spPr>
        <p:txBody>
          <a:bodyPr>
            <a:spAutoFit/>
          </a:bodyPr>
          <a:p>
            <a:pPr algn="ctr">
              <a:spcBef>
                <a:spcPct val="50000"/>
              </a:spcBef>
            </a:pPr>
            <a:r>
              <a:rPr lang="zh-CN" altLang="en-US" sz="2400" b="1" dirty="0">
                <a:solidFill>
                  <a:srgbClr val="0000CC"/>
                </a:solidFill>
                <a:latin typeface="微软雅黑" panose="020B0503020204020204" charset="-122"/>
                <a:ea typeface="微软雅黑" panose="020B0503020204020204" charset="-122"/>
              </a:rPr>
              <a:t>生</a:t>
            </a:r>
            <a:endParaRPr lang="zh-CN" altLang="en-US" sz="2400" b="1" dirty="0">
              <a:solidFill>
                <a:srgbClr val="0000CC"/>
              </a:solidFill>
              <a:latin typeface="微软雅黑" panose="020B0503020204020204" charset="-122"/>
              <a:ea typeface="微软雅黑" panose="020B0503020204020204" charset="-122"/>
            </a:endParaRPr>
          </a:p>
          <a:p>
            <a:pPr algn="ctr">
              <a:spcBef>
                <a:spcPct val="50000"/>
              </a:spcBef>
            </a:pPr>
            <a:r>
              <a:rPr lang="zh-CN" altLang="en-US" sz="2400" b="1" dirty="0">
                <a:solidFill>
                  <a:srgbClr val="0000CC"/>
                </a:solidFill>
                <a:latin typeface="微软雅黑" panose="020B0503020204020204" charset="-122"/>
                <a:ea typeface="微软雅黑" panose="020B0503020204020204" charset="-122"/>
              </a:rPr>
              <a:t>产</a:t>
            </a:r>
            <a:endParaRPr lang="zh-CN" altLang="en-US" sz="2400" b="1" dirty="0">
              <a:solidFill>
                <a:srgbClr val="0000CC"/>
              </a:solidFill>
              <a:latin typeface="微软雅黑" panose="020B0503020204020204" charset="-122"/>
              <a:ea typeface="微软雅黑" panose="020B0503020204020204" charset="-122"/>
            </a:endParaRPr>
          </a:p>
        </p:txBody>
      </p:sp>
      <p:sp>
        <p:nvSpPr>
          <p:cNvPr id="93195" name="AutoShape 17"/>
          <p:cNvSpPr/>
          <p:nvPr/>
        </p:nvSpPr>
        <p:spPr>
          <a:xfrm>
            <a:off x="5335905" y="4869180"/>
            <a:ext cx="763905" cy="304800"/>
          </a:xfrm>
          <a:prstGeom prst="rightArrow">
            <a:avLst>
              <a:gd name="adj1" fmla="val 50000"/>
              <a:gd name="adj2" fmla="val 87500"/>
            </a:avLst>
          </a:prstGeom>
          <a:solidFill>
            <a:srgbClr val="FF0000"/>
          </a:solidFill>
          <a:ln w="9525" cap="flat" cmpd="sng">
            <a:solidFill>
              <a:schemeClr val="tx1"/>
            </a:solidFill>
            <a:prstDash val="solid"/>
            <a:miter/>
            <a:headEnd type="none" w="med" len="med"/>
            <a:tailEnd type="none" w="med" len="med"/>
          </a:ln>
        </p:spPr>
        <p:txBody>
          <a:bodyPr wrap="none" anchor="ctr" anchorCtr="0"/>
          <a:p>
            <a:pPr algn="ctr"/>
            <a:endParaRPr lang="zh-CN" altLang="en-US" b="1" dirty="0">
              <a:latin typeface="Arial" panose="020B0604020202020204" pitchFamily="34" charset="0"/>
            </a:endParaRPr>
          </a:p>
        </p:txBody>
      </p:sp>
      <p:sp>
        <p:nvSpPr>
          <p:cNvPr id="93196" name="Text Box 18"/>
          <p:cNvSpPr txBox="1"/>
          <p:nvPr/>
        </p:nvSpPr>
        <p:spPr>
          <a:xfrm>
            <a:off x="6156325" y="4543425"/>
            <a:ext cx="2784475" cy="1014730"/>
          </a:xfrm>
          <a:prstGeom prst="rect">
            <a:avLst/>
          </a:prstGeom>
          <a:noFill/>
          <a:ln w="76200" cap="flat" cmpd="sng">
            <a:solidFill>
              <a:srgbClr val="800080"/>
            </a:solidFill>
            <a:prstDash val="solid"/>
            <a:miter/>
            <a:headEnd type="none" w="med" len="med"/>
            <a:tailEnd type="none" w="med" len="med"/>
          </a:ln>
        </p:spPr>
        <p:txBody>
          <a:bodyPr wrap="square">
            <a:spAutoFit/>
          </a:bodyPr>
          <a:p>
            <a:pPr>
              <a:spcBef>
                <a:spcPct val="50000"/>
              </a:spcBef>
            </a:pPr>
            <a:r>
              <a:rPr lang="zh-CN" altLang="en-US" sz="2400" b="1" dirty="0">
                <a:latin typeface="微软雅黑" panose="020B0503020204020204" charset="-122"/>
                <a:ea typeface="微软雅黑" panose="020B0503020204020204" charset="-122"/>
              </a:rPr>
              <a:t>不正当的经济行为</a:t>
            </a:r>
            <a:endParaRPr lang="zh-CN" altLang="en-US" sz="2400" b="1" dirty="0">
              <a:latin typeface="微软雅黑" panose="020B0503020204020204" charset="-122"/>
              <a:ea typeface="微软雅黑" panose="020B0503020204020204" charset="-122"/>
            </a:endParaRPr>
          </a:p>
          <a:p>
            <a:pPr>
              <a:spcBef>
                <a:spcPct val="50000"/>
              </a:spcBef>
            </a:pPr>
            <a:r>
              <a:rPr lang="zh-CN" altLang="en-US" sz="2400" b="1" dirty="0">
                <a:latin typeface="微软雅黑" panose="020B0503020204020204" charset="-122"/>
                <a:ea typeface="微软雅黑" panose="020B0503020204020204" charset="-122"/>
              </a:rPr>
              <a:t>收入差距的扩大</a:t>
            </a:r>
            <a:endParaRPr lang="zh-CN" altLang="en-US" sz="2400" b="1" dirty="0">
              <a:latin typeface="微软雅黑" panose="020B0503020204020204" charset="-122"/>
              <a:ea typeface="微软雅黑" panose="020B050302020402020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4210"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94211" name="Rectangle 8"/>
          <p:cNvSpPr>
            <a:spLocks noGrp="1"/>
          </p:cNvSpPr>
          <p:nvPr>
            <p:ph type="title"/>
          </p:nvPr>
        </p:nvSpPr>
        <p:spPr>
          <a:xfrm>
            <a:off x="266700" y="133350"/>
            <a:ext cx="4455160"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190473" name="AutoShape 9">
            <a:hlinkClick r:id="rId1" action="ppaction://hlinksldjump"/>
          </p:cNvPr>
          <p:cNvSpPr>
            <a:spLocks noChangeArrowheads="1"/>
          </p:cNvSpPr>
          <p:nvPr/>
        </p:nvSpPr>
        <p:spPr bwMode="gray">
          <a:xfrm>
            <a:off x="5364163" y="11684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94213" name="Text Box 10"/>
          <p:cNvSpPr txBox="1"/>
          <p:nvPr/>
        </p:nvSpPr>
        <p:spPr>
          <a:xfrm>
            <a:off x="179388" y="1117600"/>
            <a:ext cx="3097212" cy="460375"/>
          </a:xfrm>
          <a:prstGeom prst="rect">
            <a:avLst/>
          </a:prstGeom>
          <a:noFill/>
          <a:ln w="9525">
            <a:noFill/>
          </a:ln>
        </p:spPr>
        <p:txBody>
          <a:bodyPr>
            <a:spAutoFit/>
          </a:bodyPr>
          <a:p>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2</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）盲目性</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94214" name="Rectangle 11"/>
          <p:cNvSpPr/>
          <p:nvPr/>
        </p:nvSpPr>
        <p:spPr>
          <a:xfrm>
            <a:off x="1979613" y="1844675"/>
            <a:ext cx="3960812" cy="792163"/>
          </a:xfrm>
          <a:prstGeom prst="rect">
            <a:avLst/>
          </a:prstGeom>
          <a:solidFill>
            <a:srgbClr val="FFFFCC"/>
          </a:solidFill>
          <a:ln w="9525" cap="flat" cmpd="sng">
            <a:solidFill>
              <a:schemeClr val="tx1"/>
            </a:solidFill>
            <a:prstDash val="solid"/>
            <a:miter/>
            <a:headEnd type="none" w="med" len="med"/>
            <a:tailEnd type="none" w="med" len="med"/>
          </a:ln>
        </p:spPr>
        <p:txBody>
          <a:bodyPr wrap="none" anchor="ctr" anchorCtr="0"/>
          <a:p>
            <a:pPr algn="ctr"/>
            <a:r>
              <a:rPr lang="zh-CN" altLang="en-US" sz="2400" b="1" dirty="0">
                <a:solidFill>
                  <a:schemeClr val="accent2"/>
                </a:solidFill>
                <a:latin typeface="微软雅黑" panose="020B0503020204020204" charset="-122"/>
                <a:ea typeface="微软雅黑" panose="020B0503020204020204" charset="-122"/>
              </a:rPr>
              <a:t>商品生产者和经营者</a:t>
            </a:r>
            <a:endParaRPr lang="zh-CN" altLang="en-US" sz="2400" b="1" dirty="0">
              <a:solidFill>
                <a:schemeClr val="accent2"/>
              </a:solidFill>
              <a:latin typeface="微软雅黑" panose="020B0503020204020204" charset="-122"/>
              <a:ea typeface="微软雅黑" panose="020B0503020204020204" charset="-122"/>
            </a:endParaRPr>
          </a:p>
          <a:p>
            <a:pPr algn="ctr"/>
            <a:r>
              <a:rPr lang="zh-CN" altLang="en-US" sz="2400" b="1" dirty="0">
                <a:solidFill>
                  <a:schemeClr val="accent2"/>
                </a:solidFill>
                <a:latin typeface="微软雅黑" panose="020B0503020204020204" charset="-122"/>
                <a:ea typeface="微软雅黑" panose="020B0503020204020204" charset="-122"/>
              </a:rPr>
              <a:t>各自独立、分散的地位</a:t>
            </a:r>
            <a:endParaRPr lang="zh-CN" altLang="en-US" sz="2400" b="1" dirty="0">
              <a:solidFill>
                <a:schemeClr val="accent2"/>
              </a:solidFill>
              <a:latin typeface="微软雅黑" panose="020B0503020204020204" charset="-122"/>
              <a:ea typeface="微软雅黑" panose="020B0503020204020204" charset="-122"/>
            </a:endParaRPr>
          </a:p>
        </p:txBody>
      </p:sp>
      <p:sp>
        <p:nvSpPr>
          <p:cNvPr id="94215" name="AutoShape 12"/>
          <p:cNvSpPr/>
          <p:nvPr/>
        </p:nvSpPr>
        <p:spPr>
          <a:xfrm>
            <a:off x="323850" y="2276475"/>
            <a:ext cx="1403350" cy="936625"/>
          </a:xfrm>
          <a:prstGeom prst="curvedRightArrow">
            <a:avLst>
              <a:gd name="adj1" fmla="val 20000"/>
              <a:gd name="adj2" fmla="val 40000"/>
              <a:gd name="adj3" fmla="val 49943"/>
            </a:avLst>
          </a:prstGeom>
          <a:solidFill>
            <a:schemeClr val="folHlink"/>
          </a:solidFill>
          <a:ln w="9525" cap="flat" cmpd="sng">
            <a:solidFill>
              <a:schemeClr val="tx1"/>
            </a:solidFill>
            <a:prstDash val="solid"/>
            <a:miter/>
            <a:headEnd type="none" w="med" len="med"/>
            <a:tailEnd type="none" w="med" len="med"/>
          </a:ln>
        </p:spPr>
        <p:txBody>
          <a:bodyPr wrap="none" anchor="ctr" anchorCtr="0"/>
          <a:p>
            <a:pPr algn="ctr"/>
            <a:endParaRPr lang="zh-CN" altLang="en-US" b="1" dirty="0">
              <a:latin typeface="Arial" panose="020B0604020202020204" pitchFamily="34" charset="0"/>
            </a:endParaRPr>
          </a:p>
        </p:txBody>
      </p:sp>
      <p:grpSp>
        <p:nvGrpSpPr>
          <p:cNvPr id="94216" name="Group 13"/>
          <p:cNvGrpSpPr/>
          <p:nvPr/>
        </p:nvGrpSpPr>
        <p:grpSpPr>
          <a:xfrm>
            <a:off x="1979613" y="2781300"/>
            <a:ext cx="2808287" cy="1223963"/>
            <a:chOff x="1293" y="2069"/>
            <a:chExt cx="1541" cy="999"/>
          </a:xfrm>
        </p:grpSpPr>
        <p:sp>
          <p:nvSpPr>
            <p:cNvPr id="94222" name="Rectangle 14"/>
            <p:cNvSpPr/>
            <p:nvPr/>
          </p:nvSpPr>
          <p:spPr>
            <a:xfrm>
              <a:off x="1293" y="2069"/>
              <a:ext cx="771" cy="999"/>
            </a:xfrm>
            <a:prstGeom prst="rect">
              <a:avLst/>
            </a:prstGeom>
            <a:solidFill>
              <a:srgbClr val="FFFFCC"/>
            </a:solidFill>
            <a:ln w="9525" cap="flat" cmpd="sng">
              <a:solidFill>
                <a:schemeClr val="tx1"/>
              </a:solidFill>
              <a:prstDash val="solid"/>
              <a:miter/>
              <a:headEnd type="none" w="med" len="med"/>
              <a:tailEnd type="none" w="med" len="med"/>
            </a:ln>
          </p:spPr>
          <p:txBody>
            <a:bodyPr wrap="none" anchor="ctr" anchorCtr="0"/>
            <a:p>
              <a:pPr algn="ctr"/>
              <a:r>
                <a:rPr lang="zh-CN" altLang="en-US" sz="2400" b="1" dirty="0">
                  <a:solidFill>
                    <a:schemeClr val="accent2"/>
                  </a:solidFill>
                  <a:latin typeface="微软雅黑" panose="020B0503020204020204" charset="-122"/>
                  <a:ea typeface="微软雅黑" panose="020B0503020204020204" charset="-122"/>
                </a:rPr>
                <a:t>信息</a:t>
              </a:r>
              <a:endParaRPr lang="zh-CN" altLang="en-US" sz="2400" b="1" dirty="0">
                <a:solidFill>
                  <a:schemeClr val="accent2"/>
                </a:solidFill>
                <a:latin typeface="微软雅黑" panose="020B0503020204020204" charset="-122"/>
                <a:ea typeface="微软雅黑" panose="020B0503020204020204" charset="-122"/>
              </a:endParaRPr>
            </a:p>
            <a:p>
              <a:pPr algn="ctr"/>
              <a:r>
                <a:rPr lang="zh-CN" altLang="en-US" sz="2400" b="1" dirty="0">
                  <a:solidFill>
                    <a:schemeClr val="accent2"/>
                  </a:solidFill>
                  <a:latin typeface="微软雅黑" panose="020B0503020204020204" charset="-122"/>
                  <a:ea typeface="微软雅黑" panose="020B0503020204020204" charset="-122"/>
                </a:rPr>
                <a:t>不灵</a:t>
              </a:r>
              <a:endParaRPr lang="zh-CN" altLang="en-US" sz="2400" b="1" dirty="0">
                <a:solidFill>
                  <a:schemeClr val="accent2"/>
                </a:solidFill>
                <a:latin typeface="微软雅黑" panose="020B0503020204020204" charset="-122"/>
                <a:ea typeface="微软雅黑" panose="020B0503020204020204" charset="-122"/>
              </a:endParaRPr>
            </a:p>
          </p:txBody>
        </p:sp>
        <p:sp>
          <p:nvSpPr>
            <p:cNvPr id="94223" name="AutoShape 15"/>
            <p:cNvSpPr/>
            <p:nvPr/>
          </p:nvSpPr>
          <p:spPr>
            <a:xfrm>
              <a:off x="2154" y="2432"/>
              <a:ext cx="680" cy="273"/>
            </a:xfrm>
            <a:prstGeom prst="rightArrow">
              <a:avLst>
                <a:gd name="adj1" fmla="val 50000"/>
                <a:gd name="adj2" fmla="val 62271"/>
              </a:avLst>
            </a:prstGeom>
            <a:solidFill>
              <a:schemeClr val="folHlink"/>
            </a:solidFill>
            <a:ln w="9525" cap="flat" cmpd="sng">
              <a:solidFill>
                <a:schemeClr val="tx1"/>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grpSp>
      <p:grpSp>
        <p:nvGrpSpPr>
          <p:cNvPr id="94217" name="Group 16"/>
          <p:cNvGrpSpPr/>
          <p:nvPr/>
        </p:nvGrpSpPr>
        <p:grpSpPr>
          <a:xfrm>
            <a:off x="4859338" y="2709863"/>
            <a:ext cx="3384550" cy="1582737"/>
            <a:chOff x="2881" y="2070"/>
            <a:chExt cx="2267" cy="997"/>
          </a:xfrm>
        </p:grpSpPr>
        <p:sp>
          <p:nvSpPr>
            <p:cNvPr id="94220" name="Rectangle 17"/>
            <p:cNvSpPr/>
            <p:nvPr/>
          </p:nvSpPr>
          <p:spPr>
            <a:xfrm>
              <a:off x="2881" y="2070"/>
              <a:ext cx="725" cy="997"/>
            </a:xfrm>
            <a:prstGeom prst="rect">
              <a:avLst/>
            </a:prstGeom>
            <a:solidFill>
              <a:srgbClr val="FFFFCC"/>
            </a:solidFill>
            <a:ln w="9525" cap="flat" cmpd="sng">
              <a:solidFill>
                <a:schemeClr val="tx1"/>
              </a:solidFill>
              <a:prstDash val="solid"/>
              <a:miter/>
              <a:headEnd type="none" w="med" len="med"/>
              <a:tailEnd type="none" w="med" len="med"/>
            </a:ln>
          </p:spPr>
          <p:txBody>
            <a:bodyPr wrap="none" anchor="ctr" anchorCtr="0"/>
            <a:p>
              <a:pPr algn="ctr"/>
              <a:r>
                <a:rPr lang="zh-CN" altLang="en-US" sz="2400" b="1" dirty="0">
                  <a:solidFill>
                    <a:schemeClr val="accent2"/>
                  </a:solidFill>
                  <a:latin typeface="微软雅黑" panose="020B0503020204020204" charset="-122"/>
                  <a:ea typeface="微软雅黑" panose="020B0503020204020204" charset="-122"/>
                </a:rPr>
                <a:t>决策</a:t>
              </a:r>
              <a:endParaRPr lang="zh-CN" altLang="en-US" sz="2400" b="1" dirty="0">
                <a:solidFill>
                  <a:schemeClr val="accent2"/>
                </a:solidFill>
                <a:latin typeface="微软雅黑" panose="020B0503020204020204" charset="-122"/>
                <a:ea typeface="微软雅黑" panose="020B0503020204020204" charset="-122"/>
              </a:endParaRPr>
            </a:p>
            <a:p>
              <a:pPr algn="ctr"/>
              <a:r>
                <a:rPr lang="zh-CN" altLang="en-US" sz="2400" b="1" dirty="0">
                  <a:solidFill>
                    <a:schemeClr val="accent2"/>
                  </a:solidFill>
                  <a:latin typeface="微软雅黑" panose="020B0503020204020204" charset="-122"/>
                  <a:ea typeface="微软雅黑" panose="020B0503020204020204" charset="-122"/>
                </a:rPr>
                <a:t>盲目</a:t>
              </a:r>
              <a:endParaRPr lang="zh-CN" altLang="en-US" sz="2400" b="1" dirty="0">
                <a:solidFill>
                  <a:schemeClr val="accent2"/>
                </a:solidFill>
                <a:latin typeface="微软雅黑" panose="020B0503020204020204" charset="-122"/>
                <a:ea typeface="微软雅黑" panose="020B0503020204020204" charset="-122"/>
              </a:endParaRPr>
            </a:p>
          </p:txBody>
        </p:sp>
        <p:sp>
          <p:nvSpPr>
            <p:cNvPr id="94221" name="AutoShape 18"/>
            <p:cNvSpPr/>
            <p:nvPr/>
          </p:nvSpPr>
          <p:spPr>
            <a:xfrm>
              <a:off x="3969" y="2614"/>
              <a:ext cx="1179" cy="317"/>
            </a:xfrm>
            <a:prstGeom prst="curvedDownArrow">
              <a:avLst>
                <a:gd name="adj1" fmla="val 74384"/>
                <a:gd name="adj2" fmla="val 148769"/>
                <a:gd name="adj3" fmla="val 33333"/>
              </a:avLst>
            </a:prstGeom>
            <a:solidFill>
              <a:schemeClr val="folHlink"/>
            </a:solidFill>
            <a:ln w="9525" cap="flat" cmpd="sng">
              <a:solidFill>
                <a:schemeClr val="tx1"/>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grpSp>
      <p:sp>
        <p:nvSpPr>
          <p:cNvPr id="94218" name="AutoShape 19"/>
          <p:cNvSpPr/>
          <p:nvPr/>
        </p:nvSpPr>
        <p:spPr>
          <a:xfrm rot="10800000">
            <a:off x="2124075" y="4510088"/>
            <a:ext cx="3887788" cy="935037"/>
          </a:xfrm>
          <a:prstGeom prst="wedgeRectCallout">
            <a:avLst>
              <a:gd name="adj1" fmla="val -91731"/>
              <a:gd name="adj2" fmla="val 84463"/>
            </a:avLst>
          </a:prstGeom>
          <a:solidFill>
            <a:srgbClr val="FFFFCC"/>
          </a:solidFill>
          <a:ln w="9525" cap="flat" cmpd="sng">
            <a:solidFill>
              <a:schemeClr val="tx1"/>
            </a:solidFill>
            <a:prstDash val="solid"/>
            <a:miter/>
            <a:headEnd type="none" w="med" len="med"/>
            <a:tailEnd type="none" w="med" len="med"/>
          </a:ln>
        </p:spPr>
        <p:txBody>
          <a:bodyPr rot="10800000"/>
          <a:p>
            <a:pPr algn="ctr"/>
            <a:endParaRPr lang="zh-CN" altLang="en-US" dirty="0">
              <a:latin typeface="Arial" panose="020B0604020202020204" pitchFamily="34" charset="0"/>
            </a:endParaRPr>
          </a:p>
        </p:txBody>
      </p:sp>
      <p:sp>
        <p:nvSpPr>
          <p:cNvPr id="94219" name="Text Box 20"/>
          <p:cNvSpPr txBox="1"/>
          <p:nvPr/>
        </p:nvSpPr>
        <p:spPr>
          <a:xfrm>
            <a:off x="2484438" y="4868863"/>
            <a:ext cx="2952750" cy="460375"/>
          </a:xfrm>
          <a:prstGeom prst="rect">
            <a:avLst/>
          </a:prstGeom>
          <a:noFill/>
          <a:ln w="9525">
            <a:noFill/>
          </a:ln>
        </p:spPr>
        <p:txBody>
          <a:bodyPr>
            <a:spAutoFit/>
          </a:bodyPr>
          <a:p>
            <a:r>
              <a:rPr lang="zh-CN" altLang="en-US" sz="2400" b="1" dirty="0">
                <a:solidFill>
                  <a:schemeClr val="accent2"/>
                </a:solidFill>
                <a:latin typeface="微软雅黑" panose="020B0503020204020204" charset="-122"/>
                <a:ea typeface="微软雅黑" panose="020B0503020204020204" charset="-122"/>
              </a:rPr>
              <a:t>经济波动和资源浪费</a:t>
            </a:r>
            <a:endParaRPr lang="zh-CN" altLang="en-US" sz="2400" b="1" dirty="0">
              <a:solidFill>
                <a:schemeClr val="accent2"/>
              </a:solidFill>
              <a:latin typeface="微软雅黑" panose="020B0503020204020204" charset="-122"/>
              <a:ea typeface="微软雅黑" panose="020B050302020402020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5234"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95235" name="Rectangle 8"/>
          <p:cNvSpPr>
            <a:spLocks noGrp="1"/>
          </p:cNvSpPr>
          <p:nvPr>
            <p:ph type="title"/>
          </p:nvPr>
        </p:nvSpPr>
        <p:spPr>
          <a:xfrm>
            <a:off x="266700" y="133350"/>
            <a:ext cx="453834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191497" name="AutoShape 9">
            <a:hlinkClick r:id="rId1" action="ppaction://hlinksldjump"/>
          </p:cNvPr>
          <p:cNvSpPr>
            <a:spLocks noChangeArrowheads="1"/>
          </p:cNvSpPr>
          <p:nvPr/>
        </p:nvSpPr>
        <p:spPr bwMode="gray">
          <a:xfrm>
            <a:off x="5508308" y="11684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95237" name="Text Box 10"/>
          <p:cNvSpPr txBox="1"/>
          <p:nvPr/>
        </p:nvSpPr>
        <p:spPr>
          <a:xfrm>
            <a:off x="250825" y="1125538"/>
            <a:ext cx="3095625" cy="460375"/>
          </a:xfrm>
          <a:prstGeom prst="rect">
            <a:avLst/>
          </a:prstGeom>
          <a:noFill/>
          <a:ln w="9525">
            <a:noFill/>
          </a:ln>
        </p:spPr>
        <p:txBody>
          <a:bodyPr>
            <a:spAutoFit/>
          </a:bodyPr>
          <a:p>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3</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）滞后性</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95238" name="Text Box 11"/>
          <p:cNvSpPr txBox="1"/>
          <p:nvPr/>
        </p:nvSpPr>
        <p:spPr>
          <a:xfrm>
            <a:off x="755650" y="1987550"/>
            <a:ext cx="3840480" cy="460375"/>
          </a:xfrm>
          <a:prstGeom prst="rect">
            <a:avLst/>
          </a:prstGeom>
          <a:noFill/>
          <a:ln w="9525">
            <a:noFill/>
          </a:ln>
        </p:spPr>
        <p:txBody>
          <a:bodyPr wrap="none">
            <a:spAutoFit/>
          </a:bodyPr>
          <a:p>
            <a:r>
              <a:rPr lang="zh-CN" altLang="en-US" sz="2400" b="1" dirty="0">
                <a:solidFill>
                  <a:srgbClr val="800000"/>
                </a:solidFill>
                <a:latin typeface="微软雅黑" panose="020B0503020204020204" charset="-122"/>
                <a:ea typeface="微软雅黑" panose="020B0503020204020204" charset="-122"/>
              </a:rPr>
              <a:t>市场调节是一种事后调节。</a:t>
            </a:r>
            <a:endParaRPr lang="zh-CN" altLang="en-US" sz="2400" b="1" dirty="0">
              <a:solidFill>
                <a:srgbClr val="800000"/>
              </a:solidFill>
              <a:latin typeface="微软雅黑" panose="020B0503020204020204" charset="-122"/>
              <a:ea typeface="微软雅黑" panose="020B0503020204020204" charset="-122"/>
            </a:endParaRPr>
          </a:p>
        </p:txBody>
      </p:sp>
      <p:sp>
        <p:nvSpPr>
          <p:cNvPr id="95239" name="Text Box 13"/>
          <p:cNvSpPr txBox="1"/>
          <p:nvPr/>
        </p:nvSpPr>
        <p:spPr>
          <a:xfrm>
            <a:off x="1187450" y="2636838"/>
            <a:ext cx="2879725" cy="460375"/>
          </a:xfrm>
          <a:prstGeom prst="rect">
            <a:avLst/>
          </a:prstGeom>
          <a:solidFill>
            <a:schemeClr val="accent2"/>
          </a:solidFill>
          <a:ln w="9525" cap="flat" cmpd="sng">
            <a:solidFill>
              <a:srgbClr val="FF9933"/>
            </a:solidFill>
            <a:prstDash val="solid"/>
            <a:miter/>
            <a:headEnd type="none" w="med" len="med"/>
            <a:tailEnd type="none" w="med" len="med"/>
          </a:ln>
        </p:spPr>
        <p:txBody>
          <a:bodyPr>
            <a:spAutoFit/>
          </a:bodyPr>
          <a:p>
            <a:r>
              <a:rPr lang="zh-CN" altLang="en-US" sz="2400" b="1" dirty="0">
                <a:solidFill>
                  <a:srgbClr val="FFCC00"/>
                </a:solidFill>
                <a:latin typeface="微软雅黑" panose="020B0503020204020204" charset="-122"/>
                <a:ea typeface="微软雅黑" panose="020B0503020204020204" charset="-122"/>
              </a:rPr>
              <a:t>供求不平衡</a:t>
            </a:r>
            <a:endParaRPr lang="zh-CN" altLang="en-US" sz="2400" b="1" dirty="0">
              <a:solidFill>
                <a:srgbClr val="FFCC00"/>
              </a:solidFill>
              <a:latin typeface="微软雅黑" panose="020B0503020204020204" charset="-122"/>
              <a:ea typeface="微软雅黑" panose="020B0503020204020204" charset="-122"/>
            </a:endParaRPr>
          </a:p>
        </p:txBody>
      </p:sp>
      <p:sp>
        <p:nvSpPr>
          <p:cNvPr id="95240" name="Text Box 14"/>
          <p:cNvSpPr txBox="1"/>
          <p:nvPr/>
        </p:nvSpPr>
        <p:spPr>
          <a:xfrm>
            <a:off x="5003800" y="2565400"/>
            <a:ext cx="1097280" cy="368300"/>
          </a:xfrm>
          <a:prstGeom prst="rect">
            <a:avLst/>
          </a:prstGeom>
          <a:solidFill>
            <a:schemeClr val="accent2"/>
          </a:solidFill>
          <a:ln w="9525" cap="flat" cmpd="sng">
            <a:solidFill>
              <a:srgbClr val="FF9933"/>
            </a:solidFill>
            <a:prstDash val="solid"/>
            <a:miter/>
            <a:headEnd type="none" w="med" len="med"/>
            <a:tailEnd type="none" w="med" len="med"/>
          </a:ln>
        </p:spPr>
        <p:txBody>
          <a:bodyPr wrap="none">
            <a:spAutoFit/>
          </a:bodyPr>
          <a:p>
            <a:r>
              <a:rPr lang="zh-CN" altLang="en-US" b="1" dirty="0">
                <a:solidFill>
                  <a:srgbClr val="FFCC00"/>
                </a:solidFill>
                <a:latin typeface="微软雅黑" panose="020B0503020204020204" charset="-122"/>
                <a:ea typeface="微软雅黑" panose="020B0503020204020204" charset="-122"/>
              </a:rPr>
              <a:t>价格变化</a:t>
            </a:r>
            <a:endParaRPr lang="zh-CN" altLang="en-US" b="1" dirty="0">
              <a:solidFill>
                <a:srgbClr val="FFCC00"/>
              </a:solidFill>
              <a:latin typeface="微软雅黑" panose="020B0503020204020204" charset="-122"/>
              <a:ea typeface="微软雅黑" panose="020B0503020204020204" charset="-122"/>
            </a:endParaRPr>
          </a:p>
        </p:txBody>
      </p:sp>
      <p:sp>
        <p:nvSpPr>
          <p:cNvPr id="95241" name="Text Box 15"/>
          <p:cNvSpPr txBox="1"/>
          <p:nvPr/>
        </p:nvSpPr>
        <p:spPr>
          <a:xfrm>
            <a:off x="5076825" y="4060825"/>
            <a:ext cx="1402080" cy="460375"/>
          </a:xfrm>
          <a:prstGeom prst="rect">
            <a:avLst/>
          </a:prstGeom>
          <a:solidFill>
            <a:schemeClr val="accent2"/>
          </a:solidFill>
          <a:ln w="9525" cap="flat" cmpd="sng">
            <a:solidFill>
              <a:srgbClr val="FF9933"/>
            </a:solidFill>
            <a:prstDash val="solid"/>
            <a:miter/>
            <a:headEnd type="none" w="med" len="med"/>
            <a:tailEnd type="none" w="med" len="med"/>
          </a:ln>
        </p:spPr>
        <p:txBody>
          <a:bodyPr wrap="none">
            <a:spAutoFit/>
          </a:bodyPr>
          <a:p>
            <a:r>
              <a:rPr lang="zh-CN" altLang="en-US" sz="2400" b="1" dirty="0">
                <a:solidFill>
                  <a:srgbClr val="FFCC00"/>
                </a:solidFill>
                <a:latin typeface="微软雅黑" panose="020B0503020204020204" charset="-122"/>
                <a:ea typeface="微软雅黑" panose="020B0503020204020204" charset="-122"/>
              </a:rPr>
              <a:t>做出决定</a:t>
            </a:r>
            <a:endParaRPr lang="zh-CN" altLang="en-US" sz="2400" b="1" dirty="0">
              <a:solidFill>
                <a:srgbClr val="FFCC00"/>
              </a:solidFill>
              <a:latin typeface="微软雅黑" panose="020B0503020204020204" charset="-122"/>
              <a:ea typeface="微软雅黑" panose="020B0503020204020204" charset="-122"/>
            </a:endParaRPr>
          </a:p>
        </p:txBody>
      </p:sp>
      <p:sp>
        <p:nvSpPr>
          <p:cNvPr id="95242" name="Text Box 16"/>
          <p:cNvSpPr txBox="1"/>
          <p:nvPr/>
        </p:nvSpPr>
        <p:spPr>
          <a:xfrm>
            <a:off x="1203325" y="4078288"/>
            <a:ext cx="2936875" cy="460375"/>
          </a:xfrm>
          <a:prstGeom prst="rect">
            <a:avLst/>
          </a:prstGeom>
          <a:solidFill>
            <a:schemeClr val="accent2"/>
          </a:solidFill>
          <a:ln w="9525" cap="flat" cmpd="sng">
            <a:solidFill>
              <a:srgbClr val="FF9933"/>
            </a:solidFill>
            <a:prstDash val="solid"/>
            <a:miter/>
            <a:headEnd type="none" w="med" len="med"/>
            <a:tailEnd type="none" w="med" len="med"/>
          </a:ln>
        </p:spPr>
        <p:txBody>
          <a:bodyPr>
            <a:spAutoFit/>
          </a:bodyPr>
          <a:p>
            <a:r>
              <a:rPr lang="zh-CN" altLang="en-US" sz="2400" b="1" dirty="0">
                <a:solidFill>
                  <a:srgbClr val="FFCC00"/>
                </a:solidFill>
                <a:latin typeface="微软雅黑" panose="020B0503020204020204" charset="-122"/>
                <a:ea typeface="微软雅黑" panose="020B0503020204020204" charset="-122"/>
              </a:rPr>
              <a:t>实现供求平衡</a:t>
            </a:r>
            <a:endParaRPr lang="zh-CN" altLang="en-US" sz="2400" b="1" dirty="0">
              <a:solidFill>
                <a:srgbClr val="FFCC00"/>
              </a:solidFill>
              <a:latin typeface="微软雅黑" panose="020B0503020204020204" charset="-122"/>
              <a:ea typeface="微软雅黑" panose="020B0503020204020204" charset="-122"/>
            </a:endParaRPr>
          </a:p>
        </p:txBody>
      </p:sp>
      <p:sp>
        <p:nvSpPr>
          <p:cNvPr id="95243" name="Line 17"/>
          <p:cNvSpPr/>
          <p:nvPr/>
        </p:nvSpPr>
        <p:spPr>
          <a:xfrm>
            <a:off x="4067175" y="2781300"/>
            <a:ext cx="936625" cy="0"/>
          </a:xfrm>
          <a:prstGeom prst="line">
            <a:avLst/>
          </a:prstGeom>
          <a:ln w="38100" cap="flat" cmpd="sng">
            <a:solidFill>
              <a:schemeClr val="accent2"/>
            </a:solidFill>
            <a:prstDash val="solid"/>
            <a:headEnd type="none" w="med" len="med"/>
            <a:tailEnd type="triangle" w="med" len="med"/>
          </a:ln>
        </p:spPr>
      </p:sp>
      <p:sp>
        <p:nvSpPr>
          <p:cNvPr id="95244" name="Line 18"/>
          <p:cNvSpPr/>
          <p:nvPr/>
        </p:nvSpPr>
        <p:spPr>
          <a:xfrm flipH="1" flipV="1">
            <a:off x="4140200" y="4221163"/>
            <a:ext cx="936625" cy="0"/>
          </a:xfrm>
          <a:prstGeom prst="line">
            <a:avLst/>
          </a:prstGeom>
          <a:ln w="38100" cap="flat" cmpd="sng">
            <a:solidFill>
              <a:schemeClr val="accent2"/>
            </a:solidFill>
            <a:prstDash val="solid"/>
            <a:headEnd type="none" w="med" len="med"/>
            <a:tailEnd type="triangle" w="med" len="med"/>
          </a:ln>
        </p:spPr>
      </p:sp>
      <p:sp>
        <p:nvSpPr>
          <p:cNvPr id="95245" name="Line 19"/>
          <p:cNvSpPr/>
          <p:nvPr/>
        </p:nvSpPr>
        <p:spPr>
          <a:xfrm flipH="1">
            <a:off x="5580063" y="2924175"/>
            <a:ext cx="0" cy="1152525"/>
          </a:xfrm>
          <a:prstGeom prst="line">
            <a:avLst/>
          </a:prstGeom>
          <a:ln w="38100" cap="flat" cmpd="sng">
            <a:solidFill>
              <a:schemeClr val="accent2"/>
            </a:solidFill>
            <a:prstDash val="solid"/>
            <a:headEnd type="none" w="med" len="med"/>
            <a:tailEnd type="triangle" w="med" len="med"/>
          </a:ln>
        </p:spPr>
      </p:sp>
      <p:sp>
        <p:nvSpPr>
          <p:cNvPr id="191508" name="Text Box 20"/>
          <p:cNvSpPr txBox="1"/>
          <p:nvPr/>
        </p:nvSpPr>
        <p:spPr>
          <a:xfrm>
            <a:off x="1116330" y="5229225"/>
            <a:ext cx="6562090" cy="460375"/>
          </a:xfrm>
          <a:prstGeom prst="rect">
            <a:avLst/>
          </a:prstGeom>
          <a:noFill/>
          <a:ln w="9525">
            <a:noFill/>
          </a:ln>
        </p:spPr>
        <p:txBody>
          <a:bodyPr wrap="square">
            <a:spAutoFit/>
          </a:bodyPr>
          <a:p>
            <a:pPr>
              <a:spcBef>
                <a:spcPct val="50000"/>
              </a:spcBef>
            </a:pPr>
            <a:r>
              <a:rPr lang="zh-CN" altLang="en-US" sz="2400" b="1" dirty="0">
                <a:solidFill>
                  <a:schemeClr val="accent2"/>
                </a:solidFill>
                <a:latin typeface="微软雅黑" panose="020B0503020204020204" charset="-122"/>
                <a:ea typeface="微软雅黑" panose="020B0503020204020204" charset="-122"/>
              </a:rPr>
              <a:t>导致结果：收入差距大，经济波动，资源浪费　</a:t>
            </a:r>
            <a:endParaRPr lang="zh-CN" altLang="en-US" sz="2400" b="1" dirty="0">
              <a:solidFill>
                <a:schemeClr val="accent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15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50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8"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96259" name="Rectangle 8"/>
          <p:cNvSpPr>
            <a:spLocks noGrp="1"/>
          </p:cNvSpPr>
          <p:nvPr>
            <p:ph type="title"/>
          </p:nvPr>
        </p:nvSpPr>
        <p:spPr>
          <a:xfrm>
            <a:off x="266700" y="133350"/>
            <a:ext cx="456628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192521" name="AutoShape 9">
            <a:hlinkClick r:id="rId1" action="ppaction://hlinksldjump"/>
          </p:cNvPr>
          <p:cNvSpPr>
            <a:spLocks noChangeArrowheads="1"/>
          </p:cNvSpPr>
          <p:nvPr/>
        </p:nvSpPr>
        <p:spPr bwMode="gray">
          <a:xfrm>
            <a:off x="5651818" y="13335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96261" name="Text Box 10"/>
          <p:cNvSpPr txBox="1"/>
          <p:nvPr/>
        </p:nvSpPr>
        <p:spPr>
          <a:xfrm>
            <a:off x="323850" y="1341438"/>
            <a:ext cx="3763963" cy="460375"/>
          </a:xfrm>
          <a:prstGeom prst="rect">
            <a:avLst/>
          </a:prstGeom>
          <a:noFill/>
          <a:ln w="9525">
            <a:noFill/>
          </a:ln>
          <a:effectLst>
            <a:prstShdw prst="shdw17" dist="17961" dir="2699999">
              <a:schemeClr val="bg2"/>
            </a:prstShdw>
          </a:effectLst>
        </p:spPr>
        <p:txBody>
          <a:bodyPr>
            <a:spAutoFit/>
          </a:bodyPr>
          <a:p>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3.</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国家宏观调控</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96262" name="Text Box 11"/>
          <p:cNvSpPr txBox="1"/>
          <p:nvPr/>
        </p:nvSpPr>
        <p:spPr>
          <a:xfrm>
            <a:off x="468313" y="2420938"/>
            <a:ext cx="3405187" cy="460375"/>
          </a:xfrm>
          <a:prstGeom prst="rect">
            <a:avLst/>
          </a:prstGeom>
          <a:noFill/>
          <a:ln w="9525">
            <a:noFill/>
          </a:ln>
          <a:effectLst>
            <a:prstShdw prst="shdw17" dist="17961" dir="2699999">
              <a:schemeClr val="bg2"/>
            </a:prstShdw>
          </a:effectLst>
        </p:spPr>
        <p:txBody>
          <a:bodyPr>
            <a:spAutoFit/>
          </a:bodyPr>
          <a:p>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1</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）原因（为什么）</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96263" name="Text Box 12"/>
          <p:cNvSpPr txBox="1"/>
          <p:nvPr/>
        </p:nvSpPr>
        <p:spPr>
          <a:xfrm>
            <a:off x="468630" y="3501390"/>
            <a:ext cx="5196840" cy="1568450"/>
          </a:xfrm>
          <a:prstGeom prst="rect">
            <a:avLst/>
          </a:prstGeom>
          <a:noFill/>
          <a:ln w="28575">
            <a:noFill/>
          </a:ln>
        </p:spPr>
        <p:txBody>
          <a:bodyPr wrap="square">
            <a:spAutoFit/>
          </a:bodyPr>
          <a:p>
            <a:pPr>
              <a:spcBef>
                <a:spcPct val="50000"/>
              </a:spcBef>
            </a:pPr>
            <a:r>
              <a:rPr lang="zh-CN" altLang="en-US" b="1" dirty="0">
                <a:latin typeface="Arial" panose="020B0604020202020204" pitchFamily="34" charset="0"/>
              </a:rPr>
              <a:t>◆</a:t>
            </a:r>
            <a:r>
              <a:rPr lang="zh-CN" altLang="en-US" sz="2400" b="1" dirty="0">
                <a:latin typeface="微软雅黑" panose="020B0503020204020204" charset="-122"/>
                <a:ea typeface="微软雅黑" panose="020B0503020204020204" charset="-122"/>
              </a:rPr>
              <a:t>弥补市场调节的不足；</a:t>
            </a:r>
            <a:endParaRPr lang="zh-CN" altLang="en-US" sz="2400" b="1" dirty="0">
              <a:latin typeface="微软雅黑" panose="020B0503020204020204" charset="-122"/>
              <a:ea typeface="微软雅黑" panose="020B0503020204020204" charset="-122"/>
            </a:endParaRPr>
          </a:p>
          <a:p>
            <a:pPr>
              <a:spcBef>
                <a:spcPct val="50000"/>
              </a:spcBef>
            </a:pPr>
            <a:r>
              <a:rPr lang="zh-CN" altLang="en-US" sz="2400" b="1" dirty="0">
                <a:latin typeface="微软雅黑" panose="020B0503020204020204" charset="-122"/>
                <a:ea typeface="微软雅黑" panose="020B0503020204020204" charset="-122"/>
              </a:rPr>
              <a:t>◆由我国的社会主义性质决定；</a:t>
            </a:r>
            <a:endParaRPr lang="zh-CN" altLang="en-US" sz="2400" b="1" dirty="0">
              <a:latin typeface="微软雅黑" panose="020B0503020204020204" charset="-122"/>
              <a:ea typeface="微软雅黑" panose="020B0503020204020204" charset="-122"/>
            </a:endParaRPr>
          </a:p>
          <a:p>
            <a:pPr>
              <a:spcBef>
                <a:spcPct val="50000"/>
              </a:spcBef>
            </a:pPr>
            <a:r>
              <a:rPr lang="zh-CN" altLang="en-US" sz="2400" b="1" dirty="0">
                <a:latin typeface="微软雅黑" panose="020B0503020204020204" charset="-122"/>
                <a:ea typeface="微软雅黑" panose="020B0503020204020204" charset="-122"/>
              </a:rPr>
              <a:t>◆坚持公有制和实现共同富裕的要求。</a:t>
            </a:r>
            <a:endParaRPr lang="en-US" altLang="zh-CN" sz="2400" b="1" dirty="0">
              <a:latin typeface="微软雅黑" panose="020B0503020204020204" charset="-122"/>
              <a:ea typeface="微软雅黑" panose="020B0503020204020204" charset="-122"/>
            </a:endParaRPr>
          </a:p>
        </p:txBody>
      </p:sp>
      <p:pic>
        <p:nvPicPr>
          <p:cNvPr id="96264" name="Picture 14" descr="2707503c2d8258c53c6d975a"/>
          <p:cNvPicPr>
            <a:picLocks noChangeAspect="1"/>
          </p:cNvPicPr>
          <p:nvPr/>
        </p:nvPicPr>
        <p:blipFill>
          <a:blip r:embed="rId2"/>
          <a:stretch>
            <a:fillRect/>
          </a:stretch>
        </p:blipFill>
        <p:spPr>
          <a:xfrm>
            <a:off x="5723890" y="2349500"/>
            <a:ext cx="2869565" cy="2592705"/>
          </a:xfrm>
          <a:prstGeom prst="rect">
            <a:avLst/>
          </a:prstGeom>
          <a:noFill/>
          <a:ln w="9525">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7282"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97283" name="Rectangle 8"/>
          <p:cNvSpPr>
            <a:spLocks noGrp="1"/>
          </p:cNvSpPr>
          <p:nvPr>
            <p:ph type="title"/>
          </p:nvPr>
        </p:nvSpPr>
        <p:spPr>
          <a:xfrm>
            <a:off x="266700" y="133350"/>
            <a:ext cx="467042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198665" name="AutoShape 9">
            <a:hlinkClick r:id="rId1" action="ppaction://hlinksldjump"/>
          </p:cNvPr>
          <p:cNvSpPr>
            <a:spLocks noChangeArrowheads="1"/>
          </p:cNvSpPr>
          <p:nvPr/>
        </p:nvSpPr>
        <p:spPr bwMode="gray">
          <a:xfrm>
            <a:off x="5435918" y="13970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97285" name="Text Box 10"/>
          <p:cNvSpPr txBox="1"/>
          <p:nvPr/>
        </p:nvSpPr>
        <p:spPr>
          <a:xfrm>
            <a:off x="323850" y="1268413"/>
            <a:ext cx="3168650" cy="460375"/>
          </a:xfrm>
          <a:prstGeom prst="rect">
            <a:avLst/>
          </a:prstGeom>
          <a:noFill/>
          <a:ln w="9525">
            <a:noFill/>
          </a:ln>
          <a:effectLst>
            <a:prstShdw prst="shdw17" dist="17961" dir="2699999">
              <a:schemeClr val="bg2"/>
            </a:prstShdw>
          </a:effectLst>
        </p:spPr>
        <p:txBody>
          <a:bodyPr>
            <a:spAutoFit/>
          </a:bodyPr>
          <a:p>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2</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）含义（是什么）</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97286" name="Text Box 11"/>
          <p:cNvSpPr txBox="1"/>
          <p:nvPr/>
        </p:nvSpPr>
        <p:spPr>
          <a:xfrm>
            <a:off x="755650" y="1701165"/>
            <a:ext cx="7860665" cy="460375"/>
          </a:xfrm>
          <a:prstGeom prst="rect">
            <a:avLst/>
          </a:prstGeom>
          <a:noFill/>
          <a:ln w="28575">
            <a:noFill/>
          </a:ln>
        </p:spPr>
        <p:txBody>
          <a:bodyPr wrap="square">
            <a:spAutoFit/>
          </a:bodyPr>
          <a:p>
            <a:pPr>
              <a:spcBef>
                <a:spcPct val="50000"/>
              </a:spcBef>
            </a:pPr>
            <a:r>
              <a:rPr lang="zh-CN" altLang="en-US" sz="2400" b="1" dirty="0">
                <a:latin typeface="微软雅黑" panose="020B0503020204020204" charset="-122"/>
                <a:ea typeface="微软雅黑" panose="020B0503020204020204" charset="-122"/>
                <a:cs typeface="微软雅黑" panose="020B0503020204020204" charset="-122"/>
              </a:rPr>
              <a:t>是指国家综合运用各种手段对国民经济进行的调节和控制。</a:t>
            </a:r>
            <a:r>
              <a:rPr lang="zh-CN" altLang="en-US" sz="2400" b="1" dirty="0">
                <a:solidFill>
                  <a:srgbClr val="3333CC"/>
                </a:solidFill>
                <a:latin typeface="微软雅黑" panose="020B0503020204020204" charset="-122"/>
                <a:ea typeface="微软雅黑" panose="020B0503020204020204" charset="-122"/>
                <a:cs typeface="微软雅黑" panose="020B0503020204020204" charset="-122"/>
              </a:rPr>
              <a:t> </a:t>
            </a:r>
            <a:endParaRPr lang="zh-CN" altLang="en-US" sz="2400" b="1" dirty="0">
              <a:solidFill>
                <a:srgbClr val="3333CC"/>
              </a:solidFill>
              <a:latin typeface="微软雅黑" panose="020B0503020204020204" charset="-122"/>
              <a:ea typeface="微软雅黑" panose="020B0503020204020204" charset="-122"/>
              <a:cs typeface="微软雅黑" panose="020B0503020204020204" charset="-122"/>
            </a:endParaRPr>
          </a:p>
        </p:txBody>
      </p:sp>
      <p:pic>
        <p:nvPicPr>
          <p:cNvPr id="97287" name="Picture 13" descr="01300000097767122026012859780"/>
          <p:cNvPicPr>
            <a:picLocks noChangeAspect="1"/>
          </p:cNvPicPr>
          <p:nvPr/>
        </p:nvPicPr>
        <p:blipFill>
          <a:blip r:embed="rId2"/>
          <a:stretch>
            <a:fillRect/>
          </a:stretch>
        </p:blipFill>
        <p:spPr>
          <a:xfrm>
            <a:off x="971550" y="2349500"/>
            <a:ext cx="7569200" cy="3973195"/>
          </a:xfrm>
          <a:prstGeom prst="rect">
            <a:avLst/>
          </a:prstGeom>
          <a:noFill/>
          <a:ln w="9525">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8306"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98307" name="Rectangle 8"/>
          <p:cNvSpPr>
            <a:spLocks noGrp="1"/>
          </p:cNvSpPr>
          <p:nvPr>
            <p:ph type="title"/>
          </p:nvPr>
        </p:nvSpPr>
        <p:spPr>
          <a:xfrm>
            <a:off x="266700" y="133350"/>
            <a:ext cx="438340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197641" name="AutoShape 9">
            <a:hlinkClick r:id="rId1" action="ppaction://hlinksldjump"/>
          </p:cNvPr>
          <p:cNvSpPr>
            <a:spLocks noChangeArrowheads="1"/>
          </p:cNvSpPr>
          <p:nvPr/>
        </p:nvSpPr>
        <p:spPr bwMode="gray">
          <a:xfrm>
            <a:off x="5435918" y="11684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98309" name="Text Box 10"/>
          <p:cNvSpPr txBox="1"/>
          <p:nvPr/>
        </p:nvSpPr>
        <p:spPr>
          <a:xfrm>
            <a:off x="592138" y="1258888"/>
            <a:ext cx="5348287" cy="460375"/>
          </a:xfrm>
          <a:prstGeom prst="rect">
            <a:avLst/>
          </a:prstGeom>
          <a:noFill/>
          <a:ln w="9525">
            <a:noFill/>
          </a:ln>
          <a:effectLst>
            <a:prstShdw prst="shdw17" dist="17961" dir="2699999">
              <a:schemeClr val="bg2"/>
            </a:prstShdw>
          </a:effectLst>
        </p:spPr>
        <p:txBody>
          <a:bodyPr>
            <a:spAutoFit/>
          </a:bodyPr>
          <a:p>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3</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）目标（调什么）</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98310" name="Text Box 11"/>
          <p:cNvSpPr txBox="1"/>
          <p:nvPr/>
        </p:nvSpPr>
        <p:spPr>
          <a:xfrm>
            <a:off x="827405" y="1917065"/>
            <a:ext cx="7064375" cy="1014730"/>
          </a:xfrm>
          <a:prstGeom prst="rect">
            <a:avLst/>
          </a:prstGeom>
          <a:noFill/>
          <a:ln w="28575">
            <a:noFill/>
          </a:ln>
        </p:spPr>
        <p:txBody>
          <a:bodyPr wrap="square">
            <a:spAutoFit/>
          </a:bodyPr>
          <a:p>
            <a:pPr>
              <a:spcBef>
                <a:spcPct val="50000"/>
              </a:spcBef>
            </a:pPr>
            <a:r>
              <a:rPr lang="zh-CN" altLang="en-US" sz="2400" b="1" dirty="0">
                <a:latin typeface="微软雅黑" panose="020B0503020204020204" charset="-122"/>
                <a:ea typeface="微软雅黑" panose="020B0503020204020204" charset="-122"/>
                <a:cs typeface="微软雅黑" panose="020B0503020204020204" charset="-122"/>
              </a:rPr>
              <a:t>主要目标：促进经济增长，增加就业，稳定 物价，</a:t>
            </a:r>
            <a:r>
              <a:rPr lang="en-US" altLang="zh-CN" sz="2400" b="1" dirty="0">
                <a:latin typeface="微软雅黑" panose="020B0503020204020204" charset="-122"/>
                <a:ea typeface="微软雅黑" panose="020B0503020204020204" charset="-122"/>
                <a:cs typeface="微软雅黑" panose="020B0503020204020204" charset="-122"/>
              </a:rPr>
              <a:t>        </a:t>
            </a:r>
            <a:endParaRPr lang="en-US" altLang="zh-CN" sz="2400" b="1" dirty="0">
              <a:latin typeface="微软雅黑" panose="020B0503020204020204" charset="-122"/>
              <a:ea typeface="微软雅黑" panose="020B0503020204020204" charset="-122"/>
              <a:cs typeface="微软雅黑" panose="020B0503020204020204" charset="-122"/>
            </a:endParaRPr>
          </a:p>
          <a:p>
            <a:pPr>
              <a:spcBef>
                <a:spcPct val="50000"/>
              </a:spcBef>
            </a:pPr>
            <a:r>
              <a:rPr lang="en-US" altLang="zh-CN" sz="2400" b="1" dirty="0">
                <a:latin typeface="微软雅黑" panose="020B0503020204020204" charset="-122"/>
                <a:ea typeface="微软雅黑" panose="020B0503020204020204" charset="-122"/>
                <a:cs typeface="微软雅黑" panose="020B0503020204020204" charset="-122"/>
              </a:rPr>
              <a:t>                 </a:t>
            </a:r>
            <a:r>
              <a:rPr lang="zh-CN" altLang="en-US" sz="2400" b="1" dirty="0">
                <a:latin typeface="微软雅黑" panose="020B0503020204020204" charset="-122"/>
                <a:ea typeface="微软雅黑" panose="020B0503020204020204" charset="-122"/>
                <a:cs typeface="微软雅黑" panose="020B0503020204020204" charset="-122"/>
              </a:rPr>
              <a:t>保持国际收支平衡。</a:t>
            </a:r>
            <a:r>
              <a:rPr lang="en-US" altLang="zh-CN" sz="2400" b="1" dirty="0">
                <a:latin typeface="微软雅黑" panose="020B0503020204020204" charset="-122"/>
                <a:ea typeface="微软雅黑" panose="020B0503020204020204" charset="-122"/>
                <a:cs typeface="微软雅黑" panose="020B0503020204020204" charset="-122"/>
              </a:rPr>
              <a:t> </a:t>
            </a:r>
            <a:endParaRPr lang="en-US" altLang="zh-CN" sz="2400" b="1" dirty="0">
              <a:latin typeface="微软雅黑" panose="020B0503020204020204" charset="-122"/>
              <a:ea typeface="微软雅黑" panose="020B0503020204020204" charset="-122"/>
              <a:cs typeface="微软雅黑" panose="020B0503020204020204" charset="-122"/>
            </a:endParaRPr>
          </a:p>
        </p:txBody>
      </p:sp>
      <p:pic>
        <p:nvPicPr>
          <p:cNvPr id="98311" name="Picture 13" descr="001372a9a93f08c41cb803"/>
          <p:cNvPicPr>
            <a:picLocks noChangeAspect="1"/>
          </p:cNvPicPr>
          <p:nvPr/>
        </p:nvPicPr>
        <p:blipFill>
          <a:blip r:embed="rId2"/>
          <a:stretch>
            <a:fillRect/>
          </a:stretch>
        </p:blipFill>
        <p:spPr>
          <a:xfrm>
            <a:off x="2339975" y="3068955"/>
            <a:ext cx="4418965" cy="3251835"/>
          </a:xfrm>
          <a:prstGeom prst="rect">
            <a:avLst/>
          </a:prstGeom>
          <a:noFill/>
          <a:ln w="9525">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9330"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99331" name="Rectangle 8"/>
          <p:cNvSpPr>
            <a:spLocks noGrp="1"/>
          </p:cNvSpPr>
          <p:nvPr>
            <p:ph type="title"/>
          </p:nvPr>
        </p:nvSpPr>
        <p:spPr>
          <a:xfrm>
            <a:off x="266700" y="133350"/>
            <a:ext cx="459930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18121" name="AutoShape 9">
            <a:hlinkClick r:id="rId1" action="ppaction://hlinksldjump"/>
          </p:cNvPr>
          <p:cNvSpPr>
            <a:spLocks noChangeArrowheads="1"/>
          </p:cNvSpPr>
          <p:nvPr/>
        </p:nvSpPr>
        <p:spPr bwMode="gray">
          <a:xfrm>
            <a:off x="5651818" y="13335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99333" name="Text Box 10"/>
          <p:cNvSpPr txBox="1"/>
          <p:nvPr/>
        </p:nvSpPr>
        <p:spPr>
          <a:xfrm>
            <a:off x="250825" y="1273175"/>
            <a:ext cx="3114040" cy="460375"/>
          </a:xfrm>
          <a:prstGeom prst="rect">
            <a:avLst/>
          </a:prstGeom>
          <a:noFill/>
          <a:ln w="9525">
            <a:noFill/>
          </a:ln>
          <a:effectLst>
            <a:prstShdw prst="shdw17" dist="17961" dir="2699999">
              <a:schemeClr val="bg2"/>
            </a:prstShdw>
          </a:effectLst>
        </p:spPr>
        <p:txBody>
          <a:bodyPr wrap="none">
            <a:spAutoFit/>
          </a:bodyPr>
          <a:p>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4</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）手段（怎么调）</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useBgFill="1">
        <p:nvSpPr>
          <p:cNvPr id="99334" name="Text Box 11"/>
          <p:cNvSpPr txBox="1"/>
          <p:nvPr/>
        </p:nvSpPr>
        <p:spPr>
          <a:xfrm>
            <a:off x="1044575" y="1800225"/>
            <a:ext cx="1439863" cy="460375"/>
          </a:xfrm>
          <a:prstGeom prst="rect">
            <a:avLst/>
          </a:prstGeom>
          <a:ln w="38100" cap="flat" cmpd="dbl">
            <a:solidFill>
              <a:srgbClr val="00FFFF"/>
            </a:solidFill>
            <a:prstDash val="solid"/>
            <a:miter/>
            <a:headEnd type="none" w="med" len="med"/>
            <a:tailEnd type="none" w="med" len="med"/>
          </a:ln>
        </p:spPr>
        <p:txBody>
          <a:bodyPr>
            <a:spAutoFit/>
          </a:bodyPr>
          <a:p>
            <a:pPr>
              <a:spcBef>
                <a:spcPct val="50000"/>
              </a:spcBef>
            </a:pPr>
            <a:r>
              <a:rPr lang="zh-CN" altLang="en-US" sz="2400" b="1" dirty="0">
                <a:solidFill>
                  <a:srgbClr val="FF0000"/>
                </a:solidFill>
                <a:latin typeface="微软雅黑" panose="020B0503020204020204" charset="-122"/>
                <a:ea typeface="微软雅黑" panose="020B0503020204020204" charset="-122"/>
              </a:rPr>
              <a:t>经济手段</a:t>
            </a:r>
            <a:endParaRPr lang="zh-CN" altLang="en-US" sz="2400" b="1" dirty="0">
              <a:solidFill>
                <a:srgbClr val="FF0000"/>
              </a:solidFill>
              <a:latin typeface="微软雅黑" panose="020B0503020204020204" charset="-122"/>
              <a:ea typeface="微软雅黑" panose="020B0503020204020204" charset="-122"/>
            </a:endParaRPr>
          </a:p>
        </p:txBody>
      </p:sp>
      <p:sp>
        <p:nvSpPr>
          <p:cNvPr id="99335" name="Text Box 12"/>
          <p:cNvSpPr txBox="1"/>
          <p:nvPr/>
        </p:nvSpPr>
        <p:spPr>
          <a:xfrm>
            <a:off x="2627313" y="1773238"/>
            <a:ext cx="6172200" cy="675640"/>
          </a:xfrm>
          <a:prstGeom prst="rect">
            <a:avLst/>
          </a:prstGeom>
          <a:noFill/>
          <a:ln w="28575">
            <a:noFill/>
          </a:ln>
        </p:spPr>
        <p:txBody>
          <a:bodyPr>
            <a:spAutoFit/>
          </a:bodyPr>
          <a:p>
            <a:pPr>
              <a:spcBef>
                <a:spcPct val="50000"/>
              </a:spcBef>
            </a:pPr>
            <a:r>
              <a:rPr lang="zh-CN" altLang="en-US" sz="2000" b="1" dirty="0">
                <a:latin typeface="宋体" panose="02010600030101010101" pitchFamily="2" charset="-122"/>
              </a:rPr>
              <a:t>－－</a:t>
            </a:r>
            <a:r>
              <a:rPr lang="zh-CN" altLang="en-US" b="1" dirty="0">
                <a:latin typeface="微软雅黑" panose="020B0503020204020204" charset="-122"/>
                <a:ea typeface="微软雅黑" panose="020B0503020204020204" charset="-122"/>
                <a:cs typeface="微软雅黑" panose="020B0503020204020204" charset="-122"/>
              </a:rPr>
              <a:t>国家运用</a:t>
            </a:r>
            <a:r>
              <a:rPr lang="zh-CN" altLang="en-US" b="1" dirty="0">
                <a:solidFill>
                  <a:srgbClr val="FF0000"/>
                </a:solidFill>
                <a:latin typeface="微软雅黑" panose="020B0503020204020204" charset="-122"/>
                <a:ea typeface="微软雅黑" panose="020B0503020204020204" charset="-122"/>
                <a:cs typeface="微软雅黑" panose="020B0503020204020204" charset="-122"/>
              </a:rPr>
              <a:t>经济政策和计划</a:t>
            </a:r>
            <a:r>
              <a:rPr lang="zh-CN" altLang="en-US" b="1" dirty="0">
                <a:latin typeface="微软雅黑" panose="020B0503020204020204" charset="-122"/>
                <a:ea typeface="微软雅黑" panose="020B0503020204020204" charset="-122"/>
                <a:cs typeface="微软雅黑" panose="020B0503020204020204" charset="-122"/>
              </a:rPr>
              <a:t>，通过对</a:t>
            </a:r>
            <a:r>
              <a:rPr lang="zh-CN" altLang="en-US" b="1" dirty="0">
                <a:solidFill>
                  <a:srgbClr val="FF0000"/>
                </a:solidFill>
                <a:latin typeface="微软雅黑" panose="020B0503020204020204" charset="-122"/>
                <a:ea typeface="微软雅黑" panose="020B0503020204020204" charset="-122"/>
                <a:cs typeface="微软雅黑" panose="020B0503020204020204" charset="-122"/>
              </a:rPr>
              <a:t>经济利益</a:t>
            </a:r>
            <a:r>
              <a:rPr lang="zh-CN" altLang="en-US" b="1" dirty="0">
                <a:latin typeface="微软雅黑" panose="020B0503020204020204" charset="-122"/>
                <a:ea typeface="微软雅黑" panose="020B0503020204020204" charset="-122"/>
                <a:cs typeface="微软雅黑" panose="020B0503020204020204" charset="-122"/>
              </a:rPr>
              <a:t>的调整来影响和调节经济活动的措施 （</a:t>
            </a:r>
            <a:r>
              <a:rPr lang="zh-CN" altLang="en-US" b="1" dirty="0">
                <a:solidFill>
                  <a:srgbClr val="FF0000"/>
                </a:solidFill>
                <a:latin typeface="微软雅黑" panose="020B0503020204020204" charset="-122"/>
                <a:ea typeface="微软雅黑" panose="020B0503020204020204" charset="-122"/>
                <a:cs typeface="微软雅黑" panose="020B0503020204020204" charset="-122"/>
              </a:rPr>
              <a:t>财政、货币、税收</a:t>
            </a:r>
            <a:r>
              <a:rPr lang="zh-CN" altLang="en-US" b="1" dirty="0">
                <a:solidFill>
                  <a:schemeClr val="bg1"/>
                </a:solidFill>
                <a:latin typeface="微软雅黑" panose="020B0503020204020204" charset="-122"/>
                <a:ea typeface="微软雅黑" panose="020B0503020204020204" charset="-122"/>
                <a:cs typeface="微软雅黑" panose="020B0503020204020204" charset="-122"/>
              </a:rPr>
              <a:t> </a:t>
            </a:r>
            <a:r>
              <a:rPr lang="zh-CN" altLang="en-US" b="1" dirty="0">
                <a:latin typeface="微软雅黑" panose="020B0503020204020204" charset="-122"/>
                <a:ea typeface="微软雅黑" panose="020B0503020204020204" charset="-122"/>
                <a:cs typeface="微软雅黑" panose="020B0503020204020204" charset="-122"/>
              </a:rPr>
              <a:t>）</a:t>
            </a:r>
            <a:endParaRPr lang="zh-CN" altLang="en-US" b="1" dirty="0">
              <a:latin typeface="微软雅黑" panose="020B0503020204020204" charset="-122"/>
              <a:ea typeface="微软雅黑" panose="020B0503020204020204" charset="-122"/>
              <a:cs typeface="微软雅黑" panose="020B0503020204020204" charset="-122"/>
            </a:endParaRPr>
          </a:p>
        </p:txBody>
      </p:sp>
      <p:sp>
        <p:nvSpPr>
          <p:cNvPr id="99336" name="Text Box 13"/>
          <p:cNvSpPr txBox="1"/>
          <p:nvPr/>
        </p:nvSpPr>
        <p:spPr>
          <a:xfrm>
            <a:off x="1042988" y="2781300"/>
            <a:ext cx="1441450" cy="460375"/>
          </a:xfrm>
          <a:prstGeom prst="rect">
            <a:avLst/>
          </a:prstGeom>
          <a:noFill/>
          <a:ln w="38100" cap="flat" cmpd="dbl">
            <a:solidFill>
              <a:srgbClr val="00FFFF"/>
            </a:solidFill>
            <a:prstDash val="solid"/>
            <a:miter/>
            <a:headEnd type="none" w="med" len="med"/>
            <a:tailEnd type="none" w="med" len="med"/>
          </a:ln>
        </p:spPr>
        <p:txBody>
          <a:bodyPr>
            <a:spAutoFit/>
          </a:bodyPr>
          <a:p>
            <a:pPr>
              <a:spcBef>
                <a:spcPct val="50000"/>
              </a:spcBef>
            </a:pPr>
            <a:r>
              <a:rPr lang="zh-CN" altLang="en-US" sz="2400" b="1" dirty="0">
                <a:solidFill>
                  <a:srgbClr val="FF0000"/>
                </a:solidFill>
                <a:latin typeface="微软雅黑" panose="020B0503020204020204" charset="-122"/>
                <a:ea typeface="微软雅黑" panose="020B0503020204020204" charset="-122"/>
              </a:rPr>
              <a:t>法律手段</a:t>
            </a:r>
            <a:endParaRPr lang="zh-CN" altLang="en-US" sz="2400" b="1" dirty="0">
              <a:solidFill>
                <a:srgbClr val="FF0000"/>
              </a:solidFill>
              <a:latin typeface="微软雅黑" panose="020B0503020204020204" charset="-122"/>
              <a:ea typeface="微软雅黑" panose="020B0503020204020204" charset="-122"/>
            </a:endParaRPr>
          </a:p>
        </p:txBody>
      </p:sp>
      <p:sp>
        <p:nvSpPr>
          <p:cNvPr id="99337" name="Text Box 14"/>
          <p:cNvSpPr txBox="1"/>
          <p:nvPr/>
        </p:nvSpPr>
        <p:spPr>
          <a:xfrm>
            <a:off x="2555875" y="2781300"/>
            <a:ext cx="6172200" cy="675640"/>
          </a:xfrm>
          <a:prstGeom prst="rect">
            <a:avLst/>
          </a:prstGeom>
          <a:noFill/>
          <a:ln w="28575">
            <a:noFill/>
          </a:ln>
        </p:spPr>
        <p:txBody>
          <a:bodyPr>
            <a:spAutoFit/>
          </a:bodyPr>
          <a:p>
            <a:pPr>
              <a:spcBef>
                <a:spcPct val="50000"/>
              </a:spcBef>
            </a:pPr>
            <a:r>
              <a:rPr lang="zh-CN" altLang="en-US" sz="2000" b="1" dirty="0">
                <a:latin typeface="Times New Roman" panose="02020603050405020304" pitchFamily="18" charset="0"/>
              </a:rPr>
              <a:t>－－</a:t>
            </a:r>
            <a:r>
              <a:rPr lang="zh-CN" altLang="en-US" b="1" dirty="0">
                <a:latin typeface="微软雅黑" panose="020B0503020204020204" charset="-122"/>
                <a:ea typeface="微软雅黑" panose="020B0503020204020204" charset="-122"/>
                <a:cs typeface="微软雅黑" panose="020B0503020204020204" charset="-122"/>
              </a:rPr>
              <a:t>国家通过制定和运用</a:t>
            </a:r>
            <a:r>
              <a:rPr lang="zh-CN" altLang="en-US" b="1" dirty="0">
                <a:solidFill>
                  <a:srgbClr val="FF0000"/>
                </a:solidFill>
                <a:latin typeface="微软雅黑" panose="020B0503020204020204" charset="-122"/>
                <a:ea typeface="微软雅黑" panose="020B0503020204020204" charset="-122"/>
                <a:cs typeface="微软雅黑" panose="020B0503020204020204" charset="-122"/>
              </a:rPr>
              <a:t>经济法规</a:t>
            </a:r>
            <a:r>
              <a:rPr lang="zh-CN" altLang="en-US" b="1" dirty="0">
                <a:latin typeface="微软雅黑" panose="020B0503020204020204" charset="-122"/>
                <a:ea typeface="微软雅黑" panose="020B0503020204020204" charset="-122"/>
                <a:cs typeface="微软雅黑" panose="020B0503020204020204" charset="-122"/>
              </a:rPr>
              <a:t>来调节经济活动的手段 （</a:t>
            </a:r>
            <a:r>
              <a:rPr lang="en-US" altLang="zh-CN" b="1" dirty="0">
                <a:latin typeface="微软雅黑" panose="020B0503020204020204" charset="-122"/>
                <a:ea typeface="微软雅黑" panose="020B0503020204020204" charset="-122"/>
                <a:cs typeface="微软雅黑" panose="020B0503020204020204" charset="-122"/>
              </a:rPr>
              <a:t>A.</a:t>
            </a:r>
            <a:r>
              <a:rPr lang="zh-CN" altLang="en-US" b="1" dirty="0">
                <a:latin typeface="微软雅黑" panose="020B0503020204020204" charset="-122"/>
                <a:ea typeface="微软雅黑" panose="020B0503020204020204" charset="-122"/>
                <a:cs typeface="微软雅黑" panose="020B0503020204020204" charset="-122"/>
              </a:rPr>
              <a:t>经济立法＋</a:t>
            </a:r>
            <a:r>
              <a:rPr lang="en-US" altLang="zh-CN" b="1" dirty="0">
                <a:latin typeface="微软雅黑" panose="020B0503020204020204" charset="-122"/>
                <a:ea typeface="微软雅黑" panose="020B0503020204020204" charset="-122"/>
                <a:cs typeface="微软雅黑" panose="020B0503020204020204" charset="-122"/>
              </a:rPr>
              <a:t>B.</a:t>
            </a:r>
            <a:r>
              <a:rPr lang="zh-CN" altLang="en-US" b="1" dirty="0">
                <a:latin typeface="微软雅黑" panose="020B0503020204020204" charset="-122"/>
                <a:ea typeface="微软雅黑" panose="020B0503020204020204" charset="-122"/>
                <a:cs typeface="微软雅黑" panose="020B0503020204020204" charset="-122"/>
              </a:rPr>
              <a:t>经济司法）</a:t>
            </a:r>
            <a:endParaRPr lang="zh-CN" altLang="en-US" b="1" dirty="0">
              <a:latin typeface="微软雅黑" panose="020B0503020204020204" charset="-122"/>
              <a:ea typeface="微软雅黑" panose="020B0503020204020204" charset="-122"/>
              <a:cs typeface="微软雅黑" panose="020B0503020204020204" charset="-122"/>
            </a:endParaRPr>
          </a:p>
        </p:txBody>
      </p:sp>
      <p:sp>
        <p:nvSpPr>
          <p:cNvPr id="99338" name="Text Box 15"/>
          <p:cNvSpPr txBox="1"/>
          <p:nvPr/>
        </p:nvSpPr>
        <p:spPr>
          <a:xfrm>
            <a:off x="1044575" y="3600450"/>
            <a:ext cx="1439863" cy="460375"/>
          </a:xfrm>
          <a:prstGeom prst="rect">
            <a:avLst/>
          </a:prstGeom>
          <a:noFill/>
          <a:ln w="38100" cap="flat" cmpd="dbl">
            <a:solidFill>
              <a:srgbClr val="00FFFF"/>
            </a:solidFill>
            <a:prstDash val="solid"/>
            <a:miter/>
            <a:headEnd type="none" w="med" len="med"/>
            <a:tailEnd type="none" w="med" len="med"/>
          </a:ln>
        </p:spPr>
        <p:txBody>
          <a:bodyPr>
            <a:spAutoFit/>
          </a:bodyPr>
          <a:p>
            <a:pPr>
              <a:spcBef>
                <a:spcPct val="50000"/>
              </a:spcBef>
            </a:pPr>
            <a:r>
              <a:rPr lang="zh-CN" altLang="en-US" sz="2400" b="1" dirty="0">
                <a:solidFill>
                  <a:srgbClr val="FF0000"/>
                </a:solidFill>
                <a:latin typeface="微软雅黑" panose="020B0503020204020204" charset="-122"/>
                <a:ea typeface="微软雅黑" panose="020B0503020204020204" charset="-122"/>
              </a:rPr>
              <a:t>行政手段</a:t>
            </a:r>
            <a:endParaRPr lang="zh-CN" altLang="en-US" sz="2400" b="1" dirty="0">
              <a:solidFill>
                <a:srgbClr val="FF0000"/>
              </a:solidFill>
              <a:latin typeface="微软雅黑" panose="020B0503020204020204" charset="-122"/>
              <a:ea typeface="微软雅黑" panose="020B0503020204020204" charset="-122"/>
            </a:endParaRPr>
          </a:p>
        </p:txBody>
      </p:sp>
      <p:sp>
        <p:nvSpPr>
          <p:cNvPr id="99339" name="Text Box 16"/>
          <p:cNvSpPr txBox="1"/>
          <p:nvPr/>
        </p:nvSpPr>
        <p:spPr>
          <a:xfrm>
            <a:off x="2484438" y="3573463"/>
            <a:ext cx="6019800" cy="706755"/>
          </a:xfrm>
          <a:prstGeom prst="rect">
            <a:avLst/>
          </a:prstGeom>
          <a:noFill/>
          <a:ln w="28575">
            <a:noFill/>
          </a:ln>
        </p:spPr>
        <p:txBody>
          <a:bodyPr>
            <a:spAutoFit/>
          </a:bodyPr>
          <a:p>
            <a:pPr>
              <a:spcBef>
                <a:spcPct val="50000"/>
              </a:spcBef>
            </a:pPr>
            <a:r>
              <a:rPr lang="zh-CN" altLang="en-US" sz="2000" b="1" dirty="0">
                <a:latin typeface="Times New Roman" panose="02020603050405020304" pitchFamily="18" charset="0"/>
              </a:rPr>
              <a:t>－－</a:t>
            </a:r>
            <a:r>
              <a:rPr lang="zh-CN" altLang="en-US" b="1" dirty="0">
                <a:latin typeface="微软雅黑" panose="020B0503020204020204" charset="-122"/>
                <a:ea typeface="微软雅黑" panose="020B0503020204020204" charset="-122"/>
                <a:cs typeface="微软雅黑" panose="020B0503020204020204" charset="-122"/>
              </a:rPr>
              <a:t>国家通过行政机构，采取带有</a:t>
            </a:r>
            <a:r>
              <a:rPr lang="zh-CN" altLang="en-US" b="1" dirty="0">
                <a:solidFill>
                  <a:srgbClr val="FF0000"/>
                </a:solidFill>
                <a:latin typeface="微软雅黑" panose="020B0503020204020204" charset="-122"/>
                <a:ea typeface="微软雅黑" panose="020B0503020204020204" charset="-122"/>
                <a:cs typeface="微软雅黑" panose="020B0503020204020204" charset="-122"/>
              </a:rPr>
              <a:t>强制性的行政命令、指示、规定</a:t>
            </a:r>
            <a:r>
              <a:rPr lang="zh-CN" altLang="en-US" b="1" dirty="0">
                <a:latin typeface="微软雅黑" panose="020B0503020204020204" charset="-122"/>
                <a:ea typeface="微软雅黑" panose="020B0503020204020204" charset="-122"/>
                <a:cs typeface="微软雅黑" panose="020B0503020204020204" charset="-122"/>
              </a:rPr>
              <a:t>等措施，来调节和管理经济的手段</a:t>
            </a:r>
            <a:r>
              <a:rPr lang="zh-CN" altLang="en-US" sz="2000" b="1" dirty="0">
                <a:latin typeface="微软雅黑" panose="020B0503020204020204" charset="-122"/>
                <a:ea typeface="微软雅黑" panose="020B0503020204020204" charset="-122"/>
                <a:cs typeface="微软雅黑" panose="020B0503020204020204" charset="-122"/>
              </a:rPr>
              <a:t> </a:t>
            </a:r>
            <a:endParaRPr lang="zh-CN" altLang="en-US" sz="2000" b="1" dirty="0">
              <a:latin typeface="微软雅黑" panose="020B0503020204020204" charset="-122"/>
              <a:ea typeface="微软雅黑" panose="020B0503020204020204" charset="-122"/>
              <a:cs typeface="微软雅黑" panose="020B0503020204020204" charset="-122"/>
            </a:endParaRPr>
          </a:p>
        </p:txBody>
      </p:sp>
      <p:sp>
        <p:nvSpPr>
          <p:cNvPr id="99340" name="Text Box 17" descr="90%"/>
          <p:cNvSpPr txBox="1"/>
          <p:nvPr/>
        </p:nvSpPr>
        <p:spPr>
          <a:xfrm>
            <a:off x="467360" y="4523740"/>
            <a:ext cx="8480425" cy="829945"/>
          </a:xfrm>
          <a:prstGeom prst="rect">
            <a:avLst/>
          </a:prstGeom>
          <a:pattFill prst="pct90">
            <a:fgClr>
              <a:schemeClr val="tx2"/>
            </a:fgClr>
            <a:bgClr>
              <a:srgbClr val="00FF00"/>
            </a:bgClr>
          </a:pattFill>
          <a:ln w="57150" cap="flat" cmpd="thinThick">
            <a:solidFill>
              <a:srgbClr val="00FFFF"/>
            </a:solidFill>
            <a:prstDash val="solid"/>
            <a:miter/>
            <a:headEnd type="none" w="med" len="med"/>
            <a:tailEnd type="none" w="med" len="med"/>
          </a:ln>
        </p:spPr>
        <p:txBody>
          <a:bodyPr wrap="square">
            <a:spAutoFit/>
          </a:bodyPr>
          <a:p>
            <a:pPr>
              <a:spcBef>
                <a:spcPct val="50000"/>
              </a:spcBef>
            </a:pPr>
            <a:r>
              <a:rPr lang="zh-CN" altLang="en-US" sz="2400" b="1" dirty="0">
                <a:solidFill>
                  <a:schemeClr val="bg1"/>
                </a:solidFill>
                <a:latin typeface="微软雅黑" panose="020B0503020204020204" charset="-122"/>
                <a:ea typeface="微软雅黑" panose="020B0503020204020204" charset="-122"/>
                <a:cs typeface="微软雅黑" panose="020B0503020204020204" charset="-122"/>
              </a:rPr>
              <a:t>国家的宏观调控以经济手段和法律手段为主，辅之必要的行政手段，充分发挥宏观调控手段的总体功能 </a:t>
            </a:r>
            <a:endParaRPr lang="zh-CN" altLang="en-US" sz="2400" b="1" dirty="0">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4"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00355" name="Rectangle 8"/>
          <p:cNvSpPr>
            <a:spLocks noGrp="1"/>
          </p:cNvSpPr>
          <p:nvPr>
            <p:ph type="title"/>
          </p:nvPr>
        </p:nvSpPr>
        <p:spPr>
          <a:xfrm>
            <a:off x="266700" y="133350"/>
            <a:ext cx="478218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21193" name="AutoShape 9">
            <a:hlinkClick r:id="rId1" action="ppaction://hlinksldjump"/>
          </p:cNvPr>
          <p:cNvSpPr>
            <a:spLocks noChangeArrowheads="1"/>
          </p:cNvSpPr>
          <p:nvPr/>
        </p:nvSpPr>
        <p:spPr bwMode="gray">
          <a:xfrm>
            <a:off x="5291773" y="11684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00357" name="Text Box 10"/>
          <p:cNvSpPr txBox="1"/>
          <p:nvPr/>
        </p:nvSpPr>
        <p:spPr>
          <a:xfrm>
            <a:off x="179388" y="1209675"/>
            <a:ext cx="4754880" cy="460375"/>
          </a:xfrm>
          <a:prstGeom prst="rect">
            <a:avLst/>
          </a:prstGeom>
          <a:noFill/>
          <a:ln w="9525">
            <a:noFill/>
          </a:ln>
          <a:effectLst>
            <a:prstShdw prst="shdw17" dist="17961" dir="2699999">
              <a:schemeClr val="bg2"/>
            </a:prstShdw>
          </a:effectLst>
        </p:spPr>
        <p:txBody>
          <a:bodyPr wrap="none">
            <a:spAutoFit/>
          </a:bodyPr>
          <a:p>
            <a:r>
              <a:rPr lang="zh-CN" altLang="en-US" sz="2400" b="1" dirty="0">
                <a:solidFill>
                  <a:srgbClr val="0000FF"/>
                </a:solidFill>
                <a:latin typeface="微软雅黑" panose="020B0503020204020204" charset="-122"/>
                <a:ea typeface="微软雅黑" panose="020B0503020204020204" charset="-122"/>
              </a:rPr>
              <a:t>二、市场活动必须遵循的交易原则</a:t>
            </a:r>
            <a:endParaRPr lang="zh-CN" altLang="en-US" sz="2400" b="1" dirty="0">
              <a:solidFill>
                <a:srgbClr val="0000FF"/>
              </a:solidFill>
              <a:latin typeface="微软雅黑" panose="020B0503020204020204" charset="-122"/>
              <a:ea typeface="微软雅黑" panose="020B0503020204020204" charset="-122"/>
            </a:endParaRPr>
          </a:p>
        </p:txBody>
      </p:sp>
      <p:sp>
        <p:nvSpPr>
          <p:cNvPr id="100358" name="Text Box 11"/>
          <p:cNvSpPr txBox="1"/>
          <p:nvPr/>
        </p:nvSpPr>
        <p:spPr>
          <a:xfrm>
            <a:off x="519113" y="2008188"/>
            <a:ext cx="1677035" cy="460375"/>
          </a:xfrm>
          <a:prstGeom prst="rect">
            <a:avLst/>
          </a:prstGeom>
          <a:noFill/>
          <a:ln w="9525">
            <a:noFill/>
          </a:ln>
          <a:effectLst>
            <a:prstShdw prst="shdw17" dist="17961" dir="2699999">
              <a:schemeClr val="bg2"/>
            </a:prstShdw>
          </a:effectLst>
        </p:spPr>
        <p:txBody>
          <a:bodyPr wrap="none">
            <a:spAutoFit/>
          </a:bodyPr>
          <a:p>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1.</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自愿原则</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00359" name="Text Box 17"/>
          <p:cNvSpPr txBox="1"/>
          <p:nvPr/>
        </p:nvSpPr>
        <p:spPr>
          <a:xfrm>
            <a:off x="519430" y="2565400"/>
            <a:ext cx="7155180" cy="460375"/>
          </a:xfrm>
          <a:prstGeom prst="rect">
            <a:avLst/>
          </a:prstGeom>
          <a:noFill/>
          <a:ln w="9525">
            <a:noFill/>
          </a:ln>
        </p:spPr>
        <p:txBody>
          <a:bodyPr wrap="square">
            <a:spAutoFit/>
          </a:bodyPr>
          <a:p>
            <a:pPr>
              <a:spcBef>
                <a:spcPct val="50000"/>
              </a:spcBef>
            </a:pPr>
            <a:r>
              <a:rPr lang="zh-CN" altLang="en-US" sz="2400" b="1" dirty="0">
                <a:latin typeface="微软雅黑" panose="020B0503020204020204" charset="-122"/>
                <a:ea typeface="微软雅黑" panose="020B0503020204020204" charset="-122"/>
                <a:cs typeface="微软雅黑" panose="020B0503020204020204" charset="-122"/>
              </a:rPr>
              <a:t>（</a:t>
            </a:r>
            <a:r>
              <a:rPr lang="en-US" altLang="zh-CN" sz="2400" b="1" dirty="0">
                <a:latin typeface="微软雅黑" panose="020B0503020204020204" charset="-122"/>
                <a:ea typeface="微软雅黑" panose="020B0503020204020204" charset="-122"/>
                <a:cs typeface="微软雅黑" panose="020B0503020204020204" charset="-122"/>
              </a:rPr>
              <a:t>1</a:t>
            </a:r>
            <a:r>
              <a:rPr lang="zh-CN" altLang="en-US" sz="2400" b="1" dirty="0">
                <a:latin typeface="微软雅黑" panose="020B0503020204020204" charset="-122"/>
                <a:ea typeface="微软雅黑" panose="020B0503020204020204" charset="-122"/>
                <a:cs typeface="微软雅黑" panose="020B0503020204020204" charset="-122"/>
              </a:rPr>
              <a:t>）含义：买卖双方自愿成交，不能强买强卖。</a:t>
            </a:r>
            <a:endParaRPr lang="zh-CN" altLang="en-US" sz="2400" b="1" dirty="0">
              <a:latin typeface="微软雅黑" panose="020B0503020204020204" charset="-122"/>
              <a:ea typeface="微软雅黑" panose="020B0503020204020204" charset="-122"/>
              <a:cs typeface="微软雅黑" panose="020B0503020204020204" charset="-122"/>
            </a:endParaRPr>
          </a:p>
        </p:txBody>
      </p:sp>
      <p:sp>
        <p:nvSpPr>
          <p:cNvPr id="100360" name="Rectangle 18"/>
          <p:cNvSpPr/>
          <p:nvPr/>
        </p:nvSpPr>
        <p:spPr>
          <a:xfrm>
            <a:off x="683578" y="3212783"/>
            <a:ext cx="4759960" cy="368935"/>
          </a:xfrm>
          <a:prstGeom prst="rect">
            <a:avLst/>
          </a:prstGeom>
          <a:noFill/>
          <a:ln w="9525">
            <a:noFill/>
          </a:ln>
        </p:spPr>
        <p:txBody>
          <a:bodyPr wrap="none" lIns="0" tIns="0" rIns="0" bIns="0">
            <a:spAutoFit/>
          </a:bodyPr>
          <a:p>
            <a:pPr>
              <a:spcBef>
                <a:spcPct val="50000"/>
              </a:spcBef>
            </a:pPr>
            <a:r>
              <a:rPr lang="zh-CN" altLang="en-US" sz="2400" b="1" dirty="0">
                <a:latin typeface="微软雅黑" panose="020B0503020204020204" charset="-122"/>
                <a:ea typeface="微软雅黑" panose="020B0503020204020204" charset="-122"/>
                <a:cs typeface="微软雅黑" panose="020B0503020204020204" charset="-122"/>
              </a:rPr>
              <a:t>（</a:t>
            </a:r>
            <a:r>
              <a:rPr lang="en-US" altLang="zh-CN" sz="2400" b="1" dirty="0">
                <a:latin typeface="微软雅黑" panose="020B0503020204020204" charset="-122"/>
                <a:ea typeface="微软雅黑" panose="020B0503020204020204" charset="-122"/>
                <a:cs typeface="微软雅黑" panose="020B0503020204020204" charset="-122"/>
              </a:rPr>
              <a:t>2</a:t>
            </a:r>
            <a:r>
              <a:rPr lang="zh-CN" altLang="en-US" sz="2400" b="1" dirty="0">
                <a:latin typeface="微软雅黑" panose="020B0503020204020204" charset="-122"/>
                <a:ea typeface="微软雅黑" panose="020B0503020204020204" charset="-122"/>
                <a:cs typeface="微软雅黑" panose="020B0503020204020204" charset="-122"/>
              </a:rPr>
              <a:t>）违背自愿原则的现象及危害。</a:t>
            </a:r>
            <a:endParaRPr lang="en-US" altLang="zh-CN" sz="2400" b="1" dirty="0">
              <a:latin typeface="微软雅黑" panose="020B0503020204020204" charset="-122"/>
              <a:ea typeface="微软雅黑" panose="020B0503020204020204" charset="-122"/>
              <a:cs typeface="微软雅黑" panose="020B0503020204020204" charset="-122"/>
            </a:endParaRPr>
          </a:p>
        </p:txBody>
      </p:sp>
      <p:sp>
        <p:nvSpPr>
          <p:cNvPr id="100361" name="Text Box 19"/>
          <p:cNvSpPr txBox="1"/>
          <p:nvPr/>
        </p:nvSpPr>
        <p:spPr>
          <a:xfrm>
            <a:off x="4211638" y="5085715"/>
            <a:ext cx="4068762" cy="865505"/>
          </a:xfrm>
          <a:prstGeom prst="rect">
            <a:avLst/>
          </a:prstGeom>
          <a:noFill/>
          <a:ln w="9525">
            <a:noFill/>
          </a:ln>
        </p:spPr>
        <p:txBody>
          <a:bodyPr>
            <a:spAutoFit/>
          </a:bodyPr>
          <a:p>
            <a:pPr>
              <a:lnSpc>
                <a:spcPct val="80000"/>
              </a:lnSpc>
              <a:spcBef>
                <a:spcPct val="50000"/>
              </a:spcBef>
            </a:pPr>
            <a:r>
              <a:rPr lang="zh-CN" altLang="en-US" sz="2400" b="1" dirty="0">
                <a:latin typeface="微软雅黑" panose="020B0503020204020204" charset="-122"/>
                <a:ea typeface="微软雅黑" panose="020B0503020204020204" charset="-122"/>
              </a:rPr>
              <a:t>市场上盛行的搭配销售</a:t>
            </a:r>
            <a:endParaRPr lang="zh-CN" altLang="en-US" sz="2400" b="1" dirty="0">
              <a:latin typeface="微软雅黑" panose="020B0503020204020204" charset="-122"/>
              <a:ea typeface="微软雅黑" panose="020B0503020204020204" charset="-122"/>
            </a:endParaRPr>
          </a:p>
          <a:p>
            <a:pPr>
              <a:lnSpc>
                <a:spcPct val="80000"/>
              </a:lnSpc>
              <a:spcBef>
                <a:spcPct val="50000"/>
              </a:spcBef>
            </a:pPr>
            <a:r>
              <a:rPr lang="zh-CN" altLang="en-US" sz="2400" b="1" dirty="0">
                <a:latin typeface="微软雅黑" panose="020B0503020204020204" charset="-122"/>
                <a:ea typeface="微软雅黑" panose="020B0503020204020204" charset="-122"/>
              </a:rPr>
              <a:t>风违背了什么原则？</a:t>
            </a:r>
            <a:endParaRPr lang="zh-CN" altLang="en-US" sz="2400" b="1" dirty="0">
              <a:latin typeface="微软雅黑" panose="020B0503020204020204" charset="-122"/>
              <a:ea typeface="微软雅黑" panose="020B0503020204020204" charset="-122"/>
            </a:endParaRPr>
          </a:p>
        </p:txBody>
      </p:sp>
      <p:grpSp>
        <p:nvGrpSpPr>
          <p:cNvPr id="100362" name="Group 20"/>
          <p:cNvGrpSpPr/>
          <p:nvPr/>
        </p:nvGrpSpPr>
        <p:grpSpPr>
          <a:xfrm>
            <a:off x="1115378" y="4489450"/>
            <a:ext cx="3024187" cy="2016125"/>
            <a:chOff x="0" y="0"/>
            <a:chExt cx="2880" cy="1814"/>
          </a:xfrm>
        </p:grpSpPr>
        <p:sp>
          <p:nvSpPr>
            <p:cNvPr id="100365" name="AutoShape 21"/>
            <p:cNvSpPr/>
            <p:nvPr/>
          </p:nvSpPr>
          <p:spPr>
            <a:xfrm>
              <a:off x="0" y="0"/>
              <a:ext cx="2880" cy="1814"/>
            </a:xfrm>
            <a:prstGeom prst="irregularSeal2">
              <a:avLst/>
            </a:prstGeom>
            <a:solidFill>
              <a:srgbClr val="3333FF"/>
            </a:solidFill>
            <a:ln w="9525" cap="flat" cmpd="sng">
              <a:solidFill>
                <a:schemeClr val="tx1"/>
              </a:solidFill>
              <a:prstDash val="solid"/>
              <a:miter/>
              <a:headEnd type="none" w="med" len="med"/>
              <a:tailEnd type="none" w="med" len="med"/>
            </a:ln>
          </p:spPr>
          <p:txBody>
            <a:bodyPr wrap="none" anchor="ctr" anchorCtr="0"/>
            <a:p>
              <a:pPr algn="ctr"/>
              <a:endParaRPr lang="zh-CN" altLang="en-US" sz="4800" b="1" dirty="0">
                <a:latin typeface="Arial" panose="020B0604020202020204" pitchFamily="34" charset="0"/>
              </a:endParaRPr>
            </a:p>
          </p:txBody>
        </p:sp>
        <p:sp>
          <p:nvSpPr>
            <p:cNvPr id="100366" name="Text Box 22"/>
            <p:cNvSpPr txBox="1"/>
            <p:nvPr/>
          </p:nvSpPr>
          <p:spPr>
            <a:xfrm>
              <a:off x="522" y="477"/>
              <a:ext cx="1705" cy="663"/>
            </a:xfrm>
            <a:prstGeom prst="rect">
              <a:avLst/>
            </a:prstGeom>
            <a:noFill/>
            <a:ln w="9525">
              <a:noFill/>
            </a:ln>
          </p:spPr>
          <p:txBody>
            <a:bodyPr>
              <a:spAutoFit/>
            </a:bodyPr>
            <a:p>
              <a:r>
                <a:rPr lang="zh-CN" altLang="en-US" b="1" dirty="0">
                  <a:solidFill>
                    <a:schemeClr val="bg1"/>
                  </a:solidFill>
                  <a:latin typeface="Arial" panose="020B0604020202020204" pitchFamily="34" charset="0"/>
                </a:rPr>
                <a:t>    </a:t>
              </a:r>
              <a:endParaRPr lang="zh-CN" altLang="en-US" b="1" dirty="0">
                <a:solidFill>
                  <a:schemeClr val="bg1"/>
                </a:solidFill>
                <a:latin typeface="Arial" panose="020B0604020202020204" pitchFamily="34" charset="0"/>
              </a:endParaRPr>
            </a:p>
            <a:p>
              <a:r>
                <a:rPr lang="zh-CN" altLang="en-US" b="1" dirty="0">
                  <a:solidFill>
                    <a:schemeClr val="bg1"/>
                  </a:solidFill>
                  <a:latin typeface="Arial" panose="020B0604020202020204" pitchFamily="34" charset="0"/>
                </a:rPr>
                <a:t>      </a:t>
              </a:r>
              <a:r>
                <a:rPr lang="zh-CN" altLang="en-US" sz="2400" b="1" dirty="0">
                  <a:solidFill>
                    <a:schemeClr val="bg1"/>
                  </a:solidFill>
                  <a:latin typeface="微软雅黑" panose="020B0503020204020204" charset="-122"/>
                  <a:ea typeface="微软雅黑" panose="020B0503020204020204" charset="-122"/>
                </a:rPr>
                <a:t>想一想</a:t>
              </a:r>
              <a:endParaRPr lang="zh-CN" altLang="en-US" sz="2400" b="1" dirty="0">
                <a:solidFill>
                  <a:schemeClr val="bg1"/>
                </a:solidFill>
                <a:latin typeface="微软雅黑" panose="020B0503020204020204" charset="-122"/>
                <a:ea typeface="微软雅黑" panose="020B0503020204020204" charset="-122"/>
              </a:endParaRPr>
            </a:p>
          </p:txBody>
        </p:sp>
      </p:grpSp>
      <p:sp>
        <p:nvSpPr>
          <p:cNvPr id="100363" name="Rectangle 23"/>
          <p:cNvSpPr/>
          <p:nvPr/>
        </p:nvSpPr>
        <p:spPr>
          <a:xfrm>
            <a:off x="900113" y="3500438"/>
            <a:ext cx="0" cy="274637"/>
          </a:xfrm>
          <a:prstGeom prst="rect">
            <a:avLst/>
          </a:prstGeom>
          <a:noFill/>
          <a:ln w="9525">
            <a:noFill/>
          </a:ln>
        </p:spPr>
        <p:txBody>
          <a:bodyPr wrap="none" lIns="0" tIns="0" rIns="0" bIns="0">
            <a:spAutoFit/>
          </a:bodyPr>
          <a:p>
            <a:pPr>
              <a:spcBef>
                <a:spcPct val="50000"/>
              </a:spcBef>
            </a:pPr>
            <a:endParaRPr lang="en-US" altLang="zh-CN" b="1" dirty="0">
              <a:latin typeface="宋体" panose="02010600030101010101" pitchFamily="2" charset="-122"/>
            </a:endParaRPr>
          </a:p>
        </p:txBody>
      </p:sp>
      <p:sp>
        <p:nvSpPr>
          <p:cNvPr id="100364" name="Rectangle 24"/>
          <p:cNvSpPr/>
          <p:nvPr/>
        </p:nvSpPr>
        <p:spPr>
          <a:xfrm>
            <a:off x="972185" y="3717290"/>
            <a:ext cx="7579360" cy="738505"/>
          </a:xfrm>
          <a:prstGeom prst="rect">
            <a:avLst/>
          </a:prstGeom>
          <a:noFill/>
          <a:ln w="9525">
            <a:noFill/>
          </a:ln>
        </p:spPr>
        <p:txBody>
          <a:bodyPr wrap="square" lIns="0" tIns="0" rIns="0" bIns="0">
            <a:spAutoFit/>
          </a:bodyPr>
          <a:p>
            <a:pPr>
              <a:spcBef>
                <a:spcPct val="50000"/>
              </a:spcBef>
            </a:pPr>
            <a:r>
              <a:rPr lang="zh-CN" altLang="en-US" b="1" dirty="0">
                <a:latin typeface="Arial" panose="020B0604020202020204" pitchFamily="34" charset="0"/>
              </a:rPr>
              <a:t>        </a:t>
            </a:r>
            <a:r>
              <a:rPr lang="zh-CN" altLang="en-US" sz="2400" b="1" dirty="0">
                <a:latin typeface="微软雅黑" panose="020B0503020204020204" charset="-122"/>
                <a:ea typeface="微软雅黑" panose="020B0503020204020204" charset="-122"/>
                <a:cs typeface="微软雅黑" panose="020B0503020204020204" charset="-122"/>
              </a:rPr>
              <a:t>强买强卖，就会破坏正常的市场交易规则，损害对方的利益，造成买卖双方之间的矛盾，使交易不能实现。</a:t>
            </a:r>
            <a:r>
              <a:rPr lang="zh-CN" altLang="en-US" sz="2400" dirty="0">
                <a:latin typeface="微软雅黑" panose="020B0503020204020204" charset="-122"/>
                <a:ea typeface="微软雅黑" panose="020B0503020204020204" charset="-122"/>
                <a:cs typeface="微软雅黑" panose="020B0503020204020204" charset="-122"/>
              </a:rPr>
              <a:t> </a:t>
            </a:r>
            <a:endParaRPr lang="en-US" altLang="zh-CN" sz="2400" dirty="0">
              <a:latin typeface="微软雅黑" panose="020B0503020204020204" charset="-122"/>
              <a:ea typeface="微软雅黑" panose="020B0503020204020204" charset="-122"/>
              <a:cs typeface="微软雅黑" panose="020B0503020204020204" charset="-122"/>
            </a:endParaRPr>
          </a:p>
        </p:txBody>
      </p:sp>
      <p:pic>
        <p:nvPicPr>
          <p:cNvPr id="2" name="图片 1"/>
          <p:cNvPicPr>
            <a:picLocks noChangeAspect="1"/>
          </p:cNvPicPr>
          <p:nvPr/>
        </p:nvPicPr>
        <p:blipFill>
          <a:blip r:embed="rId2"/>
          <a:stretch>
            <a:fillRect/>
          </a:stretch>
        </p:blipFill>
        <p:spPr>
          <a:xfrm>
            <a:off x="7020560" y="1226185"/>
            <a:ext cx="2123440" cy="202501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8"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01379" name="Rectangle 8"/>
          <p:cNvSpPr>
            <a:spLocks noGrp="1"/>
          </p:cNvSpPr>
          <p:nvPr>
            <p:ph type="title"/>
          </p:nvPr>
        </p:nvSpPr>
        <p:spPr>
          <a:xfrm>
            <a:off x="266700" y="133350"/>
            <a:ext cx="466026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22217" name="AutoShape 9">
            <a:hlinkClick r:id="rId1" action="ppaction://hlinksldjump"/>
          </p:cNvPr>
          <p:cNvSpPr>
            <a:spLocks noChangeArrowheads="1"/>
          </p:cNvSpPr>
          <p:nvPr/>
        </p:nvSpPr>
        <p:spPr bwMode="gray">
          <a:xfrm>
            <a:off x="5364163" y="13970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222221" name="Text Box 13"/>
          <p:cNvSpPr txBox="1">
            <a:spLocks noChangeArrowheads="1"/>
          </p:cNvSpPr>
          <p:nvPr/>
        </p:nvSpPr>
        <p:spPr bwMode="auto">
          <a:xfrm>
            <a:off x="2844165" y="1269365"/>
            <a:ext cx="4679950" cy="460375"/>
          </a:xfrm>
          <a:prstGeom prst="rect">
            <a:avLst/>
          </a:prstGeom>
          <a:noFill/>
          <a:ln w="9525">
            <a:noFill/>
            <a:miter lim="800000"/>
          </a:ln>
          <a:effectLst/>
        </p:spPr>
        <p:txBody>
          <a:bodyPr>
            <a:spAutoFit/>
          </a:bodyPr>
          <a:lstStyle/>
          <a:p>
            <a:pPr marR="0" defTabSz="914400">
              <a:spcBef>
                <a:spcPct val="50000"/>
              </a:spcBef>
              <a:buClrTx/>
              <a:buSzTx/>
              <a:buFontTx/>
              <a:buNone/>
              <a:defRPr/>
            </a:pPr>
            <a:r>
              <a:rPr kumimoji="1" lang="zh-CN" altLang="en-US" sz="2400" b="1" kern="1200" cap="none" spc="0" normalizeH="0" baseline="0" noProof="0">
                <a:effectLst>
                  <a:outerShdw blurRad="38100" dist="38100" dir="2700000" algn="tl">
                    <a:srgbClr val="C0C0C0"/>
                  </a:outerShdw>
                </a:effectLst>
                <a:latin typeface="微软雅黑" panose="020B0503020204020204" charset="-122"/>
                <a:ea typeface="微软雅黑" panose="020B0503020204020204" charset="-122"/>
                <a:cs typeface="+mn-cs"/>
              </a:rPr>
              <a:t>三幅漫画反映了什么现象？</a:t>
            </a:r>
            <a:endParaRPr kumimoji="1" lang="zh-CN" altLang="en-US" sz="2400" b="1" kern="1200" cap="none" spc="0" normalizeH="0" baseline="0" noProof="0">
              <a:effectLst>
                <a:outerShdw blurRad="38100" dist="38100" dir="2700000" algn="tl">
                  <a:srgbClr val="C0C0C0"/>
                </a:outerShdw>
              </a:effectLst>
              <a:latin typeface="微软雅黑" panose="020B0503020204020204" charset="-122"/>
              <a:ea typeface="微软雅黑" panose="020B0503020204020204" charset="-122"/>
              <a:cs typeface="+mn-cs"/>
            </a:endParaRPr>
          </a:p>
        </p:txBody>
      </p:sp>
      <p:pic>
        <p:nvPicPr>
          <p:cNvPr id="101382" name="Picture 14" descr="1"/>
          <p:cNvPicPr>
            <a:picLocks noChangeAspect="1"/>
          </p:cNvPicPr>
          <p:nvPr/>
        </p:nvPicPr>
        <p:blipFill>
          <a:blip r:embed="rId2"/>
          <a:stretch>
            <a:fillRect/>
          </a:stretch>
        </p:blipFill>
        <p:spPr>
          <a:xfrm>
            <a:off x="395288" y="2133600"/>
            <a:ext cx="2303462" cy="2590800"/>
          </a:xfrm>
          <a:prstGeom prst="rect">
            <a:avLst/>
          </a:prstGeom>
          <a:noFill/>
          <a:ln w="28575" cap="flat" cmpd="sng">
            <a:solidFill>
              <a:srgbClr val="000000"/>
            </a:solidFill>
            <a:prstDash val="solid"/>
            <a:miter/>
            <a:headEnd type="none" w="med" len="med"/>
            <a:tailEnd type="none" w="med" len="med"/>
          </a:ln>
        </p:spPr>
      </p:pic>
      <p:pic>
        <p:nvPicPr>
          <p:cNvPr id="101383" name="Picture 15" descr="2"/>
          <p:cNvPicPr>
            <a:picLocks noChangeAspect="1"/>
          </p:cNvPicPr>
          <p:nvPr/>
        </p:nvPicPr>
        <p:blipFill>
          <a:blip r:embed="rId3"/>
          <a:stretch>
            <a:fillRect/>
          </a:stretch>
        </p:blipFill>
        <p:spPr>
          <a:xfrm>
            <a:off x="3203575" y="2133600"/>
            <a:ext cx="2232025" cy="2590800"/>
          </a:xfrm>
          <a:prstGeom prst="rect">
            <a:avLst/>
          </a:prstGeom>
          <a:noFill/>
          <a:ln w="28575" cap="flat" cmpd="sng">
            <a:solidFill>
              <a:srgbClr val="000000"/>
            </a:solidFill>
            <a:prstDash val="solid"/>
            <a:miter/>
            <a:headEnd type="none" w="med" len="med"/>
            <a:tailEnd type="none" w="med" len="med"/>
          </a:ln>
        </p:spPr>
      </p:pic>
      <p:pic>
        <p:nvPicPr>
          <p:cNvPr id="101384" name="Picture 16" descr="3"/>
          <p:cNvPicPr>
            <a:picLocks noChangeAspect="1"/>
          </p:cNvPicPr>
          <p:nvPr/>
        </p:nvPicPr>
        <p:blipFill>
          <a:blip r:embed="rId4"/>
          <a:stretch>
            <a:fillRect/>
          </a:stretch>
        </p:blipFill>
        <p:spPr>
          <a:xfrm>
            <a:off x="5867400" y="2133600"/>
            <a:ext cx="2236788" cy="2590800"/>
          </a:xfrm>
          <a:prstGeom prst="rect">
            <a:avLst/>
          </a:prstGeom>
          <a:noFill/>
          <a:ln w="28575" cap="flat" cmpd="sng">
            <a:solidFill>
              <a:srgbClr val="000000"/>
            </a:solidFill>
            <a:prstDash val="solid"/>
            <a:miter/>
            <a:headEnd type="none" w="med" len="med"/>
            <a:tailEnd type="none" w="med" len="med"/>
          </a:ln>
        </p:spPr>
      </p:pic>
      <p:sp>
        <p:nvSpPr>
          <p:cNvPr id="101385" name="Text Box 17"/>
          <p:cNvSpPr txBox="1"/>
          <p:nvPr/>
        </p:nvSpPr>
        <p:spPr>
          <a:xfrm>
            <a:off x="1547813" y="4941253"/>
            <a:ext cx="3164840" cy="521970"/>
          </a:xfrm>
          <a:prstGeom prst="rect">
            <a:avLst/>
          </a:prstGeom>
          <a:solidFill>
            <a:schemeClr val="folHlink"/>
          </a:solidFill>
          <a:ln w="9525">
            <a:noFill/>
          </a:ln>
        </p:spPr>
        <p:txBody>
          <a:bodyPr wrap="none">
            <a:spAutoFit/>
          </a:bodyPr>
          <a:p>
            <a:r>
              <a:rPr lang="zh-CN" altLang="en-US" sz="2800" b="1" dirty="0">
                <a:latin typeface="微软雅黑" panose="020B0503020204020204" charset="-122"/>
                <a:ea typeface="微软雅黑" panose="020B0503020204020204" charset="-122"/>
                <a:cs typeface="微软雅黑" panose="020B0503020204020204" charset="-122"/>
              </a:rPr>
              <a:t>坐    请坐    请上座</a:t>
            </a:r>
            <a:endParaRPr lang="zh-CN" altLang="en-US" sz="2800" b="1" dirty="0">
              <a:latin typeface="微软雅黑" panose="020B0503020204020204" charset="-122"/>
              <a:ea typeface="微软雅黑" panose="020B0503020204020204" charset="-122"/>
              <a:cs typeface="微软雅黑" panose="020B0503020204020204" charset="-122"/>
            </a:endParaRPr>
          </a:p>
        </p:txBody>
      </p:sp>
      <p:sp>
        <p:nvSpPr>
          <p:cNvPr id="101386" name="Text Box 18"/>
          <p:cNvSpPr txBox="1"/>
          <p:nvPr/>
        </p:nvSpPr>
        <p:spPr>
          <a:xfrm>
            <a:off x="1547813" y="5661025"/>
            <a:ext cx="3164840" cy="521970"/>
          </a:xfrm>
          <a:prstGeom prst="rect">
            <a:avLst/>
          </a:prstGeom>
          <a:solidFill>
            <a:schemeClr val="folHlink"/>
          </a:solidFill>
          <a:ln w="9525">
            <a:noFill/>
          </a:ln>
        </p:spPr>
        <p:txBody>
          <a:bodyPr wrap="none">
            <a:spAutoFit/>
          </a:bodyPr>
          <a:p>
            <a:r>
              <a:rPr lang="zh-CN" altLang="en-US" sz="2800" b="1" dirty="0">
                <a:latin typeface="微软雅黑" panose="020B0503020204020204" charset="-122"/>
                <a:ea typeface="微软雅黑" panose="020B0503020204020204" charset="-122"/>
                <a:cs typeface="微软雅黑" panose="020B0503020204020204" charset="-122"/>
              </a:rPr>
              <a:t>茶    泡茶    泡好茶</a:t>
            </a:r>
            <a:endParaRPr lang="zh-CN" altLang="en-US" sz="2800" b="1" dirty="0">
              <a:latin typeface="微软雅黑" panose="020B0503020204020204" charset="-122"/>
              <a:ea typeface="微软雅黑" panose="020B0503020204020204" charset="-122"/>
              <a:cs typeface="微软雅黑" panose="020B0503020204020204" charset="-122"/>
            </a:endParaRPr>
          </a:p>
        </p:txBody>
      </p:sp>
      <p:grpSp>
        <p:nvGrpSpPr>
          <p:cNvPr id="101387" name="Group 2"/>
          <p:cNvGrpSpPr/>
          <p:nvPr/>
        </p:nvGrpSpPr>
        <p:grpSpPr>
          <a:xfrm>
            <a:off x="539750" y="1196975"/>
            <a:ext cx="1979613" cy="576263"/>
            <a:chOff x="340" y="754"/>
            <a:chExt cx="1086" cy="304"/>
          </a:xfrm>
        </p:grpSpPr>
        <p:sp>
          <p:nvSpPr>
            <p:cNvPr id="101388" name="Freeform 3"/>
            <p:cNvSpPr/>
            <p:nvPr/>
          </p:nvSpPr>
          <p:spPr>
            <a:xfrm>
              <a:off x="404" y="929"/>
              <a:ext cx="958" cy="129"/>
            </a:xfrm>
            <a:custGeom>
              <a:avLst/>
              <a:gdLst>
                <a:gd name="txL" fmla="*/ 0 w 1120"/>
                <a:gd name="txT" fmla="*/ 0 h 252"/>
                <a:gd name="txR" fmla="*/ 1120 w 1120"/>
                <a:gd name="txB" fmla="*/ 252 h 252"/>
              </a:gdLst>
              <a:ahLst/>
              <a:cxnLst>
                <a:cxn ang="0">
                  <a:pos x="600" y="17"/>
                </a:cxn>
                <a:cxn ang="0">
                  <a:pos x="598" y="17"/>
                </a:cxn>
                <a:cxn ang="0">
                  <a:pos x="589" y="17"/>
                </a:cxn>
                <a:cxn ang="0">
                  <a:pos x="575" y="16"/>
                </a:cxn>
                <a:cxn ang="0">
                  <a:pos x="556" y="16"/>
                </a:cxn>
                <a:cxn ang="0">
                  <a:pos x="531" y="15"/>
                </a:cxn>
                <a:cxn ang="0">
                  <a:pos x="502" y="15"/>
                </a:cxn>
                <a:cxn ang="0">
                  <a:pos x="469" y="14"/>
                </a:cxn>
                <a:cxn ang="0">
                  <a:pos x="431" y="13"/>
                </a:cxn>
                <a:cxn ang="0">
                  <a:pos x="391" y="13"/>
                </a:cxn>
                <a:cxn ang="0">
                  <a:pos x="346" y="13"/>
                </a:cxn>
                <a:cxn ang="0">
                  <a:pos x="298" y="13"/>
                </a:cxn>
                <a:cxn ang="0">
                  <a:pos x="250" y="13"/>
                </a:cxn>
                <a:cxn ang="0">
                  <a:pos x="205" y="13"/>
                </a:cxn>
                <a:cxn ang="0">
                  <a:pos x="164" y="13"/>
                </a:cxn>
                <a:cxn ang="0">
                  <a:pos x="127" y="14"/>
                </a:cxn>
                <a:cxn ang="0">
                  <a:pos x="95" y="15"/>
                </a:cxn>
                <a:cxn ang="0">
                  <a:pos x="68" y="15"/>
                </a:cxn>
                <a:cxn ang="0">
                  <a:pos x="44" y="16"/>
                </a:cxn>
                <a:cxn ang="0">
                  <a:pos x="24" y="16"/>
                </a:cxn>
                <a:cxn ang="0">
                  <a:pos x="11" y="17"/>
                </a:cxn>
                <a:cxn ang="0">
                  <a:pos x="3" y="17"/>
                </a:cxn>
                <a:cxn ang="0">
                  <a:pos x="0" y="17"/>
                </a:cxn>
                <a:cxn ang="0">
                  <a:pos x="0" y="4"/>
                </a:cxn>
                <a:cxn ang="0">
                  <a:pos x="300" y="0"/>
                </a:cxn>
                <a:cxn ang="0">
                  <a:pos x="600" y="4"/>
                </a:cxn>
                <a:cxn ang="0">
                  <a:pos x="600" y="17"/>
                </a:cxn>
                <a:cxn ang="0">
                  <a:pos x="600" y="17"/>
                </a:cxn>
              </a:cxnLst>
              <a:rect l="txL" t="txT" r="txR" b="tx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alpha val="100000"/>
              </a:srgbClr>
            </a:solidFill>
            <a:ln w="0">
              <a:noFill/>
            </a:ln>
          </p:spPr>
          <p:txBody>
            <a:bodyPr/>
            <a:p>
              <a:endParaRPr lang="zh-CN" altLang="en-US"/>
            </a:p>
          </p:txBody>
        </p:sp>
        <p:sp>
          <p:nvSpPr>
            <p:cNvPr id="137220" name="Rectangle 4"/>
            <p:cNvSpPr>
              <a:spLocks noChangeArrowheads="1"/>
            </p:cNvSpPr>
            <p:nvPr/>
          </p:nvSpPr>
          <p:spPr bwMode="gray">
            <a:xfrm>
              <a:off x="340" y="754"/>
              <a:ext cx="1086" cy="267"/>
            </a:xfrm>
            <a:prstGeom prst="rect">
              <a:avLst/>
            </a:prstGeom>
            <a:gradFill rotWithShape="1">
              <a:gsLst>
                <a:gs pos="0">
                  <a:srgbClr val="0033CC"/>
                </a:gs>
                <a:gs pos="100000">
                  <a:srgbClr val="33CCFF"/>
                </a:gs>
              </a:gsLst>
              <a:lin ang="18900000" scaled="1"/>
            </a:gradFill>
            <a:ln w="9525" algn="ctr">
              <a:noFill/>
              <a:miter lim="800000"/>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bg1"/>
                  </a:solidFill>
                  <a:effectLst>
                    <a:outerShdw blurRad="38100" dist="38100" dir="2700000" algn="tl">
                      <a:srgbClr val="000000"/>
                    </a:outerShdw>
                  </a:effectLst>
                  <a:uLnTx/>
                  <a:uFillTx/>
                  <a:latin typeface="微软雅黑" panose="020B0503020204020204" charset="-122"/>
                  <a:ea typeface="微软雅黑" panose="020B0503020204020204" charset="-122"/>
                  <a:cs typeface="+mn-cs"/>
                </a:rPr>
                <a:t>教学活动</a:t>
              </a:r>
              <a:endParaRPr kumimoji="0" lang="zh-CN" altLang="en-US" sz="2400" b="1" i="0" u="none" strike="noStrike" kern="1200" cap="none" spc="0" normalizeH="0" baseline="0" noProof="0">
                <a:ln>
                  <a:noFill/>
                </a:ln>
                <a:solidFill>
                  <a:schemeClr val="bg1"/>
                </a:solidFill>
                <a:effectLst>
                  <a:outerShdw blurRad="38100" dist="38100" dir="2700000" algn="tl">
                    <a:srgbClr val="000000"/>
                  </a:outerShdw>
                </a:effectLst>
                <a:uLnTx/>
                <a:uFillTx/>
                <a:latin typeface="微软雅黑" panose="020B0503020204020204" charset="-122"/>
                <a:ea typeface="微软雅黑" panose="020B0503020204020204" charset="-122"/>
                <a:cs typeface="+mn-cs"/>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02"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02403" name="Rectangle 8"/>
          <p:cNvSpPr>
            <a:spLocks noGrp="1"/>
          </p:cNvSpPr>
          <p:nvPr>
            <p:ph type="title"/>
          </p:nvPr>
        </p:nvSpPr>
        <p:spPr>
          <a:xfrm>
            <a:off x="266700" y="133350"/>
            <a:ext cx="450532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28361" name="AutoShape 9">
            <a:hlinkClick r:id="rId1" action="ppaction://hlinksldjump"/>
          </p:cNvPr>
          <p:cNvSpPr>
            <a:spLocks noChangeArrowheads="1"/>
          </p:cNvSpPr>
          <p:nvPr/>
        </p:nvSpPr>
        <p:spPr bwMode="gray">
          <a:xfrm>
            <a:off x="5291773" y="13335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02405" name="Text Box 10"/>
          <p:cNvSpPr txBox="1"/>
          <p:nvPr/>
        </p:nvSpPr>
        <p:spPr>
          <a:xfrm>
            <a:off x="971868" y="1340803"/>
            <a:ext cx="1677035" cy="460375"/>
          </a:xfrm>
          <a:prstGeom prst="rect">
            <a:avLst/>
          </a:prstGeom>
          <a:noFill/>
          <a:ln w="9525">
            <a:noFill/>
          </a:ln>
          <a:effectLst>
            <a:prstShdw prst="shdw17" dist="17961" dir="2699999">
              <a:schemeClr val="bg2"/>
            </a:prstShdw>
          </a:effectLst>
        </p:spPr>
        <p:txBody>
          <a:bodyPr wrap="none">
            <a:spAutoFit/>
          </a:bodyPr>
          <a:p>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2.</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平等原则</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02406" name="Rectangle 11"/>
          <p:cNvSpPr/>
          <p:nvPr/>
        </p:nvSpPr>
        <p:spPr>
          <a:xfrm>
            <a:off x="1043623" y="2132648"/>
            <a:ext cx="4667250" cy="368300"/>
          </a:xfrm>
          <a:prstGeom prst="rect">
            <a:avLst/>
          </a:prstGeom>
          <a:noFill/>
          <a:ln w="9525">
            <a:noFill/>
          </a:ln>
          <a:effectLst>
            <a:prstShdw prst="shdw17" dist="17961" dir="2699999">
              <a:schemeClr val="bg2"/>
            </a:prstShdw>
          </a:effectLst>
        </p:spPr>
        <p:txBody>
          <a:bodyPr wrap="none">
            <a:spAutoFit/>
          </a:bodyPr>
          <a:p>
            <a:r>
              <a:rPr lang="zh-CN" altLang="en-US" b="1" dirty="0">
                <a:latin typeface="微软雅黑" panose="020B0503020204020204" charset="-122"/>
                <a:ea typeface="微软雅黑" panose="020B0503020204020204" charset="-122"/>
                <a:cs typeface="微软雅黑" panose="020B0503020204020204" charset="-122"/>
              </a:rPr>
              <a:t>（</a:t>
            </a:r>
            <a:r>
              <a:rPr lang="en-US" altLang="zh-CN" b="1" dirty="0">
                <a:latin typeface="微软雅黑" panose="020B0503020204020204" charset="-122"/>
                <a:ea typeface="微软雅黑" panose="020B0503020204020204" charset="-122"/>
                <a:cs typeface="微软雅黑" panose="020B0503020204020204" charset="-122"/>
              </a:rPr>
              <a:t>1</a:t>
            </a:r>
            <a:r>
              <a:rPr lang="zh-CN" altLang="en-US" b="1" dirty="0">
                <a:latin typeface="微软雅黑" panose="020B0503020204020204" charset="-122"/>
                <a:ea typeface="微软雅黑" panose="020B0503020204020204" charset="-122"/>
                <a:cs typeface="微软雅黑" panose="020B0503020204020204" charset="-122"/>
              </a:rPr>
              <a:t>）含义：交易双方地位平等、机会均等。</a:t>
            </a:r>
            <a:endParaRPr lang="zh-CN" altLang="en-US" b="1" dirty="0">
              <a:latin typeface="微软雅黑" panose="020B0503020204020204" charset="-122"/>
              <a:ea typeface="微软雅黑" panose="020B0503020204020204" charset="-122"/>
              <a:cs typeface="微软雅黑" panose="020B0503020204020204" charset="-122"/>
            </a:endParaRPr>
          </a:p>
        </p:txBody>
      </p:sp>
      <p:sp>
        <p:nvSpPr>
          <p:cNvPr id="102407" name="Rectangle 12"/>
          <p:cNvSpPr/>
          <p:nvPr/>
        </p:nvSpPr>
        <p:spPr>
          <a:xfrm>
            <a:off x="1043623" y="2636838"/>
            <a:ext cx="3752850" cy="368300"/>
          </a:xfrm>
          <a:prstGeom prst="rect">
            <a:avLst/>
          </a:prstGeom>
          <a:noFill/>
          <a:ln w="9525">
            <a:noFill/>
          </a:ln>
          <a:effectLst>
            <a:prstShdw prst="shdw17" dist="17961" dir="2699999">
              <a:schemeClr val="bg2"/>
            </a:prstShdw>
          </a:effectLst>
        </p:spPr>
        <p:txBody>
          <a:bodyPr wrap="none">
            <a:spAutoFit/>
          </a:bodyPr>
          <a:p>
            <a:r>
              <a:rPr lang="zh-CN" altLang="en-US" b="1" dirty="0">
                <a:latin typeface="微软雅黑" panose="020B0503020204020204" charset="-122"/>
                <a:ea typeface="微软雅黑" panose="020B0503020204020204" charset="-122"/>
                <a:cs typeface="微软雅黑" panose="020B0503020204020204" charset="-122"/>
              </a:rPr>
              <a:t>（</a:t>
            </a:r>
            <a:r>
              <a:rPr lang="en-US" altLang="zh-CN" b="1" dirty="0">
                <a:latin typeface="微软雅黑" panose="020B0503020204020204" charset="-122"/>
                <a:ea typeface="微软雅黑" panose="020B0503020204020204" charset="-122"/>
                <a:cs typeface="微软雅黑" panose="020B0503020204020204" charset="-122"/>
              </a:rPr>
              <a:t>2</a:t>
            </a:r>
            <a:r>
              <a:rPr lang="zh-CN" altLang="en-US" b="1" dirty="0">
                <a:latin typeface="微软雅黑" panose="020B0503020204020204" charset="-122"/>
                <a:ea typeface="微软雅黑" panose="020B0503020204020204" charset="-122"/>
                <a:cs typeface="微软雅黑" panose="020B0503020204020204" charset="-122"/>
              </a:rPr>
              <a:t>）违背平等原则的表现及危害。</a:t>
            </a:r>
            <a:endParaRPr lang="zh-CN" altLang="en-US" b="1" dirty="0">
              <a:latin typeface="微软雅黑" panose="020B0503020204020204" charset="-122"/>
              <a:ea typeface="微软雅黑" panose="020B0503020204020204" charset="-122"/>
              <a:cs typeface="微软雅黑" panose="020B0503020204020204" charset="-122"/>
            </a:endParaRPr>
          </a:p>
        </p:txBody>
      </p:sp>
      <p:sp>
        <p:nvSpPr>
          <p:cNvPr id="102408" name="Rectangle 13"/>
          <p:cNvSpPr/>
          <p:nvPr/>
        </p:nvSpPr>
        <p:spPr>
          <a:xfrm>
            <a:off x="1259840" y="5157470"/>
            <a:ext cx="7355205" cy="1198880"/>
          </a:xfrm>
          <a:prstGeom prst="rect">
            <a:avLst/>
          </a:prstGeom>
          <a:noFill/>
          <a:ln w="9525">
            <a:noFill/>
          </a:ln>
          <a:effectLst>
            <a:prstShdw prst="shdw17" dist="17961" dir="2699999">
              <a:schemeClr val="bg2"/>
            </a:prstShdw>
          </a:effectLst>
        </p:spPr>
        <p:txBody>
          <a:bodyPr wrap="square">
            <a:spAutoFit/>
          </a:bodyPr>
          <a:p>
            <a:pPr algn="just"/>
            <a:r>
              <a:rPr lang="zh-CN" altLang="en-US" dirty="0">
                <a:latin typeface="Arial" panose="020B0604020202020204" pitchFamily="34" charset="0"/>
              </a:rPr>
              <a:t>       </a:t>
            </a:r>
            <a:r>
              <a:rPr lang="zh-CN" altLang="en-US" sz="2400" b="1" dirty="0">
                <a:latin typeface="微软雅黑" panose="020B0503020204020204" charset="-122"/>
                <a:ea typeface="微软雅黑" panose="020B0503020204020204" charset="-122"/>
                <a:cs typeface="微软雅黑" panose="020B0503020204020204" charset="-122"/>
              </a:rPr>
              <a:t>上面三幅漫画说明了老板以貌取人，</a:t>
            </a:r>
            <a:endParaRPr lang="zh-CN" altLang="en-US" sz="2400" b="1" dirty="0">
              <a:latin typeface="微软雅黑" panose="020B0503020204020204" charset="-122"/>
              <a:ea typeface="微软雅黑" panose="020B0503020204020204" charset="-122"/>
              <a:cs typeface="微软雅黑" panose="020B0503020204020204" charset="-122"/>
            </a:endParaRPr>
          </a:p>
          <a:p>
            <a:pPr algn="just"/>
            <a:r>
              <a:rPr lang="zh-CN" altLang="en-US" sz="2400" b="1" dirty="0">
                <a:latin typeface="微软雅黑" panose="020B0503020204020204" charset="-122"/>
                <a:ea typeface="微软雅黑" panose="020B0503020204020204" charset="-122"/>
                <a:cs typeface="微软雅黑" panose="020B0503020204020204" charset="-122"/>
              </a:rPr>
              <a:t>对“卑贱者”鄙视，对“高贵者”讨好的“势利</a:t>
            </a:r>
            <a:endParaRPr lang="zh-CN" altLang="en-US" sz="2400" b="1" dirty="0">
              <a:latin typeface="微软雅黑" panose="020B0503020204020204" charset="-122"/>
              <a:ea typeface="微软雅黑" panose="020B0503020204020204" charset="-122"/>
              <a:cs typeface="微软雅黑" panose="020B0503020204020204" charset="-122"/>
            </a:endParaRPr>
          </a:p>
          <a:p>
            <a:pPr algn="just"/>
            <a:r>
              <a:rPr lang="zh-CN" altLang="en-US" sz="2400" b="1" dirty="0">
                <a:latin typeface="微软雅黑" panose="020B0503020204020204" charset="-122"/>
                <a:ea typeface="微软雅黑" panose="020B0503020204020204" charset="-122"/>
                <a:cs typeface="微软雅黑" panose="020B0503020204020204" charset="-122"/>
              </a:rPr>
              <a:t>眼”嘴脸，违背了平等原则。</a:t>
            </a:r>
            <a:endParaRPr lang="zh-CN" altLang="en-US" sz="2400" b="1" dirty="0">
              <a:latin typeface="微软雅黑" panose="020B0503020204020204" charset="-122"/>
              <a:ea typeface="微软雅黑" panose="020B0503020204020204" charset="-122"/>
              <a:cs typeface="微软雅黑" panose="020B0503020204020204" charset="-122"/>
            </a:endParaRPr>
          </a:p>
        </p:txBody>
      </p:sp>
      <p:pic>
        <p:nvPicPr>
          <p:cNvPr id="102409" name="Picture 15" descr="无标题-扫描-01"/>
          <p:cNvPicPr>
            <a:picLocks noChangeAspect="1"/>
          </p:cNvPicPr>
          <p:nvPr/>
        </p:nvPicPr>
        <p:blipFill>
          <a:blip r:embed="rId2"/>
          <a:stretch>
            <a:fillRect/>
          </a:stretch>
        </p:blipFill>
        <p:spPr>
          <a:xfrm>
            <a:off x="5961063" y="2060575"/>
            <a:ext cx="1995487" cy="2808288"/>
          </a:xfrm>
          <a:prstGeom prst="rect">
            <a:avLst/>
          </a:prstGeom>
          <a:noFill/>
          <a:ln w="9525">
            <a:noFill/>
          </a:ln>
        </p:spPr>
      </p:pic>
      <p:sp>
        <p:nvSpPr>
          <p:cNvPr id="102410" name="Rectangle 16"/>
          <p:cNvSpPr/>
          <p:nvPr/>
        </p:nvSpPr>
        <p:spPr>
          <a:xfrm>
            <a:off x="1156653" y="3213101"/>
            <a:ext cx="4554537" cy="1753235"/>
          </a:xfrm>
          <a:prstGeom prst="rect">
            <a:avLst/>
          </a:prstGeom>
          <a:noFill/>
          <a:ln w="9525">
            <a:noFill/>
          </a:ln>
          <a:effectLst>
            <a:prstShdw prst="shdw17" dist="17961" dir="2699999">
              <a:schemeClr val="bg2"/>
            </a:prstShdw>
          </a:effectLst>
        </p:spPr>
        <p:txBody>
          <a:bodyPr anchor="ctr" anchorCtr="0">
            <a:spAutoFit/>
          </a:bodyPr>
          <a:p>
            <a:pPr eaLnBrk="0" hangingPunct="0"/>
            <a:r>
              <a:rPr lang="zh-CN" altLang="en-US" b="1" dirty="0">
                <a:latin typeface="微软雅黑" panose="020B0503020204020204" charset="-122"/>
                <a:ea typeface="微软雅黑" panose="020B0503020204020204" charset="-122"/>
                <a:cs typeface="微软雅黑" panose="020B0503020204020204" charset="-122"/>
              </a:rPr>
              <a:t>现象：以貌取人，势利眼，把顾客分成三六九等或以权势欺人、以垄断损人。 </a:t>
            </a:r>
            <a:endParaRPr lang="zh-CN" altLang="en-US" b="1" dirty="0">
              <a:latin typeface="微软雅黑" panose="020B0503020204020204" charset="-122"/>
              <a:ea typeface="微软雅黑" panose="020B0503020204020204" charset="-122"/>
              <a:cs typeface="微软雅黑" panose="020B0503020204020204" charset="-122"/>
            </a:endParaRPr>
          </a:p>
          <a:p>
            <a:pPr eaLnBrk="0" hangingPunct="0"/>
            <a:endParaRPr lang="zh-CN" altLang="en-US" b="1" dirty="0">
              <a:latin typeface="微软雅黑" panose="020B0503020204020204" charset="-122"/>
              <a:ea typeface="微软雅黑" panose="020B0503020204020204" charset="-122"/>
              <a:cs typeface="微软雅黑" panose="020B0503020204020204" charset="-122"/>
            </a:endParaRPr>
          </a:p>
          <a:p>
            <a:pPr algn="ctr"/>
            <a:r>
              <a:rPr lang="zh-CN" altLang="en-US" b="1" dirty="0">
                <a:latin typeface="微软雅黑" panose="020B0503020204020204" charset="-122"/>
                <a:ea typeface="微软雅黑" panose="020B0503020204020204" charset="-122"/>
                <a:cs typeface="微软雅黑" panose="020B0503020204020204" charset="-122"/>
              </a:rPr>
              <a:t>危害：会破坏正常的市场交易规则和秩序，</a:t>
            </a:r>
            <a:endParaRPr lang="zh-CN" altLang="en-US" b="1" dirty="0">
              <a:latin typeface="微软雅黑" panose="020B0503020204020204" charset="-122"/>
              <a:ea typeface="微软雅黑" panose="020B0503020204020204" charset="-122"/>
              <a:cs typeface="微软雅黑" panose="020B0503020204020204" charset="-122"/>
            </a:endParaRPr>
          </a:p>
          <a:p>
            <a:r>
              <a:rPr lang="zh-CN" altLang="en-US" b="1" dirty="0">
                <a:latin typeface="微软雅黑" panose="020B0503020204020204" charset="-122"/>
                <a:ea typeface="微软雅黑" panose="020B0503020204020204" charset="-122"/>
                <a:cs typeface="微软雅黑" panose="020B0503020204020204" charset="-122"/>
              </a:rPr>
              <a:t>歧视别人使交易不能实现或以权欺人或以垄断损人不利于资源的优化配置。 </a:t>
            </a:r>
            <a:endParaRPr lang="zh-CN" altLang="en-US"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426"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03427" name="Rectangle 8"/>
          <p:cNvSpPr>
            <a:spLocks noGrp="1"/>
          </p:cNvSpPr>
          <p:nvPr>
            <p:ph type="title"/>
          </p:nvPr>
        </p:nvSpPr>
        <p:spPr>
          <a:xfrm>
            <a:off x="266700" y="133350"/>
            <a:ext cx="4476750"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29385" name="AutoShape 9">
            <a:hlinkClick r:id="rId1" action="ppaction://hlinksldjump"/>
          </p:cNvPr>
          <p:cNvSpPr>
            <a:spLocks noChangeArrowheads="1"/>
          </p:cNvSpPr>
          <p:nvPr/>
        </p:nvSpPr>
        <p:spPr bwMode="gray">
          <a:xfrm>
            <a:off x="5291773" y="11684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03429" name="Text Box 10"/>
          <p:cNvSpPr txBox="1"/>
          <p:nvPr/>
        </p:nvSpPr>
        <p:spPr>
          <a:xfrm>
            <a:off x="303213" y="1119188"/>
            <a:ext cx="1677035" cy="460375"/>
          </a:xfrm>
          <a:prstGeom prst="rect">
            <a:avLst/>
          </a:prstGeom>
          <a:noFill/>
          <a:ln w="9525">
            <a:noFill/>
          </a:ln>
          <a:effectLst>
            <a:prstShdw prst="shdw17" dist="17961" dir="2699999">
              <a:schemeClr val="bg2"/>
            </a:prstShdw>
          </a:effectLst>
        </p:spPr>
        <p:txBody>
          <a:bodyPr wrap="none">
            <a:spAutoFit/>
          </a:bodyPr>
          <a:p>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3.</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公平原则</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03430" name="Text Box 11"/>
          <p:cNvSpPr txBox="1"/>
          <p:nvPr/>
        </p:nvSpPr>
        <p:spPr>
          <a:xfrm>
            <a:off x="323850" y="1828800"/>
            <a:ext cx="8094345" cy="460375"/>
          </a:xfrm>
          <a:prstGeom prst="rect">
            <a:avLst/>
          </a:prstGeom>
          <a:noFill/>
          <a:ln w="9525">
            <a:noFill/>
          </a:ln>
        </p:spPr>
        <p:txBody>
          <a:bodyPr wrap="square">
            <a:spAutoFit/>
          </a:bodyPr>
          <a:p>
            <a:pPr>
              <a:spcBef>
                <a:spcPct val="50000"/>
              </a:spcBef>
            </a:pPr>
            <a:r>
              <a:rPr lang="zh-CN" altLang="en-US" b="1" dirty="0">
                <a:latin typeface="Arial" panose="020B0604020202020204" pitchFamily="34" charset="0"/>
              </a:rPr>
              <a:t> </a:t>
            </a:r>
            <a:r>
              <a:rPr lang="zh-CN" altLang="en-US" sz="2400" b="1" dirty="0">
                <a:latin typeface="微软雅黑" panose="020B0503020204020204" charset="-122"/>
                <a:ea typeface="微软雅黑" panose="020B0503020204020204" charset="-122"/>
                <a:cs typeface="微软雅黑" panose="020B0503020204020204" charset="-122"/>
              </a:rPr>
              <a:t>（</a:t>
            </a:r>
            <a:r>
              <a:rPr lang="en-US" altLang="zh-CN" sz="2400" b="1" dirty="0">
                <a:latin typeface="微软雅黑" panose="020B0503020204020204" charset="-122"/>
                <a:ea typeface="微软雅黑" panose="020B0503020204020204" charset="-122"/>
                <a:cs typeface="微软雅黑" panose="020B0503020204020204" charset="-122"/>
              </a:rPr>
              <a:t>1</a:t>
            </a:r>
            <a:r>
              <a:rPr lang="zh-CN" altLang="en-US" sz="2400" b="1" dirty="0">
                <a:latin typeface="微软雅黑" panose="020B0503020204020204" charset="-122"/>
                <a:ea typeface="微软雅黑" panose="020B0503020204020204" charset="-122"/>
                <a:cs typeface="微软雅黑" panose="020B0503020204020204" charset="-122"/>
              </a:rPr>
              <a:t>）含义：公平交易，明码标价，称平尺准，童叟无欺。</a:t>
            </a:r>
            <a:endParaRPr lang="zh-CN" altLang="en-US" sz="2400" b="1" dirty="0">
              <a:latin typeface="微软雅黑" panose="020B0503020204020204" charset="-122"/>
              <a:ea typeface="微软雅黑" panose="020B0503020204020204" charset="-122"/>
              <a:cs typeface="微软雅黑" panose="020B0503020204020204" charset="-122"/>
            </a:endParaRPr>
          </a:p>
        </p:txBody>
      </p:sp>
      <p:sp>
        <p:nvSpPr>
          <p:cNvPr id="103431" name="Text Box 12"/>
          <p:cNvSpPr txBox="1"/>
          <p:nvPr/>
        </p:nvSpPr>
        <p:spPr>
          <a:xfrm>
            <a:off x="395605" y="2565400"/>
            <a:ext cx="6375400" cy="460375"/>
          </a:xfrm>
          <a:prstGeom prst="rect">
            <a:avLst/>
          </a:prstGeom>
          <a:noFill/>
          <a:ln w="9525">
            <a:noFill/>
          </a:ln>
        </p:spPr>
        <p:txBody>
          <a:bodyPr wrap="square">
            <a:spAutoFit/>
          </a:bodyPr>
          <a:p>
            <a:pPr>
              <a:spcBef>
                <a:spcPct val="50000"/>
              </a:spcBef>
            </a:pPr>
            <a:r>
              <a:rPr lang="zh-CN" altLang="en-US" sz="2400" b="1" dirty="0">
                <a:latin typeface="微软雅黑" panose="020B0503020204020204" charset="-122"/>
                <a:ea typeface="微软雅黑" panose="020B0503020204020204" charset="-122"/>
                <a:cs typeface="微软雅黑" panose="020B0503020204020204" charset="-122"/>
              </a:rPr>
              <a:t>（</a:t>
            </a:r>
            <a:r>
              <a:rPr lang="en-US" altLang="zh-CN" sz="2400" b="1" dirty="0">
                <a:latin typeface="微软雅黑" panose="020B0503020204020204" charset="-122"/>
                <a:ea typeface="微软雅黑" panose="020B0503020204020204" charset="-122"/>
                <a:cs typeface="微软雅黑" panose="020B0503020204020204" charset="-122"/>
              </a:rPr>
              <a:t>2</a:t>
            </a:r>
            <a:r>
              <a:rPr lang="zh-CN" altLang="en-US" sz="2400" b="1" dirty="0">
                <a:latin typeface="微软雅黑" panose="020B0503020204020204" charset="-122"/>
                <a:ea typeface="微软雅黑" panose="020B0503020204020204" charset="-122"/>
                <a:cs typeface="微软雅黑" panose="020B0503020204020204" charset="-122"/>
              </a:rPr>
              <a:t>）违背公平原则的现象及危害</a:t>
            </a:r>
            <a:endParaRPr lang="zh-CN" altLang="en-US" sz="2400" b="1" dirty="0">
              <a:latin typeface="微软雅黑" panose="020B0503020204020204" charset="-122"/>
              <a:ea typeface="微软雅黑" panose="020B0503020204020204" charset="-122"/>
              <a:cs typeface="微软雅黑" panose="020B0503020204020204" charset="-122"/>
            </a:endParaRPr>
          </a:p>
        </p:txBody>
      </p:sp>
      <p:sp>
        <p:nvSpPr>
          <p:cNvPr id="103432" name="Text Box 13"/>
          <p:cNvSpPr txBox="1"/>
          <p:nvPr/>
        </p:nvSpPr>
        <p:spPr>
          <a:xfrm>
            <a:off x="395288" y="3357563"/>
            <a:ext cx="8509000" cy="398780"/>
          </a:xfrm>
          <a:prstGeom prst="rect">
            <a:avLst/>
          </a:prstGeom>
          <a:noFill/>
          <a:ln w="9525">
            <a:noFill/>
          </a:ln>
        </p:spPr>
        <p:txBody>
          <a:bodyPr>
            <a:spAutoFit/>
          </a:bodyPr>
          <a:p>
            <a:pPr>
              <a:spcBef>
                <a:spcPct val="50000"/>
              </a:spcBef>
            </a:pPr>
            <a:r>
              <a:rPr lang="zh-CN" altLang="en-US" sz="2000" b="1" dirty="0">
                <a:latin typeface="微软雅黑" panose="020B0503020204020204" charset="-122"/>
                <a:ea typeface="微软雅黑" panose="020B0503020204020204" charset="-122"/>
              </a:rPr>
              <a:t>现象：缺斤短两、坑蒙拐骗、黑市交易、低价高收、以次充好等。</a:t>
            </a:r>
            <a:endParaRPr lang="en-US" altLang="zh-CN" sz="2000" b="1" dirty="0">
              <a:latin typeface="微软雅黑" panose="020B0503020204020204" charset="-122"/>
              <a:ea typeface="微软雅黑" panose="020B0503020204020204" charset="-122"/>
            </a:endParaRPr>
          </a:p>
        </p:txBody>
      </p:sp>
      <p:sp>
        <p:nvSpPr>
          <p:cNvPr id="103433" name="Text Box 14"/>
          <p:cNvSpPr txBox="1"/>
          <p:nvPr/>
        </p:nvSpPr>
        <p:spPr>
          <a:xfrm>
            <a:off x="427990" y="4221163"/>
            <a:ext cx="8443913" cy="306705"/>
          </a:xfrm>
          <a:prstGeom prst="rect">
            <a:avLst/>
          </a:prstGeom>
          <a:noFill/>
          <a:ln w="9525">
            <a:noFill/>
          </a:ln>
        </p:spPr>
        <p:txBody>
          <a:bodyPr>
            <a:spAutoFit/>
          </a:bodyPr>
          <a:p>
            <a:pPr>
              <a:lnSpc>
                <a:spcPct val="70000"/>
              </a:lnSpc>
              <a:spcBef>
                <a:spcPct val="50000"/>
              </a:spcBef>
            </a:pPr>
            <a:r>
              <a:rPr lang="zh-CN" altLang="en-US" sz="2000" b="1" dirty="0">
                <a:latin typeface="微软雅黑" panose="020B0503020204020204" charset="-122"/>
                <a:ea typeface="微软雅黑" panose="020B0503020204020204" charset="-122"/>
              </a:rPr>
              <a:t>危害：会损害消费者的利益，甚至是生命财产，会破坏市场交易秩序。</a:t>
            </a:r>
            <a:endParaRPr lang="zh-CN" altLang="en-US" sz="2000" b="1"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1259840" y="4508500"/>
            <a:ext cx="7142480" cy="221297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04451" name="Rectangle 8"/>
          <p:cNvSpPr>
            <a:spLocks noGrp="1"/>
          </p:cNvSpPr>
          <p:nvPr>
            <p:ph type="title"/>
          </p:nvPr>
        </p:nvSpPr>
        <p:spPr>
          <a:xfrm>
            <a:off x="266700" y="133350"/>
            <a:ext cx="438340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31433" name="AutoShape 9">
            <a:hlinkClick r:id="rId1" action="ppaction://hlinksldjump"/>
          </p:cNvPr>
          <p:cNvSpPr>
            <a:spLocks noChangeArrowheads="1"/>
          </p:cNvSpPr>
          <p:nvPr/>
        </p:nvSpPr>
        <p:spPr bwMode="gray">
          <a:xfrm>
            <a:off x="5291773" y="13335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第一节  了解市场经济</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04453" name="Text Box 10"/>
          <p:cNvSpPr txBox="1"/>
          <p:nvPr/>
        </p:nvSpPr>
        <p:spPr>
          <a:xfrm>
            <a:off x="250825" y="1258888"/>
            <a:ext cx="2286635" cy="460375"/>
          </a:xfrm>
          <a:prstGeom prst="rect">
            <a:avLst/>
          </a:prstGeom>
          <a:noFill/>
          <a:ln w="9525">
            <a:noFill/>
          </a:ln>
          <a:effectLst>
            <a:prstShdw prst="shdw17" dist="17961" dir="2699999">
              <a:schemeClr val="bg2"/>
            </a:prstShdw>
          </a:effectLst>
        </p:spPr>
        <p:txBody>
          <a:bodyPr wrap="none">
            <a:spAutoFit/>
          </a:bodyPr>
          <a:p>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4.</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诚实信用原则</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04454" name="Text Box 11"/>
          <p:cNvSpPr txBox="1"/>
          <p:nvPr/>
        </p:nvSpPr>
        <p:spPr>
          <a:xfrm>
            <a:off x="323850" y="1844675"/>
            <a:ext cx="8077200" cy="939800"/>
          </a:xfrm>
          <a:prstGeom prst="rect">
            <a:avLst/>
          </a:prstGeom>
          <a:noFill/>
          <a:ln w="9525">
            <a:noFill/>
          </a:ln>
        </p:spPr>
        <p:txBody>
          <a:bodyPr>
            <a:spAutoFit/>
          </a:bodyPr>
          <a:p>
            <a:pPr>
              <a:lnSpc>
                <a:spcPct val="90000"/>
              </a:lnSpc>
              <a:spcBef>
                <a:spcPct val="50000"/>
              </a:spcBef>
            </a:pPr>
            <a:r>
              <a:rPr lang="zh-CN" altLang="en-US" sz="2400" b="1" dirty="0">
                <a:latin typeface="微软雅黑" panose="020B0503020204020204" charset="-122"/>
                <a:ea typeface="微软雅黑" panose="020B0503020204020204" charset="-122"/>
                <a:cs typeface="微软雅黑" panose="020B0503020204020204" charset="-122"/>
              </a:rPr>
              <a:t>（</a:t>
            </a:r>
            <a:r>
              <a:rPr lang="en-US" altLang="zh-CN" sz="2400" b="1" dirty="0">
                <a:latin typeface="微软雅黑" panose="020B0503020204020204" charset="-122"/>
                <a:ea typeface="微软雅黑" panose="020B0503020204020204" charset="-122"/>
                <a:cs typeface="微软雅黑" panose="020B0503020204020204" charset="-122"/>
              </a:rPr>
              <a:t>1</a:t>
            </a:r>
            <a:r>
              <a:rPr lang="zh-CN" altLang="en-US" sz="2400" b="1" dirty="0">
                <a:latin typeface="微软雅黑" panose="020B0503020204020204" charset="-122"/>
                <a:ea typeface="微软雅黑" panose="020B0503020204020204" charset="-122"/>
                <a:cs typeface="微软雅黑" panose="020B0503020204020204" charset="-122"/>
              </a:rPr>
              <a:t>）含义 ：就是买卖双方在交易活动中应遵守商业道德，</a:t>
            </a:r>
            <a:endParaRPr lang="zh-CN" altLang="en-US" sz="2400" b="1" dirty="0">
              <a:latin typeface="微软雅黑" panose="020B0503020204020204" charset="-122"/>
              <a:ea typeface="微软雅黑" panose="020B0503020204020204" charset="-122"/>
              <a:cs typeface="微软雅黑" panose="020B0503020204020204" charset="-122"/>
            </a:endParaRPr>
          </a:p>
          <a:p>
            <a:pPr>
              <a:lnSpc>
                <a:spcPct val="90000"/>
              </a:lnSpc>
              <a:spcBef>
                <a:spcPct val="50000"/>
              </a:spcBef>
            </a:pPr>
            <a:r>
              <a:rPr lang="zh-CN" altLang="en-US" sz="2400" b="1" dirty="0">
                <a:latin typeface="微软雅黑" panose="020B0503020204020204" charset="-122"/>
                <a:ea typeface="微软雅黑" panose="020B0503020204020204" charset="-122"/>
                <a:cs typeface="微软雅黑" panose="020B0503020204020204" charset="-122"/>
              </a:rPr>
              <a:t> </a:t>
            </a:r>
            <a:r>
              <a:rPr lang="en-US" altLang="zh-CN" sz="2400" b="1" dirty="0">
                <a:latin typeface="微软雅黑" panose="020B0503020204020204" charset="-122"/>
                <a:ea typeface="微软雅黑" panose="020B0503020204020204" charset="-122"/>
                <a:cs typeface="微软雅黑" panose="020B0503020204020204" charset="-122"/>
              </a:rPr>
              <a:t>                   </a:t>
            </a:r>
            <a:r>
              <a:rPr lang="zh-CN" altLang="en-US" sz="2400" b="1" dirty="0">
                <a:latin typeface="微软雅黑" panose="020B0503020204020204" charset="-122"/>
                <a:ea typeface="微软雅黑" panose="020B0503020204020204" charset="-122"/>
                <a:cs typeface="微软雅黑" panose="020B0503020204020204" charset="-122"/>
              </a:rPr>
              <a:t>讲诚实守信用。</a:t>
            </a:r>
            <a:endParaRPr lang="zh-CN" altLang="en-US" sz="2400" b="1" dirty="0">
              <a:latin typeface="微软雅黑" panose="020B0503020204020204" charset="-122"/>
              <a:ea typeface="微软雅黑" panose="020B0503020204020204" charset="-122"/>
              <a:cs typeface="微软雅黑" panose="020B0503020204020204" charset="-122"/>
            </a:endParaRPr>
          </a:p>
        </p:txBody>
      </p:sp>
      <p:sp>
        <p:nvSpPr>
          <p:cNvPr id="104455" name="Text Box 12"/>
          <p:cNvSpPr txBox="1"/>
          <p:nvPr/>
        </p:nvSpPr>
        <p:spPr>
          <a:xfrm>
            <a:off x="323850" y="2781300"/>
            <a:ext cx="7321550" cy="460375"/>
          </a:xfrm>
          <a:prstGeom prst="rect">
            <a:avLst/>
          </a:prstGeom>
          <a:noFill/>
          <a:ln w="9525">
            <a:noFill/>
          </a:ln>
        </p:spPr>
        <p:txBody>
          <a:bodyPr wrap="square">
            <a:spAutoFit/>
          </a:bodyPr>
          <a:p>
            <a:pPr>
              <a:spcBef>
                <a:spcPct val="50000"/>
              </a:spcBef>
            </a:pPr>
            <a:r>
              <a:rPr lang="zh-CN" altLang="en-US" sz="2400" b="1" dirty="0">
                <a:latin typeface="微软雅黑" panose="020B0503020204020204" charset="-122"/>
                <a:ea typeface="微软雅黑" panose="020B0503020204020204" charset="-122"/>
                <a:cs typeface="微软雅黑" panose="020B0503020204020204" charset="-122"/>
              </a:rPr>
              <a:t>（</a:t>
            </a:r>
            <a:r>
              <a:rPr lang="en-US" altLang="zh-CN" sz="2400" b="1" dirty="0">
                <a:latin typeface="微软雅黑" panose="020B0503020204020204" charset="-122"/>
                <a:ea typeface="微软雅黑" panose="020B0503020204020204" charset="-122"/>
                <a:cs typeface="微软雅黑" panose="020B0503020204020204" charset="-122"/>
              </a:rPr>
              <a:t>2</a:t>
            </a:r>
            <a:r>
              <a:rPr lang="zh-CN" altLang="en-US" sz="2400" b="1" dirty="0">
                <a:latin typeface="微软雅黑" panose="020B0503020204020204" charset="-122"/>
                <a:ea typeface="微软雅黑" panose="020B0503020204020204" charset="-122"/>
                <a:cs typeface="微软雅黑" panose="020B0503020204020204" charset="-122"/>
              </a:rPr>
              <a:t>）违背诚实信用原则的现象及危害：</a:t>
            </a:r>
            <a:endParaRPr lang="zh-CN" altLang="en-US" sz="2400" b="1" dirty="0">
              <a:latin typeface="微软雅黑" panose="020B0503020204020204" charset="-122"/>
              <a:ea typeface="微软雅黑" panose="020B0503020204020204" charset="-122"/>
              <a:cs typeface="微软雅黑" panose="020B0503020204020204" charset="-122"/>
            </a:endParaRPr>
          </a:p>
        </p:txBody>
      </p:sp>
      <p:sp>
        <p:nvSpPr>
          <p:cNvPr id="104456" name="Text Box 13"/>
          <p:cNvSpPr txBox="1"/>
          <p:nvPr/>
        </p:nvSpPr>
        <p:spPr>
          <a:xfrm>
            <a:off x="513715" y="3429000"/>
            <a:ext cx="7719060" cy="460375"/>
          </a:xfrm>
          <a:prstGeom prst="rect">
            <a:avLst/>
          </a:prstGeom>
          <a:noFill/>
          <a:ln w="9525">
            <a:noFill/>
          </a:ln>
        </p:spPr>
        <p:txBody>
          <a:bodyPr wrap="square">
            <a:spAutoFit/>
          </a:bodyPr>
          <a:p>
            <a:pPr>
              <a:spcBef>
                <a:spcPct val="50000"/>
              </a:spcBef>
            </a:pPr>
            <a:r>
              <a:rPr lang="zh-CN" altLang="en-US" sz="2400" b="1" dirty="0">
                <a:latin typeface="微软雅黑" panose="020B0503020204020204" charset="-122"/>
                <a:ea typeface="微软雅黑" panose="020B0503020204020204" charset="-122"/>
              </a:rPr>
              <a:t>现象：搀杂使假、以次充好、假冒伪劣、非法销售等。</a:t>
            </a:r>
            <a:endParaRPr lang="zh-CN" altLang="en-US" sz="2400" b="1" dirty="0">
              <a:latin typeface="微软雅黑" panose="020B0503020204020204" charset="-122"/>
              <a:ea typeface="微软雅黑" panose="020B0503020204020204" charset="-122"/>
            </a:endParaRPr>
          </a:p>
        </p:txBody>
      </p:sp>
      <p:sp>
        <p:nvSpPr>
          <p:cNvPr id="104457" name="Text Box 14"/>
          <p:cNvSpPr txBox="1"/>
          <p:nvPr/>
        </p:nvSpPr>
        <p:spPr>
          <a:xfrm>
            <a:off x="513715" y="4221480"/>
            <a:ext cx="7727315" cy="460375"/>
          </a:xfrm>
          <a:prstGeom prst="rect">
            <a:avLst/>
          </a:prstGeom>
          <a:noFill/>
          <a:ln w="9525">
            <a:noFill/>
          </a:ln>
        </p:spPr>
        <p:txBody>
          <a:bodyPr wrap="square">
            <a:spAutoFit/>
          </a:bodyPr>
          <a:p>
            <a:pPr>
              <a:spcBef>
                <a:spcPct val="50000"/>
              </a:spcBef>
            </a:pPr>
            <a:r>
              <a:rPr lang="zh-CN" altLang="en-US" sz="2400" b="1" dirty="0">
                <a:latin typeface="微软雅黑" panose="020B0503020204020204" charset="-122"/>
                <a:ea typeface="微软雅黑" panose="020B0503020204020204" charset="-122"/>
              </a:rPr>
              <a:t>危害：会破坏市场交易秩序，无法进行正常的交易活动。</a:t>
            </a:r>
            <a:endParaRPr lang="zh-CN" altLang="en-US" sz="2400" b="1"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1259840" y="4622165"/>
            <a:ext cx="7077075" cy="209931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474"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05475" name="Rectangle 8"/>
          <p:cNvSpPr>
            <a:spLocks noGrp="1"/>
          </p:cNvSpPr>
          <p:nvPr>
            <p:ph type="title"/>
          </p:nvPr>
        </p:nvSpPr>
        <p:spPr>
          <a:xfrm>
            <a:off x="266700" y="133350"/>
            <a:ext cx="4577080"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33481" name="AutoShape 9">
            <a:hlinkClick r:id="rId1" action="ppaction://hlinksldjump"/>
          </p:cNvPr>
          <p:cNvSpPr>
            <a:spLocks noChangeArrowheads="1"/>
          </p:cNvSpPr>
          <p:nvPr/>
        </p:nvSpPr>
        <p:spPr bwMode="gray">
          <a:xfrm>
            <a:off x="5291773" y="13970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第二节  做现代企业人</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05477" name="Text Box 10"/>
          <p:cNvSpPr txBox="1"/>
          <p:nvPr/>
        </p:nvSpPr>
        <p:spPr>
          <a:xfrm>
            <a:off x="395605" y="1435100"/>
            <a:ext cx="4145280" cy="460375"/>
          </a:xfrm>
          <a:prstGeom prst="rect">
            <a:avLst/>
          </a:prstGeom>
          <a:noFill/>
          <a:ln w="9525">
            <a:noFill/>
          </a:ln>
        </p:spPr>
        <p:txBody>
          <a:bodyPr wrap="none">
            <a:spAutoFit/>
          </a:bodyPr>
          <a:p>
            <a:r>
              <a:rPr lang="zh-CN" altLang="en-US" sz="2400" b="1" dirty="0">
                <a:solidFill>
                  <a:srgbClr val="0000FF"/>
                </a:solidFill>
                <a:latin typeface="微软雅黑" panose="020B0503020204020204" charset="-122"/>
                <a:ea typeface="微软雅黑" panose="020B0503020204020204" charset="-122"/>
              </a:rPr>
              <a:t>一、企业是最重要的市场主体</a:t>
            </a:r>
            <a:endParaRPr lang="zh-CN" altLang="en-US" sz="2400" b="1" dirty="0">
              <a:solidFill>
                <a:srgbClr val="0000FF"/>
              </a:solidFill>
              <a:latin typeface="微软雅黑" panose="020B0503020204020204" charset="-122"/>
              <a:ea typeface="微软雅黑" panose="020B0503020204020204" charset="-122"/>
            </a:endParaRPr>
          </a:p>
        </p:txBody>
      </p:sp>
      <p:sp>
        <p:nvSpPr>
          <p:cNvPr id="105478" name="Text Box 11"/>
          <p:cNvSpPr txBox="1"/>
          <p:nvPr/>
        </p:nvSpPr>
        <p:spPr>
          <a:xfrm>
            <a:off x="611188" y="2132648"/>
            <a:ext cx="1067435" cy="460375"/>
          </a:xfrm>
          <a:prstGeom prst="rect">
            <a:avLst/>
          </a:prstGeom>
          <a:noFill/>
          <a:ln w="9525">
            <a:noFill/>
          </a:ln>
          <a:effectLst>
            <a:prstShdw prst="shdw17" dist="17961" dir="2699999">
              <a:schemeClr val="bg2"/>
            </a:prstShdw>
          </a:effectLst>
        </p:spPr>
        <p:txBody>
          <a:bodyPr wrap="none">
            <a:spAutoFit/>
          </a:bodyPr>
          <a:p>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1.</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企业</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05479" name="Text Box 12"/>
          <p:cNvSpPr txBox="1"/>
          <p:nvPr/>
        </p:nvSpPr>
        <p:spPr>
          <a:xfrm>
            <a:off x="479425" y="2781300"/>
            <a:ext cx="6981190" cy="1198880"/>
          </a:xfrm>
          <a:prstGeom prst="rect">
            <a:avLst/>
          </a:prstGeom>
          <a:noFill/>
          <a:ln w="9525">
            <a:noFill/>
          </a:ln>
        </p:spPr>
        <p:txBody>
          <a:bodyPr wrap="square">
            <a:spAutoFit/>
          </a:bodyPr>
          <a:p>
            <a:r>
              <a:rPr lang="en-US" altLang="zh-CN" sz="2400" b="1" dirty="0">
                <a:solidFill>
                  <a:srgbClr val="6600FF"/>
                </a:solidFill>
                <a:latin typeface="微软雅黑" panose="020B0503020204020204" charset="-122"/>
                <a:ea typeface="微软雅黑" panose="020B0503020204020204" charset="-122"/>
                <a:cs typeface="微软雅黑" panose="020B0503020204020204" charset="-122"/>
              </a:rPr>
              <a:t>(1)</a:t>
            </a:r>
            <a:r>
              <a:rPr lang="zh-CN" altLang="en-US" sz="2400" b="1" dirty="0">
                <a:solidFill>
                  <a:srgbClr val="6600FF"/>
                </a:solidFill>
                <a:latin typeface="微软雅黑" panose="020B0503020204020204" charset="-122"/>
                <a:ea typeface="微软雅黑" panose="020B0503020204020204" charset="-122"/>
                <a:cs typeface="微软雅黑" panose="020B0503020204020204" charset="-122"/>
              </a:rPr>
              <a:t>含义</a:t>
            </a:r>
            <a:endParaRPr lang="zh-CN" altLang="en-US" sz="2400" b="1" dirty="0">
              <a:solidFill>
                <a:srgbClr val="6600FF"/>
              </a:solidFill>
              <a:latin typeface="微软雅黑" panose="020B0503020204020204" charset="-122"/>
              <a:ea typeface="微软雅黑" panose="020B0503020204020204" charset="-122"/>
              <a:cs typeface="微软雅黑" panose="020B0503020204020204" charset="-122"/>
            </a:endParaRPr>
          </a:p>
          <a:p>
            <a:r>
              <a:rPr lang="zh-CN" altLang="en-US" sz="2400" b="1" dirty="0">
                <a:solidFill>
                  <a:srgbClr val="6600FF"/>
                </a:solidFill>
                <a:latin typeface="微软雅黑" panose="020B0503020204020204" charset="-122"/>
                <a:ea typeface="微软雅黑" panose="020B0503020204020204" charset="-122"/>
                <a:cs typeface="微软雅黑" panose="020B0503020204020204" charset="-122"/>
              </a:rPr>
              <a:t>是以</a:t>
            </a:r>
            <a:r>
              <a:rPr lang="zh-CN" altLang="en-US" sz="2400" b="1" dirty="0">
                <a:solidFill>
                  <a:srgbClr val="FF5050"/>
                </a:solidFill>
                <a:latin typeface="微软雅黑" panose="020B0503020204020204" charset="-122"/>
                <a:ea typeface="微软雅黑" panose="020B0503020204020204" charset="-122"/>
                <a:cs typeface="微软雅黑" panose="020B0503020204020204" charset="-122"/>
              </a:rPr>
              <a:t>盈利为目的</a:t>
            </a:r>
            <a:r>
              <a:rPr lang="zh-CN" altLang="en-US" sz="2400" b="1" dirty="0">
                <a:solidFill>
                  <a:srgbClr val="6600FF"/>
                </a:solidFill>
                <a:latin typeface="微软雅黑" panose="020B0503020204020204" charset="-122"/>
                <a:ea typeface="微软雅黑" panose="020B0503020204020204" charset="-122"/>
                <a:cs typeface="微软雅黑" panose="020B0503020204020204" charset="-122"/>
              </a:rPr>
              <a:t>而从事生产经营活动，向社会提供</a:t>
            </a:r>
            <a:r>
              <a:rPr lang="zh-CN" altLang="en-US" sz="2400" b="1" dirty="0">
                <a:solidFill>
                  <a:srgbClr val="FF5050"/>
                </a:solidFill>
                <a:latin typeface="微软雅黑" panose="020B0503020204020204" charset="-122"/>
                <a:ea typeface="微软雅黑" panose="020B0503020204020204" charset="-122"/>
                <a:cs typeface="微软雅黑" panose="020B0503020204020204" charset="-122"/>
              </a:rPr>
              <a:t>商品和服务</a:t>
            </a:r>
            <a:r>
              <a:rPr lang="zh-CN" altLang="en-US" sz="2400" b="1" dirty="0">
                <a:solidFill>
                  <a:srgbClr val="6600FF"/>
                </a:solidFill>
                <a:latin typeface="微软雅黑" panose="020B0503020204020204" charset="-122"/>
                <a:ea typeface="微软雅黑" panose="020B0503020204020204" charset="-122"/>
                <a:cs typeface="微软雅黑" panose="020B0503020204020204" charset="-122"/>
              </a:rPr>
              <a:t>的</a:t>
            </a:r>
            <a:r>
              <a:rPr lang="zh-CN" altLang="en-US" sz="2400" b="1" dirty="0">
                <a:solidFill>
                  <a:srgbClr val="FF5050"/>
                </a:solidFill>
                <a:latin typeface="微软雅黑" panose="020B0503020204020204" charset="-122"/>
                <a:ea typeface="微软雅黑" panose="020B0503020204020204" charset="-122"/>
                <a:cs typeface="微软雅黑" panose="020B0503020204020204" charset="-122"/>
              </a:rPr>
              <a:t>经济组织</a:t>
            </a:r>
            <a:r>
              <a:rPr lang="zh-CN" altLang="en-US" sz="2400" b="1" dirty="0">
                <a:solidFill>
                  <a:srgbClr val="6600FF"/>
                </a:solidFill>
                <a:latin typeface="微软雅黑" panose="020B0503020204020204" charset="-122"/>
                <a:ea typeface="微软雅黑" panose="020B0503020204020204" charset="-122"/>
                <a:cs typeface="微软雅黑" panose="020B0503020204020204" charset="-122"/>
              </a:rPr>
              <a:t>。</a:t>
            </a:r>
            <a:endParaRPr lang="zh-CN" altLang="en-US" sz="2400" b="1" dirty="0">
              <a:solidFill>
                <a:srgbClr val="6600FF"/>
              </a:solidFill>
              <a:latin typeface="微软雅黑" panose="020B0503020204020204" charset="-122"/>
              <a:ea typeface="微软雅黑" panose="020B0503020204020204" charset="-122"/>
              <a:cs typeface="微软雅黑" panose="020B0503020204020204" charset="-122"/>
            </a:endParaRPr>
          </a:p>
        </p:txBody>
      </p:sp>
      <p:sp>
        <p:nvSpPr>
          <p:cNvPr id="105480" name="Text Box 13"/>
          <p:cNvSpPr txBox="1"/>
          <p:nvPr/>
        </p:nvSpPr>
        <p:spPr>
          <a:xfrm>
            <a:off x="907415" y="4293235"/>
            <a:ext cx="6553200" cy="1272540"/>
          </a:xfrm>
          <a:prstGeom prst="rect">
            <a:avLst/>
          </a:prstGeom>
          <a:solidFill>
            <a:schemeClr val="bg1"/>
          </a:solidFill>
          <a:ln w="9525">
            <a:noFill/>
          </a:ln>
        </p:spPr>
        <p:txBody>
          <a:bodyPr>
            <a:spAutoFit/>
          </a:bodyPr>
          <a:p>
            <a:pPr>
              <a:spcBef>
                <a:spcPct val="10000"/>
              </a:spcBef>
            </a:pPr>
            <a:r>
              <a:rPr lang="zh-CN" altLang="en-US" sz="2400" b="1" dirty="0">
                <a:latin typeface="微软雅黑" panose="020B0503020204020204" charset="-122"/>
                <a:ea typeface="微软雅黑" panose="020B0503020204020204" charset="-122"/>
              </a:rPr>
              <a:t>第一，企业必须是从事经济活动的组织。</a:t>
            </a:r>
            <a:endParaRPr lang="zh-CN" altLang="en-US" sz="2400" b="1" dirty="0">
              <a:latin typeface="微软雅黑" panose="020B0503020204020204" charset="-122"/>
              <a:ea typeface="微软雅黑" panose="020B0503020204020204" charset="-122"/>
            </a:endParaRPr>
          </a:p>
          <a:p>
            <a:pPr>
              <a:spcBef>
                <a:spcPct val="10000"/>
              </a:spcBef>
            </a:pPr>
            <a:r>
              <a:rPr lang="zh-CN" altLang="en-US" sz="2400" b="1" dirty="0">
                <a:latin typeface="微软雅黑" panose="020B0503020204020204" charset="-122"/>
                <a:ea typeface="微软雅黑" panose="020B0503020204020204" charset="-122"/>
              </a:rPr>
              <a:t>第二，企业必须是盈利性组织。</a:t>
            </a:r>
            <a:endParaRPr lang="zh-CN" altLang="en-US" sz="2400" b="1" dirty="0">
              <a:latin typeface="微软雅黑" panose="020B0503020204020204" charset="-122"/>
              <a:ea typeface="微软雅黑" panose="020B0503020204020204" charset="-122"/>
            </a:endParaRPr>
          </a:p>
          <a:p>
            <a:pPr>
              <a:spcBef>
                <a:spcPct val="10000"/>
              </a:spcBef>
            </a:pPr>
            <a:r>
              <a:rPr lang="zh-CN" altLang="en-US" sz="2400" b="1" dirty="0">
                <a:latin typeface="微软雅黑" panose="020B0503020204020204" charset="-122"/>
                <a:ea typeface="微软雅黑" panose="020B0503020204020204" charset="-122"/>
              </a:rPr>
              <a:t>第三，企业必须是人与物相结合的组织。</a:t>
            </a:r>
            <a:endParaRPr lang="zh-CN" altLang="en-US" sz="2400" b="1" dirty="0">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2"/>
          <a:stretch>
            <a:fillRect/>
          </a:stretch>
        </p:blipFill>
        <p:spPr>
          <a:xfrm>
            <a:off x="6444615" y="3738880"/>
            <a:ext cx="2381250" cy="238125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6498"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06499" name="Rectangle 8"/>
          <p:cNvSpPr>
            <a:spLocks noGrp="1"/>
          </p:cNvSpPr>
          <p:nvPr>
            <p:ph type="title"/>
          </p:nvPr>
        </p:nvSpPr>
        <p:spPr>
          <a:xfrm>
            <a:off x="266700" y="133350"/>
            <a:ext cx="436054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50889" name="AutoShape 9">
            <a:hlinkClick r:id="rId1" action="ppaction://hlinksldjump"/>
          </p:cNvPr>
          <p:cNvSpPr>
            <a:spLocks noChangeArrowheads="1"/>
          </p:cNvSpPr>
          <p:nvPr/>
        </p:nvSpPr>
        <p:spPr bwMode="gray">
          <a:xfrm>
            <a:off x="5508308" y="116523"/>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第二节  做现代企业人</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06501" name="Text Box 10"/>
          <p:cNvSpPr txBox="1"/>
          <p:nvPr/>
        </p:nvSpPr>
        <p:spPr>
          <a:xfrm>
            <a:off x="250825" y="1176338"/>
            <a:ext cx="3114040" cy="460375"/>
          </a:xfrm>
          <a:prstGeom prst="rect">
            <a:avLst/>
          </a:prstGeom>
          <a:noFill/>
          <a:ln w="9525">
            <a:noFill/>
          </a:ln>
        </p:spPr>
        <p:txBody>
          <a:bodyPr wrap="none">
            <a:spAutoFit/>
          </a:bodyPr>
          <a:p>
            <a:r>
              <a:rPr lang="zh-CN" altLang="en-US" sz="2400" b="1" dirty="0">
                <a:solidFill>
                  <a:srgbClr val="66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6600FF"/>
                </a:solidFill>
                <a:latin typeface="微软雅黑" panose="020B0503020204020204" charset="-122"/>
                <a:ea typeface="微软雅黑" panose="020B0503020204020204" charset="-122"/>
                <a:cs typeface="微软雅黑" panose="020B0503020204020204" charset="-122"/>
              </a:rPr>
              <a:t>2</a:t>
            </a:r>
            <a:r>
              <a:rPr lang="zh-CN" altLang="en-US" sz="2400" b="1" dirty="0">
                <a:solidFill>
                  <a:srgbClr val="6600FF"/>
                </a:solidFill>
                <a:latin typeface="微软雅黑" panose="020B0503020204020204" charset="-122"/>
                <a:ea typeface="微软雅黑" panose="020B0503020204020204" charset="-122"/>
                <a:cs typeface="微软雅黑" panose="020B0503020204020204" charset="-122"/>
              </a:rPr>
              <a:t>）企业成立的条件</a:t>
            </a:r>
            <a:endParaRPr lang="zh-CN" altLang="en-US" sz="2400" b="1" dirty="0">
              <a:solidFill>
                <a:srgbClr val="6600FF"/>
              </a:solidFill>
              <a:latin typeface="微软雅黑" panose="020B0503020204020204" charset="-122"/>
              <a:ea typeface="微软雅黑" panose="020B0503020204020204" charset="-122"/>
              <a:cs typeface="微软雅黑" panose="020B0503020204020204" charset="-122"/>
            </a:endParaRPr>
          </a:p>
        </p:txBody>
      </p:sp>
      <p:sp>
        <p:nvSpPr>
          <p:cNvPr id="106502" name="Text Box 11"/>
          <p:cNvSpPr txBox="1"/>
          <p:nvPr/>
        </p:nvSpPr>
        <p:spPr>
          <a:xfrm>
            <a:off x="468313" y="1758950"/>
            <a:ext cx="3460750" cy="460375"/>
          </a:xfrm>
          <a:prstGeom prst="rect">
            <a:avLst/>
          </a:prstGeom>
          <a:noFill/>
          <a:ln w="9525">
            <a:noFill/>
          </a:ln>
        </p:spPr>
        <p:txBody>
          <a:bodyPr wrap="none">
            <a:spAutoFit/>
          </a:bodyPr>
          <a:p>
            <a:r>
              <a:rPr lang="zh-CN" altLang="en-US" b="1" dirty="0">
                <a:latin typeface="Arial" panose="020B0604020202020204" pitchFamily="34" charset="0"/>
              </a:rPr>
              <a:t>■</a:t>
            </a:r>
            <a:r>
              <a:rPr lang="zh-CN" altLang="en-US" sz="2400" b="1" dirty="0">
                <a:latin typeface="微软雅黑" panose="020B0503020204020204" charset="-122"/>
                <a:ea typeface="微软雅黑" panose="020B0503020204020204" charset="-122"/>
              </a:rPr>
              <a:t>必须要具备一定的条件</a:t>
            </a:r>
            <a:endParaRPr lang="zh-CN" altLang="en-US" sz="2400" b="1" dirty="0">
              <a:latin typeface="微软雅黑" panose="020B0503020204020204" charset="-122"/>
              <a:ea typeface="微软雅黑" panose="020B0503020204020204" charset="-122"/>
            </a:endParaRPr>
          </a:p>
        </p:txBody>
      </p:sp>
      <p:sp>
        <p:nvSpPr>
          <p:cNvPr id="106503" name="Text Box 12"/>
          <p:cNvSpPr txBox="1"/>
          <p:nvPr/>
        </p:nvSpPr>
        <p:spPr>
          <a:xfrm>
            <a:off x="755650" y="2278063"/>
            <a:ext cx="6000115" cy="2306955"/>
          </a:xfrm>
          <a:prstGeom prst="rect">
            <a:avLst/>
          </a:prstGeom>
          <a:noFill/>
          <a:ln w="9525">
            <a:noFill/>
          </a:ln>
        </p:spPr>
        <p:txBody>
          <a:bodyPr wrap="none">
            <a:spAutoFit/>
          </a:bodyPr>
          <a:p>
            <a:r>
              <a:rPr lang="en-US" altLang="zh-CN" sz="2400" b="1" dirty="0">
                <a:latin typeface="微软雅黑" panose="020B0503020204020204" charset="-122"/>
                <a:ea typeface="微软雅黑" panose="020B0503020204020204" charset="-122"/>
                <a:cs typeface="微软雅黑" panose="020B0503020204020204" charset="-122"/>
              </a:rPr>
              <a:t>A.</a:t>
            </a:r>
            <a:r>
              <a:rPr lang="zh-CN" altLang="en-US" sz="2400" b="1" dirty="0">
                <a:latin typeface="微软雅黑" panose="020B0503020204020204" charset="-122"/>
                <a:ea typeface="微软雅黑" panose="020B0503020204020204" charset="-122"/>
                <a:cs typeface="微软雅黑" panose="020B0503020204020204" charset="-122"/>
              </a:rPr>
              <a:t>独立拥有必要的财产；</a:t>
            </a:r>
            <a:endParaRPr lang="zh-CN" altLang="en-US" sz="2400" b="1" dirty="0">
              <a:latin typeface="微软雅黑" panose="020B0503020204020204" charset="-122"/>
              <a:ea typeface="微软雅黑" panose="020B0503020204020204" charset="-122"/>
              <a:cs typeface="微软雅黑" panose="020B0503020204020204" charset="-122"/>
            </a:endParaRPr>
          </a:p>
          <a:p>
            <a:r>
              <a:rPr lang="en-US" altLang="zh-CN" sz="2400" b="1" dirty="0">
                <a:latin typeface="微软雅黑" panose="020B0503020204020204" charset="-122"/>
                <a:ea typeface="微软雅黑" panose="020B0503020204020204" charset="-122"/>
                <a:cs typeface="微软雅黑" panose="020B0503020204020204" charset="-122"/>
              </a:rPr>
              <a:t>B.</a:t>
            </a:r>
            <a:r>
              <a:rPr lang="zh-CN" altLang="en-US" sz="2400" b="1" dirty="0">
                <a:latin typeface="微软雅黑" panose="020B0503020204020204" charset="-122"/>
                <a:ea typeface="微软雅黑" panose="020B0503020204020204" charset="-122"/>
                <a:cs typeface="微软雅黑" panose="020B0503020204020204" charset="-122"/>
              </a:rPr>
              <a:t>有自己的名称、组织机构和场所；</a:t>
            </a:r>
            <a:endParaRPr lang="zh-CN" altLang="en-US" sz="2400" b="1" dirty="0">
              <a:latin typeface="微软雅黑" panose="020B0503020204020204" charset="-122"/>
              <a:ea typeface="微软雅黑" panose="020B0503020204020204" charset="-122"/>
              <a:cs typeface="微软雅黑" panose="020B0503020204020204" charset="-122"/>
            </a:endParaRPr>
          </a:p>
          <a:p>
            <a:r>
              <a:rPr lang="en-US" altLang="zh-CN" sz="2400" b="1" dirty="0">
                <a:latin typeface="微软雅黑" panose="020B0503020204020204" charset="-122"/>
                <a:ea typeface="微软雅黑" panose="020B0503020204020204" charset="-122"/>
                <a:cs typeface="微软雅黑" panose="020B0503020204020204" charset="-122"/>
              </a:rPr>
              <a:t>C.</a:t>
            </a:r>
            <a:r>
              <a:rPr lang="zh-CN" altLang="en-US" sz="2400" b="1" dirty="0">
                <a:latin typeface="微软雅黑" panose="020B0503020204020204" charset="-122"/>
                <a:ea typeface="微软雅黑" panose="020B0503020204020204" charset="-122"/>
                <a:cs typeface="微软雅黑" panose="020B0503020204020204" charset="-122"/>
              </a:rPr>
              <a:t>有独立的财务会计等核算机构；</a:t>
            </a:r>
            <a:endParaRPr lang="zh-CN" altLang="en-US" sz="2400" b="1" dirty="0">
              <a:latin typeface="微软雅黑" panose="020B0503020204020204" charset="-122"/>
              <a:ea typeface="微软雅黑" panose="020B0503020204020204" charset="-122"/>
              <a:cs typeface="微软雅黑" panose="020B0503020204020204" charset="-122"/>
            </a:endParaRPr>
          </a:p>
          <a:p>
            <a:r>
              <a:rPr lang="en-US" altLang="zh-CN" sz="2400" b="1" dirty="0">
                <a:latin typeface="微软雅黑" panose="020B0503020204020204" charset="-122"/>
                <a:ea typeface="微软雅黑" panose="020B0503020204020204" charset="-122"/>
                <a:cs typeface="微软雅黑" panose="020B0503020204020204" charset="-122"/>
              </a:rPr>
              <a:t>D.</a:t>
            </a:r>
            <a:r>
              <a:rPr lang="zh-CN" altLang="en-US" sz="2400" b="1" dirty="0">
                <a:latin typeface="微软雅黑" panose="020B0503020204020204" charset="-122"/>
                <a:ea typeface="微软雅黑" panose="020B0503020204020204" charset="-122"/>
                <a:cs typeface="微软雅黑" panose="020B0503020204020204" charset="-122"/>
              </a:rPr>
              <a:t>对国家承担纳税义务；</a:t>
            </a:r>
            <a:endParaRPr lang="zh-CN" altLang="en-US" sz="2400" b="1" dirty="0">
              <a:latin typeface="微软雅黑" panose="020B0503020204020204" charset="-122"/>
              <a:ea typeface="微软雅黑" panose="020B0503020204020204" charset="-122"/>
              <a:cs typeface="微软雅黑" panose="020B0503020204020204" charset="-122"/>
            </a:endParaRPr>
          </a:p>
          <a:p>
            <a:r>
              <a:rPr lang="en-US" altLang="zh-CN" sz="2400" b="1" dirty="0">
                <a:latin typeface="微软雅黑" panose="020B0503020204020204" charset="-122"/>
                <a:ea typeface="微软雅黑" panose="020B0503020204020204" charset="-122"/>
                <a:cs typeface="微软雅黑" panose="020B0503020204020204" charset="-122"/>
              </a:rPr>
              <a:t>E.</a:t>
            </a:r>
            <a:r>
              <a:rPr lang="zh-CN" altLang="en-US" sz="2400" b="1" dirty="0">
                <a:latin typeface="微软雅黑" panose="020B0503020204020204" charset="-122"/>
                <a:ea typeface="微软雅黑" panose="020B0503020204020204" charset="-122"/>
                <a:cs typeface="微软雅黑" panose="020B0503020204020204" charset="-122"/>
              </a:rPr>
              <a:t>对自己的经营活动成果承担经济上的</a:t>
            </a:r>
            <a:endParaRPr lang="zh-CN" altLang="en-US" sz="2400" b="1" dirty="0">
              <a:latin typeface="微软雅黑" panose="020B0503020204020204" charset="-122"/>
              <a:ea typeface="微软雅黑" panose="020B0503020204020204" charset="-122"/>
              <a:cs typeface="微软雅黑" panose="020B0503020204020204" charset="-122"/>
            </a:endParaRPr>
          </a:p>
          <a:p>
            <a:r>
              <a:rPr lang="zh-CN" altLang="en-US" sz="2400" b="1" dirty="0">
                <a:latin typeface="微软雅黑" panose="020B0503020204020204" charset="-122"/>
                <a:ea typeface="微软雅黑" panose="020B0503020204020204" charset="-122"/>
                <a:cs typeface="微软雅黑" panose="020B0503020204020204" charset="-122"/>
              </a:rPr>
              <a:t>       责任，自负盈亏，有独立的经济利益。</a:t>
            </a:r>
            <a:endParaRPr lang="zh-CN" altLang="en-US" sz="2400" b="1" dirty="0">
              <a:latin typeface="微软雅黑" panose="020B0503020204020204" charset="-122"/>
              <a:ea typeface="微软雅黑" panose="020B0503020204020204" charset="-122"/>
              <a:cs typeface="微软雅黑" panose="020B0503020204020204" charset="-122"/>
            </a:endParaRPr>
          </a:p>
        </p:txBody>
      </p:sp>
      <p:sp>
        <p:nvSpPr>
          <p:cNvPr id="106504" name="Text Box 13"/>
          <p:cNvSpPr txBox="1"/>
          <p:nvPr/>
        </p:nvSpPr>
        <p:spPr>
          <a:xfrm>
            <a:off x="395605" y="4624388"/>
            <a:ext cx="7194550" cy="460375"/>
          </a:xfrm>
          <a:prstGeom prst="rect">
            <a:avLst/>
          </a:prstGeom>
          <a:noFill/>
          <a:ln w="9525">
            <a:noFill/>
          </a:ln>
        </p:spPr>
        <p:txBody>
          <a:bodyPr wrap="none">
            <a:spAutoFit/>
          </a:bodyPr>
          <a:p>
            <a:r>
              <a:rPr lang="zh-CN" altLang="en-US" sz="2400" b="1" dirty="0">
                <a:latin typeface="Arial" panose="020B0604020202020204" pitchFamily="34" charset="0"/>
              </a:rPr>
              <a:t>■</a:t>
            </a:r>
            <a:r>
              <a:rPr lang="zh-CN" altLang="en-US" sz="2400" b="1" dirty="0">
                <a:latin typeface="微软雅黑" panose="020B0503020204020204" charset="-122"/>
                <a:ea typeface="微软雅黑" panose="020B0503020204020204" charset="-122"/>
              </a:rPr>
              <a:t>履行一定的手续（办理登记手续，取得法律承认）</a:t>
            </a:r>
            <a:endParaRPr lang="zh-CN" altLang="en-US" sz="2400" b="1" dirty="0">
              <a:latin typeface="微软雅黑" panose="020B0503020204020204" charset="-122"/>
              <a:ea typeface="微软雅黑" panose="020B0503020204020204" charset="-122"/>
            </a:endParaRPr>
          </a:p>
        </p:txBody>
      </p:sp>
      <p:sp>
        <p:nvSpPr>
          <p:cNvPr id="106505" name="Text Box 14"/>
          <p:cNvSpPr txBox="1"/>
          <p:nvPr/>
        </p:nvSpPr>
        <p:spPr>
          <a:xfrm>
            <a:off x="1187768" y="5661343"/>
            <a:ext cx="1081087" cy="460375"/>
          </a:xfrm>
          <a:prstGeom prst="rect">
            <a:avLst/>
          </a:prstGeom>
          <a:solidFill>
            <a:srgbClr val="00FFFF"/>
          </a:solidFill>
          <a:ln w="9525">
            <a:noFill/>
          </a:ln>
        </p:spPr>
        <p:txBody>
          <a:bodyPr>
            <a:spAutoFit/>
          </a:bodyPr>
          <a:p>
            <a:pPr>
              <a:spcBef>
                <a:spcPct val="50000"/>
              </a:spcBef>
            </a:pPr>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rPr>
              <a:t>申  请</a:t>
            </a:r>
            <a:endParaRPr lang="zh-CN" altLang="en-US" sz="2400" b="1" dirty="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106506" name="AutoShape 15"/>
          <p:cNvSpPr/>
          <p:nvPr/>
        </p:nvSpPr>
        <p:spPr>
          <a:xfrm>
            <a:off x="2555558" y="5661343"/>
            <a:ext cx="457200" cy="457200"/>
          </a:xfrm>
          <a:prstGeom prst="rightArrow">
            <a:avLst>
              <a:gd name="adj1" fmla="val 50000"/>
              <a:gd name="adj2" fmla="val 25000"/>
            </a:avLst>
          </a:prstGeom>
          <a:solidFill>
            <a:srgbClr val="FFCC00"/>
          </a:solidFill>
          <a:ln w="9525" cap="flat" cmpd="sng">
            <a:solidFill>
              <a:schemeClr val="tx1"/>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sp>
        <p:nvSpPr>
          <p:cNvPr id="106507" name="AutoShape 18"/>
          <p:cNvSpPr/>
          <p:nvPr/>
        </p:nvSpPr>
        <p:spPr>
          <a:xfrm>
            <a:off x="4715828" y="5661343"/>
            <a:ext cx="457200" cy="457200"/>
          </a:xfrm>
          <a:prstGeom prst="rightArrow">
            <a:avLst>
              <a:gd name="adj1" fmla="val 50000"/>
              <a:gd name="adj2" fmla="val 25000"/>
            </a:avLst>
          </a:prstGeom>
          <a:solidFill>
            <a:srgbClr val="FFCC00"/>
          </a:solidFill>
          <a:ln w="9525" cap="flat" cmpd="sng">
            <a:solidFill>
              <a:schemeClr val="tx1"/>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sp>
        <p:nvSpPr>
          <p:cNvPr id="106508" name="Text Box 19"/>
          <p:cNvSpPr txBox="1"/>
          <p:nvPr/>
        </p:nvSpPr>
        <p:spPr>
          <a:xfrm>
            <a:off x="5473700" y="5661343"/>
            <a:ext cx="1079500" cy="460375"/>
          </a:xfrm>
          <a:prstGeom prst="rect">
            <a:avLst/>
          </a:prstGeom>
          <a:solidFill>
            <a:srgbClr val="00FFFF"/>
          </a:solidFill>
          <a:ln w="9525">
            <a:noFill/>
          </a:ln>
        </p:spPr>
        <p:txBody>
          <a:bodyPr>
            <a:spAutoFit/>
          </a:bodyPr>
          <a:p>
            <a:pPr>
              <a:spcBef>
                <a:spcPct val="50000"/>
              </a:spcBef>
            </a:pPr>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rPr>
              <a:t>登  记</a:t>
            </a:r>
            <a:endParaRPr lang="zh-CN" altLang="en-US" sz="2400" b="1" dirty="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106509" name="Text Box 20"/>
          <p:cNvSpPr txBox="1"/>
          <p:nvPr/>
        </p:nvSpPr>
        <p:spPr>
          <a:xfrm>
            <a:off x="3275648" y="5661660"/>
            <a:ext cx="1081087" cy="460375"/>
          </a:xfrm>
          <a:prstGeom prst="rect">
            <a:avLst/>
          </a:prstGeom>
          <a:solidFill>
            <a:srgbClr val="00FFFF"/>
          </a:solidFill>
          <a:ln w="9525">
            <a:noFill/>
          </a:ln>
        </p:spPr>
        <p:txBody>
          <a:bodyPr>
            <a:spAutoFit/>
          </a:bodyPr>
          <a:p>
            <a:pPr>
              <a:spcBef>
                <a:spcPct val="50000"/>
              </a:spcBef>
            </a:pPr>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rPr>
              <a:t>审  批</a:t>
            </a:r>
            <a:endParaRPr lang="zh-CN" altLang="en-US" sz="2400" b="1" dirty="0">
              <a:solidFill>
                <a:srgbClr val="FF0000"/>
              </a:solidFill>
              <a:latin typeface="微软雅黑" panose="020B0503020204020204" charset="-122"/>
              <a:ea typeface="微软雅黑" panose="020B0503020204020204" charset="-122"/>
              <a:cs typeface="微软雅黑" panose="020B0503020204020204" charset="-122"/>
            </a:endParaRPr>
          </a:p>
        </p:txBody>
      </p:sp>
      <p:pic>
        <p:nvPicPr>
          <p:cNvPr id="2" name="图片 1"/>
          <p:cNvPicPr>
            <a:picLocks noChangeAspect="1"/>
          </p:cNvPicPr>
          <p:nvPr/>
        </p:nvPicPr>
        <p:blipFill>
          <a:blip r:embed="rId2"/>
          <a:stretch>
            <a:fillRect/>
          </a:stretch>
        </p:blipFill>
        <p:spPr>
          <a:xfrm>
            <a:off x="5634990" y="972185"/>
            <a:ext cx="3564255" cy="273621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7522"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07523" name="Rectangle 8"/>
          <p:cNvSpPr>
            <a:spLocks noGrp="1"/>
          </p:cNvSpPr>
          <p:nvPr>
            <p:ph type="title"/>
          </p:nvPr>
        </p:nvSpPr>
        <p:spPr>
          <a:xfrm>
            <a:off x="266700" y="133350"/>
            <a:ext cx="4592320"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52937" name="AutoShape 9">
            <a:hlinkClick r:id="rId1" action="ppaction://hlinksldjump"/>
          </p:cNvPr>
          <p:cNvSpPr>
            <a:spLocks noChangeArrowheads="1"/>
          </p:cNvSpPr>
          <p:nvPr/>
        </p:nvSpPr>
        <p:spPr bwMode="gray">
          <a:xfrm>
            <a:off x="5435918" y="116523"/>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第二节  做现代企业人</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07525" name="Text Box 10"/>
          <p:cNvSpPr txBox="1"/>
          <p:nvPr/>
        </p:nvSpPr>
        <p:spPr>
          <a:xfrm>
            <a:off x="250825" y="1200150"/>
            <a:ext cx="3505835" cy="460375"/>
          </a:xfrm>
          <a:prstGeom prst="rect">
            <a:avLst/>
          </a:prstGeom>
          <a:noFill/>
          <a:ln w="9525">
            <a:noFill/>
          </a:ln>
          <a:effectLst>
            <a:prstShdw prst="shdw17" dist="17961" dir="2699999">
              <a:schemeClr val="bg2"/>
            </a:prstShdw>
          </a:effectLst>
        </p:spPr>
        <p:txBody>
          <a:bodyPr wrap="none">
            <a:spAutoFit/>
          </a:bodyPr>
          <a:p>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2.</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公司是企业的重要形式</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07526" name="Text Box 11"/>
          <p:cNvSpPr txBox="1"/>
          <p:nvPr/>
        </p:nvSpPr>
        <p:spPr>
          <a:xfrm>
            <a:off x="538163" y="1773238"/>
            <a:ext cx="4321175" cy="460375"/>
          </a:xfrm>
          <a:prstGeom prst="rect">
            <a:avLst/>
          </a:prstGeom>
          <a:noFill/>
          <a:ln w="9525">
            <a:noFill/>
          </a:ln>
        </p:spPr>
        <p:txBody>
          <a:bodyPr>
            <a:spAutoFit/>
          </a:bodyPr>
          <a:p>
            <a:pPr>
              <a:spcBef>
                <a:spcPct val="50000"/>
              </a:spcBef>
            </a:pP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1</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）公司的含义</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07527" name="Text Box 12"/>
          <p:cNvSpPr txBox="1"/>
          <p:nvPr/>
        </p:nvSpPr>
        <p:spPr>
          <a:xfrm>
            <a:off x="827405" y="2421255"/>
            <a:ext cx="7614285" cy="953135"/>
          </a:xfrm>
          <a:prstGeom prst="rect">
            <a:avLst/>
          </a:prstGeom>
          <a:noFill/>
          <a:ln w="9525">
            <a:noFill/>
          </a:ln>
        </p:spPr>
        <p:txBody>
          <a:bodyPr wrap="square">
            <a:spAutoFit/>
          </a:bodyPr>
          <a:p>
            <a:pPr>
              <a:spcBef>
                <a:spcPct val="50000"/>
              </a:spcBef>
            </a:pPr>
            <a:r>
              <a:rPr lang="zh-CN" altLang="en-US" sz="3200" b="1" dirty="0">
                <a:solidFill>
                  <a:srgbClr val="FF0000"/>
                </a:solidFill>
                <a:latin typeface="Times New Roman" panose="02020603050405020304" pitchFamily="18" charset="0"/>
              </a:rPr>
              <a:t>     </a:t>
            </a:r>
            <a:r>
              <a:rPr lang="zh-CN" altLang="en-US" sz="2400" b="1" dirty="0">
                <a:latin typeface="微软雅黑" panose="020B0503020204020204" charset="-122"/>
                <a:ea typeface="微软雅黑" panose="020B0503020204020204" charset="-122"/>
              </a:rPr>
              <a:t>公司就是依法设立，由法定数额的的股东所组成的，以盈利为目的的经济组织。</a:t>
            </a:r>
            <a:endParaRPr lang="zh-CN" altLang="en-US" sz="2400" b="1" dirty="0">
              <a:latin typeface="微软雅黑" panose="020B0503020204020204" charset="-122"/>
              <a:ea typeface="微软雅黑" panose="020B0503020204020204" charset="-122"/>
            </a:endParaRPr>
          </a:p>
        </p:txBody>
      </p:sp>
      <p:sp>
        <p:nvSpPr>
          <p:cNvPr id="107528" name="Text Box 13"/>
          <p:cNvSpPr txBox="1"/>
          <p:nvPr/>
        </p:nvSpPr>
        <p:spPr>
          <a:xfrm>
            <a:off x="539750" y="4652963"/>
            <a:ext cx="1871663" cy="460375"/>
          </a:xfrm>
          <a:prstGeom prst="rect">
            <a:avLst/>
          </a:prstGeom>
          <a:noFill/>
          <a:ln w="9525">
            <a:noFill/>
          </a:ln>
        </p:spPr>
        <p:txBody>
          <a:bodyPr>
            <a:spAutoFit/>
          </a:bodyPr>
          <a:p>
            <a:pPr>
              <a:spcBef>
                <a:spcPct val="50000"/>
              </a:spcBef>
            </a:pP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2</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）类型</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07529" name="AutoShape 14"/>
          <p:cNvSpPr/>
          <p:nvPr/>
        </p:nvSpPr>
        <p:spPr>
          <a:xfrm>
            <a:off x="2767013" y="4221163"/>
            <a:ext cx="76200" cy="1371600"/>
          </a:xfrm>
          <a:prstGeom prst="leftBrace">
            <a:avLst>
              <a:gd name="adj1" fmla="val 150000"/>
              <a:gd name="adj2" fmla="val 50000"/>
            </a:avLst>
          </a:prstGeom>
          <a:noFill/>
          <a:ln w="9525" cap="flat" cmpd="sng">
            <a:solidFill>
              <a:schemeClr val="tx1"/>
            </a:solidFill>
            <a:prstDash val="solid"/>
            <a:headEnd type="none" w="med" len="med"/>
            <a:tailEnd type="none" w="med" len="med"/>
          </a:ln>
        </p:spPr>
        <p:txBody>
          <a:bodyPr wrap="none" anchor="ctr" anchorCtr="0"/>
          <a:p>
            <a:endParaRPr lang="zh-CN" altLang="en-US" dirty="0">
              <a:latin typeface="Arial" panose="020B0604020202020204" pitchFamily="34" charset="0"/>
            </a:endParaRPr>
          </a:p>
        </p:txBody>
      </p:sp>
      <p:sp>
        <p:nvSpPr>
          <p:cNvPr id="107530" name="Text Box 15"/>
          <p:cNvSpPr txBox="1"/>
          <p:nvPr/>
        </p:nvSpPr>
        <p:spPr>
          <a:xfrm>
            <a:off x="2843213" y="4076700"/>
            <a:ext cx="2520950" cy="460375"/>
          </a:xfrm>
          <a:prstGeom prst="rect">
            <a:avLst/>
          </a:prstGeom>
          <a:noFill/>
          <a:ln w="9525">
            <a:noFill/>
          </a:ln>
        </p:spPr>
        <p:txBody>
          <a:bodyPr>
            <a:spAutoFit/>
          </a:bodyPr>
          <a:p>
            <a:pPr>
              <a:spcBef>
                <a:spcPct val="50000"/>
              </a:spcBef>
            </a:pPr>
            <a:r>
              <a:rPr lang="zh-CN" altLang="en-US" sz="2400" b="1" dirty="0">
                <a:latin typeface="微软雅黑" panose="020B0503020204020204" charset="-122"/>
                <a:ea typeface="微软雅黑" panose="020B0503020204020204" charset="-122"/>
              </a:rPr>
              <a:t>股份有限公司</a:t>
            </a:r>
            <a:endParaRPr lang="zh-CN" altLang="en-US" sz="2400" b="1" dirty="0">
              <a:latin typeface="微软雅黑" panose="020B0503020204020204" charset="-122"/>
              <a:ea typeface="微软雅黑" panose="020B0503020204020204" charset="-122"/>
            </a:endParaRPr>
          </a:p>
        </p:txBody>
      </p:sp>
      <p:sp>
        <p:nvSpPr>
          <p:cNvPr id="107531" name="Text Box 16"/>
          <p:cNvSpPr txBox="1"/>
          <p:nvPr/>
        </p:nvSpPr>
        <p:spPr>
          <a:xfrm>
            <a:off x="2843213" y="5438775"/>
            <a:ext cx="2663825" cy="460375"/>
          </a:xfrm>
          <a:prstGeom prst="rect">
            <a:avLst/>
          </a:prstGeom>
          <a:noFill/>
          <a:ln w="9525">
            <a:noFill/>
          </a:ln>
        </p:spPr>
        <p:txBody>
          <a:bodyPr>
            <a:spAutoFit/>
          </a:bodyPr>
          <a:p>
            <a:pPr>
              <a:spcBef>
                <a:spcPct val="50000"/>
              </a:spcBef>
            </a:pPr>
            <a:r>
              <a:rPr lang="zh-CN" altLang="en-US" sz="2400" b="1" dirty="0">
                <a:latin typeface="微软雅黑" panose="020B0503020204020204" charset="-122"/>
                <a:ea typeface="微软雅黑" panose="020B0503020204020204" charset="-122"/>
              </a:rPr>
              <a:t>有限责任公司</a:t>
            </a:r>
            <a:endParaRPr lang="zh-CN" altLang="en-US" sz="2400" b="1"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5299710" y="3068955"/>
            <a:ext cx="3080385" cy="362077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8546"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08547" name="Rectangle 8"/>
          <p:cNvSpPr>
            <a:spLocks noGrp="1"/>
          </p:cNvSpPr>
          <p:nvPr>
            <p:ph type="title"/>
          </p:nvPr>
        </p:nvSpPr>
        <p:spPr>
          <a:xfrm>
            <a:off x="266700" y="133350"/>
            <a:ext cx="444436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53961" name="AutoShape 9">
            <a:hlinkClick r:id="rId1" action="ppaction://hlinksldjump"/>
          </p:cNvPr>
          <p:cNvSpPr>
            <a:spLocks noChangeArrowheads="1"/>
          </p:cNvSpPr>
          <p:nvPr/>
        </p:nvSpPr>
        <p:spPr bwMode="gray">
          <a:xfrm>
            <a:off x="5148263" y="11684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第二节  做现代企业人</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08549" name="Text Box 10"/>
          <p:cNvSpPr txBox="1"/>
          <p:nvPr/>
        </p:nvSpPr>
        <p:spPr>
          <a:xfrm>
            <a:off x="468313" y="1773238"/>
            <a:ext cx="3600450" cy="460375"/>
          </a:xfrm>
          <a:prstGeom prst="rect">
            <a:avLst/>
          </a:prstGeom>
          <a:noFill/>
          <a:ln w="9525">
            <a:noFill/>
          </a:ln>
        </p:spPr>
        <p:txBody>
          <a:bodyPr>
            <a:spAutoFit/>
          </a:bodyPr>
          <a:p>
            <a:pPr>
              <a:spcBef>
                <a:spcPct val="50000"/>
              </a:spcBef>
            </a:pP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A.</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股份有限公司的含义</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08550" name="Text Box 11"/>
          <p:cNvSpPr txBox="1"/>
          <p:nvPr/>
        </p:nvSpPr>
        <p:spPr>
          <a:xfrm>
            <a:off x="395288" y="3068638"/>
            <a:ext cx="8208962" cy="1568450"/>
          </a:xfrm>
          <a:prstGeom prst="rect">
            <a:avLst/>
          </a:prstGeom>
          <a:noFill/>
          <a:ln w="9525">
            <a:noFill/>
          </a:ln>
        </p:spPr>
        <p:txBody>
          <a:bodyPr>
            <a:spAutoFit/>
          </a:bodyPr>
          <a:p>
            <a:r>
              <a:rPr lang="en-US" altLang="zh-CN" sz="2400" b="1" dirty="0">
                <a:latin typeface="微软雅黑" panose="020B0503020204020204" charset="-122"/>
                <a:ea typeface="微软雅黑" panose="020B0503020204020204" charset="-122"/>
              </a:rPr>
              <a:t>       </a:t>
            </a:r>
            <a:r>
              <a:rPr lang="zh-CN" altLang="en-US" sz="2400" b="1" dirty="0">
                <a:latin typeface="微软雅黑" panose="020B0503020204020204" charset="-122"/>
                <a:ea typeface="微软雅黑" panose="020B0503020204020204" charset="-122"/>
              </a:rPr>
              <a:t>通过发行股票筹集资本，把全部资本分为等额股份，股东以其所持有的股份数额，对公司承担有限责任，公司则以全部资产对自己的债务承担责任的企业法人</a:t>
            </a:r>
            <a:endParaRPr lang="zh-CN" altLang="en-US" sz="2400" b="1" dirty="0">
              <a:latin typeface="微软雅黑" panose="020B0503020204020204" charset="-122"/>
              <a:ea typeface="微软雅黑" panose="020B0503020204020204" charset="-122"/>
            </a:endParaRPr>
          </a:p>
          <a:p>
            <a:endParaRPr lang="zh-CN" altLang="en-US" sz="2400" b="1"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1403985" y="4254500"/>
            <a:ext cx="6932930" cy="239268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9570"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09571" name="Rectangle 8"/>
          <p:cNvSpPr>
            <a:spLocks noGrp="1"/>
          </p:cNvSpPr>
          <p:nvPr>
            <p:ph type="title"/>
          </p:nvPr>
        </p:nvSpPr>
        <p:spPr>
          <a:xfrm>
            <a:off x="266700" y="133350"/>
            <a:ext cx="4521200"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54985" name="AutoShape 9">
            <a:hlinkClick r:id="rId1" action="ppaction://hlinksldjump"/>
          </p:cNvPr>
          <p:cNvSpPr>
            <a:spLocks noChangeArrowheads="1"/>
          </p:cNvSpPr>
          <p:nvPr/>
        </p:nvSpPr>
        <p:spPr bwMode="gray">
          <a:xfrm>
            <a:off x="5364163" y="13970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第二节  做现代企业人</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09573" name="Text Box 10"/>
          <p:cNvSpPr txBox="1"/>
          <p:nvPr/>
        </p:nvSpPr>
        <p:spPr>
          <a:xfrm>
            <a:off x="250825" y="1200150"/>
            <a:ext cx="1697355" cy="460375"/>
          </a:xfrm>
          <a:prstGeom prst="rect">
            <a:avLst/>
          </a:prstGeom>
          <a:noFill/>
          <a:ln w="9525">
            <a:noFill/>
          </a:ln>
        </p:spPr>
        <p:txBody>
          <a:bodyPr wrap="none">
            <a:spAutoFit/>
          </a:bodyPr>
          <a:p>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B.</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组织形式</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09574" name="Rectangle 11"/>
          <p:cNvSpPr/>
          <p:nvPr/>
        </p:nvSpPr>
        <p:spPr>
          <a:xfrm>
            <a:off x="323850" y="1844675"/>
            <a:ext cx="2286000" cy="762000"/>
          </a:xfrm>
          <a:prstGeom prst="rect">
            <a:avLst/>
          </a:prstGeom>
          <a:solidFill>
            <a:schemeClr val="folHlink"/>
          </a:solidFill>
          <a:ln w="9525" cap="flat" cmpd="sng">
            <a:solidFill>
              <a:schemeClr val="tx1"/>
            </a:solidFill>
            <a:prstDash val="solid"/>
            <a:miter/>
            <a:headEnd type="none" w="med" len="med"/>
            <a:tailEnd type="none" w="med" len="med"/>
          </a:ln>
        </p:spPr>
        <p:txBody>
          <a:bodyPr wrap="none" anchor="ctr" anchorCtr="0"/>
          <a:p>
            <a:pPr algn="ctr"/>
            <a:r>
              <a:rPr lang="zh-CN" altLang="en-US" sz="2400" b="1" dirty="0">
                <a:solidFill>
                  <a:schemeClr val="bg1"/>
                </a:solidFill>
                <a:latin typeface="微软雅黑" panose="020B0503020204020204" charset="-122"/>
                <a:ea typeface="微软雅黑" panose="020B0503020204020204" charset="-122"/>
              </a:rPr>
              <a:t>股东大会</a:t>
            </a:r>
            <a:endParaRPr lang="zh-CN" altLang="en-US" sz="2400" b="1" dirty="0">
              <a:solidFill>
                <a:schemeClr val="bg1"/>
              </a:solidFill>
              <a:latin typeface="微软雅黑" panose="020B0503020204020204" charset="-122"/>
              <a:ea typeface="微软雅黑" panose="020B0503020204020204" charset="-122"/>
            </a:endParaRPr>
          </a:p>
        </p:txBody>
      </p:sp>
      <p:sp>
        <p:nvSpPr>
          <p:cNvPr id="109575" name="Line 12"/>
          <p:cNvSpPr/>
          <p:nvPr/>
        </p:nvSpPr>
        <p:spPr>
          <a:xfrm>
            <a:off x="1476375" y="2636838"/>
            <a:ext cx="0" cy="792162"/>
          </a:xfrm>
          <a:prstGeom prst="line">
            <a:avLst/>
          </a:prstGeom>
          <a:ln w="9525" cap="flat" cmpd="sng">
            <a:solidFill>
              <a:srgbClr val="FF00FF"/>
            </a:solidFill>
            <a:prstDash val="solid"/>
            <a:headEnd type="none" w="med" len="med"/>
            <a:tailEnd type="triangle" w="med" len="med"/>
          </a:ln>
        </p:spPr>
      </p:sp>
      <p:sp>
        <p:nvSpPr>
          <p:cNvPr id="109576" name="Rectangle 13"/>
          <p:cNvSpPr/>
          <p:nvPr/>
        </p:nvSpPr>
        <p:spPr>
          <a:xfrm>
            <a:off x="250825" y="3429000"/>
            <a:ext cx="2362200" cy="762000"/>
          </a:xfrm>
          <a:prstGeom prst="rect">
            <a:avLst/>
          </a:prstGeom>
          <a:solidFill>
            <a:schemeClr val="folHlink"/>
          </a:solidFill>
          <a:ln w="9525" cap="flat" cmpd="sng">
            <a:solidFill>
              <a:schemeClr val="tx1"/>
            </a:solidFill>
            <a:prstDash val="solid"/>
            <a:miter/>
            <a:headEnd type="none" w="med" len="med"/>
            <a:tailEnd type="none" w="med" len="med"/>
          </a:ln>
        </p:spPr>
        <p:txBody>
          <a:bodyPr wrap="none" anchor="ctr" anchorCtr="0"/>
          <a:p>
            <a:pPr algn="ctr"/>
            <a:r>
              <a:rPr lang="zh-CN" altLang="en-US" sz="2400" b="1" dirty="0">
                <a:solidFill>
                  <a:schemeClr val="bg1"/>
                </a:solidFill>
                <a:latin typeface="微软雅黑" panose="020B0503020204020204" charset="-122"/>
                <a:ea typeface="微软雅黑" panose="020B0503020204020204" charset="-122"/>
              </a:rPr>
              <a:t>董事会</a:t>
            </a:r>
            <a:endParaRPr lang="zh-CN" altLang="en-US" sz="2400" b="1" dirty="0">
              <a:solidFill>
                <a:schemeClr val="bg1"/>
              </a:solidFill>
              <a:latin typeface="微软雅黑" panose="020B0503020204020204" charset="-122"/>
              <a:ea typeface="微软雅黑" panose="020B0503020204020204" charset="-122"/>
            </a:endParaRPr>
          </a:p>
        </p:txBody>
      </p:sp>
      <p:sp>
        <p:nvSpPr>
          <p:cNvPr id="109577" name="Text Box 15"/>
          <p:cNvSpPr txBox="1"/>
          <p:nvPr/>
        </p:nvSpPr>
        <p:spPr>
          <a:xfrm>
            <a:off x="2700338" y="1773238"/>
            <a:ext cx="2189480" cy="891540"/>
          </a:xfrm>
          <a:prstGeom prst="rect">
            <a:avLst/>
          </a:prstGeom>
          <a:noFill/>
          <a:ln w="9525">
            <a:noFill/>
          </a:ln>
        </p:spPr>
        <p:txBody>
          <a:bodyPr wrap="none">
            <a:spAutoFit/>
          </a:bodyPr>
          <a:p>
            <a:r>
              <a:rPr lang="zh-CN" altLang="en-US" sz="2800" b="1" dirty="0">
                <a:solidFill>
                  <a:schemeClr val="bg1"/>
                </a:solidFill>
                <a:latin typeface="Times New Roman" panose="02020603050405020304" pitchFamily="18" charset="0"/>
              </a:rPr>
              <a:t>  </a:t>
            </a:r>
            <a:r>
              <a:rPr lang="zh-CN" altLang="en-US" sz="2400" b="1" dirty="0">
                <a:latin typeface="微软雅黑" panose="020B0503020204020204" charset="-122"/>
                <a:ea typeface="微软雅黑" panose="020B0503020204020204" charset="-122"/>
              </a:rPr>
              <a:t>（公司的最高</a:t>
            </a:r>
            <a:endParaRPr lang="zh-CN" altLang="en-US" sz="2400" b="1" dirty="0">
              <a:latin typeface="微软雅黑" panose="020B0503020204020204" charset="-122"/>
              <a:ea typeface="微软雅黑" panose="020B0503020204020204" charset="-122"/>
            </a:endParaRPr>
          </a:p>
          <a:p>
            <a:r>
              <a:rPr lang="zh-CN" altLang="en-US" sz="2400" b="1" dirty="0">
                <a:latin typeface="微软雅黑" panose="020B0503020204020204" charset="-122"/>
                <a:ea typeface="微软雅黑" panose="020B0503020204020204" charset="-122"/>
              </a:rPr>
              <a:t>权力机构）</a:t>
            </a:r>
            <a:endParaRPr lang="zh-CN" altLang="en-US" sz="2400" b="1" dirty="0">
              <a:latin typeface="微软雅黑" panose="020B0503020204020204" charset="-122"/>
              <a:ea typeface="微软雅黑" panose="020B0503020204020204" charset="-122"/>
            </a:endParaRPr>
          </a:p>
        </p:txBody>
      </p:sp>
      <p:sp>
        <p:nvSpPr>
          <p:cNvPr id="109578" name="Rectangle 16"/>
          <p:cNvSpPr/>
          <p:nvPr/>
        </p:nvSpPr>
        <p:spPr>
          <a:xfrm>
            <a:off x="900113" y="5013325"/>
            <a:ext cx="2362200" cy="762000"/>
          </a:xfrm>
          <a:prstGeom prst="rect">
            <a:avLst/>
          </a:prstGeom>
          <a:solidFill>
            <a:schemeClr val="folHlink"/>
          </a:solidFill>
          <a:ln w="9525" cap="flat" cmpd="sng">
            <a:solidFill>
              <a:schemeClr val="tx1"/>
            </a:solidFill>
            <a:prstDash val="solid"/>
            <a:miter/>
            <a:headEnd type="none" w="med" len="med"/>
            <a:tailEnd type="none" w="med" len="med"/>
          </a:ln>
        </p:spPr>
        <p:txBody>
          <a:bodyPr wrap="none" anchor="ctr" anchorCtr="0"/>
          <a:p>
            <a:pPr algn="ctr"/>
            <a:r>
              <a:rPr lang="zh-CN" altLang="en-US" sz="2400" b="1" dirty="0">
                <a:solidFill>
                  <a:schemeClr val="bg1"/>
                </a:solidFill>
                <a:latin typeface="微软雅黑" panose="020B0503020204020204" charset="-122"/>
                <a:ea typeface="微软雅黑" panose="020B0503020204020204" charset="-122"/>
              </a:rPr>
              <a:t>总经理</a:t>
            </a:r>
            <a:endParaRPr lang="zh-CN" altLang="en-US" sz="2400" b="1" dirty="0">
              <a:solidFill>
                <a:schemeClr val="bg1"/>
              </a:solidFill>
              <a:latin typeface="微软雅黑" panose="020B0503020204020204" charset="-122"/>
              <a:ea typeface="微软雅黑" panose="020B0503020204020204" charset="-122"/>
            </a:endParaRPr>
          </a:p>
        </p:txBody>
      </p:sp>
      <p:sp>
        <p:nvSpPr>
          <p:cNvPr id="109579" name="Line 17"/>
          <p:cNvSpPr/>
          <p:nvPr/>
        </p:nvSpPr>
        <p:spPr>
          <a:xfrm>
            <a:off x="1476375" y="4221163"/>
            <a:ext cx="0" cy="792162"/>
          </a:xfrm>
          <a:prstGeom prst="line">
            <a:avLst/>
          </a:prstGeom>
          <a:ln w="9525" cap="flat" cmpd="sng">
            <a:solidFill>
              <a:srgbClr val="FF00FF"/>
            </a:solidFill>
            <a:prstDash val="solid"/>
            <a:headEnd type="none" w="med" len="med"/>
            <a:tailEnd type="triangle" w="med" len="med"/>
          </a:ln>
        </p:spPr>
      </p:sp>
      <p:sp>
        <p:nvSpPr>
          <p:cNvPr id="109580" name="Text Box 18"/>
          <p:cNvSpPr txBox="1"/>
          <p:nvPr/>
        </p:nvSpPr>
        <p:spPr>
          <a:xfrm>
            <a:off x="2819400" y="3200400"/>
            <a:ext cx="2225675" cy="829945"/>
          </a:xfrm>
          <a:prstGeom prst="rect">
            <a:avLst/>
          </a:prstGeom>
          <a:noFill/>
          <a:ln w="9525">
            <a:noFill/>
          </a:ln>
        </p:spPr>
        <p:txBody>
          <a:bodyPr>
            <a:spAutoFit/>
          </a:bodyPr>
          <a:p>
            <a:r>
              <a:rPr lang="zh-CN" altLang="en-US" sz="2400" b="1" dirty="0">
                <a:latin typeface="微软雅黑" panose="020B0503020204020204" charset="-122"/>
                <a:ea typeface="微软雅黑" panose="020B0503020204020204" charset="-122"/>
              </a:rPr>
              <a:t>（股东大会的常设机构）</a:t>
            </a:r>
            <a:endParaRPr lang="zh-CN" altLang="en-US" sz="2400" b="1" dirty="0">
              <a:latin typeface="微软雅黑" panose="020B0503020204020204" charset="-122"/>
              <a:ea typeface="微软雅黑" panose="020B0503020204020204" charset="-122"/>
            </a:endParaRPr>
          </a:p>
        </p:txBody>
      </p:sp>
      <p:sp>
        <p:nvSpPr>
          <p:cNvPr id="109581" name="Text Box 19"/>
          <p:cNvSpPr txBox="1"/>
          <p:nvPr/>
        </p:nvSpPr>
        <p:spPr>
          <a:xfrm>
            <a:off x="3419475" y="4868863"/>
            <a:ext cx="2362200" cy="829945"/>
          </a:xfrm>
          <a:prstGeom prst="rect">
            <a:avLst/>
          </a:prstGeom>
          <a:noFill/>
          <a:ln w="9525">
            <a:noFill/>
          </a:ln>
        </p:spPr>
        <p:txBody>
          <a:bodyPr>
            <a:spAutoFit/>
          </a:bodyPr>
          <a:p>
            <a:r>
              <a:rPr lang="zh-CN" altLang="en-US" sz="2400" b="1" dirty="0">
                <a:latin typeface="微软雅黑" panose="020B0503020204020204" charset="-122"/>
                <a:ea typeface="微软雅黑" panose="020B0503020204020204" charset="-122"/>
              </a:rPr>
              <a:t>（负责公司的日常经营）</a:t>
            </a:r>
            <a:endParaRPr lang="zh-CN" altLang="en-US" sz="2400" b="1" dirty="0">
              <a:latin typeface="微软雅黑" panose="020B0503020204020204" charset="-122"/>
              <a:ea typeface="微软雅黑" panose="020B0503020204020204" charset="-122"/>
            </a:endParaRPr>
          </a:p>
        </p:txBody>
      </p:sp>
      <p:sp>
        <p:nvSpPr>
          <p:cNvPr id="109582" name="Line 20"/>
          <p:cNvSpPr/>
          <p:nvPr/>
        </p:nvSpPr>
        <p:spPr>
          <a:xfrm>
            <a:off x="1476375" y="2997200"/>
            <a:ext cx="4876800" cy="0"/>
          </a:xfrm>
          <a:prstGeom prst="line">
            <a:avLst/>
          </a:prstGeom>
          <a:ln w="9525" cap="flat" cmpd="sng">
            <a:solidFill>
              <a:srgbClr val="FF00FF"/>
            </a:solidFill>
            <a:prstDash val="solid"/>
            <a:headEnd type="none" w="med" len="med"/>
            <a:tailEnd type="none" w="med" len="med"/>
          </a:ln>
        </p:spPr>
      </p:sp>
      <p:sp>
        <p:nvSpPr>
          <p:cNvPr id="109583" name="Rectangle 21"/>
          <p:cNvSpPr/>
          <p:nvPr/>
        </p:nvSpPr>
        <p:spPr>
          <a:xfrm>
            <a:off x="6443663" y="2565400"/>
            <a:ext cx="2438400" cy="762000"/>
          </a:xfrm>
          <a:prstGeom prst="rect">
            <a:avLst/>
          </a:prstGeom>
          <a:solidFill>
            <a:schemeClr val="folHlink"/>
          </a:solidFill>
          <a:ln w="9525" cap="flat" cmpd="sng">
            <a:solidFill>
              <a:schemeClr val="tx1"/>
            </a:solidFill>
            <a:prstDash val="solid"/>
            <a:miter/>
            <a:headEnd type="none" w="med" len="med"/>
            <a:tailEnd type="none" w="med" len="med"/>
          </a:ln>
        </p:spPr>
        <p:txBody>
          <a:bodyPr wrap="none" anchor="ctr" anchorCtr="0"/>
          <a:p>
            <a:pPr algn="ctr"/>
            <a:r>
              <a:rPr lang="zh-CN" altLang="en-US" sz="2400" b="1" dirty="0">
                <a:solidFill>
                  <a:schemeClr val="bg1"/>
                </a:solidFill>
                <a:latin typeface="微软雅黑" panose="020B0503020204020204" charset="-122"/>
                <a:ea typeface="微软雅黑" panose="020B0503020204020204" charset="-122"/>
              </a:rPr>
              <a:t>监事会</a:t>
            </a:r>
            <a:endParaRPr lang="zh-CN" altLang="en-US" sz="2400" b="1" dirty="0">
              <a:solidFill>
                <a:schemeClr val="bg1"/>
              </a:solidFill>
              <a:latin typeface="微软雅黑" panose="020B0503020204020204" charset="-122"/>
              <a:ea typeface="微软雅黑" panose="020B0503020204020204" charset="-122"/>
            </a:endParaRPr>
          </a:p>
        </p:txBody>
      </p:sp>
      <p:sp>
        <p:nvSpPr>
          <p:cNvPr id="109584" name="Line 22"/>
          <p:cNvSpPr/>
          <p:nvPr/>
        </p:nvSpPr>
        <p:spPr>
          <a:xfrm>
            <a:off x="5867400" y="3357563"/>
            <a:ext cx="0" cy="2159000"/>
          </a:xfrm>
          <a:prstGeom prst="line">
            <a:avLst/>
          </a:prstGeom>
          <a:ln w="9525" cap="flat" cmpd="sng">
            <a:solidFill>
              <a:srgbClr val="FF00FF"/>
            </a:solidFill>
            <a:prstDash val="solid"/>
            <a:headEnd type="none" w="med" len="med"/>
            <a:tailEnd type="none" w="med" len="med"/>
          </a:ln>
        </p:spPr>
      </p:sp>
      <p:sp>
        <p:nvSpPr>
          <p:cNvPr id="109585" name="Line 23"/>
          <p:cNvSpPr/>
          <p:nvPr/>
        </p:nvSpPr>
        <p:spPr>
          <a:xfrm flipH="1">
            <a:off x="4859338" y="3357563"/>
            <a:ext cx="990600" cy="0"/>
          </a:xfrm>
          <a:prstGeom prst="line">
            <a:avLst/>
          </a:prstGeom>
          <a:ln w="9525" cap="flat" cmpd="sng">
            <a:solidFill>
              <a:srgbClr val="FF00FF"/>
            </a:solidFill>
            <a:prstDash val="solid"/>
            <a:headEnd type="none" w="med" len="med"/>
            <a:tailEnd type="triangle" w="med" len="med"/>
          </a:ln>
        </p:spPr>
      </p:sp>
      <p:sp>
        <p:nvSpPr>
          <p:cNvPr id="109586" name="Line 24"/>
          <p:cNvSpPr/>
          <p:nvPr/>
        </p:nvSpPr>
        <p:spPr>
          <a:xfrm flipH="1">
            <a:off x="4787900" y="5516563"/>
            <a:ext cx="1066800" cy="0"/>
          </a:xfrm>
          <a:prstGeom prst="line">
            <a:avLst/>
          </a:prstGeom>
          <a:ln w="9525" cap="flat" cmpd="sng">
            <a:solidFill>
              <a:srgbClr val="FF00FF"/>
            </a:solidFill>
            <a:prstDash val="solid"/>
            <a:headEnd type="none" w="med" len="med"/>
            <a:tailEnd type="triangle" w="med" len="med"/>
          </a:ln>
        </p:spPr>
      </p:sp>
      <p:sp>
        <p:nvSpPr>
          <p:cNvPr id="109587" name="Text Box 25"/>
          <p:cNvSpPr txBox="1"/>
          <p:nvPr/>
        </p:nvSpPr>
        <p:spPr>
          <a:xfrm>
            <a:off x="6400800" y="4191000"/>
            <a:ext cx="990600" cy="460375"/>
          </a:xfrm>
          <a:prstGeom prst="rect">
            <a:avLst/>
          </a:prstGeom>
          <a:noFill/>
          <a:ln w="9525">
            <a:noFill/>
          </a:ln>
        </p:spPr>
        <p:txBody>
          <a:bodyPr>
            <a:spAutoFit/>
          </a:bodyPr>
          <a:p>
            <a:r>
              <a:rPr lang="zh-CN" altLang="en-US" sz="2400" b="1" dirty="0">
                <a:latin typeface="微软雅黑" panose="020B0503020204020204" charset="-122"/>
                <a:ea typeface="微软雅黑" panose="020B0503020204020204" charset="-122"/>
              </a:rPr>
              <a:t>监督</a:t>
            </a:r>
            <a:endParaRPr lang="zh-CN" altLang="en-US" sz="2400" b="1" dirty="0">
              <a:latin typeface="微软雅黑" panose="020B0503020204020204" charset="-122"/>
              <a:ea typeface="微软雅黑" panose="020B0503020204020204" charset="-122"/>
            </a:endParaRPr>
          </a:p>
        </p:txBody>
      </p:sp>
      <p:sp>
        <p:nvSpPr>
          <p:cNvPr id="109588" name="Line 26"/>
          <p:cNvSpPr/>
          <p:nvPr/>
        </p:nvSpPr>
        <p:spPr>
          <a:xfrm>
            <a:off x="7596188" y="3357563"/>
            <a:ext cx="0" cy="1295400"/>
          </a:xfrm>
          <a:prstGeom prst="line">
            <a:avLst/>
          </a:prstGeom>
          <a:ln w="9525" cap="flat" cmpd="sng">
            <a:solidFill>
              <a:srgbClr val="FF00FF"/>
            </a:solidFill>
            <a:prstDash val="solid"/>
            <a:headEnd type="none" w="med" len="med"/>
            <a:tailEnd type="none" w="med" len="med"/>
          </a:ln>
        </p:spPr>
      </p:sp>
      <p:sp>
        <p:nvSpPr>
          <p:cNvPr id="109589" name="Line 27"/>
          <p:cNvSpPr/>
          <p:nvPr/>
        </p:nvSpPr>
        <p:spPr>
          <a:xfrm flipH="1">
            <a:off x="5867400" y="4652963"/>
            <a:ext cx="1728788" cy="0"/>
          </a:xfrm>
          <a:prstGeom prst="line">
            <a:avLst/>
          </a:prstGeom>
          <a:ln w="9525" cap="flat" cmpd="sng">
            <a:solidFill>
              <a:srgbClr val="FF00FF"/>
            </a:solidFill>
            <a:prstDash val="solid"/>
            <a:headEnd type="none" w="med" len="med"/>
            <a:tailEnd type="none" w="med" len="med"/>
          </a:ln>
        </p:spPr>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0594"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10595" name="Rectangle 8"/>
          <p:cNvSpPr>
            <a:spLocks noGrp="1"/>
          </p:cNvSpPr>
          <p:nvPr>
            <p:ph type="title"/>
          </p:nvPr>
        </p:nvSpPr>
        <p:spPr>
          <a:xfrm>
            <a:off x="266700" y="133350"/>
            <a:ext cx="4455160"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58057" name="AutoShape 9">
            <a:hlinkClick r:id="rId1" action="ppaction://hlinksldjump"/>
          </p:cNvPr>
          <p:cNvSpPr>
            <a:spLocks noChangeArrowheads="1"/>
          </p:cNvSpPr>
          <p:nvPr/>
        </p:nvSpPr>
        <p:spPr bwMode="gray">
          <a:xfrm>
            <a:off x="5363528" y="11684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第二节  做现代企业人</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258058" name="Text Box 10"/>
          <p:cNvSpPr txBox="1">
            <a:spLocks noChangeArrowheads="1"/>
          </p:cNvSpPr>
          <p:nvPr/>
        </p:nvSpPr>
        <p:spPr bwMode="auto">
          <a:xfrm>
            <a:off x="250825" y="1185863"/>
            <a:ext cx="3218180" cy="460375"/>
          </a:xfrm>
          <a:prstGeom prst="rect">
            <a:avLst/>
          </a:prstGeom>
          <a:solidFill>
            <a:srgbClr val="FFFFFF"/>
          </a:solidFill>
          <a:ln w="9525" algn="ctr">
            <a:noFill/>
            <a:miter lim="800000"/>
          </a:ln>
          <a:effectLst/>
        </p:spPr>
        <p:txBody>
          <a:bodyPr wrap="none">
            <a:spAutoFit/>
          </a:bodyPr>
          <a:lstStyle/>
          <a:p>
            <a:pPr marR="0" defTabSz="914400">
              <a:buClrTx/>
              <a:buSzTx/>
              <a:buFontTx/>
              <a:buNone/>
              <a:defRPr/>
            </a:pPr>
            <a:r>
              <a:rPr kumimoji="0" lang="en-US" altLang="zh-CN" sz="2400" b="1" kern="1200" cap="none" spc="0" normalizeH="0" baseline="0" noProof="0">
                <a:solidFill>
                  <a:srgbClr val="0000FF"/>
                </a:solidFill>
                <a:effectLst>
                  <a:outerShdw blurRad="38100" dist="38100" dir="2700000" algn="tl">
                    <a:srgbClr val="C0C0C0"/>
                  </a:outerShdw>
                </a:effectLst>
                <a:latin typeface="微软雅黑" panose="020B0503020204020204" charset="-122"/>
                <a:ea typeface="微软雅黑" panose="020B0503020204020204" charset="-122"/>
                <a:cs typeface="微软雅黑" panose="020B0503020204020204" charset="-122"/>
              </a:rPr>
              <a:t>C.</a:t>
            </a:r>
            <a:r>
              <a:rPr kumimoji="0" lang="zh-CN" altLang="en-US" sz="2400" b="1" kern="1200" cap="none" spc="0" normalizeH="0" baseline="0" noProof="0">
                <a:solidFill>
                  <a:srgbClr val="0000FF"/>
                </a:solidFill>
                <a:effectLst>
                  <a:outerShdw blurRad="38100" dist="38100" dir="2700000" algn="tl">
                    <a:srgbClr val="C0C0C0"/>
                  </a:outerShdw>
                </a:effectLst>
                <a:latin typeface="微软雅黑" panose="020B0503020204020204" charset="-122"/>
                <a:ea typeface="微软雅黑" panose="020B0503020204020204" charset="-122"/>
                <a:cs typeface="微软雅黑" panose="020B0503020204020204" charset="-122"/>
              </a:rPr>
              <a:t>有限责任公司的含义</a:t>
            </a:r>
            <a:endParaRPr kumimoji="0" lang="zh-CN" altLang="en-US" sz="2400" b="1" kern="1200" cap="none" spc="0" normalizeH="0" baseline="0" noProof="0">
              <a:solidFill>
                <a:srgbClr val="0000FF"/>
              </a:solidFill>
              <a:effectLst>
                <a:outerShdw blurRad="38100" dist="38100" dir="2700000" algn="tl">
                  <a:srgbClr val="C0C0C0"/>
                </a:outerShdw>
              </a:effectLst>
              <a:latin typeface="微软雅黑" panose="020B0503020204020204" charset="-122"/>
              <a:ea typeface="微软雅黑" panose="020B0503020204020204" charset="-122"/>
              <a:cs typeface="微软雅黑" panose="020B0503020204020204" charset="-122"/>
            </a:endParaRPr>
          </a:p>
        </p:txBody>
      </p:sp>
      <p:sp>
        <p:nvSpPr>
          <p:cNvPr id="110598" name="Text Box 11"/>
          <p:cNvSpPr txBox="1"/>
          <p:nvPr/>
        </p:nvSpPr>
        <p:spPr>
          <a:xfrm>
            <a:off x="468313" y="2349500"/>
            <a:ext cx="7704137" cy="1322070"/>
          </a:xfrm>
          <a:prstGeom prst="rect">
            <a:avLst/>
          </a:prstGeom>
          <a:solidFill>
            <a:srgbClr val="CCFFFF"/>
          </a:solidFill>
          <a:ln w="9525" cap="flat" cmpd="sng">
            <a:solidFill>
              <a:schemeClr val="tx1"/>
            </a:solidFill>
            <a:prstDash val="solid"/>
            <a:miter/>
            <a:headEnd type="none" w="med" len="med"/>
            <a:tailEnd type="none" w="med" len="med"/>
          </a:ln>
        </p:spPr>
        <p:txBody>
          <a:bodyPr>
            <a:spAutoFit/>
          </a:bodyPr>
          <a:p>
            <a:r>
              <a:rPr lang="zh-CN" altLang="en-US" sz="3200" b="1" dirty="0">
                <a:latin typeface="Arial" panose="020B0604020202020204" pitchFamily="34" charset="0"/>
              </a:rPr>
              <a:t>     </a:t>
            </a:r>
            <a:r>
              <a:rPr lang="zh-CN" altLang="en-US" sz="2400" b="1" dirty="0">
                <a:latin typeface="微软雅黑" panose="020B0503020204020204" charset="-122"/>
                <a:ea typeface="微软雅黑" panose="020B0503020204020204" charset="-122"/>
              </a:rPr>
              <a:t>两个以上的股东出资组成，股东以其出资额为限，对公司承担责任，公司以其全部资产对自己债务承担责任的企业法人。</a:t>
            </a:r>
            <a:endParaRPr lang="en-US" altLang="zh-CN" sz="2400" b="1" dirty="0">
              <a:latin typeface="微软雅黑" panose="020B0503020204020204" charset="-122"/>
              <a:ea typeface="微软雅黑" panose="020B0503020204020204" charset="-122"/>
            </a:endParaRPr>
          </a:p>
        </p:txBody>
      </p:sp>
      <p:sp>
        <p:nvSpPr>
          <p:cNvPr id="110599" name="Text Box 12"/>
          <p:cNvSpPr txBox="1"/>
          <p:nvPr/>
        </p:nvSpPr>
        <p:spPr>
          <a:xfrm>
            <a:off x="611505" y="4221480"/>
            <a:ext cx="6518275" cy="460375"/>
          </a:xfrm>
          <a:prstGeom prst="rect">
            <a:avLst/>
          </a:prstGeom>
          <a:solidFill>
            <a:schemeClr val="bg1"/>
          </a:solidFill>
          <a:ln w="9525">
            <a:noFill/>
          </a:ln>
        </p:spPr>
        <p:txBody>
          <a:bodyPr wrap="square">
            <a:spAutoFit/>
          </a:bodyPr>
          <a:p>
            <a:pPr>
              <a:spcBef>
                <a:spcPct val="50000"/>
              </a:spcBef>
            </a:pPr>
            <a:r>
              <a:rPr lang="zh-CN" altLang="en-US" sz="2400" b="1" dirty="0">
                <a:latin typeface="微软雅黑" panose="020B0503020204020204" charset="-122"/>
                <a:ea typeface="微软雅黑" panose="020B0503020204020204" charset="-122"/>
              </a:rPr>
              <a:t>股份有限公司和有限责任公司有什么不同？</a:t>
            </a:r>
            <a:endParaRPr lang="zh-CN" altLang="en-US" sz="2400" b="1"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1487170" y="4758690"/>
            <a:ext cx="6859905" cy="205613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1618"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11619" name="Rectangle 8"/>
          <p:cNvSpPr>
            <a:spLocks noGrp="1"/>
          </p:cNvSpPr>
          <p:nvPr>
            <p:ph type="title"/>
          </p:nvPr>
        </p:nvSpPr>
        <p:spPr>
          <a:xfrm>
            <a:off x="266700" y="133350"/>
            <a:ext cx="450532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60105" name="AutoShape 9">
            <a:hlinkClick r:id="rId1" action="ppaction://hlinksldjump"/>
          </p:cNvPr>
          <p:cNvSpPr>
            <a:spLocks noChangeArrowheads="1"/>
          </p:cNvSpPr>
          <p:nvPr/>
        </p:nvSpPr>
        <p:spPr bwMode="gray">
          <a:xfrm>
            <a:off x="5435918" y="13970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第二节  做现代企业人</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11621" name="Text Box 10"/>
          <p:cNvSpPr txBox="1"/>
          <p:nvPr/>
        </p:nvSpPr>
        <p:spPr>
          <a:xfrm>
            <a:off x="250825" y="1209675"/>
            <a:ext cx="3230880" cy="460375"/>
          </a:xfrm>
          <a:prstGeom prst="rect">
            <a:avLst/>
          </a:prstGeom>
          <a:noFill/>
          <a:ln w="9525">
            <a:noFill/>
          </a:ln>
          <a:effectLst>
            <a:prstShdw prst="shdw17" dist="17961" dir="2699999">
              <a:schemeClr val="bg2"/>
            </a:prstShdw>
          </a:effectLst>
        </p:spPr>
        <p:txBody>
          <a:bodyPr wrap="none">
            <a:spAutoFit/>
          </a:bodyPr>
          <a:p>
            <a:r>
              <a:rPr lang="zh-CN" altLang="en-US" sz="2400" b="1" dirty="0">
                <a:solidFill>
                  <a:srgbClr val="0000FF"/>
                </a:solidFill>
                <a:latin typeface="微软雅黑" panose="020B0503020204020204" charset="-122"/>
                <a:ea typeface="微软雅黑" panose="020B0503020204020204" charset="-122"/>
              </a:rPr>
              <a:t>二、企业的经营和发展</a:t>
            </a:r>
            <a:endParaRPr lang="zh-CN" altLang="en-US" sz="2400" b="1" dirty="0">
              <a:solidFill>
                <a:srgbClr val="0000FF"/>
              </a:solidFill>
              <a:latin typeface="微软雅黑" panose="020B0503020204020204" charset="-122"/>
              <a:ea typeface="微软雅黑" panose="020B0503020204020204" charset="-122"/>
            </a:endParaRPr>
          </a:p>
        </p:txBody>
      </p:sp>
      <p:sp>
        <p:nvSpPr>
          <p:cNvPr id="111622" name="Text Box 11"/>
          <p:cNvSpPr txBox="1"/>
          <p:nvPr/>
        </p:nvSpPr>
        <p:spPr>
          <a:xfrm>
            <a:off x="468313" y="1946275"/>
            <a:ext cx="3810635" cy="460375"/>
          </a:xfrm>
          <a:prstGeom prst="rect">
            <a:avLst/>
          </a:prstGeom>
          <a:noFill/>
          <a:ln w="9525">
            <a:noFill/>
          </a:ln>
          <a:effectLst>
            <a:prstShdw prst="shdw17" dist="17961" dir="2699999">
              <a:schemeClr val="bg2"/>
            </a:prstShdw>
          </a:effectLst>
        </p:spPr>
        <p:txBody>
          <a:bodyPr wrap="none">
            <a:spAutoFit/>
          </a:bodyPr>
          <a:p>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1.</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企业提高经济效益的途径</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11623" name="Text Box 12"/>
          <p:cNvSpPr txBox="1"/>
          <p:nvPr/>
        </p:nvSpPr>
        <p:spPr>
          <a:xfrm>
            <a:off x="479425" y="2616200"/>
            <a:ext cx="7614920" cy="1198880"/>
          </a:xfrm>
          <a:prstGeom prst="rect">
            <a:avLst/>
          </a:prstGeom>
          <a:noFill/>
          <a:ln w="9525">
            <a:noFill/>
          </a:ln>
        </p:spPr>
        <p:txBody>
          <a:bodyPr wrap="none">
            <a:spAutoFit/>
          </a:bodyPr>
          <a:p>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1</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）经济效益的含义</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a:p>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       </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a:p>
            <a:r>
              <a:rPr lang="zh-CN" altLang="en-US" sz="2400" b="1" dirty="0">
                <a:latin typeface="微软雅黑" panose="020B0503020204020204" charset="-122"/>
                <a:ea typeface="微软雅黑" panose="020B0503020204020204" charset="-122"/>
                <a:cs typeface="微软雅黑" panose="020B0503020204020204" charset="-122"/>
              </a:rPr>
              <a:t>        就是企业的生产总值同生产成本之间的比例关系。</a:t>
            </a:r>
            <a:endParaRPr lang="zh-CN" altLang="en-US" sz="2400" b="1" dirty="0">
              <a:latin typeface="微软雅黑" panose="020B0503020204020204" charset="-122"/>
              <a:ea typeface="微软雅黑" panose="020B0503020204020204" charset="-122"/>
              <a:cs typeface="微软雅黑" panose="020B0503020204020204" charset="-122"/>
            </a:endParaRPr>
          </a:p>
        </p:txBody>
      </p:sp>
      <p:sp>
        <p:nvSpPr>
          <p:cNvPr id="111624" name="Text Box 13"/>
          <p:cNvSpPr txBox="1"/>
          <p:nvPr/>
        </p:nvSpPr>
        <p:spPr>
          <a:xfrm>
            <a:off x="594678" y="4077018"/>
            <a:ext cx="1097280" cy="460375"/>
          </a:xfrm>
          <a:prstGeom prst="rect">
            <a:avLst/>
          </a:prstGeom>
          <a:noFill/>
          <a:ln w="9525">
            <a:noFill/>
          </a:ln>
        </p:spPr>
        <p:txBody>
          <a:bodyPr wrap="none">
            <a:spAutoFit/>
          </a:bodyPr>
          <a:p>
            <a:r>
              <a:rPr lang="zh-CN" altLang="en-US" sz="2400" b="1" dirty="0">
                <a:latin typeface="微软雅黑" panose="020B0503020204020204" charset="-122"/>
                <a:ea typeface="微软雅黑" panose="020B0503020204020204" charset="-122"/>
              </a:rPr>
              <a:t>公式：</a:t>
            </a:r>
            <a:endParaRPr lang="zh-CN" altLang="en-US" sz="2400" b="1" dirty="0">
              <a:latin typeface="微软雅黑" panose="020B0503020204020204" charset="-122"/>
              <a:ea typeface="微软雅黑" panose="020B0503020204020204" charset="-122"/>
            </a:endParaRPr>
          </a:p>
        </p:txBody>
      </p:sp>
      <p:grpSp>
        <p:nvGrpSpPr>
          <p:cNvPr id="111625" name="Group 15"/>
          <p:cNvGrpSpPr/>
          <p:nvPr/>
        </p:nvGrpSpPr>
        <p:grpSpPr>
          <a:xfrm>
            <a:off x="1651000" y="3909695"/>
            <a:ext cx="6705600" cy="1069976"/>
            <a:chOff x="0" y="49"/>
            <a:chExt cx="4224" cy="674"/>
          </a:xfrm>
        </p:grpSpPr>
        <p:sp>
          <p:nvSpPr>
            <p:cNvPr id="111627" name="Text Box 16"/>
            <p:cNvSpPr txBox="1"/>
            <p:nvPr/>
          </p:nvSpPr>
          <p:spPr>
            <a:xfrm>
              <a:off x="0" y="222"/>
              <a:ext cx="1164" cy="290"/>
            </a:xfrm>
            <a:prstGeom prst="rect">
              <a:avLst/>
            </a:prstGeom>
            <a:noFill/>
            <a:ln w="9525">
              <a:noFill/>
            </a:ln>
          </p:spPr>
          <p:txBody>
            <a:bodyPr wrap="none">
              <a:spAutoFit/>
            </a:bodyPr>
            <a:p>
              <a:r>
                <a:rPr lang="zh-CN" altLang="en-US" sz="2400" b="1" dirty="0">
                  <a:solidFill>
                    <a:srgbClr val="3333FF"/>
                  </a:solidFill>
                  <a:latin typeface="微软雅黑" panose="020B0503020204020204" charset="-122"/>
                  <a:ea typeface="微软雅黑" panose="020B0503020204020204" charset="-122"/>
                  <a:cs typeface="微软雅黑" panose="020B0503020204020204" charset="-122"/>
                </a:rPr>
                <a:t>经济效益   </a:t>
              </a:r>
              <a:r>
                <a:rPr lang="en-US" altLang="zh-CN" sz="2400" b="1" dirty="0">
                  <a:solidFill>
                    <a:srgbClr val="3333FF"/>
                  </a:solidFill>
                  <a:latin typeface="Times New Roman" panose="02020603050405020304" pitchFamily="18" charset="0"/>
                </a:rPr>
                <a:t>=</a:t>
              </a:r>
              <a:endParaRPr lang="en-US" altLang="zh-CN" sz="2400" b="1" dirty="0">
                <a:solidFill>
                  <a:srgbClr val="3333FF"/>
                </a:solidFill>
                <a:latin typeface="Times New Roman" panose="02020603050405020304" pitchFamily="18" charset="0"/>
              </a:endParaRPr>
            </a:p>
          </p:txBody>
        </p:sp>
        <p:sp>
          <p:nvSpPr>
            <p:cNvPr id="111628" name="Line 17"/>
            <p:cNvSpPr/>
            <p:nvPr/>
          </p:nvSpPr>
          <p:spPr>
            <a:xfrm>
              <a:off x="1296" y="336"/>
              <a:ext cx="1200" cy="0"/>
            </a:xfrm>
            <a:prstGeom prst="line">
              <a:avLst/>
            </a:prstGeom>
            <a:ln w="38100" cap="flat" cmpd="sng">
              <a:solidFill>
                <a:srgbClr val="3333FF"/>
              </a:solidFill>
              <a:prstDash val="solid"/>
              <a:headEnd type="none" w="med" len="med"/>
              <a:tailEnd type="none" w="med" len="med"/>
            </a:ln>
          </p:spPr>
        </p:sp>
        <p:sp>
          <p:nvSpPr>
            <p:cNvPr id="111629" name="Text Box 18"/>
            <p:cNvSpPr txBox="1"/>
            <p:nvPr/>
          </p:nvSpPr>
          <p:spPr>
            <a:xfrm>
              <a:off x="1392" y="49"/>
              <a:ext cx="883" cy="290"/>
            </a:xfrm>
            <a:prstGeom prst="rect">
              <a:avLst/>
            </a:prstGeom>
            <a:noFill/>
            <a:ln w="9525">
              <a:noFill/>
            </a:ln>
          </p:spPr>
          <p:txBody>
            <a:bodyPr wrap="none">
              <a:spAutoFit/>
            </a:bodyPr>
            <a:p>
              <a:r>
                <a:rPr lang="zh-CN" altLang="en-US" sz="2400" b="1" dirty="0">
                  <a:solidFill>
                    <a:srgbClr val="3333FF"/>
                  </a:solidFill>
                  <a:latin typeface="微软雅黑" panose="020B0503020204020204" charset="-122"/>
                  <a:ea typeface="微软雅黑" panose="020B0503020204020204" charset="-122"/>
                </a:rPr>
                <a:t>生产总值</a:t>
              </a:r>
              <a:endParaRPr lang="zh-CN" altLang="en-US" sz="2400" b="1" dirty="0">
                <a:solidFill>
                  <a:srgbClr val="3333FF"/>
                </a:solidFill>
                <a:latin typeface="微软雅黑" panose="020B0503020204020204" charset="-122"/>
                <a:ea typeface="微软雅黑" panose="020B0503020204020204" charset="-122"/>
              </a:endParaRPr>
            </a:p>
          </p:txBody>
        </p:sp>
        <p:sp>
          <p:nvSpPr>
            <p:cNvPr id="111630" name="Text Box 19"/>
            <p:cNvSpPr txBox="1"/>
            <p:nvPr/>
          </p:nvSpPr>
          <p:spPr>
            <a:xfrm>
              <a:off x="1440" y="433"/>
              <a:ext cx="883" cy="290"/>
            </a:xfrm>
            <a:prstGeom prst="rect">
              <a:avLst/>
            </a:prstGeom>
            <a:noFill/>
            <a:ln w="9525">
              <a:noFill/>
            </a:ln>
          </p:spPr>
          <p:txBody>
            <a:bodyPr wrap="none">
              <a:spAutoFit/>
            </a:bodyPr>
            <a:p>
              <a:r>
                <a:rPr lang="zh-CN" altLang="en-US" sz="2400" b="1" dirty="0">
                  <a:solidFill>
                    <a:srgbClr val="3333FF"/>
                  </a:solidFill>
                  <a:latin typeface="微软雅黑" panose="020B0503020204020204" charset="-122"/>
                  <a:ea typeface="微软雅黑" panose="020B0503020204020204" charset="-122"/>
                </a:rPr>
                <a:t>生产成本</a:t>
              </a:r>
              <a:endParaRPr lang="zh-CN" altLang="en-US" sz="2400" b="1" dirty="0">
                <a:solidFill>
                  <a:srgbClr val="3333FF"/>
                </a:solidFill>
                <a:latin typeface="微软雅黑" panose="020B0503020204020204" charset="-122"/>
                <a:ea typeface="微软雅黑" panose="020B0503020204020204" charset="-122"/>
              </a:endParaRPr>
            </a:p>
          </p:txBody>
        </p:sp>
        <p:sp>
          <p:nvSpPr>
            <p:cNvPr id="111631" name="Text Box 20"/>
            <p:cNvSpPr txBox="1"/>
            <p:nvPr/>
          </p:nvSpPr>
          <p:spPr>
            <a:xfrm>
              <a:off x="2611" y="245"/>
              <a:ext cx="225" cy="290"/>
            </a:xfrm>
            <a:prstGeom prst="rect">
              <a:avLst/>
            </a:prstGeom>
            <a:noFill/>
            <a:ln w="9525">
              <a:noFill/>
            </a:ln>
          </p:spPr>
          <p:txBody>
            <a:bodyPr wrap="none">
              <a:spAutoFit/>
            </a:bodyPr>
            <a:p>
              <a:r>
                <a:rPr lang="en-US" altLang="zh-CN" sz="2400" b="1" dirty="0">
                  <a:solidFill>
                    <a:srgbClr val="3333FF"/>
                  </a:solidFill>
                  <a:latin typeface="Times New Roman" panose="02020603050405020304" pitchFamily="18" charset="0"/>
                </a:rPr>
                <a:t>=</a:t>
              </a:r>
              <a:endParaRPr lang="en-US" altLang="zh-CN" sz="2400" b="1" dirty="0">
                <a:solidFill>
                  <a:srgbClr val="3333FF"/>
                </a:solidFill>
                <a:latin typeface="Times New Roman" panose="02020603050405020304" pitchFamily="18" charset="0"/>
              </a:endParaRPr>
            </a:p>
          </p:txBody>
        </p:sp>
        <p:sp>
          <p:nvSpPr>
            <p:cNvPr id="111632" name="Line 21"/>
            <p:cNvSpPr/>
            <p:nvPr/>
          </p:nvSpPr>
          <p:spPr>
            <a:xfrm>
              <a:off x="2976" y="336"/>
              <a:ext cx="1248" cy="0"/>
            </a:xfrm>
            <a:prstGeom prst="line">
              <a:avLst/>
            </a:prstGeom>
            <a:ln w="38100" cap="flat" cmpd="sng">
              <a:solidFill>
                <a:srgbClr val="3333FF"/>
              </a:solidFill>
              <a:prstDash val="solid"/>
              <a:headEnd type="none" w="med" len="med"/>
              <a:tailEnd type="none" w="med" len="med"/>
            </a:ln>
          </p:spPr>
        </p:sp>
        <p:sp>
          <p:nvSpPr>
            <p:cNvPr id="111633" name="Text Box 22"/>
            <p:cNvSpPr txBox="1"/>
            <p:nvPr/>
          </p:nvSpPr>
          <p:spPr>
            <a:xfrm>
              <a:off x="3110" y="64"/>
              <a:ext cx="770" cy="290"/>
            </a:xfrm>
            <a:prstGeom prst="rect">
              <a:avLst/>
            </a:prstGeom>
            <a:noFill/>
            <a:ln w="9525">
              <a:noFill/>
            </a:ln>
          </p:spPr>
          <p:txBody>
            <a:bodyPr wrap="none">
              <a:spAutoFit/>
            </a:bodyPr>
            <a:p>
              <a:r>
                <a:rPr lang="en-US" altLang="zh-CN" sz="2400" dirty="0">
                  <a:solidFill>
                    <a:srgbClr val="3333FF"/>
                  </a:solidFill>
                  <a:latin typeface="Times New Roman" panose="02020603050405020304" pitchFamily="18" charset="0"/>
                </a:rPr>
                <a:t>C+V+M</a:t>
              </a:r>
              <a:endParaRPr lang="en-US" altLang="zh-CN" sz="2400" dirty="0">
                <a:solidFill>
                  <a:srgbClr val="3333FF"/>
                </a:solidFill>
                <a:latin typeface="Times New Roman" panose="02020603050405020304" pitchFamily="18" charset="0"/>
              </a:endParaRPr>
            </a:p>
          </p:txBody>
        </p:sp>
        <p:sp>
          <p:nvSpPr>
            <p:cNvPr id="111634" name="Text Box 23"/>
            <p:cNvSpPr txBox="1"/>
            <p:nvPr/>
          </p:nvSpPr>
          <p:spPr>
            <a:xfrm>
              <a:off x="3158" y="360"/>
              <a:ext cx="535" cy="290"/>
            </a:xfrm>
            <a:prstGeom prst="rect">
              <a:avLst/>
            </a:prstGeom>
            <a:noFill/>
            <a:ln w="9525">
              <a:noFill/>
            </a:ln>
          </p:spPr>
          <p:txBody>
            <a:bodyPr wrap="none">
              <a:spAutoFit/>
            </a:bodyPr>
            <a:p>
              <a:r>
                <a:rPr lang="en-US" altLang="zh-CN" sz="2400" dirty="0">
                  <a:solidFill>
                    <a:srgbClr val="3333FF"/>
                  </a:solidFill>
                  <a:latin typeface="Times New Roman" panose="02020603050405020304" pitchFamily="18" charset="0"/>
                </a:rPr>
                <a:t>C+V </a:t>
              </a:r>
              <a:endParaRPr lang="en-US" altLang="zh-CN" sz="2400" dirty="0">
                <a:solidFill>
                  <a:srgbClr val="3333FF"/>
                </a:solidFill>
                <a:latin typeface="Times New Roman" panose="02020603050405020304" pitchFamily="18" charset="0"/>
              </a:endParaRPr>
            </a:p>
          </p:txBody>
        </p:sp>
      </p:grpSp>
      <p:sp>
        <p:nvSpPr>
          <p:cNvPr id="111626" name="Text Box 24"/>
          <p:cNvSpPr txBox="1"/>
          <p:nvPr/>
        </p:nvSpPr>
        <p:spPr>
          <a:xfrm>
            <a:off x="1619885" y="5228908"/>
            <a:ext cx="5867400" cy="460375"/>
          </a:xfrm>
          <a:prstGeom prst="rect">
            <a:avLst/>
          </a:prstGeom>
          <a:noFill/>
          <a:ln w="9525">
            <a:noFill/>
          </a:ln>
        </p:spPr>
        <p:txBody>
          <a:bodyPr>
            <a:spAutoFit/>
          </a:bodyPr>
          <a:p>
            <a:r>
              <a:rPr lang="zh-CN" altLang="en-US" sz="2400" b="1" dirty="0">
                <a:solidFill>
                  <a:srgbClr val="3333FF"/>
                </a:solidFill>
                <a:latin typeface="微软雅黑" panose="020B0503020204020204" charset="-122"/>
                <a:ea typeface="微软雅黑" panose="020B0503020204020204" charset="-122"/>
                <a:cs typeface="微软雅黑" panose="020B0503020204020204" charset="-122"/>
              </a:rPr>
              <a:t>利润</a:t>
            </a:r>
            <a:r>
              <a:rPr lang="en-US" altLang="zh-CN" sz="2400" b="1" dirty="0">
                <a:solidFill>
                  <a:srgbClr val="3333FF"/>
                </a:solidFill>
                <a:latin typeface="微软雅黑" panose="020B0503020204020204" charset="-122"/>
                <a:ea typeface="微软雅黑" panose="020B0503020204020204" charset="-122"/>
                <a:cs typeface="微软雅黑" panose="020B0503020204020204" charset="-122"/>
              </a:rPr>
              <a:t>=</a:t>
            </a:r>
            <a:r>
              <a:rPr lang="zh-CN" altLang="en-US" sz="2400" b="1" dirty="0">
                <a:solidFill>
                  <a:srgbClr val="3333FF"/>
                </a:solidFill>
                <a:latin typeface="微软雅黑" panose="020B0503020204020204" charset="-122"/>
                <a:ea typeface="微软雅黑" panose="020B0503020204020204" charset="-122"/>
                <a:cs typeface="微软雅黑" panose="020B0503020204020204" charset="-122"/>
              </a:rPr>
              <a:t>生产总值－生产成本</a:t>
            </a:r>
            <a:r>
              <a:rPr lang="en-US" altLang="zh-CN" sz="2400" b="1" dirty="0">
                <a:solidFill>
                  <a:srgbClr val="3333FF"/>
                </a:solidFill>
                <a:latin typeface="微软雅黑" panose="020B0503020204020204" charset="-122"/>
                <a:ea typeface="微软雅黑" panose="020B0503020204020204" charset="-122"/>
                <a:cs typeface="微软雅黑" panose="020B0503020204020204" charset="-122"/>
              </a:rPr>
              <a:t>=M</a:t>
            </a:r>
            <a:endParaRPr lang="en-US" altLang="zh-CN" sz="2400" b="1" dirty="0">
              <a:solidFill>
                <a:srgbClr val="3333FF"/>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42"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12643" name="Rectangle 8"/>
          <p:cNvSpPr>
            <a:spLocks noGrp="1"/>
          </p:cNvSpPr>
          <p:nvPr>
            <p:ph type="title"/>
          </p:nvPr>
        </p:nvSpPr>
        <p:spPr>
          <a:xfrm>
            <a:off x="266700" y="133350"/>
            <a:ext cx="4527550"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62153" name="AutoShape 9">
            <a:hlinkClick r:id="rId1" action="ppaction://hlinksldjump"/>
          </p:cNvPr>
          <p:cNvSpPr>
            <a:spLocks noChangeArrowheads="1"/>
          </p:cNvSpPr>
          <p:nvPr/>
        </p:nvSpPr>
        <p:spPr bwMode="gray">
          <a:xfrm>
            <a:off x="5370513" y="13970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第二节  做现代企业人</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12645" name="Text Box 10"/>
          <p:cNvSpPr txBox="1"/>
          <p:nvPr/>
        </p:nvSpPr>
        <p:spPr>
          <a:xfrm>
            <a:off x="323850" y="1200150"/>
            <a:ext cx="1590040" cy="460375"/>
          </a:xfrm>
          <a:prstGeom prst="rect">
            <a:avLst/>
          </a:prstGeom>
          <a:noFill/>
          <a:ln w="9525">
            <a:noFill/>
          </a:ln>
          <a:effectLst>
            <a:prstShdw prst="shdw17" dist="17961" dir="2699999">
              <a:schemeClr val="bg2"/>
            </a:prstShdw>
          </a:effectLst>
        </p:spPr>
        <p:txBody>
          <a:bodyPr wrap="none">
            <a:spAutoFit/>
          </a:bodyPr>
          <a:p>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2</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）途径</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12646" name="Text Box 11"/>
          <p:cNvSpPr txBox="1"/>
          <p:nvPr/>
        </p:nvSpPr>
        <p:spPr>
          <a:xfrm>
            <a:off x="395288" y="1946275"/>
            <a:ext cx="5985510" cy="460375"/>
          </a:xfrm>
          <a:prstGeom prst="rect">
            <a:avLst/>
          </a:prstGeom>
          <a:noFill/>
          <a:ln w="9525">
            <a:noFill/>
          </a:ln>
          <a:effectLst>
            <a:prstShdw prst="shdw17" dist="17961" dir="2699999">
              <a:schemeClr val="bg2"/>
            </a:prstShdw>
          </a:effectLst>
        </p:spPr>
        <p:txBody>
          <a:bodyPr wrap="none">
            <a:spAutoFit/>
          </a:bodyPr>
          <a:p>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A.</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采用先进技术，用现代科学技术武装企业</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12647" name="Text Box 12"/>
          <p:cNvSpPr txBox="1"/>
          <p:nvPr/>
        </p:nvSpPr>
        <p:spPr>
          <a:xfrm>
            <a:off x="683578" y="2709228"/>
            <a:ext cx="7416800" cy="1260475"/>
          </a:xfrm>
          <a:prstGeom prst="rect">
            <a:avLst/>
          </a:prstGeom>
          <a:noFill/>
          <a:ln w="9525">
            <a:noFill/>
          </a:ln>
          <a:effectLst>
            <a:prstShdw prst="shdw17" dist="17961" dir="2699999">
              <a:schemeClr val="bg2"/>
            </a:prstShdw>
          </a:effectLst>
        </p:spPr>
        <p:txBody>
          <a:bodyPr>
            <a:spAutoFit/>
          </a:bodyPr>
          <a:p>
            <a:r>
              <a:rPr lang="zh-CN" altLang="en-US" sz="2800" dirty="0">
                <a:latin typeface="Arial" panose="020B0604020202020204" pitchFamily="34" charset="0"/>
              </a:rPr>
              <a:t>     </a:t>
            </a:r>
            <a:r>
              <a:rPr lang="zh-CN" altLang="en-US" sz="2400" b="1" dirty="0">
                <a:latin typeface="微软雅黑" panose="020B0503020204020204" charset="-122"/>
                <a:ea typeface="微软雅黑" panose="020B0503020204020204" charset="-122"/>
              </a:rPr>
              <a:t>要以市场为导向，用先进技术改造传统产业，围绕增加产品品种、改进质量、提高效益和扩大出口加强现有企业的技术改造。</a:t>
            </a:r>
            <a:endParaRPr lang="zh-CN" altLang="en-US" sz="2400" b="1" dirty="0">
              <a:latin typeface="微软雅黑" panose="020B0503020204020204" charset="-122"/>
              <a:ea typeface="微软雅黑" panose="020B0503020204020204" charset="-122"/>
            </a:endParaRPr>
          </a:p>
        </p:txBody>
      </p:sp>
      <p:sp>
        <p:nvSpPr>
          <p:cNvPr id="112648" name="Text Box 13"/>
          <p:cNvSpPr txBox="1"/>
          <p:nvPr/>
        </p:nvSpPr>
        <p:spPr>
          <a:xfrm>
            <a:off x="1115695" y="5085398"/>
            <a:ext cx="5760085" cy="460375"/>
          </a:xfrm>
          <a:prstGeom prst="rect">
            <a:avLst/>
          </a:prstGeom>
          <a:noFill/>
          <a:ln w="9525">
            <a:noFill/>
          </a:ln>
        </p:spPr>
        <p:txBody>
          <a:bodyPr wrap="none">
            <a:spAutoFit/>
          </a:bodyPr>
          <a:p>
            <a:r>
              <a:rPr lang="zh-CN" altLang="en-US" sz="2400" b="1" dirty="0">
                <a:latin typeface="微软雅黑" panose="020B0503020204020204" charset="-122"/>
                <a:ea typeface="微软雅黑" panose="020B0503020204020204" charset="-122"/>
                <a:cs typeface="微软雅黑" panose="020B0503020204020204" charset="-122"/>
              </a:rPr>
              <a:t>依靠科技进步 促进经济增长方式的转变。</a:t>
            </a:r>
            <a:endParaRPr lang="zh-CN" altLang="en-US" sz="2400" b="1" dirty="0">
              <a:latin typeface="微软雅黑" panose="020B0503020204020204" charset="-122"/>
              <a:ea typeface="微软雅黑" panose="020B0503020204020204" charset="-122"/>
              <a:cs typeface="微软雅黑" panose="020B0503020204020204" charset="-122"/>
            </a:endParaRPr>
          </a:p>
        </p:txBody>
      </p:sp>
      <p:sp>
        <p:nvSpPr>
          <p:cNvPr id="112649" name="Line 14"/>
          <p:cNvSpPr/>
          <p:nvPr/>
        </p:nvSpPr>
        <p:spPr>
          <a:xfrm>
            <a:off x="5580063" y="5747703"/>
            <a:ext cx="936625" cy="0"/>
          </a:xfrm>
          <a:prstGeom prst="line">
            <a:avLst/>
          </a:prstGeom>
          <a:ln w="28575" cap="flat" cmpd="sng">
            <a:solidFill>
              <a:schemeClr val="tx1"/>
            </a:solidFill>
            <a:prstDash val="solid"/>
            <a:headEnd type="none" w="med" len="med"/>
            <a:tailEnd type="none" w="med" len="med"/>
          </a:ln>
        </p:spPr>
      </p:sp>
      <p:sp>
        <p:nvSpPr>
          <p:cNvPr id="112650" name="Text Box 15"/>
          <p:cNvSpPr txBox="1"/>
          <p:nvPr/>
        </p:nvSpPr>
        <p:spPr>
          <a:xfrm>
            <a:off x="6516053" y="5517515"/>
            <a:ext cx="1097280" cy="460375"/>
          </a:xfrm>
          <a:prstGeom prst="rect">
            <a:avLst/>
          </a:prstGeom>
          <a:noFill/>
          <a:ln w="9525">
            <a:noFill/>
          </a:ln>
        </p:spPr>
        <p:txBody>
          <a:bodyPr wrap="none">
            <a:spAutoFit/>
          </a:bodyPr>
          <a:p>
            <a:r>
              <a:rPr lang="zh-CN" altLang="en-US" sz="2400" b="1" dirty="0">
                <a:latin typeface="微软雅黑" panose="020B0503020204020204" charset="-122"/>
                <a:ea typeface="微软雅黑" panose="020B0503020204020204" charset="-122"/>
              </a:rPr>
              <a:t>温家宝</a:t>
            </a:r>
            <a:endParaRPr lang="zh-CN" altLang="en-US" sz="2400" b="1" dirty="0">
              <a:latin typeface="微软雅黑" panose="020B0503020204020204" charset="-122"/>
              <a:ea typeface="微软雅黑" panose="020B050302020402020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3666"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13667" name="Rectangle 8"/>
          <p:cNvSpPr>
            <a:spLocks noGrp="1"/>
          </p:cNvSpPr>
          <p:nvPr>
            <p:ph type="title"/>
          </p:nvPr>
        </p:nvSpPr>
        <p:spPr>
          <a:xfrm>
            <a:off x="266700" y="133350"/>
            <a:ext cx="4394200"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63177" name="AutoShape 9">
            <a:hlinkClick r:id="rId1" action="ppaction://hlinksldjump"/>
          </p:cNvPr>
          <p:cNvSpPr>
            <a:spLocks noChangeArrowheads="1"/>
          </p:cNvSpPr>
          <p:nvPr/>
        </p:nvSpPr>
        <p:spPr bwMode="gray">
          <a:xfrm>
            <a:off x="5435918" y="11684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第二节  做现代企业人</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13669" name="Text Box 10"/>
          <p:cNvSpPr txBox="1"/>
          <p:nvPr/>
        </p:nvSpPr>
        <p:spPr>
          <a:xfrm>
            <a:off x="611188" y="1844675"/>
            <a:ext cx="6269355" cy="460375"/>
          </a:xfrm>
          <a:prstGeom prst="rect">
            <a:avLst/>
          </a:prstGeom>
          <a:noFill/>
          <a:ln w="9525">
            <a:noFill/>
          </a:ln>
          <a:effectLst>
            <a:prstShdw prst="shdw17" dist="17961" dir="2699999">
              <a:schemeClr val="bg2"/>
            </a:prstShdw>
          </a:effectLst>
        </p:spPr>
        <p:txBody>
          <a:bodyPr wrap="none">
            <a:spAutoFit/>
          </a:bodyPr>
          <a:p>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B.</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采用现代管理方法，提高企业经营管理水平</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13670" name="Rectangle 11"/>
          <p:cNvSpPr/>
          <p:nvPr/>
        </p:nvSpPr>
        <p:spPr>
          <a:xfrm>
            <a:off x="539750" y="2637155"/>
            <a:ext cx="7416800" cy="1260475"/>
          </a:xfrm>
          <a:prstGeom prst="rect">
            <a:avLst/>
          </a:prstGeom>
          <a:noFill/>
          <a:ln w="9525">
            <a:noFill/>
          </a:ln>
          <a:effectLst>
            <a:prstShdw prst="shdw17" dist="17961" dir="2699999">
              <a:schemeClr val="bg2"/>
            </a:prstShdw>
          </a:effectLst>
        </p:spPr>
        <p:txBody>
          <a:bodyPr wrap="square">
            <a:spAutoFit/>
          </a:bodyPr>
          <a:p>
            <a:pPr eaLnBrk="0" hangingPunct="0">
              <a:spcBef>
                <a:spcPct val="50000"/>
              </a:spcBef>
            </a:pPr>
            <a:r>
              <a:rPr lang="zh-CN" altLang="en-US" sz="2800" b="1" dirty="0">
                <a:latin typeface="Arial" panose="020B0604020202020204" pitchFamily="34" charset="0"/>
              </a:rPr>
              <a:t>      </a:t>
            </a:r>
            <a:r>
              <a:rPr lang="zh-CN" altLang="en-US" sz="2400" b="1" dirty="0">
                <a:latin typeface="微软雅黑" panose="020B0503020204020204" charset="-122"/>
                <a:ea typeface="微软雅黑" panose="020B0503020204020204" charset="-122"/>
              </a:rPr>
              <a:t>科学管理的主要目的是提高个别劳动生产率，缩短个别劳动时间，从而降低成本，在交换中获得更多的利益。</a:t>
            </a:r>
            <a:endParaRPr lang="zh-CN" altLang="en-US" sz="2400" b="1"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flipV="1">
            <a:off x="1790700" y="3768725"/>
            <a:ext cx="6317615" cy="306641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4690"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14691" name="Rectangle 8"/>
          <p:cNvSpPr>
            <a:spLocks noGrp="1"/>
          </p:cNvSpPr>
          <p:nvPr>
            <p:ph type="title"/>
          </p:nvPr>
        </p:nvSpPr>
        <p:spPr>
          <a:xfrm>
            <a:off x="266700" y="133350"/>
            <a:ext cx="490918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65225" name="AutoShape 9">
            <a:hlinkClick r:id="rId1" action="ppaction://hlinksldjump"/>
          </p:cNvPr>
          <p:cNvSpPr>
            <a:spLocks noChangeArrowheads="1"/>
          </p:cNvSpPr>
          <p:nvPr/>
        </p:nvSpPr>
        <p:spPr bwMode="gray">
          <a:xfrm>
            <a:off x="5580063" y="13970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第二节  做现代企业人</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14693" name="Text Box 10"/>
          <p:cNvSpPr txBox="1"/>
          <p:nvPr/>
        </p:nvSpPr>
        <p:spPr>
          <a:xfrm>
            <a:off x="303213" y="1119188"/>
            <a:ext cx="4115435" cy="460375"/>
          </a:xfrm>
          <a:prstGeom prst="rect">
            <a:avLst/>
          </a:prstGeom>
          <a:noFill/>
          <a:ln w="9525">
            <a:noFill/>
          </a:ln>
          <a:effectLst>
            <a:prstShdw prst="shdw17" dist="17961" dir="2699999">
              <a:schemeClr val="bg2"/>
            </a:prstShdw>
          </a:effectLst>
        </p:spPr>
        <p:txBody>
          <a:bodyPr wrap="none">
            <a:spAutoFit/>
          </a:bodyPr>
          <a:p>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2.</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企业在市场上依法平等竞争</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14694" name="Text Box 11"/>
          <p:cNvSpPr txBox="1"/>
          <p:nvPr/>
        </p:nvSpPr>
        <p:spPr>
          <a:xfrm>
            <a:off x="250825" y="1776413"/>
            <a:ext cx="2504440" cy="460375"/>
          </a:xfrm>
          <a:prstGeom prst="rect">
            <a:avLst/>
          </a:prstGeom>
          <a:noFill/>
          <a:ln w="9525">
            <a:noFill/>
          </a:ln>
          <a:effectLst>
            <a:prstShdw prst="shdw17" dist="17961" dir="2699999">
              <a:schemeClr val="bg2"/>
            </a:prstShdw>
          </a:effectLst>
        </p:spPr>
        <p:txBody>
          <a:bodyPr wrap="none">
            <a:spAutoFit/>
          </a:bodyPr>
          <a:p>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1</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）企业的兼并</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14695" name="Rectangle 12"/>
          <p:cNvSpPr/>
          <p:nvPr/>
        </p:nvSpPr>
        <p:spPr>
          <a:xfrm>
            <a:off x="250825" y="2421255"/>
            <a:ext cx="8610600" cy="829945"/>
          </a:xfrm>
          <a:prstGeom prst="rect">
            <a:avLst/>
          </a:prstGeom>
          <a:noFill/>
          <a:ln w="9525">
            <a:noFill/>
          </a:ln>
        </p:spPr>
        <p:txBody>
          <a:bodyPr>
            <a:spAutoFit/>
          </a:bodyPr>
          <a:p>
            <a:r>
              <a:rPr lang="zh-CN" altLang="en-US" b="1" dirty="0">
                <a:latin typeface="Arial" panose="020B0604020202020204" pitchFamily="34" charset="0"/>
              </a:rPr>
              <a:t>■</a:t>
            </a:r>
            <a:r>
              <a:rPr lang="zh-CN" altLang="en-US" sz="2400" b="1" dirty="0">
                <a:latin typeface="微软雅黑" panose="020B0503020204020204" charset="-122"/>
                <a:ea typeface="微软雅黑" panose="020B0503020204020204" charset="-122"/>
              </a:rPr>
              <a:t>含义：是指由经济效益好的优势企业，吞并那些长期亏损甚至资不抵债的劣势企业的经济现象。</a:t>
            </a:r>
            <a:endParaRPr lang="zh-CN" altLang="en-US" sz="2400" b="1" dirty="0">
              <a:latin typeface="微软雅黑" panose="020B0503020204020204" charset="-122"/>
              <a:ea typeface="微软雅黑" panose="020B0503020204020204" charset="-122"/>
            </a:endParaRPr>
          </a:p>
        </p:txBody>
      </p:sp>
      <p:sp>
        <p:nvSpPr>
          <p:cNvPr id="114696" name="Rectangle 13"/>
          <p:cNvSpPr/>
          <p:nvPr/>
        </p:nvSpPr>
        <p:spPr>
          <a:xfrm>
            <a:off x="323850" y="3775075"/>
            <a:ext cx="2241550" cy="460375"/>
          </a:xfrm>
          <a:prstGeom prst="rect">
            <a:avLst/>
          </a:prstGeom>
          <a:noFill/>
          <a:ln w="9525">
            <a:noFill/>
          </a:ln>
        </p:spPr>
        <p:txBody>
          <a:bodyPr wrap="none">
            <a:spAutoFit/>
          </a:bodyPr>
          <a:p>
            <a:r>
              <a:rPr lang="zh-CN" altLang="en-US" b="1" dirty="0">
                <a:latin typeface="Arial" panose="020B0604020202020204" pitchFamily="34" charset="0"/>
              </a:rPr>
              <a:t>■</a:t>
            </a:r>
            <a:r>
              <a:rPr lang="zh-CN" altLang="en-US" sz="2400" b="1" dirty="0">
                <a:latin typeface="微软雅黑" panose="020B0503020204020204" charset="-122"/>
                <a:ea typeface="微软雅黑" panose="020B0503020204020204" charset="-122"/>
              </a:rPr>
              <a:t>核心：竞争。</a:t>
            </a:r>
            <a:endParaRPr lang="zh-CN" altLang="en-US" sz="2400" b="1" dirty="0">
              <a:latin typeface="微软雅黑" panose="020B0503020204020204" charset="-122"/>
              <a:ea typeface="微软雅黑" panose="020B0503020204020204" charset="-122"/>
            </a:endParaRPr>
          </a:p>
        </p:txBody>
      </p:sp>
      <p:pic>
        <p:nvPicPr>
          <p:cNvPr id="114697" name="Picture 15" descr="xin_360806280726219180713"/>
          <p:cNvPicPr>
            <a:picLocks noChangeAspect="1"/>
          </p:cNvPicPr>
          <p:nvPr/>
        </p:nvPicPr>
        <p:blipFill>
          <a:blip r:embed="rId2"/>
          <a:stretch>
            <a:fillRect/>
          </a:stretch>
        </p:blipFill>
        <p:spPr>
          <a:xfrm>
            <a:off x="3563620" y="3861118"/>
            <a:ext cx="3600450" cy="1944687"/>
          </a:xfrm>
          <a:prstGeom prst="rect">
            <a:avLst/>
          </a:prstGeom>
          <a:noFill/>
          <a:ln w="9525">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5714"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15715" name="Rectangle 8"/>
          <p:cNvSpPr>
            <a:spLocks noGrp="1"/>
          </p:cNvSpPr>
          <p:nvPr>
            <p:ph type="title"/>
          </p:nvPr>
        </p:nvSpPr>
        <p:spPr>
          <a:xfrm>
            <a:off x="266700" y="133350"/>
            <a:ext cx="4947920"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74441" name="AutoShape 9">
            <a:hlinkClick r:id="rId1" action="ppaction://hlinksldjump"/>
          </p:cNvPr>
          <p:cNvSpPr>
            <a:spLocks noChangeArrowheads="1"/>
          </p:cNvSpPr>
          <p:nvPr/>
        </p:nvSpPr>
        <p:spPr bwMode="gray">
          <a:xfrm>
            <a:off x="5795963" y="13970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第二节  做现代企业人</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15717" name="Text Box 10"/>
          <p:cNvSpPr txBox="1"/>
          <p:nvPr/>
        </p:nvSpPr>
        <p:spPr>
          <a:xfrm>
            <a:off x="179388" y="1298575"/>
            <a:ext cx="2504440" cy="460375"/>
          </a:xfrm>
          <a:prstGeom prst="rect">
            <a:avLst/>
          </a:prstGeom>
          <a:noFill/>
          <a:ln w="9525">
            <a:noFill/>
          </a:ln>
          <a:effectLst>
            <a:prstShdw prst="shdw17" dist="17961" dir="2699999">
              <a:schemeClr val="bg2"/>
            </a:prstShdw>
          </a:effectLst>
        </p:spPr>
        <p:txBody>
          <a:bodyPr wrap="none">
            <a:spAutoFit/>
          </a:bodyPr>
          <a:p>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2</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）企业的联合</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15718" name="Text Box 11"/>
          <p:cNvSpPr txBox="1"/>
          <p:nvPr/>
        </p:nvSpPr>
        <p:spPr>
          <a:xfrm>
            <a:off x="304800" y="1758633"/>
            <a:ext cx="8382000" cy="1014730"/>
          </a:xfrm>
          <a:prstGeom prst="rect">
            <a:avLst/>
          </a:prstGeom>
          <a:noFill/>
          <a:ln w="9525">
            <a:noFill/>
          </a:ln>
        </p:spPr>
        <p:txBody>
          <a:bodyPr>
            <a:spAutoFit/>
          </a:bodyPr>
          <a:p>
            <a:pPr>
              <a:spcBef>
                <a:spcPct val="50000"/>
              </a:spcBef>
            </a:pPr>
            <a:r>
              <a:rPr lang="zh-CN" altLang="en-US" sz="2400" b="1" dirty="0">
                <a:latin typeface="微软雅黑" panose="020B0503020204020204" charset="-122"/>
                <a:ea typeface="微软雅黑" panose="020B0503020204020204" charset="-122"/>
              </a:rPr>
              <a:t>■含义：大企业之间为了增强市场竞争力，获得更大经济效益</a:t>
            </a:r>
            <a:endParaRPr lang="zh-CN" altLang="en-US" sz="2400" b="1" dirty="0">
              <a:latin typeface="微软雅黑" panose="020B0503020204020204" charset="-122"/>
              <a:ea typeface="微软雅黑" panose="020B0503020204020204" charset="-122"/>
            </a:endParaRPr>
          </a:p>
          <a:p>
            <a:pPr>
              <a:spcBef>
                <a:spcPct val="50000"/>
              </a:spcBef>
            </a:pPr>
            <a:r>
              <a:rPr lang="zh-CN" altLang="en-US" sz="2400" b="1" dirty="0">
                <a:latin typeface="微软雅黑" panose="020B0503020204020204" charset="-122"/>
                <a:ea typeface="微软雅黑" panose="020B0503020204020204" charset="-122"/>
              </a:rPr>
              <a:t> </a:t>
            </a:r>
            <a:r>
              <a:rPr lang="en-US" altLang="zh-CN" sz="2400" b="1" dirty="0">
                <a:latin typeface="微软雅黑" panose="020B0503020204020204" charset="-122"/>
                <a:ea typeface="微软雅黑" panose="020B0503020204020204" charset="-122"/>
              </a:rPr>
              <a:t>           </a:t>
            </a:r>
            <a:r>
              <a:rPr lang="zh-CN" altLang="en-US" sz="2400" b="1" dirty="0">
                <a:latin typeface="微软雅黑" panose="020B0503020204020204" charset="-122"/>
                <a:ea typeface="微软雅黑" panose="020B0503020204020204" charset="-122"/>
              </a:rPr>
              <a:t>而实行合并。</a:t>
            </a:r>
            <a:endParaRPr lang="zh-CN" altLang="en-US" sz="2400" b="1" dirty="0">
              <a:latin typeface="微软雅黑" panose="020B0503020204020204" charset="-122"/>
              <a:ea typeface="微软雅黑" panose="020B0503020204020204" charset="-122"/>
            </a:endParaRPr>
          </a:p>
        </p:txBody>
      </p:sp>
      <p:sp>
        <p:nvSpPr>
          <p:cNvPr id="115719" name="Rectangle 12" descr="90%"/>
          <p:cNvSpPr/>
          <p:nvPr/>
        </p:nvSpPr>
        <p:spPr>
          <a:xfrm>
            <a:off x="467043" y="3213100"/>
            <a:ext cx="8077200" cy="1198880"/>
          </a:xfrm>
          <a:prstGeom prst="rect">
            <a:avLst/>
          </a:prstGeom>
          <a:pattFill prst="pct90">
            <a:fgClr>
              <a:srgbClr val="CCFFFF"/>
            </a:fgClr>
            <a:bgClr>
              <a:srgbClr val="3399FF"/>
            </a:bgClr>
          </a:pattFill>
          <a:ln w="9525">
            <a:noFill/>
          </a:ln>
        </p:spPr>
        <p:txBody>
          <a:bodyPr wrap="square">
            <a:spAutoFit/>
          </a:bodyPr>
          <a:p>
            <a:r>
              <a:rPr lang="zh-CN" altLang="en-US" sz="2400" b="1" dirty="0">
                <a:latin typeface="微软雅黑" panose="020B0503020204020204" charset="-122"/>
                <a:ea typeface="微软雅黑" panose="020B0503020204020204" charset="-122"/>
                <a:cs typeface="微软雅黑" panose="020B0503020204020204" charset="-122"/>
              </a:rPr>
              <a:t>材料：</a:t>
            </a:r>
            <a:r>
              <a:rPr lang="zh-CN" altLang="en-US" sz="2400" b="1" dirty="0">
                <a:solidFill>
                  <a:schemeClr val="accent1"/>
                </a:solidFill>
                <a:latin typeface="微软雅黑" panose="020B0503020204020204" charset="-122"/>
                <a:ea typeface="微软雅黑" panose="020B0503020204020204" charset="-122"/>
                <a:cs typeface="微软雅黑" panose="020B0503020204020204" charset="-122"/>
              </a:rPr>
              <a:t>如联想（以硬件为主）和金山（以软件为主）合并后同样出现了1+1﹥2的效应，企业扩大了规模，实现了产业结构的优化，即向规模要效益，向结构调整要效益。</a:t>
            </a:r>
            <a:endParaRPr lang="zh-CN" altLang="en-US" sz="2400" b="1" dirty="0">
              <a:solidFill>
                <a:schemeClr val="accent1"/>
              </a:solidFill>
              <a:latin typeface="微软雅黑" panose="020B0503020204020204" charset="-122"/>
              <a:ea typeface="微软雅黑" panose="020B0503020204020204" charset="-122"/>
              <a:cs typeface="微软雅黑" panose="020B0503020204020204" charset="-122"/>
            </a:endParaRPr>
          </a:p>
        </p:txBody>
      </p:sp>
      <p:sp>
        <p:nvSpPr>
          <p:cNvPr id="115720" name="Rectangle 13"/>
          <p:cNvSpPr/>
          <p:nvPr/>
        </p:nvSpPr>
        <p:spPr>
          <a:xfrm>
            <a:off x="1115695" y="4869180"/>
            <a:ext cx="7663180" cy="1272540"/>
          </a:xfrm>
          <a:prstGeom prst="rect">
            <a:avLst/>
          </a:prstGeom>
          <a:noFill/>
          <a:ln w="9525">
            <a:noFill/>
          </a:ln>
        </p:spPr>
        <p:txBody>
          <a:bodyPr wrap="square">
            <a:spAutoFit/>
          </a:bodyPr>
          <a:p>
            <a:pPr eaLnBrk="0" hangingPunct="0">
              <a:lnSpc>
                <a:spcPct val="90000"/>
              </a:lnSpc>
              <a:spcBef>
                <a:spcPct val="50000"/>
              </a:spcBef>
            </a:pPr>
            <a:r>
              <a:rPr lang="zh-CN" altLang="en-US" sz="2400" b="1" dirty="0">
                <a:latin typeface="微软雅黑" panose="020B0503020204020204" charset="-122"/>
                <a:ea typeface="微软雅黑" panose="020B0503020204020204" charset="-122"/>
                <a:cs typeface="微软雅黑" panose="020B0503020204020204" charset="-122"/>
              </a:rPr>
              <a:t>意义 :</a:t>
            </a:r>
            <a:endParaRPr lang="zh-CN" altLang="en-US" sz="2400" b="1" dirty="0">
              <a:latin typeface="微软雅黑" panose="020B0503020204020204" charset="-122"/>
              <a:ea typeface="微软雅黑" panose="020B0503020204020204" charset="-122"/>
              <a:cs typeface="微软雅黑" panose="020B0503020204020204" charset="-122"/>
            </a:endParaRPr>
          </a:p>
          <a:p>
            <a:pPr eaLnBrk="0" hangingPunct="0">
              <a:lnSpc>
                <a:spcPct val="90000"/>
              </a:lnSpc>
              <a:spcBef>
                <a:spcPct val="50000"/>
              </a:spcBef>
            </a:pPr>
            <a:r>
              <a:rPr lang="zh-CN" altLang="en-US" sz="2400" b="1" dirty="0">
                <a:latin typeface="微软雅黑" panose="020B0503020204020204" charset="-122"/>
                <a:ea typeface="微软雅黑" panose="020B0503020204020204" charset="-122"/>
                <a:cs typeface="微软雅黑" panose="020B0503020204020204" charset="-122"/>
              </a:rPr>
              <a:t>优势互补  优化资源配置  降低生产成本  提高劳动生产率  促进技术进步  扩大市场份额  增强国际竞争力。</a:t>
            </a:r>
            <a:endParaRPr lang="zh-CN" altLang="en-US" sz="24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6738"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16739" name="Rectangle 8"/>
          <p:cNvSpPr>
            <a:spLocks noGrp="1"/>
          </p:cNvSpPr>
          <p:nvPr>
            <p:ph type="title"/>
          </p:nvPr>
        </p:nvSpPr>
        <p:spPr>
          <a:xfrm>
            <a:off x="266700" y="133350"/>
            <a:ext cx="4592638"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75465" name="AutoShape 9">
            <a:hlinkClick r:id="rId1" action="ppaction://hlinksldjump"/>
          </p:cNvPr>
          <p:cNvSpPr>
            <a:spLocks noChangeArrowheads="1"/>
          </p:cNvSpPr>
          <p:nvPr/>
        </p:nvSpPr>
        <p:spPr bwMode="gray">
          <a:xfrm>
            <a:off x="5651818" y="139700"/>
            <a:ext cx="2808288"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第二节  做现代企业人</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16741" name="Text Box 10"/>
          <p:cNvSpPr txBox="1"/>
          <p:nvPr/>
        </p:nvSpPr>
        <p:spPr>
          <a:xfrm>
            <a:off x="179388" y="1128713"/>
            <a:ext cx="2504440" cy="460375"/>
          </a:xfrm>
          <a:prstGeom prst="rect">
            <a:avLst/>
          </a:prstGeom>
          <a:noFill/>
          <a:ln w="9525">
            <a:noFill/>
          </a:ln>
          <a:effectLst>
            <a:prstShdw prst="shdw17" dist="17961" dir="2699999">
              <a:schemeClr val="bg2"/>
            </a:prstShdw>
          </a:effectLst>
        </p:spPr>
        <p:txBody>
          <a:bodyPr wrap="none">
            <a:spAutoFit/>
          </a:bodyPr>
          <a:p>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3</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）企业的破产</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16742" name="Rectangle 11"/>
          <p:cNvSpPr/>
          <p:nvPr/>
        </p:nvSpPr>
        <p:spPr>
          <a:xfrm>
            <a:off x="179388" y="1628775"/>
            <a:ext cx="8534400" cy="829945"/>
          </a:xfrm>
          <a:prstGeom prst="rect">
            <a:avLst/>
          </a:prstGeom>
          <a:noFill/>
          <a:ln w="9525">
            <a:noFill/>
          </a:ln>
        </p:spPr>
        <p:txBody>
          <a:bodyPr>
            <a:spAutoFit/>
          </a:bodyPr>
          <a:p>
            <a:pPr>
              <a:spcBef>
                <a:spcPct val="50000"/>
              </a:spcBef>
            </a:pPr>
            <a:r>
              <a:rPr lang="zh-CN" altLang="en-US" b="1" dirty="0">
                <a:latin typeface="Arial" panose="020B0604020202020204" pitchFamily="34" charset="0"/>
              </a:rPr>
              <a:t>■</a:t>
            </a:r>
            <a:r>
              <a:rPr lang="zh-CN" altLang="en-US" sz="2400" b="1" dirty="0">
                <a:latin typeface="微软雅黑" panose="020B0503020204020204" charset="-122"/>
                <a:ea typeface="微软雅黑" panose="020B0503020204020204" charset="-122"/>
              </a:rPr>
              <a:t>含义：是指对那些长期亏损、资不抵债而又扭亏无望的企业，按法定程序实施破产结算的经济现象。</a:t>
            </a:r>
            <a:endParaRPr lang="zh-CN" altLang="en-US" sz="2400" b="1" dirty="0">
              <a:latin typeface="微软雅黑" panose="020B0503020204020204" charset="-122"/>
              <a:ea typeface="微软雅黑" panose="020B0503020204020204" charset="-122"/>
            </a:endParaRPr>
          </a:p>
        </p:txBody>
      </p:sp>
      <p:sp>
        <p:nvSpPr>
          <p:cNvPr id="116743" name="Rectangle 12"/>
          <p:cNvSpPr/>
          <p:nvPr/>
        </p:nvSpPr>
        <p:spPr>
          <a:xfrm>
            <a:off x="250825" y="2637155"/>
            <a:ext cx="8305800" cy="1938020"/>
          </a:xfrm>
          <a:prstGeom prst="rect">
            <a:avLst/>
          </a:prstGeom>
          <a:solidFill>
            <a:srgbClr val="00FFFF"/>
          </a:solidFill>
          <a:ln w="9525">
            <a:noFill/>
          </a:ln>
        </p:spPr>
        <p:txBody>
          <a:bodyPr>
            <a:spAutoFit/>
          </a:bodyPr>
          <a:p>
            <a:r>
              <a:rPr lang="zh-CN" altLang="en-US" sz="2400" b="1" dirty="0">
                <a:solidFill>
                  <a:srgbClr val="FF3300"/>
                </a:solidFill>
                <a:latin typeface="微软雅黑" panose="020B0503020204020204" charset="-122"/>
                <a:ea typeface="微软雅黑" panose="020B0503020204020204" charset="-122"/>
                <a:cs typeface="微软雅黑" panose="020B0503020204020204" charset="-122"/>
              </a:rPr>
              <a:t>材料：</a:t>
            </a:r>
            <a:r>
              <a:rPr lang="zh-CN" altLang="en-US" sz="2400" b="1" dirty="0">
                <a:solidFill>
                  <a:schemeClr val="accent2"/>
                </a:solidFill>
                <a:latin typeface="微软雅黑" panose="020B0503020204020204" charset="-122"/>
                <a:ea typeface="微软雅黑" panose="020B0503020204020204" charset="-122"/>
                <a:cs typeface="微软雅黑" panose="020B0503020204020204" charset="-122"/>
              </a:rPr>
              <a:t>1986年8月，沈阳市防爆器械厂破产，这是新中国第一家破产倒闭的企业，当时，人们在思想上难以接受。1998年11月12日，我国甜菜制糖业的老大-----黑龙江省阿城糖厂宣告破产，这是中国最大的破产案。此次，人们显得很平静，似乎对“破产”这一词习以为常。</a:t>
            </a:r>
            <a:endParaRPr lang="zh-CN" altLang="en-US" sz="2400" b="1" dirty="0">
              <a:solidFill>
                <a:schemeClr val="accent2"/>
              </a:solidFill>
              <a:latin typeface="微软雅黑" panose="020B0503020204020204" charset="-122"/>
              <a:ea typeface="微软雅黑" panose="020B0503020204020204" charset="-122"/>
              <a:cs typeface="微软雅黑" panose="020B0503020204020204" charset="-122"/>
            </a:endParaRPr>
          </a:p>
        </p:txBody>
      </p:sp>
      <p:sp>
        <p:nvSpPr>
          <p:cNvPr id="116744" name="Rectangle 13"/>
          <p:cNvSpPr/>
          <p:nvPr/>
        </p:nvSpPr>
        <p:spPr>
          <a:xfrm>
            <a:off x="250825" y="4941570"/>
            <a:ext cx="1097280" cy="460375"/>
          </a:xfrm>
          <a:prstGeom prst="rect">
            <a:avLst/>
          </a:prstGeom>
          <a:noFill/>
          <a:ln w="9525">
            <a:noFill/>
          </a:ln>
        </p:spPr>
        <p:txBody>
          <a:bodyPr wrap="none">
            <a:spAutoFit/>
          </a:bodyPr>
          <a:p>
            <a:r>
              <a:rPr lang="zh-CN" altLang="en-US" sz="2400" b="1" dirty="0">
                <a:latin typeface="微软雅黑" panose="020B0503020204020204" charset="-122"/>
                <a:ea typeface="微软雅黑" panose="020B0503020204020204" charset="-122"/>
              </a:rPr>
              <a:t>作用：</a:t>
            </a:r>
            <a:endParaRPr lang="zh-CN" altLang="en-US" sz="2400" b="1" dirty="0">
              <a:latin typeface="微软雅黑" panose="020B0503020204020204" charset="-122"/>
              <a:ea typeface="微软雅黑" panose="020B0503020204020204" charset="-122"/>
            </a:endParaRPr>
          </a:p>
        </p:txBody>
      </p:sp>
      <p:sp>
        <p:nvSpPr>
          <p:cNvPr id="116745" name="Rectangle 14"/>
          <p:cNvSpPr/>
          <p:nvPr/>
        </p:nvSpPr>
        <p:spPr>
          <a:xfrm>
            <a:off x="1120458" y="4797108"/>
            <a:ext cx="3024187" cy="1476375"/>
          </a:xfrm>
          <a:prstGeom prst="rect">
            <a:avLst/>
          </a:prstGeom>
          <a:noFill/>
          <a:ln w="9525">
            <a:noFill/>
          </a:ln>
        </p:spPr>
        <p:txBody>
          <a:bodyPr>
            <a:spAutoFit/>
          </a:bodyPr>
          <a:p>
            <a:r>
              <a:rPr lang="zh-CN" altLang="en-US" b="1" dirty="0">
                <a:latin typeface="微软雅黑" panose="020B0503020204020204" charset="-122"/>
                <a:ea typeface="微软雅黑" panose="020B0503020204020204" charset="-122"/>
              </a:rPr>
              <a:t>首先，它强化了企业的风险意识，激发了企业的活力，使企业在破产风险的压力下改善管理，改进技术，提高劳动生产率。</a:t>
            </a:r>
            <a:endParaRPr lang="zh-CN" altLang="en-US" b="1" dirty="0">
              <a:latin typeface="微软雅黑" panose="020B0503020204020204" charset="-122"/>
              <a:ea typeface="微软雅黑" panose="020B0503020204020204" charset="-122"/>
            </a:endParaRPr>
          </a:p>
        </p:txBody>
      </p:sp>
      <p:sp>
        <p:nvSpPr>
          <p:cNvPr id="116746" name="Rectangle 15"/>
          <p:cNvSpPr/>
          <p:nvPr/>
        </p:nvSpPr>
        <p:spPr>
          <a:xfrm>
            <a:off x="4284345" y="4797425"/>
            <a:ext cx="4625975" cy="922020"/>
          </a:xfrm>
          <a:prstGeom prst="rect">
            <a:avLst/>
          </a:prstGeom>
          <a:noFill/>
          <a:ln w="9525">
            <a:noFill/>
          </a:ln>
        </p:spPr>
        <p:txBody>
          <a:bodyPr wrap="square">
            <a:spAutoFit/>
          </a:bodyPr>
          <a:p>
            <a:r>
              <a:rPr lang="zh-CN" altLang="en-US" b="1" dirty="0">
                <a:latin typeface="微软雅黑" panose="020B0503020204020204" charset="-122"/>
                <a:ea typeface="微软雅黑" panose="020B0503020204020204" charset="-122"/>
              </a:rPr>
              <a:t>其次，企业破产制度的建立，可以形成优胜劣汰的竞争，及时淘汰落后企业，达到资源的合理配置和实现产业结构的合理调整。</a:t>
            </a:r>
            <a:endParaRPr lang="zh-CN" altLang="en-US" b="1" dirty="0">
              <a:latin typeface="微软雅黑" panose="020B0503020204020204" charset="-122"/>
              <a:ea typeface="微软雅黑" panose="020B0503020204020204"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7762"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17763" name="Rectangle 8"/>
          <p:cNvSpPr>
            <a:spLocks noGrp="1"/>
          </p:cNvSpPr>
          <p:nvPr>
            <p:ph type="title"/>
          </p:nvPr>
        </p:nvSpPr>
        <p:spPr>
          <a:xfrm>
            <a:off x="266700" y="133350"/>
            <a:ext cx="410908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77513" name="AutoShape 9">
            <a:hlinkClick r:id="rId1" action="ppaction://hlinksldjump"/>
          </p:cNvPr>
          <p:cNvSpPr>
            <a:spLocks noChangeArrowheads="1"/>
          </p:cNvSpPr>
          <p:nvPr/>
        </p:nvSpPr>
        <p:spPr bwMode="gray">
          <a:xfrm>
            <a:off x="4571683" y="139383"/>
            <a:ext cx="4500563"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第三节  了解税收与劳动者的权利义务</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17765" name="Text Box 11"/>
          <p:cNvSpPr txBox="1"/>
          <p:nvPr/>
        </p:nvSpPr>
        <p:spPr>
          <a:xfrm>
            <a:off x="395288" y="1484313"/>
            <a:ext cx="4450080" cy="460375"/>
          </a:xfrm>
          <a:prstGeom prst="rect">
            <a:avLst/>
          </a:prstGeom>
          <a:noFill/>
          <a:ln w="9525">
            <a:noFill/>
          </a:ln>
          <a:effectLst>
            <a:prstShdw prst="shdw17" dist="17961" dir="2699999">
              <a:schemeClr val="bg2"/>
            </a:prstShdw>
          </a:effectLst>
        </p:spPr>
        <p:txBody>
          <a:bodyPr wrap="none">
            <a:spAutoFit/>
          </a:bodyPr>
          <a:p>
            <a:r>
              <a:rPr lang="zh-CN" altLang="en-US" sz="2400" b="1" dirty="0">
                <a:solidFill>
                  <a:srgbClr val="0000FF"/>
                </a:solidFill>
                <a:latin typeface="微软雅黑" panose="020B0503020204020204" charset="-122"/>
                <a:ea typeface="微软雅黑" panose="020B0503020204020204" charset="-122"/>
              </a:rPr>
              <a:t>一、依法纳税是公民的基本义务</a:t>
            </a:r>
            <a:endParaRPr lang="zh-CN" altLang="en-US" sz="2400" b="1" dirty="0">
              <a:solidFill>
                <a:srgbClr val="0000FF"/>
              </a:solidFill>
              <a:latin typeface="微软雅黑" panose="020B0503020204020204" charset="-122"/>
              <a:ea typeface="微软雅黑" panose="020B0503020204020204" charset="-122"/>
            </a:endParaRPr>
          </a:p>
        </p:txBody>
      </p:sp>
      <p:sp>
        <p:nvSpPr>
          <p:cNvPr id="117766" name="Text Box 12"/>
          <p:cNvSpPr txBox="1"/>
          <p:nvPr/>
        </p:nvSpPr>
        <p:spPr>
          <a:xfrm>
            <a:off x="539750" y="2060575"/>
            <a:ext cx="3505835" cy="460375"/>
          </a:xfrm>
          <a:prstGeom prst="rect">
            <a:avLst/>
          </a:prstGeom>
          <a:noFill/>
          <a:ln w="9525">
            <a:noFill/>
          </a:ln>
          <a:effectLst>
            <a:prstShdw prst="shdw17" dist="17961" dir="2699999">
              <a:schemeClr val="bg2"/>
            </a:prstShdw>
          </a:effectLst>
        </p:spPr>
        <p:txBody>
          <a:bodyPr wrap="none">
            <a:spAutoFit/>
          </a:bodyPr>
          <a:p>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1.</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税收的基本特征和种类</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17767" name="Rectangle 13"/>
          <p:cNvSpPr/>
          <p:nvPr/>
        </p:nvSpPr>
        <p:spPr>
          <a:xfrm>
            <a:off x="755650" y="2636838"/>
            <a:ext cx="2741930" cy="460375"/>
          </a:xfrm>
          <a:prstGeom prst="rect">
            <a:avLst/>
          </a:prstGeom>
          <a:noFill/>
          <a:ln w="9525">
            <a:noFill/>
          </a:ln>
          <a:effectLst>
            <a:prstShdw prst="shdw17" dist="17961" dir="2699999">
              <a:schemeClr val="bg2"/>
            </a:prstShdw>
          </a:effectLst>
        </p:spPr>
        <p:txBody>
          <a:bodyPr wrap="none">
            <a:spAutoFit/>
          </a:bodyPr>
          <a:p>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(1)</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税收的基本特征</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17768" name="Text Box 15"/>
          <p:cNvSpPr txBox="1"/>
          <p:nvPr/>
        </p:nvSpPr>
        <p:spPr>
          <a:xfrm>
            <a:off x="1042988" y="3068638"/>
            <a:ext cx="6985000" cy="891540"/>
          </a:xfrm>
          <a:prstGeom prst="rect">
            <a:avLst/>
          </a:prstGeom>
          <a:noFill/>
          <a:ln w="9525">
            <a:noFill/>
          </a:ln>
          <a:effectLst>
            <a:prstShdw prst="shdw17" dist="17961" dir="2699999">
              <a:schemeClr val="bg2"/>
            </a:prstShdw>
          </a:effectLst>
        </p:spPr>
        <p:txBody>
          <a:bodyPr>
            <a:spAutoFit/>
          </a:bodyPr>
          <a:p>
            <a:r>
              <a:rPr lang="zh-CN" altLang="en-US" sz="2800" b="1" dirty="0">
                <a:latin typeface="Arial" panose="020B0604020202020204" pitchFamily="34" charset="0"/>
              </a:rPr>
              <a:t>     </a:t>
            </a:r>
            <a:r>
              <a:rPr lang="zh-CN" altLang="en-US" sz="2400" b="1" dirty="0">
                <a:latin typeface="微软雅黑" panose="020B0503020204020204" charset="-122"/>
                <a:ea typeface="微软雅黑" panose="020B0503020204020204" charset="-122"/>
              </a:rPr>
              <a:t>税收是国家为实现其职能，凭借政治权力，依法取得财政收入的基本形式。</a:t>
            </a:r>
            <a:endParaRPr lang="zh-CN" altLang="en-US" sz="2400" b="1"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1313815" y="3980180"/>
            <a:ext cx="6793230" cy="274129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8786"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18787" name="Rectangle 8"/>
          <p:cNvSpPr>
            <a:spLocks noGrp="1"/>
          </p:cNvSpPr>
          <p:nvPr>
            <p:ph type="title"/>
          </p:nvPr>
        </p:nvSpPr>
        <p:spPr>
          <a:xfrm>
            <a:off x="266700" y="133350"/>
            <a:ext cx="410400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93897" name="AutoShape 9">
            <a:hlinkClick r:id="rId1" action="ppaction://hlinksldjump"/>
          </p:cNvPr>
          <p:cNvSpPr>
            <a:spLocks noChangeArrowheads="1"/>
          </p:cNvSpPr>
          <p:nvPr/>
        </p:nvSpPr>
        <p:spPr bwMode="gray">
          <a:xfrm>
            <a:off x="4499928" y="139700"/>
            <a:ext cx="4500563"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第三节  了解税收与劳动者的权利义务</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18789" name="Text Box 11"/>
          <p:cNvSpPr txBox="1"/>
          <p:nvPr/>
        </p:nvSpPr>
        <p:spPr>
          <a:xfrm>
            <a:off x="395923" y="1412558"/>
            <a:ext cx="2504440" cy="460375"/>
          </a:xfrm>
          <a:prstGeom prst="rect">
            <a:avLst/>
          </a:prstGeom>
          <a:noFill/>
          <a:ln w="9525">
            <a:noFill/>
          </a:ln>
          <a:effectLst>
            <a:prstShdw prst="shdw17" dist="17961" dir="2699999">
              <a:schemeClr val="bg2"/>
            </a:prstShdw>
          </a:effectLst>
        </p:spPr>
        <p:txBody>
          <a:bodyPr wrap="none">
            <a:spAutoFit/>
          </a:bodyPr>
          <a:p>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2</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）税收的种类</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18790" name="内容占位符 2"/>
          <p:cNvSpPr/>
          <p:nvPr/>
        </p:nvSpPr>
        <p:spPr>
          <a:xfrm>
            <a:off x="611505" y="2219325"/>
            <a:ext cx="7848600" cy="3561715"/>
          </a:xfrm>
          <a:prstGeom prst="rect">
            <a:avLst/>
          </a:prstGeom>
          <a:noFill/>
          <a:ln w="9525">
            <a:noFill/>
          </a:ln>
        </p:spPr>
        <p:txBody>
          <a:bodyPr/>
          <a:p>
            <a:pPr marL="273050" indent="-273050" eaLnBrk="0" hangingPunct="0">
              <a:spcBef>
                <a:spcPct val="20000"/>
              </a:spcBef>
            </a:pPr>
            <a:r>
              <a:rPr lang="zh-CN" altLang="en-US" sz="2000" dirty="0">
                <a:latin typeface="黑体" panose="02010609060101010101" pitchFamily="49" charset="-122"/>
                <a:ea typeface="黑体" panose="02010609060101010101" pitchFamily="49" charset="-122"/>
              </a:rPr>
              <a:t>■</a:t>
            </a:r>
            <a:r>
              <a:rPr lang="zh-CN" altLang="en-US" sz="2400" b="1" dirty="0">
                <a:latin typeface="微软雅黑" panose="020B0503020204020204" charset="-122"/>
                <a:ea typeface="微软雅黑" panose="020B0503020204020204" charset="-122"/>
                <a:cs typeface="微软雅黑" panose="020B0503020204020204" charset="-122"/>
              </a:rPr>
              <a:t>五大类：流转税、所得税、资源税、财产税、行为税。</a:t>
            </a:r>
            <a:endParaRPr lang="zh-CN" altLang="en-US" sz="2400" b="1" dirty="0">
              <a:latin typeface="微软雅黑" panose="020B0503020204020204" charset="-122"/>
              <a:ea typeface="微软雅黑" panose="020B0503020204020204" charset="-122"/>
              <a:cs typeface="微软雅黑" panose="020B0503020204020204" charset="-122"/>
            </a:endParaRPr>
          </a:p>
          <a:p>
            <a:pPr marL="273050" indent="-273050" eaLnBrk="0" hangingPunct="0">
              <a:spcBef>
                <a:spcPct val="20000"/>
              </a:spcBef>
            </a:pPr>
            <a:r>
              <a:rPr lang="zh-CN" altLang="en-US" sz="2400" b="1" dirty="0">
                <a:latin typeface="微软雅黑" panose="020B0503020204020204" charset="-122"/>
                <a:ea typeface="微软雅黑" panose="020B0503020204020204" charset="-122"/>
                <a:cs typeface="微软雅黑" panose="020B0503020204020204" charset="-122"/>
              </a:rPr>
              <a:t>■两个重要税种：增值税和个人所得税。</a:t>
            </a:r>
            <a:endParaRPr lang="zh-CN" altLang="en-US" sz="2400" b="1" dirty="0">
              <a:latin typeface="微软雅黑" panose="020B0503020204020204" charset="-122"/>
              <a:ea typeface="微软雅黑" panose="020B0503020204020204" charset="-122"/>
              <a:cs typeface="微软雅黑" panose="020B0503020204020204" charset="-122"/>
            </a:endParaRPr>
          </a:p>
          <a:p>
            <a:pPr marL="273050" indent="-273050" eaLnBrk="0" hangingPunct="0">
              <a:spcBef>
                <a:spcPct val="20000"/>
              </a:spcBef>
            </a:pPr>
            <a:r>
              <a:rPr lang="zh-CN" altLang="en-US" sz="2400" b="1" dirty="0">
                <a:latin typeface="微软雅黑" panose="020B0503020204020204" charset="-122"/>
                <a:ea typeface="微软雅黑" panose="020B0503020204020204" charset="-122"/>
                <a:cs typeface="微软雅黑" panose="020B0503020204020204" charset="-122"/>
              </a:rPr>
              <a:t>◆增值税</a:t>
            </a:r>
            <a:endParaRPr lang="zh-CN" altLang="en-US" sz="2400" b="1" dirty="0">
              <a:latin typeface="微软雅黑" panose="020B0503020204020204" charset="-122"/>
              <a:ea typeface="微软雅黑" panose="020B0503020204020204" charset="-122"/>
              <a:cs typeface="微软雅黑" panose="020B0503020204020204" charset="-122"/>
            </a:endParaRPr>
          </a:p>
          <a:p>
            <a:pPr marL="273050" indent="-273050" eaLnBrk="0" hangingPunct="0">
              <a:spcBef>
                <a:spcPct val="20000"/>
              </a:spcBef>
              <a:buFont typeface="Arial" panose="020B0604020202020204" pitchFamily="34" charset="0"/>
              <a:buChar char="•"/>
            </a:pPr>
            <a:r>
              <a:rPr lang="zh-CN" altLang="en-US" sz="2400" b="1" dirty="0">
                <a:latin typeface="微软雅黑" panose="020B0503020204020204" charset="-122"/>
                <a:ea typeface="微软雅黑" panose="020B0503020204020204" charset="-122"/>
                <a:cs typeface="微软雅黑" panose="020B0503020204020204" charset="-122"/>
              </a:rPr>
              <a:t>增值税的征税对象、纳税人。</a:t>
            </a:r>
            <a:endParaRPr lang="zh-CN" altLang="en-US" sz="2400" b="1" dirty="0">
              <a:latin typeface="微软雅黑" panose="020B0503020204020204" charset="-122"/>
              <a:ea typeface="微软雅黑" panose="020B0503020204020204" charset="-122"/>
              <a:cs typeface="微软雅黑" panose="020B0503020204020204" charset="-122"/>
            </a:endParaRPr>
          </a:p>
          <a:p>
            <a:pPr marL="273050" indent="-273050" eaLnBrk="0" hangingPunct="0">
              <a:spcBef>
                <a:spcPct val="20000"/>
              </a:spcBef>
              <a:buFont typeface="Arial" panose="020B0604020202020204" pitchFamily="34" charset="0"/>
              <a:buChar char="•"/>
            </a:pPr>
            <a:r>
              <a:rPr lang="zh-CN" altLang="en-US" sz="2400" b="1" dirty="0">
                <a:latin typeface="微软雅黑" panose="020B0503020204020204" charset="-122"/>
                <a:ea typeface="微软雅黑" panose="020B0503020204020204" charset="-122"/>
                <a:cs typeface="微软雅黑" panose="020B0503020204020204" charset="-122"/>
              </a:rPr>
              <a:t>开征增值税的意义和作用。</a:t>
            </a:r>
            <a:endParaRPr lang="zh-CN" altLang="en-US" sz="2400" b="1" dirty="0">
              <a:latin typeface="微软雅黑" panose="020B0503020204020204" charset="-122"/>
              <a:ea typeface="微软雅黑" panose="020B0503020204020204" charset="-122"/>
              <a:cs typeface="微软雅黑" panose="020B0503020204020204" charset="-122"/>
            </a:endParaRPr>
          </a:p>
          <a:p>
            <a:pPr marL="273050" indent="-273050" eaLnBrk="0" hangingPunct="0">
              <a:spcBef>
                <a:spcPct val="20000"/>
              </a:spcBef>
            </a:pPr>
            <a:r>
              <a:rPr lang="zh-CN" altLang="en-US" sz="2400" b="1" dirty="0">
                <a:latin typeface="微软雅黑" panose="020B0503020204020204" charset="-122"/>
                <a:ea typeface="微软雅黑" panose="020B0503020204020204" charset="-122"/>
                <a:cs typeface="微软雅黑" panose="020B0503020204020204" charset="-122"/>
              </a:rPr>
              <a:t> ◆个人所得税</a:t>
            </a:r>
            <a:endParaRPr lang="zh-CN" altLang="en-US" sz="2400" b="1" dirty="0">
              <a:latin typeface="微软雅黑" panose="020B0503020204020204" charset="-122"/>
              <a:ea typeface="微软雅黑" panose="020B0503020204020204" charset="-122"/>
              <a:cs typeface="微软雅黑" panose="020B0503020204020204" charset="-122"/>
            </a:endParaRPr>
          </a:p>
          <a:p>
            <a:pPr marL="273050" indent="-273050" eaLnBrk="0" hangingPunct="0">
              <a:spcBef>
                <a:spcPct val="20000"/>
              </a:spcBef>
              <a:buFont typeface="Arial" panose="020B0604020202020204" pitchFamily="34" charset="0"/>
              <a:buChar char="•"/>
            </a:pPr>
            <a:r>
              <a:rPr lang="zh-CN" altLang="en-US" sz="2400" b="1" dirty="0">
                <a:latin typeface="微软雅黑" panose="020B0503020204020204" charset="-122"/>
                <a:ea typeface="微软雅黑" panose="020B0503020204020204" charset="-122"/>
                <a:cs typeface="微软雅黑" panose="020B0503020204020204" charset="-122"/>
              </a:rPr>
              <a:t>个人所得税的征税对象；纳税人；税率制度；开征个人所的税的意义和作用。</a:t>
            </a:r>
            <a:endParaRPr lang="en-US" altLang="zh-CN" sz="24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9810"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19811" name="Rectangle 8"/>
          <p:cNvSpPr>
            <a:spLocks noGrp="1"/>
          </p:cNvSpPr>
          <p:nvPr>
            <p:ph type="title"/>
          </p:nvPr>
        </p:nvSpPr>
        <p:spPr>
          <a:xfrm>
            <a:off x="266700" y="133350"/>
            <a:ext cx="418782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94921" name="AutoShape 9">
            <a:hlinkClick r:id="rId1" action="ppaction://hlinksldjump"/>
          </p:cNvPr>
          <p:cNvSpPr>
            <a:spLocks noChangeArrowheads="1"/>
          </p:cNvSpPr>
          <p:nvPr/>
        </p:nvSpPr>
        <p:spPr bwMode="gray">
          <a:xfrm>
            <a:off x="4572000" y="139383"/>
            <a:ext cx="4500563"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第三节  了解税收与劳动者的权利义务</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graphicFrame>
        <p:nvGraphicFramePr>
          <p:cNvPr id="294956" name="Group 44"/>
          <p:cNvGraphicFramePr>
            <a:graphicFrameLocks noGrp="1"/>
          </p:cNvGraphicFramePr>
          <p:nvPr>
            <p:ph idx="4294967295"/>
            <p:custDataLst>
              <p:tags r:id="rId2"/>
            </p:custDataLst>
          </p:nvPr>
        </p:nvGraphicFramePr>
        <p:xfrm>
          <a:off x="899795" y="1701165"/>
          <a:ext cx="7698105" cy="4537075"/>
        </p:xfrm>
        <a:graphic>
          <a:graphicData uri="http://schemas.openxmlformats.org/drawingml/2006/table">
            <a:tbl>
              <a:tblPr/>
              <a:tblGrid>
                <a:gridCol w="854710"/>
                <a:gridCol w="905510"/>
                <a:gridCol w="2735580"/>
                <a:gridCol w="1095375"/>
                <a:gridCol w="2106930"/>
              </a:tblGrid>
              <a:tr h="676275">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2"/>
                          </a:solidFill>
                          <a:effectLst/>
                          <a:latin typeface="微软雅黑" panose="020B0503020204020204" charset="-122"/>
                          <a:ea typeface="微软雅黑" panose="020B0503020204020204" charset="-122"/>
                        </a:rPr>
                        <a:t>税种</a:t>
                      </a:r>
                      <a:endParaRPr kumimoji="0" lang="zh-CN" altLang="en-US" sz="1800" b="1" i="0" u="none" strike="noStrike" cap="none" normalizeH="0" baseline="0" smtClean="0">
                        <a:ln>
                          <a:noFill/>
                        </a:ln>
                        <a:solidFill>
                          <a:schemeClr val="tx2"/>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2"/>
                          </a:solidFill>
                          <a:effectLst/>
                          <a:latin typeface="微软雅黑" panose="020B0503020204020204" charset="-122"/>
                          <a:ea typeface="微软雅黑" panose="020B0503020204020204" charset="-122"/>
                        </a:rPr>
                        <a:t>征税对象</a:t>
                      </a:r>
                      <a:endParaRPr kumimoji="0" lang="zh-CN" altLang="en-US" sz="1800" b="1" i="0" u="none" strike="noStrike" cap="none" normalizeH="0" baseline="0" smtClean="0">
                        <a:ln>
                          <a:noFill/>
                        </a:ln>
                        <a:solidFill>
                          <a:schemeClr val="tx2"/>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2"/>
                          </a:solidFill>
                          <a:effectLst/>
                          <a:latin typeface="微软雅黑" panose="020B0503020204020204" charset="-122"/>
                          <a:ea typeface="微软雅黑" panose="020B0503020204020204" charset="-122"/>
                        </a:rPr>
                        <a:t>纳税人</a:t>
                      </a:r>
                      <a:endParaRPr kumimoji="0" lang="zh-CN" altLang="en-US" sz="1800" b="1" i="0" u="none" strike="noStrike" cap="none" normalizeH="0" baseline="0" smtClean="0">
                        <a:ln>
                          <a:noFill/>
                        </a:ln>
                        <a:solidFill>
                          <a:schemeClr val="tx2"/>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2"/>
                          </a:solidFill>
                          <a:effectLst/>
                          <a:latin typeface="微软雅黑" panose="020B0503020204020204" charset="-122"/>
                          <a:ea typeface="微软雅黑" panose="020B0503020204020204" charset="-122"/>
                        </a:rPr>
                        <a:t>税率</a:t>
                      </a:r>
                      <a:endParaRPr kumimoji="0" lang="zh-CN" altLang="en-US" sz="1800" b="1" i="0" u="none" strike="noStrike" cap="none" normalizeH="0" baseline="0" smtClean="0">
                        <a:ln>
                          <a:noFill/>
                        </a:ln>
                        <a:solidFill>
                          <a:schemeClr val="tx2"/>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2"/>
                          </a:solidFill>
                          <a:effectLst/>
                          <a:latin typeface="微软雅黑" panose="020B0503020204020204" charset="-122"/>
                          <a:ea typeface="微软雅黑" panose="020B0503020204020204" charset="-122"/>
                        </a:rPr>
                        <a:t>作用</a:t>
                      </a:r>
                      <a:endParaRPr kumimoji="0" lang="zh-CN" altLang="en-US" sz="1800" b="1" i="0" u="none" strike="noStrike" cap="none" normalizeH="0" baseline="0" smtClean="0">
                        <a:ln>
                          <a:noFill/>
                        </a:ln>
                        <a:solidFill>
                          <a:schemeClr val="tx2"/>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577975">
                <a:tc>
                  <a:txBody>
                    <a:bodyPr/>
                    <a:lstStyle/>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rgbClr val="C00000"/>
                          </a:solidFill>
                          <a:effectLst/>
                          <a:latin typeface="微软雅黑" panose="020B0503020204020204" charset="-122"/>
                          <a:ea typeface="微软雅黑" panose="020B0503020204020204" charset="-122"/>
                        </a:rPr>
                        <a:t>增值税</a:t>
                      </a:r>
                      <a:endParaRPr kumimoji="0" lang="zh-CN" altLang="en-US" sz="1800" b="1" i="0" u="none" strike="noStrike" cap="none" normalizeH="0" baseline="0" smtClean="0">
                        <a:ln>
                          <a:noFill/>
                        </a:ln>
                        <a:solidFill>
                          <a:srgbClr val="C00000"/>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rPr>
                        <a:t>生产经营中的增值额</a:t>
                      </a:r>
                      <a:endPar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rPr>
                        <a:t>境内销售货物或提供加工、修理修配劳务以及进口货物的单位或个人</a:t>
                      </a:r>
                      <a:endPar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基本税率</a:t>
                      </a:r>
                      <a:r>
                        <a:rPr kumimoji="0" lang="en-US" altLang="zh-CN"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17%</a:t>
                      </a:r>
                      <a:endParaRPr kumimoji="0" lang="zh-CN" altLang="zh-CN"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rPr>
                        <a:t>避免重复、防偷漏税、</a:t>
                      </a:r>
                      <a:endPar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endParaRPr>
                    </a:p>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rPr>
                        <a:t>促进专业化、有利于财政收入增长</a:t>
                      </a:r>
                      <a:endPar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82825">
                <a:tc>
                  <a:txBody>
                    <a:bodyPr/>
                    <a:lstStyle/>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rgbClr val="C00000"/>
                          </a:solidFill>
                          <a:effectLst/>
                          <a:latin typeface="微软雅黑" panose="020B0503020204020204" charset="-122"/>
                          <a:ea typeface="微软雅黑" panose="020B0503020204020204" charset="-122"/>
                        </a:rPr>
                        <a:t>个人所得税</a:t>
                      </a:r>
                      <a:endParaRPr kumimoji="0" lang="zh-CN" altLang="en-US" sz="1800" b="1" i="0" u="none" strike="noStrike" cap="none" normalizeH="0" baseline="0" smtClean="0">
                        <a:ln>
                          <a:noFill/>
                        </a:ln>
                        <a:solidFill>
                          <a:srgbClr val="C00000"/>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rPr>
                        <a:t>个人所得</a:t>
                      </a:r>
                      <a:endPar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rPr>
                        <a:t>在我国境内有住所，或无住所而在境内居住满一年，从我国境内取得所得的个人，以及在我国境内无住所又不居住或居住不满一年而从我国境内取得所得的个人</a:t>
                      </a:r>
                      <a:endPar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rPr>
                        <a:t>超额累进税率和比例税率</a:t>
                      </a:r>
                      <a:endPar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rPr>
                        <a:t>财政收入重要来源，调节个人收入分配、实现社会公平的有效手段</a:t>
                      </a:r>
                      <a:endPar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pSp>
        <p:nvGrpSpPr>
          <p:cNvPr id="119839" name="Group 2"/>
          <p:cNvGrpSpPr/>
          <p:nvPr/>
        </p:nvGrpSpPr>
        <p:grpSpPr>
          <a:xfrm>
            <a:off x="215900" y="1052513"/>
            <a:ext cx="1979613" cy="576262"/>
            <a:chOff x="340" y="754"/>
            <a:chExt cx="1086" cy="304"/>
          </a:xfrm>
        </p:grpSpPr>
        <p:sp>
          <p:nvSpPr>
            <p:cNvPr id="119840" name="Freeform 3"/>
            <p:cNvSpPr/>
            <p:nvPr/>
          </p:nvSpPr>
          <p:spPr>
            <a:xfrm>
              <a:off x="404" y="929"/>
              <a:ext cx="958" cy="129"/>
            </a:xfrm>
            <a:custGeom>
              <a:avLst/>
              <a:gdLst>
                <a:gd name="txL" fmla="*/ 0 w 1120"/>
                <a:gd name="txT" fmla="*/ 0 h 252"/>
                <a:gd name="txR" fmla="*/ 1120 w 1120"/>
                <a:gd name="txB" fmla="*/ 252 h 252"/>
              </a:gdLst>
              <a:ahLst/>
              <a:cxnLst>
                <a:cxn ang="0">
                  <a:pos x="701" y="34"/>
                </a:cxn>
                <a:cxn ang="0">
                  <a:pos x="699" y="34"/>
                </a:cxn>
                <a:cxn ang="0">
                  <a:pos x="689" y="33"/>
                </a:cxn>
                <a:cxn ang="0">
                  <a:pos x="672" y="32"/>
                </a:cxn>
                <a:cxn ang="0">
                  <a:pos x="650" y="31"/>
                </a:cxn>
                <a:cxn ang="0">
                  <a:pos x="621" y="30"/>
                </a:cxn>
                <a:cxn ang="0">
                  <a:pos x="587" y="29"/>
                </a:cxn>
                <a:cxn ang="0">
                  <a:pos x="548" y="27"/>
                </a:cxn>
                <a:cxn ang="0">
                  <a:pos x="504" y="26"/>
                </a:cxn>
                <a:cxn ang="0">
                  <a:pos x="457" y="26"/>
                </a:cxn>
                <a:cxn ang="0">
                  <a:pos x="405" y="25"/>
                </a:cxn>
                <a:cxn ang="0">
                  <a:pos x="348" y="25"/>
                </a:cxn>
                <a:cxn ang="0">
                  <a:pos x="292" y="25"/>
                </a:cxn>
                <a:cxn ang="0">
                  <a:pos x="240" y="26"/>
                </a:cxn>
                <a:cxn ang="0">
                  <a:pos x="192" y="26"/>
                </a:cxn>
                <a:cxn ang="0">
                  <a:pos x="149" y="27"/>
                </a:cxn>
                <a:cxn ang="0">
                  <a:pos x="111" y="29"/>
                </a:cxn>
                <a:cxn ang="0">
                  <a:pos x="79" y="30"/>
                </a:cxn>
                <a:cxn ang="0">
                  <a:pos x="51" y="31"/>
                </a:cxn>
                <a:cxn ang="0">
                  <a:pos x="28" y="32"/>
                </a:cxn>
                <a:cxn ang="0">
                  <a:pos x="13" y="33"/>
                </a:cxn>
                <a:cxn ang="0">
                  <a:pos x="3" y="34"/>
                </a:cxn>
                <a:cxn ang="0">
                  <a:pos x="0" y="34"/>
                </a:cxn>
                <a:cxn ang="0">
                  <a:pos x="0" y="8"/>
                </a:cxn>
                <a:cxn ang="0">
                  <a:pos x="351" y="0"/>
                </a:cxn>
                <a:cxn ang="0">
                  <a:pos x="701" y="8"/>
                </a:cxn>
                <a:cxn ang="0">
                  <a:pos x="701" y="34"/>
                </a:cxn>
                <a:cxn ang="0">
                  <a:pos x="701" y="34"/>
                </a:cxn>
              </a:cxnLst>
              <a:rect l="txL" t="txT" r="txR" b="tx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alpha val="100000"/>
              </a:srgbClr>
            </a:solidFill>
            <a:ln w="0">
              <a:noFill/>
            </a:ln>
          </p:spPr>
          <p:txBody>
            <a:bodyPr/>
            <a:p>
              <a:endParaRPr lang="zh-CN" altLang="en-US"/>
            </a:p>
          </p:txBody>
        </p:sp>
        <p:sp>
          <p:nvSpPr>
            <p:cNvPr id="137220" name="Rectangle 4"/>
            <p:cNvSpPr>
              <a:spLocks noChangeArrowheads="1"/>
            </p:cNvSpPr>
            <p:nvPr/>
          </p:nvSpPr>
          <p:spPr bwMode="gray">
            <a:xfrm>
              <a:off x="340" y="754"/>
              <a:ext cx="1086" cy="267"/>
            </a:xfrm>
            <a:prstGeom prst="rect">
              <a:avLst/>
            </a:prstGeom>
            <a:gradFill rotWithShape="1">
              <a:gsLst>
                <a:gs pos="0">
                  <a:srgbClr val="0033CC"/>
                </a:gs>
                <a:gs pos="100000">
                  <a:srgbClr val="33CCFF"/>
                </a:gs>
              </a:gsLst>
              <a:lin ang="18900000" scaled="1"/>
            </a:gradFill>
            <a:ln w="9525" algn="ctr">
              <a:noFill/>
              <a:miter lim="800000"/>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bg1"/>
                  </a:solidFill>
                  <a:effectLst>
                    <a:outerShdw blurRad="38100" dist="38100" dir="2700000" algn="tl">
                      <a:srgbClr val="000000"/>
                    </a:outerShdw>
                  </a:effectLst>
                  <a:uLnTx/>
                  <a:uFillTx/>
                  <a:latin typeface="微软雅黑" panose="020B0503020204020204" charset="-122"/>
                  <a:ea typeface="微软雅黑" panose="020B0503020204020204" charset="-122"/>
                  <a:cs typeface="+mn-cs"/>
                </a:rPr>
                <a:t>教学活动</a:t>
              </a:r>
              <a:endParaRPr kumimoji="0" lang="zh-CN" altLang="en-US" sz="2400" b="1" i="0" u="none" strike="noStrike" kern="1200" cap="none" spc="0" normalizeH="0" baseline="0" noProof="0">
                <a:ln>
                  <a:noFill/>
                </a:ln>
                <a:solidFill>
                  <a:schemeClr val="bg1"/>
                </a:solidFill>
                <a:effectLst>
                  <a:outerShdw blurRad="38100" dist="38100" dir="2700000" algn="tl">
                    <a:srgbClr val="000000"/>
                  </a:outerShdw>
                </a:effectLst>
                <a:uLnTx/>
                <a:uFillTx/>
                <a:latin typeface="微软雅黑" panose="020B0503020204020204" charset="-122"/>
                <a:ea typeface="微软雅黑" panose="020B0503020204020204" charset="-122"/>
                <a:cs typeface="+mn-cs"/>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0834"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20835" name="Rectangle 8"/>
          <p:cNvSpPr>
            <a:spLocks noGrp="1"/>
          </p:cNvSpPr>
          <p:nvPr>
            <p:ph type="title"/>
          </p:nvPr>
        </p:nvSpPr>
        <p:spPr>
          <a:xfrm>
            <a:off x="266700" y="133350"/>
            <a:ext cx="430085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95945" name="AutoShape 9">
            <a:hlinkClick r:id="rId1" action="ppaction://hlinksldjump"/>
          </p:cNvPr>
          <p:cNvSpPr>
            <a:spLocks noChangeArrowheads="1"/>
          </p:cNvSpPr>
          <p:nvPr/>
        </p:nvSpPr>
        <p:spPr bwMode="gray">
          <a:xfrm>
            <a:off x="4571683" y="188913"/>
            <a:ext cx="4500563"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第三节  了解税收与劳动者的权利义务</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20837" name="Text Box 10"/>
          <p:cNvSpPr txBox="1"/>
          <p:nvPr/>
        </p:nvSpPr>
        <p:spPr>
          <a:xfrm>
            <a:off x="376238" y="1119188"/>
            <a:ext cx="1677035" cy="460375"/>
          </a:xfrm>
          <a:prstGeom prst="rect">
            <a:avLst/>
          </a:prstGeom>
          <a:noFill/>
          <a:ln w="9525">
            <a:noFill/>
          </a:ln>
          <a:effectLst>
            <a:prstShdw prst="shdw17" dist="17961" dir="2699999">
              <a:schemeClr val="bg2"/>
            </a:prstShdw>
          </a:effectLst>
        </p:spPr>
        <p:txBody>
          <a:bodyPr wrap="none">
            <a:spAutoFit/>
          </a:bodyPr>
          <a:p>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2.</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依法纳税</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20838" name="Text Box 11"/>
          <p:cNvSpPr txBox="1"/>
          <p:nvPr/>
        </p:nvSpPr>
        <p:spPr>
          <a:xfrm>
            <a:off x="250825" y="1776413"/>
            <a:ext cx="3114040" cy="460375"/>
          </a:xfrm>
          <a:prstGeom prst="rect">
            <a:avLst/>
          </a:prstGeom>
          <a:noFill/>
          <a:ln w="9525">
            <a:noFill/>
          </a:ln>
          <a:effectLst>
            <a:prstShdw prst="shdw17" dist="17961" dir="2699999">
              <a:schemeClr val="bg2"/>
            </a:prstShdw>
          </a:effectLst>
        </p:spPr>
        <p:txBody>
          <a:bodyPr wrap="none">
            <a:spAutoFit/>
          </a:bodyPr>
          <a:p>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1</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）纳税人与负税人</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20839" name="Text Box 12"/>
          <p:cNvSpPr txBox="1"/>
          <p:nvPr/>
        </p:nvSpPr>
        <p:spPr>
          <a:xfrm>
            <a:off x="611505" y="2421255"/>
            <a:ext cx="7245985" cy="829945"/>
          </a:xfrm>
          <a:prstGeom prst="rect">
            <a:avLst/>
          </a:prstGeom>
          <a:noFill/>
          <a:ln w="9525">
            <a:noFill/>
          </a:ln>
          <a:effectLst>
            <a:prstShdw prst="shdw17" dist="17961" dir="2699999">
              <a:schemeClr val="bg2"/>
            </a:prstShdw>
          </a:effectLst>
        </p:spPr>
        <p:txBody>
          <a:bodyPr wrap="square">
            <a:spAutoFit/>
          </a:bodyPr>
          <a:p>
            <a:r>
              <a:rPr lang="zh-CN" altLang="en-US" b="1" dirty="0">
                <a:latin typeface="Arial" panose="020B0604020202020204" pitchFamily="34" charset="0"/>
              </a:rPr>
              <a:t>       </a:t>
            </a:r>
            <a:r>
              <a:rPr lang="zh-CN" altLang="en-US" sz="2400" b="1" dirty="0">
                <a:latin typeface="微软雅黑" panose="020B0503020204020204" charset="-122"/>
                <a:ea typeface="微软雅黑" panose="020B0503020204020204" charset="-122"/>
              </a:rPr>
              <a:t>纳税人指税法规定的直接负有纳税义务的单位和个人，负税人是最终承担税款的单位和个人。</a:t>
            </a:r>
            <a:endParaRPr lang="zh-CN" altLang="en-US" sz="2400" b="1" dirty="0">
              <a:latin typeface="微软雅黑" panose="020B0503020204020204" charset="-122"/>
              <a:ea typeface="微软雅黑" panose="020B0503020204020204" charset="-122"/>
            </a:endParaRPr>
          </a:p>
        </p:txBody>
      </p:sp>
      <p:sp>
        <p:nvSpPr>
          <p:cNvPr id="120840" name="内容占位符 2"/>
          <p:cNvSpPr/>
          <p:nvPr/>
        </p:nvSpPr>
        <p:spPr>
          <a:xfrm>
            <a:off x="316230" y="3573145"/>
            <a:ext cx="7541260" cy="1582420"/>
          </a:xfrm>
          <a:prstGeom prst="rect">
            <a:avLst/>
          </a:prstGeom>
          <a:noFill/>
          <a:ln w="9525">
            <a:noFill/>
          </a:ln>
        </p:spPr>
        <p:txBody>
          <a:bodyPr/>
          <a:p>
            <a:pPr marL="273050" indent="-273050" eaLnBrk="0" hangingPunct="0">
              <a:buFont typeface="Wingdings" panose="05000000000000000000" pitchFamily="2" charset="2"/>
            </a:pP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2</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）依法纳税是公民的基本义务</a:t>
            </a:r>
            <a:endParaRPr lang="en-US" altLang="zh-CN" sz="2400" b="1" dirty="0">
              <a:solidFill>
                <a:srgbClr val="0000FF"/>
              </a:solidFill>
              <a:latin typeface="微软雅黑" panose="020B0503020204020204" charset="-122"/>
              <a:ea typeface="微软雅黑" panose="020B0503020204020204" charset="-122"/>
              <a:cs typeface="微软雅黑" panose="020B0503020204020204" charset="-122"/>
            </a:endParaRPr>
          </a:p>
          <a:p>
            <a:pPr marL="273050" indent="-273050" eaLnBrk="0" hangingPunct="0">
              <a:buFont typeface="Wingdings" panose="05000000000000000000" pitchFamily="2" charset="2"/>
            </a:pPr>
            <a:endParaRPr lang="zh-CN" altLang="en-US" sz="2400" b="1" dirty="0">
              <a:latin typeface="微软雅黑" panose="020B0503020204020204" charset="-122"/>
              <a:ea typeface="微软雅黑" panose="020B0503020204020204" charset="-122"/>
              <a:cs typeface="微软雅黑" panose="020B0503020204020204" charset="-122"/>
            </a:endParaRPr>
          </a:p>
          <a:p>
            <a:pPr marL="273050" indent="-273050" eaLnBrk="0" hangingPunct="0">
              <a:buFont typeface="Wingdings" panose="05000000000000000000" pitchFamily="2" charset="2"/>
            </a:pPr>
            <a:r>
              <a:rPr lang="zh-CN" altLang="en-US" sz="2400" b="1" dirty="0">
                <a:latin typeface="微软雅黑" panose="020B0503020204020204" charset="-122"/>
                <a:ea typeface="微软雅黑" panose="020B0503020204020204" charset="-122"/>
                <a:cs typeface="微软雅黑" panose="020B0503020204020204" charset="-122"/>
              </a:rPr>
              <a:t>  第一 自觉诚信纳税，反对任何违反税法的行为。</a:t>
            </a:r>
            <a:endParaRPr lang="zh-CN" altLang="en-US" sz="2400" b="1" dirty="0">
              <a:latin typeface="微软雅黑" panose="020B0503020204020204" charset="-122"/>
              <a:ea typeface="微软雅黑" panose="020B0503020204020204" charset="-122"/>
              <a:cs typeface="微软雅黑" panose="020B0503020204020204" charset="-122"/>
            </a:endParaRPr>
          </a:p>
          <a:p>
            <a:pPr marL="273050" indent="-273050" eaLnBrk="0" hangingPunct="0">
              <a:buFont typeface="Wingdings" panose="05000000000000000000" pitchFamily="2" charset="2"/>
            </a:pPr>
            <a:r>
              <a:rPr lang="zh-CN" altLang="en-US" sz="2400" b="1" dirty="0">
                <a:latin typeface="微软雅黑" panose="020B0503020204020204" charset="-122"/>
                <a:ea typeface="微软雅黑" panose="020B0503020204020204" charset="-122"/>
                <a:cs typeface="微软雅黑" panose="020B0503020204020204" charset="-122"/>
              </a:rPr>
              <a:t>  第二 公民应该履行监督税收征管和使用的权利。</a:t>
            </a:r>
            <a:endParaRPr lang="en-US" altLang="zh-CN" sz="24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1858"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21859" name="Rectangle 8"/>
          <p:cNvSpPr>
            <a:spLocks noGrp="1"/>
          </p:cNvSpPr>
          <p:nvPr>
            <p:ph type="title"/>
          </p:nvPr>
        </p:nvSpPr>
        <p:spPr>
          <a:xfrm>
            <a:off x="266700" y="133350"/>
            <a:ext cx="405701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97993" name="AutoShape 9">
            <a:hlinkClick r:id="rId1" action="ppaction://hlinksldjump"/>
          </p:cNvPr>
          <p:cNvSpPr>
            <a:spLocks noChangeArrowheads="1"/>
          </p:cNvSpPr>
          <p:nvPr/>
        </p:nvSpPr>
        <p:spPr bwMode="gray">
          <a:xfrm>
            <a:off x="4571683" y="116523"/>
            <a:ext cx="4500563"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第三节  了解税收与劳动者的权利义务</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graphicFrame>
        <p:nvGraphicFramePr>
          <p:cNvPr id="298028" name="Group 44"/>
          <p:cNvGraphicFramePr>
            <a:graphicFrameLocks noGrp="1"/>
          </p:cNvGraphicFramePr>
          <p:nvPr>
            <p:ph idx="4294967295"/>
            <p:custDataLst>
              <p:tags r:id="rId2"/>
            </p:custDataLst>
          </p:nvPr>
        </p:nvGraphicFramePr>
        <p:xfrm>
          <a:off x="343535" y="1873250"/>
          <a:ext cx="8570595" cy="4320540"/>
        </p:xfrm>
        <a:graphic>
          <a:graphicData uri="http://schemas.openxmlformats.org/drawingml/2006/table">
            <a:tbl>
              <a:tblPr/>
              <a:tblGrid>
                <a:gridCol w="1550670"/>
                <a:gridCol w="2159000"/>
                <a:gridCol w="2903855"/>
                <a:gridCol w="1957070"/>
              </a:tblGrid>
              <a:tr h="666750">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800" b="1" i="0" u="none" strike="noStrike" cap="none" normalizeH="0" baseline="0" smtClean="0">
                          <a:ln>
                            <a:noFill/>
                          </a:ln>
                          <a:solidFill>
                            <a:srgbClr val="C00000"/>
                          </a:solidFill>
                          <a:effectLst>
                            <a:outerShdw blurRad="38100" dist="38100" dir="2700000" algn="tl">
                              <a:srgbClr val="FFFFFF"/>
                            </a:outerShdw>
                          </a:effectLst>
                          <a:latin typeface="微软雅黑" panose="020B0503020204020204" charset="-122"/>
                          <a:ea typeface="微软雅黑" panose="020B0503020204020204" charset="-122"/>
                          <a:cs typeface="Times New Roman" panose="02020603050405020304" pitchFamily="18" charset="0"/>
                        </a:rPr>
                        <a:t>违反税法行为</a:t>
                      </a:r>
                      <a:endParaRPr kumimoji="0" lang="zh-CN" altLang="en-US" sz="1800" b="1" i="0" u="none" strike="noStrike" cap="none" normalizeH="0" baseline="0" smtClean="0">
                        <a:ln>
                          <a:noFill/>
                        </a:ln>
                        <a:solidFill>
                          <a:srgbClr val="C00000"/>
                        </a:solidFill>
                        <a:effectLst>
                          <a:outerShdw blurRad="38100" dist="38100" dir="2700000" algn="tl">
                            <a:srgbClr val="FFFFFF"/>
                          </a:outerShdw>
                        </a:effectLst>
                        <a:latin typeface="微软雅黑" panose="020B0503020204020204" charset="-122"/>
                        <a:ea typeface="微软雅黑" panose="020B0503020204020204"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133350" algn="l" defTabSz="914400" rtl="0" eaLnBrk="0" fontAlgn="base" latinLnBrk="0" hangingPunct="0">
                        <a:lnSpc>
                          <a:spcPct val="100000"/>
                        </a:lnSpc>
                        <a:spcBef>
                          <a:spcPct val="0"/>
                        </a:spcBef>
                        <a:spcAft>
                          <a:spcPct val="0"/>
                        </a:spcAft>
                        <a:buClrTx/>
                        <a:buSzTx/>
                        <a:buFontTx/>
                        <a:buNone/>
                        <a:tabLst>
                          <a:tab pos="480695" algn="ctr"/>
                        </a:tabLst>
                      </a:pPr>
                      <a:r>
                        <a:rPr kumimoji="0" lang="en-US" altLang="zh-CN" sz="1800" b="1" i="0" u="none" strike="noStrike" cap="none" normalizeH="0" baseline="0" smtClean="0">
                          <a:ln>
                            <a:noFill/>
                          </a:ln>
                          <a:solidFill>
                            <a:srgbClr val="C00000"/>
                          </a:solidFill>
                          <a:effectLst>
                            <a:outerShdw blurRad="38100" dist="38100" dir="2700000" algn="tl">
                              <a:srgbClr val="FFFFFF"/>
                            </a:outerShdw>
                          </a:effectLst>
                          <a:latin typeface="微软雅黑" panose="020B0503020204020204" charset="-122"/>
                          <a:ea typeface="微软雅黑" panose="020B0503020204020204" charset="-122"/>
                          <a:cs typeface="微软雅黑" panose="020B0503020204020204" charset="-122"/>
                        </a:rPr>
                        <a:t>	      </a:t>
                      </a:r>
                      <a:r>
                        <a:rPr kumimoji="0" lang="zh-CN" altLang="en-US" sz="1800" b="1" i="0" u="none" strike="noStrike" cap="none" normalizeH="0" baseline="0" smtClean="0">
                          <a:ln>
                            <a:noFill/>
                          </a:ln>
                          <a:solidFill>
                            <a:srgbClr val="C00000"/>
                          </a:solidFill>
                          <a:effectLst>
                            <a:outerShdw blurRad="38100" dist="38100" dir="2700000" algn="tl">
                              <a:srgbClr val="FFFFFF"/>
                            </a:outerShdw>
                          </a:effectLst>
                          <a:latin typeface="微软雅黑" panose="020B0503020204020204" charset="-122"/>
                          <a:ea typeface="微软雅黑" panose="020B0503020204020204" charset="-122"/>
                          <a:cs typeface="微软雅黑" panose="020B0503020204020204" charset="-122"/>
                        </a:rPr>
                        <a:t>表现</a:t>
                      </a:r>
                      <a:endParaRPr kumimoji="0" lang="zh-CN" altLang="en-US" sz="1800" b="1" i="0" u="none" strike="noStrike" cap="none" normalizeH="0" baseline="0" smtClean="0">
                        <a:ln>
                          <a:noFill/>
                        </a:ln>
                        <a:solidFill>
                          <a:srgbClr val="C00000"/>
                        </a:solidFill>
                        <a:effectLst>
                          <a:outerShdw blurRad="38100" dist="38100" dir="2700000" algn="tl">
                            <a:srgbClr val="FFFFFF"/>
                          </a:outerShdw>
                        </a:effectLst>
                        <a:latin typeface="微软雅黑" panose="020B0503020204020204" charset="-122"/>
                        <a:ea typeface="微软雅黑" panose="020B0503020204020204" charset="-122"/>
                        <a:cs typeface="微软雅黑" panose="020B0503020204020204" charset="-122"/>
                      </a:endParaRPr>
                    </a:p>
                    <a:p>
                      <a:pPr marL="0" marR="0" lvl="0" indent="133350" algn="l" defTabSz="914400" rtl="0" eaLnBrk="0" fontAlgn="base" latinLnBrk="0" hangingPunct="0">
                        <a:lnSpc>
                          <a:spcPct val="100000"/>
                        </a:lnSpc>
                        <a:spcBef>
                          <a:spcPct val="0"/>
                        </a:spcBef>
                        <a:spcAft>
                          <a:spcPct val="0"/>
                        </a:spcAft>
                        <a:buClrTx/>
                        <a:buSzTx/>
                        <a:buFontTx/>
                        <a:buNone/>
                        <a:tabLst>
                          <a:tab pos="480695" algn="ctr"/>
                        </a:tabLst>
                      </a:pPr>
                      <a:r>
                        <a:rPr kumimoji="0" lang="zh-CN" altLang="en-US" sz="1800" b="1" i="0" u="none" strike="noStrike" cap="none" normalizeH="0" baseline="0" smtClean="0">
                          <a:ln>
                            <a:noFill/>
                          </a:ln>
                          <a:solidFill>
                            <a:srgbClr val="C00000"/>
                          </a:solidFill>
                          <a:effectLst>
                            <a:outerShdw blurRad="38100" dist="38100" dir="2700000" algn="tl">
                              <a:srgbClr val="FFFFFF"/>
                            </a:outerShdw>
                          </a:effectLst>
                          <a:latin typeface="微软雅黑" panose="020B0503020204020204" charset="-122"/>
                          <a:ea typeface="微软雅黑" panose="020B0503020204020204" charset="-122"/>
                          <a:cs typeface="微软雅黑" panose="020B0503020204020204" charset="-122"/>
                        </a:rPr>
                        <a:t>  （含义）</a:t>
                      </a:r>
                      <a:endParaRPr kumimoji="0" lang="zh-CN" altLang="en-US" sz="1800" b="1" i="0" u="none" strike="noStrike" cap="none" normalizeH="0" baseline="0" smtClean="0">
                        <a:ln>
                          <a:noFill/>
                        </a:ln>
                        <a:solidFill>
                          <a:srgbClr val="C00000"/>
                        </a:solidFill>
                        <a:effectLst>
                          <a:outerShdw blurRad="38100" dist="38100" dir="2700000" algn="tl">
                            <a:srgbClr val="FFFFFF"/>
                          </a:outerShdw>
                        </a:effectLst>
                        <a:latin typeface="微软雅黑" panose="020B0503020204020204" charset="-122"/>
                        <a:ea typeface="微软雅黑" panose="020B0503020204020204" charset="-122"/>
                        <a:cs typeface="微软雅黑" panose="020B0503020204020204"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800" b="1" i="0" u="none" strike="noStrike" cap="none" normalizeH="0" baseline="0" smtClean="0">
                          <a:ln>
                            <a:noFill/>
                          </a:ln>
                          <a:solidFill>
                            <a:srgbClr val="C00000"/>
                          </a:solidFill>
                          <a:effectLst>
                            <a:outerShdw blurRad="38100" dist="38100" dir="2700000" algn="tl">
                              <a:srgbClr val="FFFFFF"/>
                            </a:outerShdw>
                          </a:effectLst>
                          <a:latin typeface="微软雅黑" panose="020B0503020204020204" charset="-122"/>
                          <a:ea typeface="微软雅黑" panose="020B0503020204020204" charset="-122"/>
                          <a:cs typeface="Times New Roman" panose="02020603050405020304" pitchFamily="18" charset="0"/>
                        </a:rPr>
                        <a:t>手段</a:t>
                      </a:r>
                      <a:endParaRPr kumimoji="0" lang="zh-CN" altLang="en-US" sz="1800" b="1" i="0" u="none" strike="noStrike" cap="none" normalizeH="0" baseline="0" smtClean="0">
                        <a:ln>
                          <a:noFill/>
                        </a:ln>
                        <a:solidFill>
                          <a:srgbClr val="C00000"/>
                        </a:solidFill>
                        <a:effectLst>
                          <a:outerShdw blurRad="38100" dist="38100" dir="2700000" algn="tl">
                            <a:srgbClr val="FFFFFF"/>
                          </a:outerShdw>
                        </a:effectLst>
                        <a:latin typeface="微软雅黑" panose="020B0503020204020204" charset="-122"/>
                        <a:ea typeface="微软雅黑" panose="020B0503020204020204"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800" b="1" i="0" u="none" strike="noStrike" cap="none" normalizeH="0" baseline="0" smtClean="0">
                          <a:ln>
                            <a:noFill/>
                          </a:ln>
                          <a:solidFill>
                            <a:srgbClr val="C00000"/>
                          </a:solidFill>
                          <a:effectLst>
                            <a:outerShdw blurRad="38100" dist="38100" dir="2700000" algn="tl">
                              <a:srgbClr val="FFFFFF"/>
                            </a:outerShdw>
                          </a:effectLst>
                          <a:latin typeface="微软雅黑" panose="020B0503020204020204" charset="-122"/>
                          <a:ea typeface="微软雅黑" panose="020B0503020204020204" charset="-122"/>
                          <a:cs typeface="Times New Roman" panose="02020603050405020304" pitchFamily="18" charset="0"/>
                        </a:rPr>
                        <a:t>共同点</a:t>
                      </a:r>
                      <a:endParaRPr kumimoji="0" lang="zh-CN" altLang="en-US" sz="1800" b="1" i="0" u="none" strike="noStrike" cap="none" normalizeH="0" baseline="0" smtClean="0">
                        <a:ln>
                          <a:noFill/>
                        </a:ln>
                        <a:solidFill>
                          <a:srgbClr val="C00000"/>
                        </a:solidFill>
                        <a:effectLst>
                          <a:outerShdw blurRad="38100" dist="38100" dir="2700000" algn="tl">
                            <a:srgbClr val="FFFFFF"/>
                          </a:outerShdw>
                        </a:effectLst>
                        <a:latin typeface="微软雅黑" panose="020B0503020204020204" charset="-122"/>
                        <a:ea typeface="微软雅黑" panose="020B0503020204020204"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r>
              <a:tr h="1009650">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800" b="1" i="0" u="none" strike="noStrike" cap="none" normalizeH="0" baseline="0" smtClean="0">
                          <a:ln>
                            <a:noFill/>
                          </a:ln>
                          <a:solidFill>
                            <a:srgbClr val="C00000"/>
                          </a:solidFill>
                          <a:effectLst/>
                          <a:latin typeface="微软雅黑" panose="020B0503020204020204" charset="-122"/>
                          <a:ea typeface="微软雅黑" panose="020B0503020204020204" charset="-122"/>
                          <a:cs typeface="Times New Roman" panose="02020603050405020304" pitchFamily="18" charset="0"/>
                        </a:rPr>
                        <a:t>偷税</a:t>
                      </a:r>
                      <a:endParaRPr kumimoji="0" lang="zh-CN" altLang="en-US" sz="1800" b="1" i="0" u="none" strike="noStrike" cap="none" normalizeH="0" baseline="0" smtClean="0">
                        <a:ln>
                          <a:noFill/>
                        </a:ln>
                        <a:solidFill>
                          <a:srgbClr val="C00000"/>
                        </a:solidFill>
                        <a:effectLst/>
                        <a:latin typeface="微软雅黑" panose="020B0503020204020204" charset="-122"/>
                        <a:ea typeface="微软雅黑" panose="020B0503020204020204"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Times New Roman" panose="02020603050405020304" pitchFamily="18" charset="0"/>
                        </a:rPr>
                        <a:t>故意，用欺骗、隐瞒等方式不缴或少缴</a:t>
                      </a:r>
                      <a:endPar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Times New Roman" panose="02020603050405020304" pitchFamily="18" charset="0"/>
                        </a:rPr>
                        <a:t>伪造、变造、隐匿、擅自销毁帐簿等，进行虚假纳税申报</a:t>
                      </a:r>
                      <a:endPar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c rowSpan="4">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1</a:t>
                      </a: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、都是没有履行依法纳税的义务；</a:t>
                      </a:r>
                      <a:endPar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2</a:t>
                      </a: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、都是违反税法的行为；</a:t>
                      </a:r>
                      <a:endPar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3</a:t>
                      </a: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、都应受到法律的制裁。</a:t>
                      </a:r>
                      <a:endPar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r>
              <a:tr h="768350">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800" b="1" i="0" u="none" strike="noStrike" cap="none" normalizeH="0" baseline="0" smtClean="0">
                          <a:ln>
                            <a:noFill/>
                          </a:ln>
                          <a:solidFill>
                            <a:srgbClr val="C00000"/>
                          </a:solidFill>
                          <a:effectLst/>
                          <a:latin typeface="微软雅黑" panose="020B0503020204020204" charset="-122"/>
                          <a:ea typeface="微软雅黑" panose="020B0503020204020204" charset="-122"/>
                          <a:cs typeface="Times New Roman" panose="02020603050405020304" pitchFamily="18" charset="0"/>
                        </a:rPr>
                        <a:t>欠税</a:t>
                      </a:r>
                      <a:endParaRPr kumimoji="0" lang="zh-CN" altLang="en-US" sz="1800" b="1" i="0" u="none" strike="noStrike" cap="none" normalizeH="0" baseline="0" smtClean="0">
                        <a:ln>
                          <a:noFill/>
                        </a:ln>
                        <a:solidFill>
                          <a:srgbClr val="C00000"/>
                        </a:solidFill>
                        <a:effectLst/>
                        <a:latin typeface="微软雅黑" panose="020B0503020204020204" charset="-122"/>
                        <a:ea typeface="微软雅黑" panose="020B0503020204020204"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Times New Roman" panose="02020603050405020304" pitchFamily="18" charset="0"/>
                        </a:rPr>
                        <a:t>超过纳税期限拖欠税款</a:t>
                      </a:r>
                      <a:endPar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            </a:t>
                      </a: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拖 欠</a:t>
                      </a:r>
                      <a:endPar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c vMerge="1">
                  <a:tcPr/>
                </a:tc>
              </a:tr>
              <a:tr h="1031875">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800" b="1" i="0" u="none" strike="noStrike" cap="none" normalizeH="0" baseline="0" smtClean="0">
                          <a:ln>
                            <a:noFill/>
                          </a:ln>
                          <a:solidFill>
                            <a:srgbClr val="C00000"/>
                          </a:solidFill>
                          <a:effectLst/>
                          <a:latin typeface="微软雅黑" panose="020B0503020204020204" charset="-122"/>
                          <a:ea typeface="微软雅黑" panose="020B0503020204020204" charset="-122"/>
                          <a:cs typeface="Times New Roman" panose="02020603050405020304" pitchFamily="18" charset="0"/>
                        </a:rPr>
                        <a:t>骗税</a:t>
                      </a:r>
                      <a:endParaRPr kumimoji="0" lang="zh-CN" altLang="en-US" sz="1800" b="1" i="0" u="none" strike="noStrike" cap="none" normalizeH="0" baseline="0" smtClean="0">
                        <a:ln>
                          <a:noFill/>
                        </a:ln>
                        <a:solidFill>
                          <a:srgbClr val="C00000"/>
                        </a:solidFill>
                        <a:effectLst/>
                        <a:latin typeface="微软雅黑" panose="020B0503020204020204" charset="-122"/>
                        <a:ea typeface="微软雅黑" panose="020B0503020204020204"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Times New Roman" panose="02020603050405020304" pitchFamily="18" charset="0"/>
                        </a:rPr>
                        <a:t>用欺骗方法获取税收优惠</a:t>
                      </a:r>
                      <a:endPar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Times New Roman" panose="02020603050405020304" pitchFamily="18" charset="0"/>
                        </a:rPr>
                        <a:t>虚列虚报出口货物</a:t>
                      </a:r>
                      <a:endPar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Times New Roman" panose="02020603050405020304" pitchFamily="18" charset="0"/>
                        </a:rPr>
                        <a:t>数量、价格；虚报自然灾害</a:t>
                      </a:r>
                      <a:endPar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c vMerge="1">
                  <a:tcPr/>
                </a:tc>
              </a:tr>
              <a:tr h="843915">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800" b="1" i="0" u="none" strike="noStrike" cap="none" normalizeH="0" baseline="0" smtClean="0">
                          <a:ln>
                            <a:noFill/>
                          </a:ln>
                          <a:solidFill>
                            <a:srgbClr val="C00000"/>
                          </a:solidFill>
                          <a:effectLst/>
                          <a:latin typeface="微软雅黑" panose="020B0503020204020204" charset="-122"/>
                          <a:ea typeface="微软雅黑" panose="020B0503020204020204" charset="-122"/>
                          <a:cs typeface="Times New Roman" panose="02020603050405020304" pitchFamily="18" charset="0"/>
                        </a:rPr>
                        <a:t>抗税</a:t>
                      </a:r>
                      <a:endParaRPr kumimoji="0" lang="zh-CN" altLang="en-US" sz="1800" b="1" i="0" u="none" strike="noStrike" cap="none" normalizeH="0" baseline="0" smtClean="0">
                        <a:ln>
                          <a:noFill/>
                        </a:ln>
                        <a:solidFill>
                          <a:srgbClr val="C00000"/>
                        </a:solidFill>
                        <a:effectLst/>
                        <a:latin typeface="微软雅黑" panose="020B0503020204020204" charset="-122"/>
                        <a:ea typeface="微软雅黑" panose="020B0503020204020204"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    </a:t>
                      </a: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拒不缴税</a:t>
                      </a:r>
                      <a:endPar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 </a:t>
                      </a:r>
                      <a:r>
                        <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暴力、威胁、围攻、殴打</a:t>
                      </a:r>
                      <a:endParaRPr kumimoji="0" lang="zh-CN" altLang="en-US" sz="18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c vMerge="1">
                  <a:tcPr/>
                </a:tc>
              </a:tr>
            </a:tbl>
          </a:graphicData>
        </a:graphic>
      </p:graphicFrame>
      <p:sp>
        <p:nvSpPr>
          <p:cNvPr id="121890" name="Text Box 45"/>
          <p:cNvSpPr txBox="1"/>
          <p:nvPr/>
        </p:nvSpPr>
        <p:spPr>
          <a:xfrm>
            <a:off x="539750" y="1333500"/>
            <a:ext cx="3816350" cy="460375"/>
          </a:xfrm>
          <a:prstGeom prst="rect">
            <a:avLst/>
          </a:prstGeom>
          <a:noFill/>
          <a:ln w="9525">
            <a:noFill/>
          </a:ln>
          <a:effectLst>
            <a:prstShdw prst="shdw17" dist="17961" dir="2699999">
              <a:schemeClr val="bg2"/>
            </a:prstShdw>
          </a:effectLst>
        </p:spPr>
        <p:txBody>
          <a:bodyPr>
            <a:spAutoFit/>
          </a:bodyPr>
          <a:p>
            <a:r>
              <a:rPr lang="zh-CN" altLang="en-US" sz="2400" b="1" dirty="0">
                <a:latin typeface="微软雅黑" panose="020B0503020204020204" charset="-122"/>
                <a:ea typeface="微软雅黑" panose="020B0503020204020204" charset="-122"/>
                <a:cs typeface="微软雅黑" panose="020B0503020204020204" charset="-122"/>
              </a:rPr>
              <a:t>（</a:t>
            </a:r>
            <a:r>
              <a:rPr lang="en-US" altLang="zh-CN" sz="2400" b="1" dirty="0">
                <a:latin typeface="微软雅黑" panose="020B0503020204020204" charset="-122"/>
                <a:ea typeface="微软雅黑" panose="020B0503020204020204" charset="-122"/>
                <a:cs typeface="微软雅黑" panose="020B0503020204020204" charset="-122"/>
              </a:rPr>
              <a:t>3</a:t>
            </a:r>
            <a:r>
              <a:rPr lang="zh-CN" altLang="en-US" sz="2400" b="1" dirty="0">
                <a:latin typeface="微软雅黑" panose="020B0503020204020204" charset="-122"/>
                <a:ea typeface="微软雅黑" panose="020B0503020204020204" charset="-122"/>
                <a:cs typeface="微软雅黑" panose="020B0503020204020204" charset="-122"/>
              </a:rPr>
              <a:t>）纳税人的权利</a:t>
            </a:r>
            <a:endParaRPr lang="zh-CN" altLang="en-US" sz="24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82"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22883" name="Rectangle 8"/>
          <p:cNvSpPr>
            <a:spLocks noGrp="1"/>
          </p:cNvSpPr>
          <p:nvPr>
            <p:ph type="title"/>
          </p:nvPr>
        </p:nvSpPr>
        <p:spPr>
          <a:xfrm>
            <a:off x="266700" y="133350"/>
            <a:ext cx="415353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299017" name="AutoShape 9">
            <a:hlinkClick r:id="rId1" action="ppaction://hlinksldjump"/>
          </p:cNvPr>
          <p:cNvSpPr>
            <a:spLocks noChangeArrowheads="1"/>
          </p:cNvSpPr>
          <p:nvPr/>
        </p:nvSpPr>
        <p:spPr bwMode="gray">
          <a:xfrm>
            <a:off x="4419918" y="188913"/>
            <a:ext cx="4500563"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第三节  了解税收与劳动者的权利义务</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22885" name="Text Box 10"/>
          <p:cNvSpPr txBox="1"/>
          <p:nvPr/>
        </p:nvSpPr>
        <p:spPr>
          <a:xfrm>
            <a:off x="250825" y="1209675"/>
            <a:ext cx="3535680" cy="460375"/>
          </a:xfrm>
          <a:prstGeom prst="rect">
            <a:avLst/>
          </a:prstGeom>
          <a:noFill/>
          <a:ln w="9525">
            <a:noFill/>
          </a:ln>
          <a:effectLst>
            <a:prstShdw prst="shdw17" dist="17961" dir="2699999">
              <a:schemeClr val="bg2"/>
            </a:prstShdw>
          </a:effectLst>
        </p:spPr>
        <p:txBody>
          <a:bodyPr wrap="none">
            <a:spAutoFit/>
          </a:bodyPr>
          <a:p>
            <a:r>
              <a:rPr lang="zh-CN" altLang="en-US" sz="2400" b="1" dirty="0">
                <a:solidFill>
                  <a:srgbClr val="0000FF"/>
                </a:solidFill>
                <a:latin typeface="微软雅黑" panose="020B0503020204020204" charset="-122"/>
                <a:ea typeface="微软雅黑" panose="020B0503020204020204" charset="-122"/>
              </a:rPr>
              <a:t>二、劳动者的权利和义务</a:t>
            </a:r>
            <a:endParaRPr lang="zh-CN" altLang="en-US" sz="2400" b="1" dirty="0">
              <a:solidFill>
                <a:srgbClr val="0000FF"/>
              </a:solidFill>
              <a:latin typeface="微软雅黑" panose="020B0503020204020204" charset="-122"/>
              <a:ea typeface="微软雅黑" panose="020B0503020204020204" charset="-122"/>
            </a:endParaRPr>
          </a:p>
        </p:txBody>
      </p:sp>
      <p:sp>
        <p:nvSpPr>
          <p:cNvPr id="122886" name="Text Box 11"/>
          <p:cNvSpPr txBox="1"/>
          <p:nvPr/>
        </p:nvSpPr>
        <p:spPr>
          <a:xfrm>
            <a:off x="376238" y="1911350"/>
            <a:ext cx="2286635" cy="460375"/>
          </a:xfrm>
          <a:prstGeom prst="rect">
            <a:avLst/>
          </a:prstGeom>
          <a:noFill/>
          <a:ln w="9525">
            <a:noFill/>
          </a:ln>
          <a:effectLst>
            <a:prstShdw prst="shdw17" dist="17961" dir="2699999">
              <a:schemeClr val="bg2"/>
            </a:prstShdw>
          </a:effectLst>
        </p:spPr>
        <p:txBody>
          <a:bodyPr wrap="none">
            <a:spAutoFit/>
          </a:bodyPr>
          <a:p>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1.</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劳动者的权利</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22887" name="Text Box 12"/>
          <p:cNvSpPr txBox="1"/>
          <p:nvPr/>
        </p:nvSpPr>
        <p:spPr>
          <a:xfrm>
            <a:off x="684213" y="2924175"/>
            <a:ext cx="684212" cy="2676525"/>
          </a:xfrm>
          <a:prstGeom prst="rect">
            <a:avLst/>
          </a:prstGeom>
          <a:noFill/>
          <a:ln w="25400" cap="flat" cmpd="sng">
            <a:solidFill>
              <a:srgbClr val="99CC00"/>
            </a:solidFill>
            <a:prstDash val="solid"/>
            <a:miter/>
            <a:headEnd type="none" w="med" len="med"/>
            <a:tailEnd type="none" w="med" len="med"/>
          </a:ln>
        </p:spPr>
        <p:txBody>
          <a:bodyPr>
            <a:spAutoFit/>
          </a:bodyPr>
          <a:p>
            <a:pPr>
              <a:spcBef>
                <a:spcPct val="50000"/>
              </a:spcBef>
            </a:pPr>
            <a:r>
              <a:rPr lang="zh-CN" altLang="en-US" sz="2400" b="1" dirty="0">
                <a:latin typeface="微软雅黑" panose="020B0503020204020204" charset="-122"/>
                <a:ea typeface="微软雅黑" panose="020B0503020204020204" charset="-122"/>
              </a:rPr>
              <a:t>合法权益的维护</a:t>
            </a:r>
            <a:endParaRPr lang="zh-CN" altLang="en-US" sz="2400" b="1" dirty="0">
              <a:latin typeface="微软雅黑" panose="020B0503020204020204" charset="-122"/>
              <a:ea typeface="微软雅黑" panose="020B0503020204020204" charset="-122"/>
            </a:endParaRPr>
          </a:p>
        </p:txBody>
      </p:sp>
      <p:sp>
        <p:nvSpPr>
          <p:cNvPr id="122888" name="Line 13"/>
          <p:cNvSpPr/>
          <p:nvPr/>
        </p:nvSpPr>
        <p:spPr>
          <a:xfrm>
            <a:off x="1692275" y="2565400"/>
            <a:ext cx="59055" cy="2696210"/>
          </a:xfrm>
          <a:prstGeom prst="line">
            <a:avLst/>
          </a:prstGeom>
          <a:ln w="25400" cap="flat" cmpd="sng">
            <a:solidFill>
              <a:srgbClr val="99CC00"/>
            </a:solidFill>
            <a:prstDash val="solid"/>
            <a:headEnd type="none" w="med" len="med"/>
            <a:tailEnd type="none" w="med" len="med"/>
          </a:ln>
        </p:spPr>
      </p:sp>
      <p:sp>
        <p:nvSpPr>
          <p:cNvPr id="122889" name="Line 14"/>
          <p:cNvSpPr/>
          <p:nvPr/>
        </p:nvSpPr>
        <p:spPr>
          <a:xfrm>
            <a:off x="1403350" y="4076700"/>
            <a:ext cx="287338" cy="0"/>
          </a:xfrm>
          <a:prstGeom prst="line">
            <a:avLst/>
          </a:prstGeom>
          <a:ln w="25400" cap="flat" cmpd="sng">
            <a:solidFill>
              <a:srgbClr val="99CC00"/>
            </a:solidFill>
            <a:prstDash val="solid"/>
            <a:headEnd type="none" w="med" len="med"/>
            <a:tailEnd type="none" w="med" len="med"/>
          </a:ln>
        </p:spPr>
      </p:sp>
      <p:sp>
        <p:nvSpPr>
          <p:cNvPr id="122890" name="Text Box 15"/>
          <p:cNvSpPr txBox="1"/>
          <p:nvPr/>
        </p:nvSpPr>
        <p:spPr>
          <a:xfrm>
            <a:off x="2124075" y="2420938"/>
            <a:ext cx="1223963" cy="460375"/>
          </a:xfrm>
          <a:prstGeom prst="rect">
            <a:avLst/>
          </a:prstGeom>
          <a:noFill/>
          <a:ln w="25400" cap="flat" cmpd="sng">
            <a:solidFill>
              <a:srgbClr val="993366"/>
            </a:solidFill>
            <a:prstDash val="solid"/>
            <a:miter/>
            <a:headEnd type="none" w="med" len="med"/>
            <a:tailEnd type="none" w="med" len="med"/>
          </a:ln>
        </p:spPr>
        <p:txBody>
          <a:bodyPr>
            <a:spAutoFit/>
          </a:bodyPr>
          <a:p>
            <a:pPr>
              <a:spcBef>
                <a:spcPct val="50000"/>
              </a:spcBef>
            </a:pPr>
            <a:r>
              <a:rPr lang="zh-CN" altLang="en-US" sz="2400" b="1" dirty="0">
                <a:latin typeface="微软雅黑" panose="020B0503020204020204" charset="-122"/>
                <a:ea typeface="微软雅黑" panose="020B0503020204020204" charset="-122"/>
              </a:rPr>
              <a:t>是什么</a:t>
            </a:r>
            <a:endParaRPr lang="zh-CN" altLang="en-US" sz="2400" b="1" dirty="0">
              <a:latin typeface="微软雅黑" panose="020B0503020204020204" charset="-122"/>
              <a:ea typeface="微软雅黑" panose="020B0503020204020204" charset="-122"/>
            </a:endParaRPr>
          </a:p>
        </p:txBody>
      </p:sp>
      <p:sp>
        <p:nvSpPr>
          <p:cNvPr id="122891" name="Text Box 16"/>
          <p:cNvSpPr txBox="1"/>
          <p:nvPr/>
        </p:nvSpPr>
        <p:spPr>
          <a:xfrm>
            <a:off x="3668395" y="1629093"/>
            <a:ext cx="4968875" cy="2676525"/>
          </a:xfrm>
          <a:prstGeom prst="rect">
            <a:avLst/>
          </a:prstGeom>
          <a:noFill/>
          <a:ln w="25400" cap="flat" cmpd="sng">
            <a:solidFill>
              <a:srgbClr val="FFCC00"/>
            </a:solidFill>
            <a:prstDash val="solid"/>
            <a:miter/>
            <a:headEnd type="none" w="med" len="med"/>
            <a:tailEnd type="none" w="med" len="med"/>
          </a:ln>
        </p:spPr>
        <p:txBody>
          <a:bodyPr>
            <a:spAutoFit/>
          </a:bodyPr>
          <a:p>
            <a:r>
              <a:rPr lang="zh-CN" altLang="en-US" sz="2400" b="1" dirty="0">
                <a:latin typeface="微软雅黑" panose="020B0503020204020204" charset="-122"/>
                <a:ea typeface="微软雅黑" panose="020B0503020204020204" charset="-122"/>
              </a:rPr>
              <a:t>①平等就业和选择职业的权利；</a:t>
            </a:r>
            <a:endParaRPr lang="zh-CN" altLang="en-US" sz="2400" b="1" dirty="0">
              <a:latin typeface="微软雅黑" panose="020B0503020204020204" charset="-122"/>
              <a:ea typeface="微软雅黑" panose="020B0503020204020204" charset="-122"/>
            </a:endParaRPr>
          </a:p>
          <a:p>
            <a:r>
              <a:rPr lang="zh-CN" altLang="en-US" sz="2400" b="1" dirty="0">
                <a:latin typeface="微软雅黑" panose="020B0503020204020204" charset="-122"/>
                <a:ea typeface="微软雅黑" panose="020B0503020204020204" charset="-122"/>
              </a:rPr>
              <a:t>②取得劳动报酬的权利；</a:t>
            </a:r>
            <a:endParaRPr lang="zh-CN" altLang="en-US" sz="2400" b="1" dirty="0">
              <a:latin typeface="微软雅黑" panose="020B0503020204020204" charset="-122"/>
              <a:ea typeface="微软雅黑" panose="020B0503020204020204" charset="-122"/>
            </a:endParaRPr>
          </a:p>
          <a:p>
            <a:r>
              <a:rPr lang="zh-CN" altLang="en-US" sz="2400" b="1" dirty="0">
                <a:latin typeface="微软雅黑" panose="020B0503020204020204" charset="-122"/>
                <a:ea typeface="微软雅黑" panose="020B0503020204020204" charset="-122"/>
              </a:rPr>
              <a:t>③休息休假的权利；</a:t>
            </a:r>
            <a:endParaRPr lang="zh-CN" altLang="en-US" sz="2400" b="1" dirty="0">
              <a:latin typeface="微软雅黑" panose="020B0503020204020204" charset="-122"/>
              <a:ea typeface="微软雅黑" panose="020B0503020204020204" charset="-122"/>
            </a:endParaRPr>
          </a:p>
          <a:p>
            <a:r>
              <a:rPr lang="zh-CN" altLang="en-US" sz="2400" b="1" dirty="0">
                <a:latin typeface="微软雅黑" panose="020B0503020204020204" charset="-122"/>
                <a:ea typeface="微软雅黑" panose="020B0503020204020204" charset="-122"/>
              </a:rPr>
              <a:t>④获得劳动安全卫生保护的权利；</a:t>
            </a:r>
            <a:endParaRPr lang="zh-CN" altLang="en-US" sz="2400" b="1" dirty="0">
              <a:latin typeface="微软雅黑" panose="020B0503020204020204" charset="-122"/>
              <a:ea typeface="微软雅黑" panose="020B0503020204020204" charset="-122"/>
            </a:endParaRPr>
          </a:p>
          <a:p>
            <a:r>
              <a:rPr lang="zh-CN" altLang="en-US" sz="2400" b="1" dirty="0">
                <a:latin typeface="微软雅黑" panose="020B0503020204020204" charset="-122"/>
                <a:ea typeface="微软雅黑" panose="020B0503020204020204" charset="-122"/>
              </a:rPr>
              <a:t>⑤接受职业技能培训的权利；</a:t>
            </a:r>
            <a:endParaRPr lang="zh-CN" altLang="en-US" sz="2400" b="1" dirty="0">
              <a:latin typeface="微软雅黑" panose="020B0503020204020204" charset="-122"/>
              <a:ea typeface="微软雅黑" panose="020B0503020204020204" charset="-122"/>
            </a:endParaRPr>
          </a:p>
          <a:p>
            <a:r>
              <a:rPr lang="zh-CN" altLang="en-US" sz="2400" b="1" dirty="0">
                <a:latin typeface="微软雅黑" panose="020B0503020204020204" charset="-122"/>
                <a:ea typeface="微软雅黑" panose="020B0503020204020204" charset="-122"/>
              </a:rPr>
              <a:t>⑥享受社会保险和福利的权利；</a:t>
            </a:r>
            <a:endParaRPr lang="zh-CN" altLang="en-US" sz="2400" b="1" dirty="0">
              <a:latin typeface="微软雅黑" panose="020B0503020204020204" charset="-122"/>
              <a:ea typeface="微软雅黑" panose="020B0503020204020204" charset="-122"/>
            </a:endParaRPr>
          </a:p>
          <a:p>
            <a:r>
              <a:rPr lang="zh-CN" altLang="en-US" sz="2400" b="1" dirty="0">
                <a:latin typeface="微软雅黑" panose="020B0503020204020204" charset="-122"/>
                <a:ea typeface="微软雅黑" panose="020B0503020204020204" charset="-122"/>
              </a:rPr>
              <a:t>⑦提请劳动争议处理的权利。</a:t>
            </a:r>
            <a:endParaRPr lang="zh-CN" altLang="en-US" sz="2400" b="1" dirty="0">
              <a:latin typeface="微软雅黑" panose="020B0503020204020204" charset="-122"/>
              <a:ea typeface="微软雅黑" panose="020B0503020204020204" charset="-122"/>
            </a:endParaRPr>
          </a:p>
        </p:txBody>
      </p:sp>
      <p:sp>
        <p:nvSpPr>
          <p:cNvPr id="122892" name="Line 17"/>
          <p:cNvSpPr/>
          <p:nvPr/>
        </p:nvSpPr>
        <p:spPr>
          <a:xfrm>
            <a:off x="1692275" y="2565400"/>
            <a:ext cx="358775" cy="0"/>
          </a:xfrm>
          <a:prstGeom prst="line">
            <a:avLst/>
          </a:prstGeom>
          <a:ln w="25400" cap="flat" cmpd="sng">
            <a:solidFill>
              <a:srgbClr val="99CC00"/>
            </a:solidFill>
            <a:prstDash val="solid"/>
            <a:headEnd type="none" w="med" len="med"/>
            <a:tailEnd type="none" w="med" len="med"/>
          </a:ln>
        </p:spPr>
      </p:sp>
      <p:sp>
        <p:nvSpPr>
          <p:cNvPr id="122893" name="Text Box 18"/>
          <p:cNvSpPr txBox="1"/>
          <p:nvPr/>
        </p:nvSpPr>
        <p:spPr>
          <a:xfrm>
            <a:off x="2124075" y="4941570"/>
            <a:ext cx="1152525" cy="460375"/>
          </a:xfrm>
          <a:prstGeom prst="rect">
            <a:avLst/>
          </a:prstGeom>
          <a:noFill/>
          <a:ln w="25400" cap="flat" cmpd="sng">
            <a:solidFill>
              <a:srgbClr val="993366"/>
            </a:solidFill>
            <a:prstDash val="solid"/>
            <a:miter/>
            <a:headEnd type="none" w="med" len="med"/>
            <a:tailEnd type="none" w="med" len="med"/>
          </a:ln>
        </p:spPr>
        <p:txBody>
          <a:bodyPr>
            <a:spAutoFit/>
          </a:bodyPr>
          <a:p>
            <a:pPr>
              <a:spcBef>
                <a:spcPct val="50000"/>
              </a:spcBef>
            </a:pPr>
            <a:r>
              <a:rPr lang="zh-CN" altLang="en-US" sz="2400" b="1" dirty="0">
                <a:latin typeface="微软雅黑" panose="020B0503020204020204" charset="-122"/>
                <a:ea typeface="微软雅黑" panose="020B0503020204020204" charset="-122"/>
              </a:rPr>
              <a:t>为什么</a:t>
            </a:r>
            <a:endParaRPr lang="zh-CN" altLang="en-US" sz="2400" b="1" dirty="0">
              <a:latin typeface="微软雅黑" panose="020B0503020204020204" charset="-122"/>
              <a:ea typeface="微软雅黑" panose="020B0503020204020204" charset="-122"/>
            </a:endParaRPr>
          </a:p>
        </p:txBody>
      </p:sp>
      <p:sp>
        <p:nvSpPr>
          <p:cNvPr id="122894" name="Line 19"/>
          <p:cNvSpPr/>
          <p:nvPr/>
        </p:nvSpPr>
        <p:spPr>
          <a:xfrm>
            <a:off x="1692275" y="5228908"/>
            <a:ext cx="360363" cy="0"/>
          </a:xfrm>
          <a:prstGeom prst="line">
            <a:avLst/>
          </a:prstGeom>
          <a:ln w="25400" cap="flat" cmpd="sng">
            <a:solidFill>
              <a:srgbClr val="99CC00"/>
            </a:solidFill>
            <a:prstDash val="solid"/>
            <a:headEnd type="none" w="med" len="med"/>
            <a:tailEnd type="none" w="med" len="med"/>
          </a:ln>
        </p:spPr>
      </p:sp>
      <p:sp>
        <p:nvSpPr>
          <p:cNvPr id="122895" name="Text Box 20"/>
          <p:cNvSpPr txBox="1"/>
          <p:nvPr/>
        </p:nvSpPr>
        <p:spPr>
          <a:xfrm>
            <a:off x="3668395" y="4629785"/>
            <a:ext cx="5028565" cy="1198880"/>
          </a:xfrm>
          <a:prstGeom prst="rect">
            <a:avLst/>
          </a:prstGeom>
          <a:noFill/>
          <a:ln w="9525">
            <a:noFill/>
          </a:ln>
        </p:spPr>
        <p:txBody>
          <a:bodyPr wrap="square">
            <a:spAutoFit/>
          </a:bodyPr>
          <a:p>
            <a:pPr>
              <a:spcBef>
                <a:spcPct val="50000"/>
              </a:spcBef>
            </a:pPr>
            <a:r>
              <a:rPr lang="zh-CN" altLang="en-US" sz="2400" b="1" dirty="0">
                <a:latin typeface="华文仿宋"/>
                <a:ea typeface="华文仿宋"/>
              </a:rPr>
              <a:t> </a:t>
            </a:r>
            <a:r>
              <a:rPr lang="en-US" altLang="zh-CN" sz="2400" b="1" dirty="0">
                <a:latin typeface="华文仿宋"/>
                <a:ea typeface="华文仿宋"/>
              </a:rPr>
              <a:t>   </a:t>
            </a:r>
            <a:r>
              <a:rPr lang="zh-CN" altLang="en-US" sz="2400" b="1" dirty="0">
                <a:latin typeface="微软雅黑" panose="020B0503020204020204" charset="-122"/>
                <a:ea typeface="微软雅黑" panose="020B0503020204020204" charset="-122"/>
              </a:rPr>
              <a:t>是保障劳动者主人翁地位的前提，是充分调动和发挥劳动者的积极性、创造性的保证。</a:t>
            </a:r>
            <a:endParaRPr lang="zh-CN" altLang="en-US" sz="2400" b="1" dirty="0">
              <a:latin typeface="微软雅黑" panose="020B0503020204020204" charset="-122"/>
              <a:ea typeface="微软雅黑" panose="020B0503020204020204"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3906"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23907" name="Rectangle 8"/>
          <p:cNvSpPr>
            <a:spLocks noGrp="1"/>
          </p:cNvSpPr>
          <p:nvPr>
            <p:ph type="title"/>
          </p:nvPr>
        </p:nvSpPr>
        <p:spPr>
          <a:xfrm>
            <a:off x="266700" y="133350"/>
            <a:ext cx="4297680"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300041" name="AutoShape 9">
            <a:hlinkClick r:id="rId1" action="ppaction://hlinksldjump"/>
          </p:cNvPr>
          <p:cNvSpPr>
            <a:spLocks noChangeArrowheads="1"/>
          </p:cNvSpPr>
          <p:nvPr/>
        </p:nvSpPr>
        <p:spPr bwMode="gray">
          <a:xfrm>
            <a:off x="4571683" y="139700"/>
            <a:ext cx="4500563"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第三节  了解税收与劳动者的权利义务</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23909" name="Text Box 10"/>
          <p:cNvSpPr txBox="1"/>
          <p:nvPr/>
        </p:nvSpPr>
        <p:spPr>
          <a:xfrm>
            <a:off x="447675" y="1119188"/>
            <a:ext cx="2286635" cy="460375"/>
          </a:xfrm>
          <a:prstGeom prst="rect">
            <a:avLst/>
          </a:prstGeom>
          <a:noFill/>
          <a:ln w="9525">
            <a:noFill/>
          </a:ln>
          <a:effectLst>
            <a:prstShdw prst="shdw17" dist="17961" dir="2699999">
              <a:schemeClr val="bg2"/>
            </a:prstShdw>
          </a:effectLst>
        </p:spPr>
        <p:txBody>
          <a:bodyPr wrap="none">
            <a:spAutoFit/>
          </a:bodyPr>
          <a:p>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2.</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劳动者的义务</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23910" name="Text Box 11"/>
          <p:cNvSpPr txBox="1"/>
          <p:nvPr/>
        </p:nvSpPr>
        <p:spPr>
          <a:xfrm>
            <a:off x="519430" y="1911350"/>
            <a:ext cx="7035165" cy="460375"/>
          </a:xfrm>
          <a:prstGeom prst="rect">
            <a:avLst/>
          </a:prstGeom>
          <a:noFill/>
          <a:ln w="9525">
            <a:noFill/>
          </a:ln>
          <a:effectLst>
            <a:prstShdw prst="shdw17" dist="17961" dir="2699999">
              <a:schemeClr val="bg2"/>
            </a:prstShdw>
          </a:effectLst>
        </p:spPr>
        <p:txBody>
          <a:bodyPr wrap="square">
            <a:spAutoFit/>
          </a:bodyPr>
          <a:p>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1</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）提高职业技能是劳动者必须履行的义务</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23911" name="Text Box 12"/>
          <p:cNvSpPr txBox="1"/>
          <p:nvPr/>
        </p:nvSpPr>
        <p:spPr>
          <a:xfrm>
            <a:off x="468313" y="2784475"/>
            <a:ext cx="6162040" cy="460375"/>
          </a:xfrm>
          <a:prstGeom prst="rect">
            <a:avLst/>
          </a:prstGeom>
          <a:noFill/>
          <a:ln w="9525">
            <a:noFill/>
          </a:ln>
          <a:effectLst>
            <a:prstShdw prst="shdw17" dist="17961" dir="2699999">
              <a:schemeClr val="bg2"/>
            </a:prstShdw>
          </a:effectLst>
        </p:spPr>
        <p:txBody>
          <a:bodyPr wrap="none">
            <a:spAutoFit/>
          </a:bodyPr>
          <a:p>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2</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）遵守职业道德是劳动者应该履行的义务</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pic>
        <p:nvPicPr>
          <p:cNvPr id="123912" name="Picture 14" descr="u=2311672579,1211312462&amp;fm=0&amp;gp=0">
            <a:hlinkClick r:id="rId2"/>
          </p:cNvPr>
          <p:cNvPicPr>
            <a:picLocks noChangeAspect="1"/>
          </p:cNvPicPr>
          <p:nvPr/>
        </p:nvPicPr>
        <p:blipFill>
          <a:blip r:embed="rId3"/>
          <a:stretch>
            <a:fillRect/>
          </a:stretch>
        </p:blipFill>
        <p:spPr>
          <a:xfrm>
            <a:off x="1231900" y="3573145"/>
            <a:ext cx="3357245" cy="2595245"/>
          </a:xfrm>
          <a:prstGeom prst="rect">
            <a:avLst/>
          </a:prstGeom>
          <a:noFill/>
          <a:ln w="9525">
            <a:noFill/>
          </a:ln>
        </p:spPr>
      </p:pic>
      <p:pic>
        <p:nvPicPr>
          <p:cNvPr id="123913" name="Picture 16" descr="xin_31010426075053117721"/>
          <p:cNvPicPr>
            <a:picLocks noChangeAspect="1"/>
          </p:cNvPicPr>
          <p:nvPr/>
        </p:nvPicPr>
        <p:blipFill>
          <a:blip r:embed="rId4"/>
          <a:stretch>
            <a:fillRect/>
          </a:stretch>
        </p:blipFill>
        <p:spPr>
          <a:xfrm>
            <a:off x="5003800" y="3595370"/>
            <a:ext cx="3304540" cy="2572385"/>
          </a:xfrm>
          <a:prstGeom prst="rect">
            <a:avLst/>
          </a:prstGeom>
          <a:noFill/>
          <a:ln w="9525">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4930"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24931" name="Rectangle 8"/>
          <p:cNvSpPr>
            <a:spLocks noGrp="1"/>
          </p:cNvSpPr>
          <p:nvPr>
            <p:ph type="title"/>
          </p:nvPr>
        </p:nvSpPr>
        <p:spPr>
          <a:xfrm>
            <a:off x="266700" y="133350"/>
            <a:ext cx="4119880"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301065" name="AutoShape 9">
            <a:hlinkClick r:id="rId1" action="ppaction://hlinksldjump"/>
          </p:cNvPr>
          <p:cNvSpPr>
            <a:spLocks noChangeArrowheads="1"/>
          </p:cNvSpPr>
          <p:nvPr/>
        </p:nvSpPr>
        <p:spPr bwMode="gray">
          <a:xfrm>
            <a:off x="4571683" y="189230"/>
            <a:ext cx="4500563"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第三节  了解税收与劳动者的权利义务</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24933" name="Text Box 10"/>
          <p:cNvSpPr txBox="1"/>
          <p:nvPr/>
        </p:nvSpPr>
        <p:spPr>
          <a:xfrm>
            <a:off x="482600" y="1303338"/>
            <a:ext cx="2286635" cy="460375"/>
          </a:xfrm>
          <a:prstGeom prst="rect">
            <a:avLst/>
          </a:prstGeom>
          <a:noFill/>
          <a:ln w="9525">
            <a:noFill/>
          </a:ln>
          <a:effectLst>
            <a:prstShdw prst="shdw17" dist="17961" dir="2699999">
              <a:schemeClr val="bg2"/>
            </a:prstShdw>
          </a:effectLst>
        </p:spPr>
        <p:txBody>
          <a:bodyPr wrap="none">
            <a:spAutoFit/>
          </a:bodyPr>
          <a:p>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3.</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劳动合同制度</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24934" name="Text Box 11"/>
          <p:cNvSpPr txBox="1"/>
          <p:nvPr/>
        </p:nvSpPr>
        <p:spPr>
          <a:xfrm>
            <a:off x="650875" y="1839913"/>
            <a:ext cx="3114040" cy="460375"/>
          </a:xfrm>
          <a:prstGeom prst="rect">
            <a:avLst/>
          </a:prstGeom>
          <a:noFill/>
          <a:ln w="9525">
            <a:noFill/>
          </a:ln>
          <a:effectLst>
            <a:prstShdw prst="shdw17" dist="17961" dir="2699999">
              <a:schemeClr val="bg2"/>
            </a:prstShdw>
          </a:effectLst>
        </p:spPr>
        <p:txBody>
          <a:bodyPr wrap="none">
            <a:spAutoFit/>
          </a:bodyPr>
          <a:p>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1</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）什么叫劳动合同</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24935" name="Text Box 12"/>
          <p:cNvSpPr txBox="1"/>
          <p:nvPr/>
        </p:nvSpPr>
        <p:spPr>
          <a:xfrm>
            <a:off x="755650" y="2349500"/>
            <a:ext cx="7724775" cy="891540"/>
          </a:xfrm>
          <a:prstGeom prst="rect">
            <a:avLst/>
          </a:prstGeom>
          <a:noFill/>
          <a:ln w="9525">
            <a:noFill/>
          </a:ln>
          <a:effectLst>
            <a:prstShdw prst="shdw17" dist="17961" dir="2699999">
              <a:schemeClr val="bg2"/>
            </a:prstShdw>
          </a:effectLst>
        </p:spPr>
        <p:txBody>
          <a:bodyPr>
            <a:spAutoFit/>
          </a:bodyPr>
          <a:p>
            <a:r>
              <a:rPr lang="zh-CN" altLang="en-US" sz="2800" b="1" dirty="0">
                <a:latin typeface="Arial" panose="020B0604020202020204" pitchFamily="34" charset="0"/>
              </a:rPr>
              <a:t>     </a:t>
            </a:r>
            <a:r>
              <a:rPr lang="en-US" altLang="zh-CN" sz="2800" b="1" dirty="0">
                <a:latin typeface="Arial" panose="020B0604020202020204" pitchFamily="34" charset="0"/>
              </a:rPr>
              <a:t> </a:t>
            </a:r>
            <a:r>
              <a:rPr lang="zh-CN" altLang="en-US" sz="2400" b="1" dirty="0">
                <a:latin typeface="微软雅黑" panose="020B0503020204020204" charset="-122"/>
                <a:ea typeface="微软雅黑" panose="020B0503020204020204" charset="-122"/>
              </a:rPr>
              <a:t>劳动合同是指劳动者与用人单位之间确立劳动关系并明确双方权利和义务的协议。</a:t>
            </a:r>
            <a:endParaRPr lang="zh-CN" altLang="en-US" sz="2400" b="1" dirty="0">
              <a:latin typeface="微软雅黑" panose="020B0503020204020204" charset="-122"/>
              <a:ea typeface="微软雅黑" panose="020B0503020204020204" charset="-122"/>
            </a:endParaRPr>
          </a:p>
        </p:txBody>
      </p:sp>
      <p:sp>
        <p:nvSpPr>
          <p:cNvPr id="124936" name="Text Box 13"/>
          <p:cNvSpPr txBox="1"/>
          <p:nvPr/>
        </p:nvSpPr>
        <p:spPr>
          <a:xfrm>
            <a:off x="684213" y="3648075"/>
            <a:ext cx="5247640" cy="460375"/>
          </a:xfrm>
          <a:prstGeom prst="rect">
            <a:avLst/>
          </a:prstGeom>
          <a:noFill/>
          <a:ln w="9525">
            <a:noFill/>
          </a:ln>
          <a:effectLst>
            <a:prstShdw prst="shdw17" dist="17961" dir="2699999">
              <a:schemeClr val="bg2"/>
            </a:prstShdw>
          </a:effectLst>
        </p:spPr>
        <p:txBody>
          <a:bodyPr wrap="none">
            <a:spAutoFit/>
          </a:bodyPr>
          <a:p>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2</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）订立劳动合同要遵守的基本原则</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24937" name="Text Box 14"/>
          <p:cNvSpPr txBox="1"/>
          <p:nvPr/>
        </p:nvSpPr>
        <p:spPr>
          <a:xfrm>
            <a:off x="1239838" y="4529138"/>
            <a:ext cx="2545715" cy="460375"/>
          </a:xfrm>
          <a:prstGeom prst="rect">
            <a:avLst/>
          </a:prstGeom>
          <a:noFill/>
          <a:ln w="9525">
            <a:noFill/>
          </a:ln>
          <a:effectLst>
            <a:prstShdw prst="shdw17" dist="17961" dir="2699999">
              <a:schemeClr val="bg2"/>
            </a:prstShdw>
          </a:effectLst>
        </p:spPr>
        <p:txBody>
          <a:bodyPr wrap="none">
            <a:spAutoFit/>
          </a:bodyPr>
          <a:p>
            <a:r>
              <a:rPr lang="en-US" altLang="zh-CN" sz="2400" b="1" dirty="0">
                <a:latin typeface="微软雅黑" panose="020B0503020204020204" charset="-122"/>
                <a:ea typeface="微软雅黑" panose="020B0503020204020204" charset="-122"/>
                <a:cs typeface="微软雅黑" panose="020B0503020204020204" charset="-122"/>
              </a:rPr>
              <a:t>A</a:t>
            </a:r>
            <a:r>
              <a:rPr lang="zh-CN" altLang="en-US" sz="2400" b="1" dirty="0">
                <a:latin typeface="微软雅黑" panose="020B0503020204020204" charset="-122"/>
                <a:ea typeface="微软雅黑" panose="020B0503020204020204" charset="-122"/>
                <a:cs typeface="微软雅黑" panose="020B0503020204020204" charset="-122"/>
              </a:rPr>
              <a:t>、平等自愿原则</a:t>
            </a:r>
            <a:endParaRPr lang="zh-CN" altLang="en-US" sz="2400" b="1" dirty="0">
              <a:latin typeface="微软雅黑" panose="020B0503020204020204" charset="-122"/>
              <a:ea typeface="微软雅黑" panose="020B0503020204020204" charset="-122"/>
              <a:cs typeface="微软雅黑" panose="020B0503020204020204" charset="-122"/>
            </a:endParaRPr>
          </a:p>
        </p:txBody>
      </p:sp>
      <p:sp>
        <p:nvSpPr>
          <p:cNvPr id="124938" name="Rectangle 15"/>
          <p:cNvSpPr/>
          <p:nvPr/>
        </p:nvSpPr>
        <p:spPr>
          <a:xfrm>
            <a:off x="3785870" y="4470083"/>
            <a:ext cx="504825" cy="579437"/>
          </a:xfrm>
          <a:prstGeom prst="rect">
            <a:avLst/>
          </a:prstGeom>
          <a:noFill/>
          <a:ln w="9525">
            <a:noFill/>
          </a:ln>
          <a:effectLst>
            <a:prstShdw prst="shdw17" dist="17961" dir="2699999">
              <a:schemeClr val="bg2"/>
            </a:prstShdw>
          </a:effectLst>
        </p:spPr>
        <p:txBody>
          <a:bodyPr>
            <a:spAutoFit/>
          </a:bodyPr>
          <a:p>
            <a:r>
              <a:rPr lang="en-US" altLang="zh-CN" sz="3200" dirty="0">
                <a:latin typeface="Arial" panose="020B0604020202020204" pitchFamily="34" charset="0"/>
              </a:rPr>
              <a:t>—</a:t>
            </a:r>
            <a:endParaRPr lang="zh-CN" altLang="en-US" sz="3200" dirty="0">
              <a:latin typeface="Arial" panose="020B0604020202020204" pitchFamily="34" charset="0"/>
            </a:endParaRPr>
          </a:p>
        </p:txBody>
      </p:sp>
      <p:sp>
        <p:nvSpPr>
          <p:cNvPr id="124939" name="Text Box 16"/>
          <p:cNvSpPr txBox="1"/>
          <p:nvPr/>
        </p:nvSpPr>
        <p:spPr>
          <a:xfrm>
            <a:off x="4427855" y="4509135"/>
            <a:ext cx="1402080" cy="460375"/>
          </a:xfrm>
          <a:prstGeom prst="rect">
            <a:avLst/>
          </a:prstGeom>
          <a:noFill/>
          <a:ln w="9525">
            <a:noFill/>
          </a:ln>
          <a:effectLst>
            <a:prstShdw prst="shdw17" dist="17961" dir="2699999">
              <a:schemeClr val="bg2"/>
            </a:prstShdw>
          </a:effectLst>
        </p:spPr>
        <p:txBody>
          <a:bodyPr wrap="none">
            <a:spAutoFit/>
          </a:bodyPr>
          <a:p>
            <a:r>
              <a:rPr lang="zh-CN" altLang="en-US" sz="2400" b="1" dirty="0">
                <a:latin typeface="微软雅黑" panose="020B0503020204020204" charset="-122"/>
                <a:ea typeface="微软雅黑" panose="020B0503020204020204" charset="-122"/>
              </a:rPr>
              <a:t>核心原则</a:t>
            </a:r>
            <a:endParaRPr lang="zh-CN" altLang="en-US" sz="2400" b="1" dirty="0">
              <a:latin typeface="微软雅黑" panose="020B0503020204020204" charset="-122"/>
              <a:ea typeface="微软雅黑" panose="020B0503020204020204"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5954"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25955" name="Rectangle 8"/>
          <p:cNvSpPr>
            <a:spLocks noGrp="1"/>
          </p:cNvSpPr>
          <p:nvPr>
            <p:ph type="title"/>
          </p:nvPr>
        </p:nvSpPr>
        <p:spPr>
          <a:xfrm>
            <a:off x="266700" y="133350"/>
            <a:ext cx="4342765" cy="654050"/>
          </a:xfrm>
        </p:spPr>
        <p:txBody>
          <a:bodyPr vert="horz" wrap="square" lIns="91440" tIns="45720" rIns="91440" bIns="45720" anchor="ctr" anchorCtr="0"/>
          <a:p>
            <a:r>
              <a:rPr lang="zh-CN" altLang="en-US" sz="2800" dirty="0">
                <a:latin typeface="微软雅黑" panose="020B0503020204020204" charset="-122"/>
                <a:ea typeface="微软雅黑" panose="020B0503020204020204" charset="-122"/>
                <a:cs typeface="微软雅黑" panose="020B0503020204020204" charset="-122"/>
              </a:rPr>
              <a:t>第二课  走进经济圈</a:t>
            </a:r>
            <a:endParaRPr lang="zh-CN" altLang="en-US" sz="2800" dirty="0">
              <a:latin typeface="微软雅黑" panose="020B0503020204020204" charset="-122"/>
              <a:ea typeface="微软雅黑" panose="020B0503020204020204" charset="-122"/>
              <a:cs typeface="微软雅黑" panose="020B0503020204020204" charset="-122"/>
            </a:endParaRPr>
          </a:p>
        </p:txBody>
      </p:sp>
      <p:sp>
        <p:nvSpPr>
          <p:cNvPr id="305161" name="AutoShape 9">
            <a:hlinkClick r:id="rId1" action="ppaction://hlinksldjump"/>
          </p:cNvPr>
          <p:cNvSpPr>
            <a:spLocks noChangeArrowheads="1"/>
          </p:cNvSpPr>
          <p:nvPr/>
        </p:nvSpPr>
        <p:spPr bwMode="gray">
          <a:xfrm>
            <a:off x="4571683" y="139700"/>
            <a:ext cx="4500563" cy="647700"/>
          </a:xfrm>
          <a:prstGeom prst="roundRect">
            <a:avLst>
              <a:gd name="adj" fmla="val 50000"/>
            </a:avLst>
          </a:prstGeom>
          <a:gradFill rotWithShape="1">
            <a:gsLst>
              <a:gs pos="0">
                <a:schemeClr val="tx1"/>
              </a:gs>
              <a:gs pos="100000">
                <a:schemeClr val="hlink"/>
              </a:gs>
            </a:gsLst>
            <a:lin ang="0" scaled="1"/>
          </a:gradFill>
          <a:ln w="38100">
            <a:solidFill>
              <a:srgbClr val="FFFFFF"/>
            </a:solidFill>
            <a:round/>
          </a:ln>
          <a:effectLst>
            <a:outerShdw dist="63500" dir="3187806" algn="ctr" rotWithShape="0">
              <a:srgbClr val="001D3A"/>
            </a:outerShdw>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第三节  了解税收与劳动者的权利义务</a:t>
            </a:r>
            <a:endParaRPr kumimoji="0" lang="zh-CN" altLang="en-US" sz="2000" b="1"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25957" name="Text Box 10"/>
          <p:cNvSpPr txBox="1"/>
          <p:nvPr/>
        </p:nvSpPr>
        <p:spPr>
          <a:xfrm>
            <a:off x="395605" y="1629093"/>
            <a:ext cx="2611755" cy="460375"/>
          </a:xfrm>
          <a:prstGeom prst="rect">
            <a:avLst/>
          </a:prstGeom>
          <a:noFill/>
          <a:ln w="9525">
            <a:noFill/>
          </a:ln>
          <a:effectLst>
            <a:prstShdw prst="shdw17" dist="17961" dir="2699999">
              <a:schemeClr val="bg2"/>
            </a:prstShdw>
          </a:effectLst>
        </p:spPr>
        <p:txBody>
          <a:bodyPr wrap="none">
            <a:spAutoFit/>
          </a:bodyPr>
          <a:p>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B.</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协商一致的原则</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25958" name="Text Box 11"/>
          <p:cNvSpPr txBox="1"/>
          <p:nvPr/>
        </p:nvSpPr>
        <p:spPr>
          <a:xfrm>
            <a:off x="395605" y="2205038"/>
            <a:ext cx="4437380" cy="460375"/>
          </a:xfrm>
          <a:prstGeom prst="rect">
            <a:avLst/>
          </a:prstGeom>
          <a:noFill/>
          <a:ln w="9525">
            <a:noFill/>
          </a:ln>
          <a:effectLst>
            <a:prstShdw prst="shdw17" dist="17961" dir="2699999">
              <a:schemeClr val="bg2"/>
            </a:prstShdw>
          </a:effectLst>
        </p:spPr>
        <p:txBody>
          <a:bodyPr wrap="none">
            <a:spAutoFit/>
          </a:bodyPr>
          <a:p>
            <a:r>
              <a:rPr lang="en-US" altLang="zh-CN" sz="2400" b="1" dirty="0">
                <a:solidFill>
                  <a:srgbClr val="0000FF"/>
                </a:solidFill>
                <a:latin typeface="微软雅黑" panose="020B0503020204020204" charset="-122"/>
                <a:ea typeface="微软雅黑" panose="020B0503020204020204" charset="-122"/>
                <a:cs typeface="微软雅黑" panose="020B0503020204020204" charset="-122"/>
              </a:rPr>
              <a:t>C.</a:t>
            </a:r>
            <a:r>
              <a:rPr lang="zh-CN" altLang="en-US" sz="2400" b="1" dirty="0">
                <a:solidFill>
                  <a:srgbClr val="0000FF"/>
                </a:solidFill>
                <a:latin typeface="微软雅黑" panose="020B0503020204020204" charset="-122"/>
                <a:ea typeface="微软雅黑" panose="020B0503020204020204" charset="-122"/>
                <a:cs typeface="微软雅黑" panose="020B0503020204020204" charset="-122"/>
              </a:rPr>
              <a:t>不得违反法律法规规定的原则</a:t>
            </a:r>
            <a:endParaRPr lang="zh-CN" altLang="en-US" sz="2400" b="1" dirty="0">
              <a:solidFill>
                <a:srgbClr val="0000FF"/>
              </a:solidFill>
              <a:latin typeface="微软雅黑" panose="020B0503020204020204" charset="-122"/>
              <a:ea typeface="微软雅黑" panose="020B0503020204020204" charset="-122"/>
              <a:cs typeface="微软雅黑" panose="020B0503020204020204" charset="-122"/>
            </a:endParaRPr>
          </a:p>
        </p:txBody>
      </p:sp>
      <p:sp>
        <p:nvSpPr>
          <p:cNvPr id="125959" name="Text Box 12"/>
          <p:cNvSpPr txBox="1"/>
          <p:nvPr/>
        </p:nvSpPr>
        <p:spPr>
          <a:xfrm>
            <a:off x="468313" y="2852738"/>
            <a:ext cx="5974080" cy="460375"/>
          </a:xfrm>
          <a:prstGeom prst="rect">
            <a:avLst/>
          </a:prstGeom>
          <a:noFill/>
          <a:ln w="9525">
            <a:noFill/>
          </a:ln>
          <a:effectLst>
            <a:prstShdw prst="shdw17" dist="17961" dir="2699999">
              <a:schemeClr val="bg2"/>
            </a:prstShdw>
          </a:effectLst>
        </p:spPr>
        <p:txBody>
          <a:bodyPr wrap="none">
            <a:spAutoFit/>
          </a:bodyPr>
          <a:p>
            <a:r>
              <a:rPr lang="zh-CN" altLang="en-US" sz="2400" b="1" dirty="0">
                <a:latin typeface="微软雅黑" panose="020B0503020204020204" charset="-122"/>
                <a:ea typeface="微软雅黑" panose="020B0503020204020204" charset="-122"/>
              </a:rPr>
              <a:t>这是订立劳动合同最基本、最重要的原则。</a:t>
            </a:r>
            <a:endParaRPr lang="zh-CN" altLang="en-US" sz="2400" b="1" dirty="0">
              <a:latin typeface="微软雅黑" panose="020B0503020204020204" charset="-122"/>
              <a:ea typeface="微软雅黑" panose="020B0503020204020204" charset="-122"/>
            </a:endParaRPr>
          </a:p>
        </p:txBody>
      </p:sp>
      <p:pic>
        <p:nvPicPr>
          <p:cNvPr id="125960" name="Picture 14" descr="102623824"/>
          <p:cNvPicPr>
            <a:picLocks noChangeAspect="1"/>
          </p:cNvPicPr>
          <p:nvPr/>
        </p:nvPicPr>
        <p:blipFill>
          <a:blip r:embed="rId2"/>
          <a:stretch>
            <a:fillRect/>
          </a:stretch>
        </p:blipFill>
        <p:spPr>
          <a:xfrm>
            <a:off x="1259205" y="3573780"/>
            <a:ext cx="6619875" cy="2710815"/>
          </a:xfrm>
          <a:prstGeom prst="rect">
            <a:avLst/>
          </a:prstGeom>
          <a:noFill/>
          <a:ln w="9525">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6978" name="灯片编号占位符 5"/>
          <p:cNvSpPr txBox="1">
            <a:spLocks noGrp="1"/>
          </p:cNvSpPr>
          <p:nvPr>
            <p:ph type="sldNum" sz="quarter" idx="12"/>
          </p:nvPr>
        </p:nvSpPr>
        <p:spPr>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dirty="0">
                <a:solidFill>
                  <a:srgbClr val="8A8A8A"/>
                </a:solidFill>
              </a:rPr>
            </a:fld>
            <a:endParaRPr lang="zh-CN" altLang="en-US" sz="1200" dirty="0">
              <a:solidFill>
                <a:srgbClr val="8A8A8A"/>
              </a:solidFill>
            </a:endParaRPr>
          </a:p>
        </p:txBody>
      </p:sp>
      <p:sp>
        <p:nvSpPr>
          <p:cNvPr id="126979" name="Rectangle 8"/>
          <p:cNvSpPr>
            <a:spLocks noGrp="1"/>
          </p:cNvSpPr>
          <p:nvPr>
            <p:ph type="title"/>
          </p:nvPr>
        </p:nvSpPr>
        <p:spPr>
          <a:xfrm>
            <a:off x="1115695" y="116840"/>
            <a:ext cx="5812155" cy="654050"/>
          </a:xfrm>
        </p:spPr>
        <p:txBody>
          <a:bodyPr vert="horz" wrap="square" lIns="91440" tIns="45720" rIns="91440" bIns="45720" anchor="ctr" anchorCtr="0"/>
          <a:p>
            <a:r>
              <a:rPr lang="zh-CN" altLang="en-US" sz="4000" dirty="0">
                <a:latin typeface="微软雅黑" panose="020B0503020204020204" charset="-122"/>
                <a:ea typeface="微软雅黑" panose="020B0503020204020204" charset="-122"/>
                <a:cs typeface="微软雅黑" panose="020B0503020204020204" charset="-122"/>
              </a:rPr>
              <a:t>第二课  走进经济圈</a:t>
            </a:r>
            <a:endParaRPr lang="zh-CN" altLang="en-US" sz="4000" dirty="0">
              <a:latin typeface="微软雅黑" panose="020B0503020204020204" charset="-122"/>
              <a:ea typeface="微软雅黑" panose="020B0503020204020204" charset="-122"/>
              <a:cs typeface="微软雅黑" panose="020B0503020204020204" charset="-122"/>
            </a:endParaRPr>
          </a:p>
        </p:txBody>
      </p:sp>
      <p:grpSp>
        <p:nvGrpSpPr>
          <p:cNvPr id="126980" name="Group 2"/>
          <p:cNvGrpSpPr/>
          <p:nvPr/>
        </p:nvGrpSpPr>
        <p:grpSpPr>
          <a:xfrm>
            <a:off x="323850" y="1196975"/>
            <a:ext cx="1979613" cy="576263"/>
            <a:chOff x="340" y="754"/>
            <a:chExt cx="1086" cy="304"/>
          </a:xfrm>
        </p:grpSpPr>
        <p:sp>
          <p:nvSpPr>
            <p:cNvPr id="126984" name="Freeform 3"/>
            <p:cNvSpPr/>
            <p:nvPr/>
          </p:nvSpPr>
          <p:spPr>
            <a:xfrm>
              <a:off x="404" y="929"/>
              <a:ext cx="958" cy="129"/>
            </a:xfrm>
            <a:custGeom>
              <a:avLst/>
              <a:gdLst>
                <a:gd name="txL" fmla="*/ 0 w 1120"/>
                <a:gd name="txT" fmla="*/ 0 h 252"/>
                <a:gd name="txR" fmla="*/ 1120 w 1120"/>
                <a:gd name="txB" fmla="*/ 252 h 252"/>
              </a:gdLst>
              <a:ahLst/>
              <a:cxnLst>
                <a:cxn ang="0">
                  <a:pos x="701" y="34"/>
                </a:cxn>
                <a:cxn ang="0">
                  <a:pos x="699" y="34"/>
                </a:cxn>
                <a:cxn ang="0">
                  <a:pos x="689" y="33"/>
                </a:cxn>
                <a:cxn ang="0">
                  <a:pos x="672" y="32"/>
                </a:cxn>
                <a:cxn ang="0">
                  <a:pos x="650" y="31"/>
                </a:cxn>
                <a:cxn ang="0">
                  <a:pos x="621" y="30"/>
                </a:cxn>
                <a:cxn ang="0">
                  <a:pos x="587" y="29"/>
                </a:cxn>
                <a:cxn ang="0">
                  <a:pos x="548" y="27"/>
                </a:cxn>
                <a:cxn ang="0">
                  <a:pos x="504" y="26"/>
                </a:cxn>
                <a:cxn ang="0">
                  <a:pos x="457" y="26"/>
                </a:cxn>
                <a:cxn ang="0">
                  <a:pos x="405" y="25"/>
                </a:cxn>
                <a:cxn ang="0">
                  <a:pos x="348" y="25"/>
                </a:cxn>
                <a:cxn ang="0">
                  <a:pos x="292" y="25"/>
                </a:cxn>
                <a:cxn ang="0">
                  <a:pos x="240" y="26"/>
                </a:cxn>
                <a:cxn ang="0">
                  <a:pos x="192" y="26"/>
                </a:cxn>
                <a:cxn ang="0">
                  <a:pos x="149" y="27"/>
                </a:cxn>
                <a:cxn ang="0">
                  <a:pos x="111" y="29"/>
                </a:cxn>
                <a:cxn ang="0">
                  <a:pos x="79" y="30"/>
                </a:cxn>
                <a:cxn ang="0">
                  <a:pos x="51" y="31"/>
                </a:cxn>
                <a:cxn ang="0">
                  <a:pos x="28" y="32"/>
                </a:cxn>
                <a:cxn ang="0">
                  <a:pos x="13" y="33"/>
                </a:cxn>
                <a:cxn ang="0">
                  <a:pos x="3" y="34"/>
                </a:cxn>
                <a:cxn ang="0">
                  <a:pos x="0" y="34"/>
                </a:cxn>
                <a:cxn ang="0">
                  <a:pos x="0" y="8"/>
                </a:cxn>
                <a:cxn ang="0">
                  <a:pos x="351" y="0"/>
                </a:cxn>
                <a:cxn ang="0">
                  <a:pos x="701" y="8"/>
                </a:cxn>
                <a:cxn ang="0">
                  <a:pos x="701" y="34"/>
                </a:cxn>
                <a:cxn ang="0">
                  <a:pos x="701" y="34"/>
                </a:cxn>
              </a:cxnLst>
              <a:rect l="txL" t="txT" r="txR" b="tx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CC3300">
                <a:alpha val="100000"/>
              </a:srgbClr>
            </a:solidFill>
            <a:ln w="0">
              <a:noFill/>
            </a:ln>
          </p:spPr>
          <p:txBody>
            <a:bodyPr/>
            <a:p>
              <a:endParaRPr lang="zh-CN" altLang="en-US"/>
            </a:p>
          </p:txBody>
        </p:sp>
        <p:sp>
          <p:nvSpPr>
            <p:cNvPr id="137220" name="Rectangle 4"/>
            <p:cNvSpPr>
              <a:spLocks noChangeArrowheads="1"/>
            </p:cNvSpPr>
            <p:nvPr/>
          </p:nvSpPr>
          <p:spPr bwMode="gray">
            <a:xfrm>
              <a:off x="340" y="754"/>
              <a:ext cx="1086" cy="267"/>
            </a:xfrm>
            <a:prstGeom prst="rect">
              <a:avLst/>
            </a:prstGeom>
            <a:solidFill>
              <a:srgbClr val="CC3300"/>
            </a:solidFill>
            <a:ln w="9525" algn="ctr">
              <a:noFill/>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bg1"/>
                  </a:solidFill>
                  <a:effectLst>
                    <a:outerShdw blurRad="38100" dist="38100" dir="2700000" algn="tl">
                      <a:srgbClr val="000000"/>
                    </a:outerShdw>
                  </a:effectLst>
                  <a:uLnTx/>
                  <a:uFillTx/>
                  <a:latin typeface="微软雅黑" panose="020B0503020204020204" charset="-122"/>
                  <a:ea typeface="微软雅黑" panose="020B0503020204020204" charset="-122"/>
                  <a:cs typeface="+mn-cs"/>
                </a:rPr>
                <a:t>本课小结</a:t>
              </a:r>
              <a:endParaRPr kumimoji="0" lang="zh-CN" altLang="en-US" sz="2400" b="1" i="0" u="none" strike="noStrike" kern="1200" cap="none" spc="0" normalizeH="0" baseline="0" noProof="0">
                <a:ln>
                  <a:noFill/>
                </a:ln>
                <a:solidFill>
                  <a:schemeClr val="bg1"/>
                </a:solidFill>
                <a:effectLst>
                  <a:outerShdw blurRad="38100" dist="38100" dir="2700000" algn="tl">
                    <a:srgbClr val="000000"/>
                  </a:outerShdw>
                </a:effectLst>
                <a:uLnTx/>
                <a:uFillTx/>
                <a:latin typeface="微软雅黑" panose="020B0503020204020204" charset="-122"/>
                <a:ea typeface="微软雅黑" panose="020B0503020204020204" charset="-122"/>
                <a:cs typeface="+mn-cs"/>
              </a:endParaRPr>
            </a:p>
          </p:txBody>
        </p:sp>
      </p:grpSp>
      <p:sp>
        <p:nvSpPr>
          <p:cNvPr id="126981" name="Text Box 12"/>
          <p:cNvSpPr txBox="1"/>
          <p:nvPr/>
        </p:nvSpPr>
        <p:spPr>
          <a:xfrm>
            <a:off x="612140" y="1845310"/>
            <a:ext cx="7642860" cy="1198880"/>
          </a:xfrm>
          <a:prstGeom prst="rect">
            <a:avLst/>
          </a:prstGeom>
          <a:noFill/>
          <a:ln w="9525">
            <a:noFill/>
          </a:ln>
          <a:effectLst>
            <a:prstShdw prst="shdw17" dist="17961" dir="2699999">
              <a:schemeClr val="bg2"/>
            </a:prstShdw>
          </a:effectLst>
        </p:spPr>
        <p:txBody>
          <a:bodyPr wrap="square">
            <a:spAutoFit/>
          </a:bodyPr>
          <a:p>
            <a:r>
              <a:rPr lang="zh-CN" altLang="en-US" sz="2400" b="1" dirty="0">
                <a:latin typeface="微软雅黑" panose="020B0503020204020204" charset="-122"/>
                <a:ea typeface="微软雅黑" panose="020B0503020204020204" charset="-122"/>
                <a:cs typeface="微软雅黑" panose="020B0503020204020204" charset="-122"/>
              </a:rPr>
              <a:t>（</a:t>
            </a:r>
            <a:r>
              <a:rPr lang="en-US" altLang="zh-CN" sz="2400" b="1" dirty="0">
                <a:latin typeface="微软雅黑" panose="020B0503020204020204" charset="-122"/>
                <a:ea typeface="微软雅黑" panose="020B0503020204020204" charset="-122"/>
                <a:cs typeface="微软雅黑" panose="020B0503020204020204" charset="-122"/>
              </a:rPr>
              <a:t>1</a:t>
            </a:r>
            <a:r>
              <a:rPr lang="zh-CN" altLang="en-US" sz="2400" b="1" dirty="0">
                <a:latin typeface="微软雅黑" panose="020B0503020204020204" charset="-122"/>
                <a:ea typeface="微软雅黑" panose="020B0503020204020204" charset="-122"/>
                <a:cs typeface="微软雅黑" panose="020B0503020204020204" charset="-122"/>
              </a:rPr>
              <a:t>）理解和把握社会主义市场经济的基本特征，并认识到在激烈的市场竞争中，只有遵循市场的规则，才能提高参与经济建设的能力。</a:t>
            </a:r>
            <a:endParaRPr lang="zh-CN" altLang="en-US" sz="2400" b="1" dirty="0">
              <a:latin typeface="微软雅黑" panose="020B0503020204020204" charset="-122"/>
              <a:ea typeface="微软雅黑" panose="020B0503020204020204" charset="-122"/>
              <a:cs typeface="微软雅黑" panose="020B0503020204020204" charset="-122"/>
            </a:endParaRPr>
          </a:p>
        </p:txBody>
      </p:sp>
      <p:sp>
        <p:nvSpPr>
          <p:cNvPr id="126982" name="Text Box 13"/>
          <p:cNvSpPr txBox="1"/>
          <p:nvPr/>
        </p:nvSpPr>
        <p:spPr>
          <a:xfrm>
            <a:off x="681355" y="3141345"/>
            <a:ext cx="7780655" cy="1568450"/>
          </a:xfrm>
          <a:prstGeom prst="rect">
            <a:avLst/>
          </a:prstGeom>
          <a:noFill/>
          <a:ln w="9525">
            <a:noFill/>
          </a:ln>
          <a:effectLst>
            <a:prstShdw prst="shdw17" dist="17961" dir="2699999">
              <a:schemeClr val="bg2"/>
            </a:prstShdw>
          </a:effectLst>
        </p:spPr>
        <p:txBody>
          <a:bodyPr wrap="square">
            <a:spAutoFit/>
          </a:bodyPr>
          <a:p>
            <a:r>
              <a:rPr lang="zh-CN" altLang="en-US" sz="2400" b="1" dirty="0">
                <a:latin typeface="微软雅黑" panose="020B0503020204020204" charset="-122"/>
                <a:ea typeface="微软雅黑" panose="020B0503020204020204" charset="-122"/>
                <a:cs typeface="微软雅黑" panose="020B0503020204020204" charset="-122"/>
              </a:rPr>
              <a:t>（</a:t>
            </a:r>
            <a:r>
              <a:rPr lang="en-US" altLang="zh-CN" sz="2400" b="1" dirty="0">
                <a:latin typeface="微软雅黑" panose="020B0503020204020204" charset="-122"/>
                <a:ea typeface="微软雅黑" panose="020B0503020204020204" charset="-122"/>
                <a:cs typeface="微软雅黑" panose="020B0503020204020204" charset="-122"/>
              </a:rPr>
              <a:t>2</a:t>
            </a:r>
            <a:r>
              <a:rPr lang="zh-CN" altLang="en-US" sz="2400" b="1" dirty="0">
                <a:latin typeface="微软雅黑" panose="020B0503020204020204" charset="-122"/>
                <a:ea typeface="微软雅黑" panose="020B0503020204020204" charset="-122"/>
                <a:cs typeface="微软雅黑" panose="020B0503020204020204" charset="-122"/>
              </a:rPr>
              <a:t>）作为中职生，以后走向社会，要接受企业的挑选，成为企业的劳动者。了解企业和企业经济效益的相关知识，能使学生树立竞争意识，懂得如何适应市场经济的发展要求，成为一名高素质的劳动者。</a:t>
            </a:r>
            <a:endParaRPr lang="zh-CN" altLang="en-US" sz="2400" b="1" dirty="0">
              <a:latin typeface="微软雅黑" panose="020B0503020204020204" charset="-122"/>
              <a:ea typeface="微软雅黑" panose="020B0503020204020204" charset="-122"/>
              <a:cs typeface="微软雅黑" panose="020B0503020204020204" charset="-122"/>
            </a:endParaRPr>
          </a:p>
        </p:txBody>
      </p:sp>
      <p:sp>
        <p:nvSpPr>
          <p:cNvPr id="126983" name="Text Box 14"/>
          <p:cNvSpPr txBox="1"/>
          <p:nvPr/>
        </p:nvSpPr>
        <p:spPr>
          <a:xfrm>
            <a:off x="899795" y="4797425"/>
            <a:ext cx="7223760" cy="1568450"/>
          </a:xfrm>
          <a:prstGeom prst="rect">
            <a:avLst/>
          </a:prstGeom>
          <a:noFill/>
          <a:ln w="9525">
            <a:noFill/>
          </a:ln>
          <a:effectLst>
            <a:prstShdw prst="shdw17" dist="17961" dir="2699999">
              <a:schemeClr val="bg2"/>
            </a:prstShdw>
          </a:effectLst>
        </p:spPr>
        <p:txBody>
          <a:bodyPr wrap="square">
            <a:spAutoFit/>
          </a:bodyPr>
          <a:p>
            <a:r>
              <a:rPr lang="zh-CN" altLang="en-US" sz="2400" b="1" dirty="0">
                <a:latin typeface="微软雅黑" panose="020B0503020204020204" charset="-122"/>
                <a:ea typeface="微软雅黑" panose="020B0503020204020204" charset="-122"/>
                <a:cs typeface="微软雅黑" panose="020B0503020204020204" charset="-122"/>
              </a:rPr>
              <a:t>（</a:t>
            </a:r>
            <a:r>
              <a:rPr lang="en-US" altLang="zh-CN" sz="2400" b="1" dirty="0">
                <a:latin typeface="微软雅黑" panose="020B0503020204020204" charset="-122"/>
                <a:ea typeface="微软雅黑" panose="020B0503020204020204" charset="-122"/>
                <a:cs typeface="微软雅黑" panose="020B0503020204020204" charset="-122"/>
              </a:rPr>
              <a:t>3</a:t>
            </a:r>
            <a:r>
              <a:rPr lang="zh-CN" altLang="en-US" sz="2400" b="1" dirty="0">
                <a:latin typeface="微软雅黑" panose="020B0503020204020204" charset="-122"/>
                <a:ea typeface="微软雅黑" panose="020B0503020204020204" charset="-122"/>
                <a:cs typeface="微软雅黑" panose="020B0503020204020204" charset="-122"/>
              </a:rPr>
              <a:t>）通过了解税收的知识，懂得依法纳税是公民的基本义务；作为新时代的劳动者，应该有正确理解权利和义务的观；应该学法、懂法、守法、学会运用法律维护自身利益。</a:t>
            </a:r>
            <a:endParaRPr lang="zh-CN" altLang="en-US" sz="24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表格占位符 3"/>
          <p:cNvPicPr>
            <a:picLocks noChangeAspect="1"/>
          </p:cNvPicPr>
          <p:nvPr>
            <p:ph type="tbl" idx="1"/>
          </p:nvPr>
        </p:nvPicPr>
        <p:blipFill>
          <a:blip r:embed="rId1"/>
          <a:stretch>
            <a:fillRect/>
          </a:stretch>
        </p:blipFill>
        <p:spPr>
          <a:xfrm>
            <a:off x="0" y="0"/>
            <a:ext cx="9143365" cy="6845935"/>
          </a:xfrm>
          <a:prstGeom prst="rect">
            <a:avLst/>
          </a:prstGeom>
        </p:spPr>
      </p:pic>
      <p:sp>
        <p:nvSpPr>
          <p:cNvPr id="5" name="矩形 4"/>
          <p:cNvSpPr/>
          <p:nvPr/>
        </p:nvSpPr>
        <p:spPr>
          <a:xfrm>
            <a:off x="1562100" y="332740"/>
            <a:ext cx="4754880" cy="11988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nchor="t">
            <a:spAutoFit/>
          </a:bodyPr>
          <a:p>
            <a:pPr algn="ctr"/>
            <a:r>
              <a:rPr lang="zh-CN" altLang="en-US" sz="7200" b="1">
                <a:ln w="12700">
                  <a:solidFill>
                    <a:schemeClr val="tx2">
                      <a:lumMod val="75000"/>
                    </a:schemeClr>
                  </a:solidFill>
                  <a:prstDash val="solid"/>
                </a:ln>
                <a:solidFill>
                  <a:srgbClr val="C00000"/>
                </a:solidFill>
                <a:effectLst>
                  <a:outerShdw dist="38100" dir="2640000" algn="bl" rotWithShape="0">
                    <a:schemeClr val="tx2">
                      <a:lumMod val="75000"/>
                    </a:schemeClr>
                  </a:outerShdw>
                </a:effectLst>
                <a:latin typeface="微软雅黑" panose="020B0503020204020204" charset="-122"/>
                <a:ea typeface="微软雅黑" panose="020B0503020204020204" charset="-122"/>
              </a:rPr>
              <a:t>谢谢大家！</a:t>
            </a:r>
            <a:endParaRPr lang="zh-CN" altLang="en-US" sz="7200" b="1">
              <a:ln w="12700">
                <a:solidFill>
                  <a:schemeClr val="tx2">
                    <a:lumMod val="75000"/>
                  </a:schemeClr>
                </a:solidFill>
                <a:prstDash val="solid"/>
              </a:ln>
              <a:solidFill>
                <a:srgbClr val="C00000"/>
              </a:solidFill>
              <a:effectLst>
                <a:outerShdw dist="38100" dir="2640000" algn="bl" rotWithShape="0">
                  <a:schemeClr val="tx2">
                    <a:lumMod val="75000"/>
                  </a:schemeClr>
                </a:outerShdw>
              </a:effectLst>
              <a:latin typeface="微软雅黑" panose="020B0503020204020204" charset="-122"/>
              <a:ea typeface="微软雅黑" panose="020B0503020204020204" charset="-122"/>
            </a:endParaRPr>
          </a:p>
        </p:txBody>
      </p:sp>
    </p:spTree>
  </p:cSld>
  <p:clrMapOvr>
    <a:masterClrMapping/>
  </p:clrMapOvr>
</p:sld>
</file>

<file path=ppt/tags/tag1.xml><?xml version="1.0" encoding="utf-8"?>
<p:tagLst xmlns:p="http://schemas.openxmlformats.org/presentationml/2006/main">
  <p:tag name="KSO_WM_UNIT_PLACING_PICTURE_USER_VIEWPORT" val="{&quot;height&quot;:7127,&quot;width&quot;:10764}"/>
</p:tagLst>
</file>

<file path=ppt/tags/tag2.xml><?xml version="1.0" encoding="utf-8"?>
<p:tagLst xmlns:p="http://schemas.openxmlformats.org/presentationml/2006/main">
  <p:tag name="KSO_WM_UNIT_TABLE_BEAUTIFY" val="smartTable{a965db5b-7d1a-4e79-b0f6-01807bf4f436}"/>
</p:tagLst>
</file>

<file path=ppt/tags/tag3.xml><?xml version="1.0" encoding="utf-8"?>
<p:tagLst xmlns:p="http://schemas.openxmlformats.org/presentationml/2006/main">
  <p:tag name="KSO_WM_UNIT_TABLE_BEAUTIFY" val="smartTable{1a2a5552-8b93-4b39-bb70-c26b1870ca5e}"/>
</p:tagLst>
</file>

<file path=ppt/tags/tag4.xml><?xml version="1.0" encoding="utf-8"?>
<p:tagLst xmlns:p="http://schemas.openxmlformats.org/presentationml/2006/main">
  <p:tag name="commondata" val="eyJoZGlkIjoiOTk0NzA5OThjMTE4MTcyZDNkZTVlNTdjZTU5NTVhM2EifQ=="/>
</p:tagLst>
</file>

<file path=ppt/theme/theme1.xml><?xml version="1.0" encoding="utf-8"?>
<a:theme xmlns:a="http://schemas.openxmlformats.org/drawingml/2006/main" name="6_Office 主题">
  <a:themeElements>
    <a:clrScheme name="自定义 22">
      <a:dk1>
        <a:srgbClr val="0C0C0C"/>
      </a:dk1>
      <a:lt1>
        <a:sysClr val="window" lastClr="FFFFFF"/>
      </a:lt1>
      <a:dk2>
        <a:srgbClr val="E07102"/>
      </a:dk2>
      <a:lt2>
        <a:srgbClr val="B5B5B5"/>
      </a:lt2>
      <a:accent1>
        <a:srgbClr val="0056B4"/>
      </a:accent1>
      <a:accent2>
        <a:srgbClr val="006CE2"/>
      </a:accent2>
      <a:accent3>
        <a:srgbClr val="218BFF"/>
      </a:accent3>
      <a:accent4>
        <a:srgbClr val="4BA1FF"/>
      </a:accent4>
      <a:accent5>
        <a:srgbClr val="81BDFF"/>
      </a:accent5>
      <a:accent6>
        <a:srgbClr val="A3CFFF"/>
      </a:accent6>
      <a:hlink>
        <a:srgbClr val="0056B4"/>
      </a:hlink>
      <a:folHlink>
        <a:srgbClr val="218BFF"/>
      </a:folHlink>
    </a:clrScheme>
    <a:fontScheme name="6_Office 主题">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5967</Words>
  <Application>WPS 演示</Application>
  <PresentationFormat/>
  <Paragraphs>836</Paragraphs>
  <Slides>45</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45</vt:i4>
      </vt:variant>
    </vt:vector>
  </HeadingPairs>
  <TitlesOfParts>
    <vt:vector size="57" baseType="lpstr">
      <vt:lpstr>Arial</vt:lpstr>
      <vt:lpstr>宋体</vt:lpstr>
      <vt:lpstr>Wingdings</vt:lpstr>
      <vt:lpstr>黑体</vt:lpstr>
      <vt:lpstr>Calibri</vt:lpstr>
      <vt:lpstr>微软雅黑</vt:lpstr>
      <vt:lpstr>隶书</vt:lpstr>
      <vt:lpstr>Times New Roman</vt:lpstr>
      <vt:lpstr>Arial Unicode MS</vt:lpstr>
      <vt:lpstr>华文仿宋</vt:lpstr>
      <vt:lpstr>仿宋</vt:lpstr>
      <vt:lpstr>6_Office 主题</vt:lpstr>
      <vt:lpstr>PowerPoint 演示文稿</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第二课  走进经济圈</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锐得PPT模板</dc:title>
  <dc:creator>北京锐得PPT</dc:creator>
  <cp:lastModifiedBy>陈丹</cp:lastModifiedBy>
  <cp:revision>258</cp:revision>
  <dcterms:created xsi:type="dcterms:W3CDTF">2009-05-26T13:54:00Z</dcterms:created>
  <dcterms:modified xsi:type="dcterms:W3CDTF">2023-11-19T03:46:50Z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2052-12.1.0.15712</vt:lpwstr>
  </property>
  <property fmtid="{D5CDD505-2E9C-101B-9397-08002B2CF9AE}" pid="3" name="ICV">
    <vt:lpwstr>9EF7D30D315642DF88E68162C10B9724</vt:lpwstr>
  </property>
</Properties>
</file>