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5" r:id="rId3"/>
    <p:sldId id="266" r:id="rId4"/>
    <p:sldId id="270" r:id="rId6"/>
    <p:sldId id="269" r:id="rId7"/>
    <p:sldId id="256" r:id="rId8"/>
    <p:sldId id="257" r:id="rId9"/>
    <p:sldId id="267" r:id="rId10"/>
    <p:sldId id="268" r:id="rId11"/>
    <p:sldId id="258" r:id="rId12"/>
    <p:sldId id="260" r:id="rId13"/>
    <p:sldId id="261" r:id="rId14"/>
    <p:sldId id="262" r:id="rId15"/>
    <p:sldId id="271" r:id="rId16"/>
    <p:sldId id="272" r:id="rId17"/>
    <p:sldId id="273" r:id="rId18"/>
    <p:sldId id="264" r:id="rId19"/>
  </p:sldIdLst>
  <p:sldSz cx="9144000" cy="6858000" type="screen4x3"/>
  <p:notesSz cx="6858000" cy="9144000"/>
  <p:custDataLst>
    <p:tags r:id="rId2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77" d="100"/>
          <a:sy n="77" d="100"/>
        </p:scale>
        <p:origin x="-9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30" name="页眉占位符 2252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strike="noStrike" noProof="1" dirty="0"/>
          </a:p>
        </p:txBody>
      </p:sp>
      <p:sp>
        <p:nvSpPr>
          <p:cNvPr id="22531" name="日期占位符 2253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strike="noStrike" noProof="1" dirty="0"/>
          </a:p>
        </p:txBody>
      </p:sp>
      <p:sp>
        <p:nvSpPr>
          <p:cNvPr id="2052" name="幻灯片图像占位符 22531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文本占位符 22532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0"/>
            <a:r>
              <a:rPr lang="zh-CN" altLang="en-US" dirty="0"/>
              <a:t>第二级</a:t>
            </a:r>
            <a:endParaRPr lang="zh-CN" altLang="en-US" dirty="0"/>
          </a:p>
          <a:p>
            <a:pPr lvl="2" indent="0"/>
            <a:r>
              <a:rPr lang="zh-CN" altLang="en-US" dirty="0"/>
              <a:t>第三级</a:t>
            </a:r>
            <a:endParaRPr lang="zh-CN" altLang="en-US" dirty="0"/>
          </a:p>
          <a:p>
            <a:pPr lvl="3" indent="0"/>
            <a:r>
              <a:rPr lang="zh-CN" altLang="en-US" dirty="0"/>
              <a:t>第四级</a:t>
            </a:r>
            <a:endParaRPr lang="zh-CN" altLang="en-US" dirty="0"/>
          </a:p>
          <a:p>
            <a:pPr lvl="4" indent="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2534" name="页脚占位符 2253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altLang="en-US" sz="1200" strike="noStrike" noProof="1" dirty="0"/>
          </a:p>
        </p:txBody>
      </p:sp>
      <p:sp>
        <p:nvSpPr>
          <p:cNvPr id="22535" name="灯片编号占位符 2253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122" name="幻灯片图像占位符 23553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5123" name="文本占位符 23554"/>
          <p:cNvSpPr>
            <a:spLocks noGrp="1"/>
          </p:cNvSpPr>
          <p:nvPr>
            <p:ph type="body"/>
          </p:nvPr>
        </p:nvSpPr>
        <p:spPr>
          <a:ln/>
        </p:spPr>
        <p:txBody>
          <a:bodyPr anchor="t" anchorCtr="0"/>
          <a:p>
            <a:pPr lvl="0"/>
            <a:r>
              <a:rPr lang="en-US" altLang="zh-CN" dirty="0"/>
              <a:t>1,</a:t>
            </a:r>
            <a:r>
              <a:rPr lang="zh-CN" altLang="en-US" dirty="0"/>
              <a:t>一辈子勤奋努力的工作，辛辛苦苦的赚钱，却不知如何有效运用资金，节俭一辈子，从不敢消费享受。</a:t>
            </a:r>
            <a:endParaRPr lang="zh-CN" altLang="en-US" dirty="0"/>
          </a:p>
          <a:p>
            <a:pPr lvl="0"/>
            <a:r>
              <a:rPr lang="en-US" altLang="zh-CN" dirty="0"/>
              <a:t>2,</a:t>
            </a:r>
            <a:r>
              <a:rPr lang="zh-CN" altLang="en-US" dirty="0"/>
              <a:t>图以小博大，不堪自己的能力，在金钱游戏中打滚，失利后颓然收手，放弃从头开始的信心，落得后辈子悔恨抑郁再难振作。</a:t>
            </a:r>
            <a:endParaRPr lang="zh-CN" altLang="en-US" dirty="0"/>
          </a:p>
          <a:p>
            <a:pPr lvl="0"/>
            <a:r>
              <a:rPr lang="en-US" altLang="zh-CN" dirty="0"/>
              <a:t>3,</a:t>
            </a:r>
            <a:r>
              <a:rPr lang="zh-CN" altLang="en-US" dirty="0"/>
              <a:t>象鸵鸟一样只知埋头苦干，更别说如何去投资理财。</a:t>
            </a:r>
            <a:endParaRPr lang="zh-CN" altLang="en-US" dirty="0"/>
          </a:p>
          <a:p>
            <a:pPr lvl="0"/>
            <a:r>
              <a:rPr lang="en-US" altLang="zh-CN" dirty="0"/>
              <a:t>4,</a:t>
            </a:r>
            <a:r>
              <a:rPr lang="zh-CN" altLang="en-US" dirty="0"/>
              <a:t>过分强调储蓄，看起来财富尽在掌中，实则不懂得钱的道理；</a:t>
            </a:r>
            <a:endParaRPr lang="zh-CN" altLang="en-US" dirty="0"/>
          </a:p>
          <a:p>
            <a:pPr lvl="0"/>
            <a:r>
              <a:rPr lang="en-US" altLang="zh-CN" dirty="0"/>
              <a:t>5,</a:t>
            </a:r>
            <a:r>
              <a:rPr lang="zh-CN" altLang="en-US" dirty="0"/>
              <a:t>财源滚滚，但挥霍无度，没什么保障的观念，并且把自己对钱的理解潜移默化的传给下一代。</a:t>
            </a:r>
            <a:endParaRPr lang="zh-CN" altLang="en-US" dirty="0"/>
          </a:p>
          <a:p>
            <a:pPr lvl="0"/>
            <a:r>
              <a:rPr lang="en-US" altLang="zh-CN" dirty="0"/>
              <a:t>6,</a:t>
            </a:r>
            <a:r>
              <a:rPr lang="zh-CN" altLang="en-US" dirty="0"/>
              <a:t>认为自己没有足够的钱，没有资格也没有必要去谈论和学习理财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8" Type="http://schemas.openxmlformats.org/officeDocument/2006/relationships/theme" Target="../theme/theme1.xml"/><Relationship Id="rId27" Type="http://schemas.openxmlformats.org/officeDocument/2006/relationships/image" Target="../media/image15.png"/><Relationship Id="rId26" Type="http://schemas.openxmlformats.org/officeDocument/2006/relationships/image" Target="../media/image14.png"/><Relationship Id="rId25" Type="http://schemas.openxmlformats.org/officeDocument/2006/relationships/image" Target="../media/image13.png"/><Relationship Id="rId24" Type="http://schemas.openxmlformats.org/officeDocument/2006/relationships/image" Target="../media/image12.png"/><Relationship Id="rId23" Type="http://schemas.openxmlformats.org/officeDocument/2006/relationships/image" Target="../media/image11.png"/><Relationship Id="rId22" Type="http://schemas.openxmlformats.org/officeDocument/2006/relationships/image" Target="../media/image10.png"/><Relationship Id="rId21" Type="http://schemas.openxmlformats.org/officeDocument/2006/relationships/image" Target="../media/image9.png"/><Relationship Id="rId20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7.png"/><Relationship Id="rId18" Type="http://schemas.openxmlformats.org/officeDocument/2006/relationships/image" Target="../media/image6.png"/><Relationship Id="rId17" Type="http://schemas.openxmlformats.org/officeDocument/2006/relationships/image" Target="../media/image5.png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pic>
        <p:nvPicPr>
          <p:cNvPr id="1031" name="Picture 8" descr="image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90600" cy="695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2" name="Picture 9" descr="image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61338" y="0"/>
            <a:ext cx="1019175" cy="742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10" descr="image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27788"/>
            <a:ext cx="9144000" cy="457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11" descr="image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27563" y="5284788"/>
            <a:ext cx="4552950" cy="16002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35" name="Group 12"/>
          <p:cNvGrpSpPr/>
          <p:nvPr/>
        </p:nvGrpSpPr>
        <p:grpSpPr>
          <a:xfrm>
            <a:off x="-80962" y="5957888"/>
            <a:ext cx="1123950" cy="1143000"/>
            <a:chOff x="363" y="363"/>
            <a:chExt cx="708" cy="720"/>
          </a:xfrm>
        </p:grpSpPr>
        <p:pic>
          <p:nvPicPr>
            <p:cNvPr id="1036" name="Picture 13" descr="image7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63" y="363"/>
              <a:ext cx="708" cy="7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7" name="Picture 14" descr="image8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67" y="527"/>
              <a:ext cx="318" cy="336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038" name="Picture 15" descr="image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0113" y="6170613"/>
            <a:ext cx="2505075" cy="6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9" name="Picture 16" descr="image1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11863" y="6375400"/>
            <a:ext cx="447675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0" name="Picture 17" descr="image1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64163" y="6308725"/>
            <a:ext cx="666750" cy="47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1" name="Picture 18" descr="image1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43663" y="6165850"/>
            <a:ext cx="7334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2" name="Picture 19" descr="image1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12088" y="5876925"/>
            <a:ext cx="190500" cy="190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3" name="Picture 20" descr="image1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32138" y="5357813"/>
            <a:ext cx="1076325" cy="109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4" name="Picture 21" descr="image1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92950" y="6308725"/>
            <a:ext cx="447675" cy="4381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45" name="Group 24"/>
          <p:cNvGrpSpPr/>
          <p:nvPr/>
        </p:nvGrpSpPr>
        <p:grpSpPr>
          <a:xfrm>
            <a:off x="7605713" y="6157913"/>
            <a:ext cx="1085850" cy="511175"/>
            <a:chOff x="4791" y="3883"/>
            <a:chExt cx="684" cy="322"/>
          </a:xfrm>
        </p:grpSpPr>
        <p:pic>
          <p:nvPicPr>
            <p:cNvPr id="1046" name="Picture 22" descr="image2"/>
            <p:cNvPicPr>
              <a:picLocks noChangeAspect="1"/>
            </p:cNvPicPr>
            <p:nvPr userDrawn="1"/>
          </p:nvPicPr>
          <p:blipFill>
            <a:blip r:embed="rId26"/>
            <a:stretch>
              <a:fillRect/>
            </a:stretch>
          </p:blipFill>
          <p:spPr>
            <a:xfrm>
              <a:off x="4791" y="3883"/>
              <a:ext cx="402" cy="31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7" name="Picture 23" descr="image1"/>
            <p:cNvPicPr>
              <a:picLocks noChangeAspect="1"/>
            </p:cNvPicPr>
            <p:nvPr userDrawn="1"/>
          </p:nvPicPr>
          <p:blipFill>
            <a:blip r:embed="rId27"/>
            <a:stretch>
              <a:fillRect/>
            </a:stretch>
          </p:blipFill>
          <p:spPr>
            <a:xfrm>
              <a:off x="5193" y="3929"/>
              <a:ext cx="282" cy="27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标题 1740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r>
              <a:rPr lang="zh-CN" altLang="en-US" dirty="0"/>
              <a:t>第三节  认识个人投资</a:t>
            </a:r>
            <a:endParaRPr lang="zh-CN" altLang="en-US" dirty="0"/>
          </a:p>
        </p:txBody>
      </p:sp>
      <p:sp>
        <p:nvSpPr>
          <p:cNvPr id="3074" name="文本占位符 17410"/>
          <p:cNvSpPr>
            <a:spLocks noGrp="1"/>
          </p:cNvSpPr>
          <p:nvPr>
            <p:ph idx="1"/>
          </p:nvPr>
        </p:nvSpPr>
        <p:spPr>
          <a:xfrm>
            <a:off x="1295400" y="1752600"/>
            <a:ext cx="6858000" cy="2819400"/>
          </a:xfrm>
          <a:ln/>
        </p:spPr>
        <p:txBody>
          <a:bodyPr anchor="t" anchorCtr="0"/>
          <a:p>
            <a:pPr>
              <a:buNone/>
            </a:pPr>
            <a:r>
              <a:rPr lang="en-US" altLang="zh-CN" sz="2800" b="1" dirty="0"/>
              <a:t>1.</a:t>
            </a:r>
            <a:r>
              <a:rPr lang="zh-CN" altLang="en-US" sz="2800" b="1" dirty="0"/>
              <a:t>正确认识理财财商，培养提高财商</a:t>
            </a:r>
            <a:endParaRPr lang="zh-CN" altLang="en-US" sz="2800" b="1" dirty="0"/>
          </a:p>
          <a:p>
            <a:pPr>
              <a:buNone/>
            </a:pPr>
            <a:r>
              <a:rPr lang="en-US" altLang="zh-CN" sz="2800" b="1" dirty="0"/>
              <a:t>2.</a:t>
            </a:r>
            <a:r>
              <a:rPr lang="zh-CN" altLang="en-US" sz="2800" b="1" dirty="0"/>
              <a:t>正确认识财富金钱，学习金钱法则</a:t>
            </a:r>
            <a:endParaRPr lang="zh-CN" altLang="en-US" sz="2800" b="1" dirty="0"/>
          </a:p>
          <a:p>
            <a:pPr>
              <a:buNone/>
            </a:pPr>
            <a:r>
              <a:rPr lang="en-US" altLang="zh-CN" sz="2800" b="1" dirty="0"/>
              <a:t>3.</a:t>
            </a:r>
            <a:r>
              <a:rPr lang="zh-CN" altLang="en-US" sz="2800" b="1" dirty="0"/>
              <a:t>正确认识理财定义，做到开源节流</a:t>
            </a:r>
            <a:endParaRPr lang="zh-CN" altLang="en-US" sz="2800" b="1" dirty="0"/>
          </a:p>
          <a:p>
            <a:pPr>
              <a:buNone/>
            </a:pPr>
            <a:r>
              <a:rPr lang="en-US" altLang="zh-CN" sz="2800" b="1" dirty="0"/>
              <a:t>4.</a:t>
            </a:r>
            <a:r>
              <a:rPr lang="zh-CN" altLang="en-US" sz="2800" b="1" dirty="0"/>
              <a:t>正确认识理财目的，追求幸福生活</a:t>
            </a:r>
            <a:endParaRPr lang="zh-CN" altLang="en-US" sz="2800" b="1" dirty="0"/>
          </a:p>
          <a:p>
            <a:pPr>
              <a:buNone/>
            </a:pPr>
            <a:r>
              <a:rPr lang="en-US" altLang="zh-CN" sz="2800" b="1" dirty="0"/>
              <a:t>5.</a:t>
            </a:r>
            <a:r>
              <a:rPr lang="zh-CN" altLang="en-US" sz="2800" b="1" dirty="0"/>
              <a:t>正确树立理财观念，建立致富思想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rgbClr val="181847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434" name="矩形 18433"/>
          <p:cNvSpPr/>
          <p:nvPr/>
        </p:nvSpPr>
        <p:spPr>
          <a:xfrm>
            <a:off x="838200" y="381000"/>
            <a:ext cx="76200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fontAlgn="base"/>
            <a:r>
              <a:rPr lang="zh-CN" altLang="en-US" sz="4800" b="1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一个值得我们反省的现象</a:t>
            </a:r>
            <a:endParaRPr lang="zh-CN" altLang="en-US" sz="4800" b="1" strike="noStrike" noProof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graphicFrame>
        <p:nvGraphicFramePr>
          <p:cNvPr id="4099" name="对象 18434"/>
          <p:cNvGraphicFramePr/>
          <p:nvPr/>
        </p:nvGraphicFramePr>
        <p:xfrm>
          <a:off x="914400" y="457200"/>
          <a:ext cx="4648200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4686300" imgH="5600700" progId="MSGraph.Chart.8">
                  <p:embed/>
                </p:oleObj>
              </mc:Choice>
              <mc:Fallback>
                <p:oleObj name="" r:id="rId1" imgW="4686300" imgH="5600700" progId="MSGraph.Chart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4400" y="457200"/>
                        <a:ext cx="4648200" cy="6400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矩形 18435"/>
          <p:cNvSpPr/>
          <p:nvPr/>
        </p:nvSpPr>
        <p:spPr>
          <a:xfrm>
            <a:off x="6400800" y="2667000"/>
            <a:ext cx="14160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工薪收入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1" name="矩形 18436"/>
          <p:cNvSpPr/>
          <p:nvPr/>
        </p:nvSpPr>
        <p:spPr>
          <a:xfrm>
            <a:off x="914400" y="2590800"/>
            <a:ext cx="14160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工薪收入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2" name="矩形 18437"/>
          <p:cNvSpPr/>
          <p:nvPr/>
        </p:nvSpPr>
        <p:spPr>
          <a:xfrm>
            <a:off x="2057400" y="4648200"/>
            <a:ext cx="5791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400" b="1" dirty="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投资收入                                  投资收入</a:t>
            </a:r>
            <a:endParaRPr lang="zh-CN" altLang="en-US" sz="2400" b="1" dirty="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103" name="对象 18438"/>
          <p:cNvGraphicFramePr/>
          <p:nvPr/>
        </p:nvGraphicFramePr>
        <p:xfrm>
          <a:off x="4267200" y="381000"/>
          <a:ext cx="47244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3" imgW="4686300" imgH="5600700" progId="MSGraph.Chart.8">
                  <p:embed/>
                </p:oleObj>
              </mc:Choice>
              <mc:Fallback>
                <p:oleObj name="" r:id="rId3" imgW="4686300" imgH="5600700" progId="MSGraph.Char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67200" y="381000"/>
                        <a:ext cx="4724400" cy="685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文本框 18439"/>
          <p:cNvSpPr txBox="1"/>
          <p:nvPr/>
        </p:nvSpPr>
        <p:spPr>
          <a:xfrm>
            <a:off x="2209800" y="1676400"/>
            <a:ext cx="1600200" cy="4603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20%</a:t>
            </a:r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家庭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5" name="矩形 18440"/>
          <p:cNvSpPr/>
          <p:nvPr/>
        </p:nvSpPr>
        <p:spPr>
          <a:xfrm>
            <a:off x="6096000" y="1676400"/>
            <a:ext cx="140462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20%</a:t>
            </a:r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家庭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24577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639763"/>
          </a:xfrm>
          <a:ln>
            <a:solidFill>
              <a:schemeClr val="tx1"/>
            </a:solidFill>
            <a:miter/>
          </a:ln>
        </p:spPr>
        <p:txBody>
          <a:bodyPr anchor="ctr" anchorCtr="0"/>
          <a:p>
            <a:r>
              <a:rPr lang="zh-CN" altLang="en-US" sz="4000" b="1" dirty="0"/>
              <a:t>正确认识理财财商，培养提高财商</a:t>
            </a:r>
            <a:endParaRPr lang="zh-CN" altLang="en-US" sz="4000" b="1" dirty="0"/>
          </a:p>
        </p:txBody>
      </p:sp>
      <p:sp>
        <p:nvSpPr>
          <p:cNvPr id="6146" name="文本占位符 24578"/>
          <p:cNvSpPr>
            <a:spLocks noGrp="1"/>
          </p:cNvSpPr>
          <p:nvPr>
            <p:ph idx="1"/>
          </p:nvPr>
        </p:nvSpPr>
        <p:spPr>
          <a:xfrm>
            <a:off x="685800" y="1143000"/>
            <a:ext cx="8229600" cy="4495800"/>
          </a:xfrm>
          <a:ln/>
        </p:spPr>
        <p:txBody>
          <a:bodyPr anchor="t" anchorCtr="0"/>
          <a:p>
            <a:pPr marL="609600" indent="-609600">
              <a:lnSpc>
                <a:spcPct val="90000"/>
              </a:lnSpc>
              <a:buNone/>
            </a:pPr>
            <a:r>
              <a:rPr lang="en-US" altLang="zh-CN" sz="2400" dirty="0"/>
              <a:t>1,</a:t>
            </a:r>
            <a:r>
              <a:rPr lang="zh-CN" altLang="en-US" sz="2400" dirty="0"/>
              <a:t>一辈子勤奋努力的工作，辛辛苦苦的赚钱，却不知如何有效运用资金，节俭一辈子，从不敢消费享受。</a:t>
            </a:r>
            <a:endParaRPr lang="zh-CN" altLang="en-US" sz="2400" dirty="0"/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zh-CN" sz="2400" dirty="0"/>
              <a:t>2,</a:t>
            </a:r>
            <a:r>
              <a:rPr lang="zh-CN" altLang="en-US" sz="2400" dirty="0"/>
              <a:t>图以小博大，不堪自己的能力，在金钱游戏中打滚，失利后颓然收手，放弃从头开始的信心，落得后辈子悔恨抑郁再难振作。</a:t>
            </a:r>
            <a:endParaRPr lang="zh-CN" altLang="en-US" sz="2400" dirty="0"/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zh-CN" sz="2400" dirty="0"/>
              <a:t>3,</a:t>
            </a:r>
            <a:r>
              <a:rPr lang="zh-CN" altLang="en-US" sz="2400" dirty="0"/>
              <a:t>象鸵鸟一样只知埋头苦干，更别说如何去投资理财。</a:t>
            </a:r>
            <a:endParaRPr lang="zh-CN" altLang="en-US" sz="2400" dirty="0"/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zh-CN" sz="2400" dirty="0"/>
              <a:t>4,</a:t>
            </a:r>
            <a:r>
              <a:rPr lang="zh-CN" altLang="en-US" sz="2400" dirty="0"/>
              <a:t>过分强调储蓄，看起来财富尽在掌中，实则不懂得钱的道理；</a:t>
            </a:r>
            <a:endParaRPr lang="zh-CN" altLang="en-US" sz="2400" dirty="0"/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zh-CN" sz="2400" dirty="0"/>
              <a:t>5,</a:t>
            </a:r>
            <a:r>
              <a:rPr lang="zh-CN" altLang="en-US" sz="2400" dirty="0"/>
              <a:t>财源滚滚，但挥霍无度，没什么保障的观念，并且把自己对钱的理解潜移默化的传给下一代。</a:t>
            </a:r>
            <a:endParaRPr lang="zh-CN" altLang="en-US" sz="2400" dirty="0"/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zh-CN" sz="2400" dirty="0"/>
              <a:t>6,</a:t>
            </a:r>
            <a:r>
              <a:rPr lang="zh-CN" altLang="en-US" sz="2400" dirty="0"/>
              <a:t>认为自己没有足够的钱，没有资格也没有必要去谈论和学习理财。</a:t>
            </a:r>
            <a:endParaRPr lang="zh-CN" altLang="en-US" sz="2400" dirty="0"/>
          </a:p>
        </p:txBody>
      </p:sp>
      <p:sp>
        <p:nvSpPr>
          <p:cNvPr id="6147" name="文本框 24579"/>
          <p:cNvSpPr txBox="1"/>
          <p:nvPr/>
        </p:nvSpPr>
        <p:spPr>
          <a:xfrm>
            <a:off x="-317" y="792163"/>
            <a:ext cx="675005" cy="3529012"/>
          </a:xfrm>
          <a:prstGeom prst="rect">
            <a:avLst/>
          </a:prstGeom>
          <a:solidFill>
            <a:srgbClr val="72BFC5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anchor="t" anchorCtr="0"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20%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的理财观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2150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r>
              <a:rPr lang="zh-CN" altLang="en-US" b="1" dirty="0">
                <a:solidFill>
                  <a:schemeClr val="tx1"/>
                </a:solidFill>
              </a:rPr>
              <a:t>时间的金钱价值</a:t>
            </a:r>
            <a:endParaRPr lang="zh-CN" altLang="en-US" b="1" dirty="0">
              <a:solidFill>
                <a:srgbClr val="000066"/>
              </a:solidFill>
            </a:endParaRPr>
          </a:p>
        </p:txBody>
      </p:sp>
      <p:sp>
        <p:nvSpPr>
          <p:cNvPr id="7170" name="文本占位符 21506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pPr>
              <a:buNone/>
            </a:pPr>
            <a:r>
              <a:rPr lang="zh-TW" altLang="en-US" dirty="0">
                <a:solidFill>
                  <a:srgbClr val="000066"/>
                </a:solidFill>
              </a:rPr>
              <a:t>                </a:t>
            </a:r>
            <a:r>
              <a:rPr lang="zh-TW" altLang="zh-TW"/>
              <a:t>$ 1                                   $ 1?</a:t>
            </a:r>
            <a:r>
              <a:rPr lang="zh-TW" altLang="zh-TW">
                <a:solidFill>
                  <a:srgbClr val="000066"/>
                </a:solidFill>
              </a:rPr>
              <a:t> </a:t>
            </a:r>
            <a:endParaRPr lang="zh-TW" altLang="zh-TW">
              <a:solidFill>
                <a:srgbClr val="000066"/>
              </a:solidFill>
            </a:endParaRPr>
          </a:p>
          <a:p>
            <a:endParaRPr lang="zh-TW" altLang="en-US" dirty="0">
              <a:solidFill>
                <a:srgbClr val="000066"/>
              </a:solidFill>
            </a:endParaRPr>
          </a:p>
          <a:p>
            <a:pPr>
              <a:buNone/>
            </a:pPr>
            <a:r>
              <a:rPr lang="zh-TW" altLang="en-US" dirty="0">
                <a:solidFill>
                  <a:srgbClr val="000066"/>
                </a:solidFill>
              </a:rPr>
              <a:t>              </a:t>
            </a:r>
            <a:r>
              <a:rPr lang="zh-TW" altLang="en-US" dirty="0"/>
              <a:t>今天                            一個月後</a:t>
            </a:r>
            <a:endParaRPr lang="zh-TW" altLang="en-US" dirty="0">
              <a:solidFill>
                <a:srgbClr val="000066"/>
              </a:solidFill>
            </a:endParaRPr>
          </a:p>
          <a:p>
            <a:pPr>
              <a:buNone/>
            </a:pPr>
            <a:endParaRPr lang="zh-TW" altLang="en-US" dirty="0">
              <a:solidFill>
                <a:srgbClr val="000066"/>
              </a:solidFill>
            </a:endParaRPr>
          </a:p>
          <a:p>
            <a:pPr>
              <a:buNone/>
            </a:pPr>
            <a:r>
              <a:rPr lang="zh-TW" altLang="en-US" dirty="0"/>
              <a:t>   今天的一元</a:t>
            </a:r>
            <a:r>
              <a:rPr lang="zh-CN" altLang="en-US" dirty="0"/>
              <a:t>会</a:t>
            </a:r>
            <a:r>
              <a:rPr lang="zh-TW" altLang="en-US" dirty="0"/>
              <a:t>等同</a:t>
            </a:r>
            <a:r>
              <a:rPr lang="zh-CN" altLang="en-US" dirty="0"/>
              <a:t>于</a:t>
            </a:r>
            <a:r>
              <a:rPr lang="zh-TW" altLang="en-US" dirty="0"/>
              <a:t>一</a:t>
            </a:r>
            <a:r>
              <a:rPr lang="zh-CN" altLang="en-US" dirty="0"/>
              <a:t>个</a:t>
            </a:r>
            <a:r>
              <a:rPr lang="zh-TW" altLang="en-US" dirty="0"/>
              <a:t>月</a:t>
            </a:r>
            <a:r>
              <a:rPr lang="zh-CN" altLang="en-US" dirty="0"/>
              <a:t>后</a:t>
            </a:r>
            <a:r>
              <a:rPr lang="zh-TW" altLang="en-US" dirty="0"/>
              <a:t>的一元</a:t>
            </a:r>
            <a:r>
              <a:rPr lang="zh-CN" altLang="en-US" dirty="0"/>
              <a:t>吗</a:t>
            </a:r>
            <a:r>
              <a:rPr lang="zh-TW" altLang="zh-TW" dirty="0"/>
              <a:t>?</a:t>
            </a:r>
            <a:endParaRPr lang="zh-TW" altLang="zh-TW"/>
          </a:p>
          <a:p>
            <a:endParaRPr lang="zh-TW" altLang="en-US"/>
          </a:p>
        </p:txBody>
      </p:sp>
      <p:sp>
        <p:nvSpPr>
          <p:cNvPr id="7171" name="直接连接符 21507"/>
          <p:cNvSpPr/>
          <p:nvPr/>
        </p:nvSpPr>
        <p:spPr>
          <a:xfrm>
            <a:off x="2514600" y="2590800"/>
            <a:ext cx="4392613" cy="0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2" name="直接连接符 21508"/>
          <p:cNvSpPr/>
          <p:nvPr/>
        </p:nvSpPr>
        <p:spPr>
          <a:xfrm>
            <a:off x="2514600" y="2286000"/>
            <a:ext cx="0" cy="576263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直接连接符 21509"/>
          <p:cNvSpPr/>
          <p:nvPr/>
        </p:nvSpPr>
        <p:spPr>
          <a:xfrm>
            <a:off x="6934200" y="2286000"/>
            <a:ext cx="0" cy="576263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文本占位符 4098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  <a:ln/>
        </p:spPr>
        <p:txBody>
          <a:bodyPr anchor="t" anchorCtr="0"/>
          <a:p>
            <a:pPr>
              <a:lnSpc>
                <a:spcPct val="9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第三节：认识个人投资</a:t>
            </a:r>
            <a:endParaRPr lang="zh-CN" altLang="en-US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一、个人投资</a:t>
            </a:r>
            <a:endParaRPr lang="zh-CN" altLang="en-US" sz="24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什么是投资</a:t>
            </a:r>
            <a:r>
              <a:rPr lang="en-US" altLang="zh-CN" sz="2400">
                <a:solidFill>
                  <a:srgbClr val="FF0000"/>
                </a:solidFill>
              </a:rPr>
              <a:t>(P19)</a:t>
            </a:r>
            <a:endParaRPr lang="en-US" altLang="zh-CN" sz="24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zh-CN" altLang="en-US" sz="2400" dirty="0"/>
              <a:t>投资：就是个人或机构对自己持有的货币资金的一种运用，即购买金融资产或实际资产，以期将来能获得经常性收入或本金的增值。</a:t>
            </a:r>
            <a:endParaRPr lang="zh-CN" altLang="en-US" sz="2400" dirty="0"/>
          </a:p>
          <a:p>
            <a:pPr>
              <a:lnSpc>
                <a:spcPct val="90000"/>
              </a:lnSpc>
            </a:pPr>
            <a:r>
              <a:rPr lang="zh-CN" altLang="en-US" sz="2400" dirty="0"/>
              <a:t>实际资产：以实物形式存在的资产，如土地、厂房、机器设备、各种耐用消费品、住宅等。</a:t>
            </a:r>
            <a:endParaRPr lang="zh-CN" altLang="en-US" sz="2400" dirty="0"/>
          </a:p>
          <a:p>
            <a:pPr>
              <a:lnSpc>
                <a:spcPct val="90000"/>
              </a:lnSpc>
            </a:pPr>
            <a:r>
              <a:rPr lang="zh-CN" altLang="en-US" sz="2400" dirty="0"/>
              <a:t>金融资产：以金融形式存在的资产，如银行存款、债券、股票、外汇等</a:t>
            </a:r>
            <a:endParaRPr lang="zh-CN" altLang="en-US" sz="2400" dirty="0"/>
          </a:p>
          <a:p>
            <a:pPr>
              <a:lnSpc>
                <a:spcPct val="90000"/>
              </a:lnSpc>
            </a:pPr>
            <a:endParaRPr lang="zh-CN" altLang="en-US" sz="2400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文本占位符 5122"/>
          <p:cNvSpPr>
            <a:spLocks noGrp="1"/>
          </p:cNvSpPr>
          <p:nvPr>
            <p:ph idx="1"/>
          </p:nvPr>
        </p:nvSpPr>
        <p:spPr>
          <a:xfrm>
            <a:off x="228600" y="533400"/>
            <a:ext cx="8534400" cy="5029200"/>
          </a:xfrm>
          <a:ln/>
        </p:spPr>
        <p:txBody>
          <a:bodyPr anchor="t" anchorCtr="0"/>
          <a:p>
            <a:r>
              <a:rPr lang="en-US" altLang="zh-CN" sz="3600" dirty="0">
                <a:solidFill>
                  <a:srgbClr val="FF0000"/>
                </a:solidFill>
              </a:rPr>
              <a:t>1</a:t>
            </a:r>
            <a:r>
              <a:rPr lang="zh-CN" altLang="en-US" sz="3600" dirty="0">
                <a:solidFill>
                  <a:srgbClr val="FF0000"/>
                </a:solidFill>
              </a:rPr>
              <a:t>、个人投资的分类（</a:t>
            </a:r>
            <a:r>
              <a:rPr lang="en-US" altLang="zh-CN" sz="3600" dirty="0">
                <a:solidFill>
                  <a:srgbClr val="FF0000"/>
                </a:solidFill>
              </a:rPr>
              <a:t>P19</a:t>
            </a:r>
            <a:r>
              <a:rPr lang="zh-CN" altLang="en-US" sz="3600" dirty="0">
                <a:solidFill>
                  <a:srgbClr val="FF0000"/>
                </a:solidFill>
              </a:rPr>
              <a:t>）</a:t>
            </a:r>
            <a:endParaRPr lang="zh-CN" altLang="en-US" sz="3600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accent2"/>
                </a:solidFill>
              </a:rPr>
              <a:t>直接投资</a:t>
            </a:r>
            <a:r>
              <a:rPr lang="en-US" altLang="zh-CN">
                <a:solidFill>
                  <a:schemeClr val="accent2"/>
                </a:solidFill>
              </a:rPr>
              <a:t>:</a:t>
            </a:r>
            <a:r>
              <a:rPr lang="en-US" altLang="zh-CN" dirty="0"/>
              <a:t>  </a:t>
            </a:r>
            <a:r>
              <a:rPr lang="zh-CN" altLang="en-US" dirty="0"/>
              <a:t>把货币资金直接投入到实际生产、流通、服务和消费领域，以期获得收益的活动。（投资各种事业、企业、房地产等）</a:t>
            </a:r>
            <a:endParaRPr lang="zh-CN" altLang="en-US" dirty="0"/>
          </a:p>
          <a:p>
            <a:r>
              <a:rPr lang="zh-CN" altLang="en-US" dirty="0">
                <a:solidFill>
                  <a:schemeClr val="accent2"/>
                </a:solidFill>
              </a:rPr>
              <a:t>间接投资：</a:t>
            </a:r>
            <a:r>
              <a:rPr lang="zh-CN" altLang="en-US" dirty="0"/>
              <a:t>把货币资金用于购买金融资产以期获得收益的活动（银行存款、购买股票、债券等</a:t>
            </a:r>
            <a:r>
              <a:rPr lang="en-US" altLang="zh-CN" dirty="0"/>
              <a:t>,</a:t>
            </a:r>
            <a:r>
              <a:rPr lang="zh-CN" altLang="en-US" dirty="0"/>
              <a:t>以及购买贵金属、古董、宝石、邮票等）</a:t>
            </a:r>
            <a:endParaRPr lang="zh-CN" altLang="en-US" dirty="0"/>
          </a:p>
          <a:p>
            <a:r>
              <a:rPr lang="zh-CN" altLang="en-US" dirty="0">
                <a:solidFill>
                  <a:schemeClr val="accent2"/>
                </a:solidFill>
              </a:rPr>
              <a:t>按货币回收期不同</a:t>
            </a:r>
            <a:r>
              <a:rPr lang="en-US" altLang="zh-CN" dirty="0">
                <a:solidFill>
                  <a:schemeClr val="accent2"/>
                </a:solidFill>
              </a:rPr>
              <a:t>:</a:t>
            </a:r>
            <a:r>
              <a:rPr lang="zh-CN" altLang="en-US" dirty="0">
                <a:solidFill>
                  <a:schemeClr val="accent2"/>
                </a:solidFill>
              </a:rPr>
              <a:t>短期投资 中期投资 长期投资</a:t>
            </a:r>
            <a:endParaRPr lang="zh-CN" alt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标题 19457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01000" cy="1066800"/>
          </a:xfrm>
          <a:ln/>
        </p:spPr>
        <p:txBody>
          <a:bodyPr anchor="ctr" anchorCtr="0"/>
          <a:p>
            <a:r>
              <a:rPr lang="en-US" altLang="zh-CN" dirty="0"/>
              <a:t>2.</a:t>
            </a:r>
            <a:r>
              <a:rPr lang="zh-CN" altLang="en-US" dirty="0"/>
              <a:t>投资收益与投资风险（</a:t>
            </a:r>
            <a:r>
              <a:rPr lang="en-US" altLang="zh-CN" dirty="0"/>
              <a:t>P19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10242" name="文本占位符 19458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05400"/>
          </a:xfrm>
          <a:ln/>
        </p:spPr>
        <p:txBody>
          <a:bodyPr anchor="t" anchorCtr="0"/>
          <a:p>
            <a:r>
              <a:rPr lang="zh-CN" altLang="en-US" dirty="0"/>
              <a:t>投资收益：经常收入、资本利得</a:t>
            </a:r>
            <a:endParaRPr lang="zh-CN" altLang="en-US" dirty="0"/>
          </a:p>
          <a:p>
            <a:r>
              <a:rPr lang="zh-CN" altLang="en-US" dirty="0">
                <a:solidFill>
                  <a:srgbClr val="FF0066"/>
                </a:solidFill>
              </a:rPr>
              <a:t>经常收入：</a:t>
            </a:r>
            <a:r>
              <a:rPr lang="zh-CN" altLang="en-US" dirty="0"/>
              <a:t>包括经营收入和利润，以及利息、债息、股息、红利等按期配发的收入</a:t>
            </a:r>
            <a:endParaRPr lang="zh-CN" altLang="en-US" dirty="0"/>
          </a:p>
          <a:p>
            <a:r>
              <a:rPr lang="zh-CN" altLang="en-US" dirty="0">
                <a:solidFill>
                  <a:srgbClr val="FF0066"/>
                </a:solidFill>
              </a:rPr>
              <a:t>资本利得：</a:t>
            </a:r>
            <a:r>
              <a:rPr lang="zh-CN" altLang="en-US" dirty="0"/>
              <a:t>资本金的升值带来的利差收益</a:t>
            </a:r>
            <a:endParaRPr lang="zh-CN" altLang="en-US" dirty="0"/>
          </a:p>
          <a:p>
            <a:r>
              <a:rPr lang="zh-CN" altLang="en-US" dirty="0">
                <a:solidFill>
                  <a:schemeClr val="accent2"/>
                </a:solidFill>
              </a:rPr>
              <a:t>风险</a:t>
            </a:r>
            <a:r>
              <a:rPr lang="zh-CN" altLang="en-US" dirty="0"/>
              <a:t>：投入一定的货币资金在将来一定时期内发生亏损的可能性，以及可能获得的收益大小的概率分布状况。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标题 2048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zh-CN" dirty="0"/>
          </a:p>
        </p:txBody>
      </p:sp>
      <p:sp>
        <p:nvSpPr>
          <p:cNvPr id="11266" name="文本占位符 2048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r>
              <a:rPr lang="zh-CN" altLang="en-US" sz="3600" dirty="0">
                <a:solidFill>
                  <a:srgbClr val="FF0000"/>
                </a:solidFill>
              </a:rPr>
              <a:t>二、个人投资工具</a:t>
            </a:r>
            <a:endParaRPr lang="zh-CN" altLang="en-US" sz="3600" dirty="0">
              <a:solidFill>
                <a:srgbClr val="FF0000"/>
              </a:solidFill>
            </a:endParaRPr>
          </a:p>
          <a:p>
            <a:r>
              <a:rPr lang="en-US" altLang="zh-CN" sz="3600" dirty="0">
                <a:solidFill>
                  <a:srgbClr val="FF0000"/>
                </a:solidFill>
              </a:rPr>
              <a:t>1</a:t>
            </a:r>
            <a:r>
              <a:rPr lang="zh-CN" altLang="en-US" sz="3600" dirty="0">
                <a:solidFill>
                  <a:srgbClr val="FF0000"/>
                </a:solidFill>
              </a:rPr>
              <a:t>、储蓄（</a:t>
            </a:r>
            <a:r>
              <a:rPr lang="en-US" altLang="zh-CN" sz="3600" dirty="0">
                <a:solidFill>
                  <a:srgbClr val="FF0000"/>
                </a:solidFill>
              </a:rPr>
              <a:t>P20</a:t>
            </a:r>
            <a:r>
              <a:rPr lang="zh-CN" altLang="en-US" sz="3600" dirty="0">
                <a:solidFill>
                  <a:srgbClr val="FF0000"/>
                </a:solidFill>
              </a:rPr>
              <a:t>）</a:t>
            </a:r>
            <a:endParaRPr lang="zh-CN" altLang="en-US" sz="3600" dirty="0">
              <a:solidFill>
                <a:srgbClr val="FF0000"/>
              </a:solidFill>
            </a:endParaRPr>
          </a:p>
          <a:p>
            <a:r>
              <a:rPr lang="zh-CN" altLang="en-US" sz="2800" dirty="0"/>
              <a:t>（</a:t>
            </a:r>
            <a:r>
              <a:rPr lang="en-US" altLang="zh-CN" sz="2800" dirty="0"/>
              <a:t>1</a:t>
            </a:r>
            <a:r>
              <a:rPr lang="zh-CN" altLang="en-US" sz="2800" dirty="0"/>
              <a:t>）</a:t>
            </a:r>
            <a:r>
              <a:rPr lang="zh-CN" altLang="en-US" sz="2800" dirty="0">
                <a:solidFill>
                  <a:schemeClr val="accent2"/>
                </a:solidFill>
              </a:rPr>
              <a:t>储蓄：</a:t>
            </a:r>
            <a:r>
              <a:rPr lang="zh-CN" altLang="en-US" sz="2800" dirty="0"/>
              <a:t>个人将属于其所有的人民币或外币存入储蓄机构，储蓄机构开具存折或存单作为凭证，个人凭存折或存单作可以支取存款本金和利息，储蓄机构依照规定支付存款本金和利息的活动。</a:t>
            </a:r>
            <a:endParaRPr lang="zh-CN" altLang="en-US" sz="28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文本占位符 6146"/>
          <p:cNvSpPr>
            <a:spLocks noGrp="1"/>
          </p:cNvSpPr>
          <p:nvPr>
            <p:ph idx="1"/>
          </p:nvPr>
        </p:nvSpPr>
        <p:spPr>
          <a:xfrm>
            <a:off x="304800" y="381000"/>
            <a:ext cx="8305800" cy="5486400"/>
          </a:xfrm>
          <a:ln/>
        </p:spPr>
        <p:txBody>
          <a:bodyPr anchor="t" anchorCtr="0"/>
          <a:p>
            <a:pPr>
              <a:lnSpc>
                <a:spcPct val="9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）储蓄的特点：安全性高、流通性好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）我国的储蓄机构 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主要有：各商业银行、信用合作社、邮政储蓄等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 （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）存款利息（</a:t>
            </a:r>
            <a:r>
              <a:rPr lang="zh-CN" altLang="en-US" sz="2800" b="1" dirty="0">
                <a:solidFill>
                  <a:srgbClr val="FF0066"/>
                </a:solidFill>
              </a:rPr>
              <a:t>利息</a:t>
            </a:r>
            <a:r>
              <a:rPr lang="en-US" altLang="zh-CN" sz="2800" b="1" dirty="0">
                <a:solidFill>
                  <a:srgbClr val="FF0066"/>
                </a:solidFill>
              </a:rPr>
              <a:t>=</a:t>
            </a:r>
            <a:r>
              <a:rPr lang="zh-CN" altLang="en-US" sz="2800" b="1" dirty="0">
                <a:solidFill>
                  <a:srgbClr val="FF0066"/>
                </a:solidFill>
              </a:rPr>
              <a:t>本金</a:t>
            </a:r>
            <a:r>
              <a:rPr lang="en-US" altLang="zh-CN" sz="2800" b="1" dirty="0">
                <a:solidFill>
                  <a:srgbClr val="FF0066"/>
                </a:solidFill>
              </a:rPr>
              <a:t>*</a:t>
            </a:r>
            <a:r>
              <a:rPr lang="zh-CN" altLang="en-US" sz="2800" b="1" dirty="0">
                <a:solidFill>
                  <a:srgbClr val="FF0066"/>
                </a:solidFill>
              </a:rPr>
              <a:t>利率</a:t>
            </a:r>
            <a:r>
              <a:rPr lang="en-US" altLang="zh-CN" sz="2800" b="1" dirty="0">
                <a:solidFill>
                  <a:srgbClr val="FF0066"/>
                </a:solidFill>
              </a:rPr>
              <a:t>*</a:t>
            </a:r>
            <a:r>
              <a:rPr lang="zh-CN" altLang="en-US" sz="2800" b="1" dirty="0">
                <a:solidFill>
                  <a:srgbClr val="FF0066"/>
                </a:solidFill>
              </a:rPr>
              <a:t>期限</a:t>
            </a:r>
            <a:r>
              <a:rPr lang="zh-CN" altLang="en-US" sz="2800" b="1" dirty="0"/>
              <a:t>）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储蓄存款的收益是利息。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利息：是借贷关系中由借入方付给贷出方的报酬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5</a:t>
            </a:r>
            <a:r>
              <a:rPr lang="zh-CN" altLang="en-US" sz="2800" b="1" dirty="0"/>
              <a:t>）存款储蓄的类型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储蓄存款主要有活期储蓄和定期储蓄两大类。</a:t>
            </a:r>
            <a:endParaRPr lang="zh-CN" altLang="en-US" b="1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文本占位符 8194"/>
          <p:cNvSpPr>
            <a:spLocks noGrp="1"/>
          </p:cNvSpPr>
          <p:nvPr>
            <p:ph idx="1"/>
          </p:nvPr>
        </p:nvSpPr>
        <p:spPr>
          <a:xfrm>
            <a:off x="381000" y="304800"/>
            <a:ext cx="8534400" cy="6172200"/>
          </a:xfrm>
          <a:ln/>
        </p:spPr>
        <p:txBody>
          <a:bodyPr anchor="t" anchorCtr="0"/>
          <a:p>
            <a:r>
              <a:rPr lang="en-US" altLang="zh-CN" sz="2800" dirty="0">
                <a:solidFill>
                  <a:srgbClr val="FF0000"/>
                </a:solidFill>
              </a:rPr>
              <a:t>2</a:t>
            </a:r>
            <a:r>
              <a:rPr lang="zh-CN" altLang="en-US" sz="2800" dirty="0">
                <a:solidFill>
                  <a:srgbClr val="FF0000"/>
                </a:solidFill>
              </a:rPr>
              <a:t>、股票</a:t>
            </a:r>
            <a:r>
              <a:rPr lang="en-US" altLang="zh-CN" sz="2800">
                <a:solidFill>
                  <a:srgbClr val="FF0000"/>
                </a:solidFill>
              </a:rPr>
              <a:t>(P21-22)</a:t>
            </a:r>
            <a:endParaRPr lang="en-US" altLang="zh-CN" sz="2800">
              <a:solidFill>
                <a:srgbClr val="FF0000"/>
              </a:solidFill>
            </a:endParaRPr>
          </a:p>
          <a:p>
            <a:r>
              <a:rPr lang="zh-CN" altLang="en-US" sz="2800" dirty="0"/>
              <a:t>（</a:t>
            </a:r>
            <a:r>
              <a:rPr lang="en-US" altLang="zh-CN" sz="2800" dirty="0"/>
              <a:t>1</a:t>
            </a:r>
            <a:r>
              <a:rPr lang="zh-CN" altLang="en-US" sz="2800" dirty="0"/>
              <a:t>）</a:t>
            </a:r>
            <a:r>
              <a:rPr lang="zh-CN" altLang="en-US" sz="2800" dirty="0">
                <a:solidFill>
                  <a:schemeClr val="accent2"/>
                </a:solidFill>
              </a:rPr>
              <a:t>股票</a:t>
            </a:r>
            <a:r>
              <a:rPr lang="zh-CN" altLang="en-US" sz="2800" dirty="0"/>
              <a:t>是股份有限公司筹集资本时向出资人出具的股份凭证。</a:t>
            </a:r>
            <a:endParaRPr lang="zh-CN" altLang="en-US" sz="2800" dirty="0"/>
          </a:p>
          <a:p>
            <a:r>
              <a:rPr lang="zh-CN" altLang="en-US" sz="2800" dirty="0"/>
              <a:t>（</a:t>
            </a:r>
            <a:r>
              <a:rPr lang="en-US" altLang="zh-CN" sz="2800" dirty="0"/>
              <a:t>2</a:t>
            </a:r>
            <a:r>
              <a:rPr lang="zh-CN" altLang="en-US" sz="2800" dirty="0"/>
              <a:t>）流通性是股票的生命力所在 </a:t>
            </a:r>
            <a:endParaRPr lang="zh-CN" altLang="en-US" sz="2800" dirty="0"/>
          </a:p>
          <a:p>
            <a:r>
              <a:rPr lang="zh-CN" altLang="en-US" sz="2800" dirty="0"/>
              <a:t>（</a:t>
            </a:r>
            <a:r>
              <a:rPr lang="en-US" altLang="zh-CN" sz="2800" dirty="0"/>
              <a:t>3</a:t>
            </a:r>
            <a:r>
              <a:rPr lang="zh-CN" altLang="en-US" sz="2800" dirty="0"/>
              <a:t>）股票投资的收益与风险 </a:t>
            </a:r>
            <a:endParaRPr lang="zh-CN" altLang="en-US" sz="2800" dirty="0"/>
          </a:p>
          <a:p>
            <a:r>
              <a:rPr lang="zh-CN" altLang="en-US" sz="2800" dirty="0"/>
              <a:t>股票投资的收入包括两部分：一是股息和红利收入，这是从公司取得的利润中定期获得的一部分分配收入；二是股票价格上涨带来的差价，这种收入有时很高。 </a:t>
            </a:r>
            <a:endParaRPr lang="zh-CN" altLang="en-US" sz="28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文本占位符 9218"/>
          <p:cNvSpPr>
            <a:spLocks noGrp="1"/>
          </p:cNvSpPr>
          <p:nvPr>
            <p:ph idx="1"/>
          </p:nvPr>
        </p:nvSpPr>
        <p:spPr>
          <a:xfrm>
            <a:off x="228600" y="228600"/>
            <a:ext cx="8458200" cy="5897563"/>
          </a:xfrm>
          <a:ln/>
        </p:spPr>
        <p:txBody>
          <a:bodyPr anchor="t" anchorCtr="0"/>
          <a:p>
            <a:pPr marL="685800" indent="-685800"/>
            <a:r>
              <a:rPr lang="en-US" altLang="zh-CN" sz="2800" dirty="0">
                <a:solidFill>
                  <a:srgbClr val="FF0000"/>
                </a:solidFill>
              </a:rPr>
              <a:t>3</a:t>
            </a:r>
            <a:r>
              <a:rPr lang="zh-CN" altLang="en-US" sz="2800" dirty="0">
                <a:solidFill>
                  <a:srgbClr val="FF0000"/>
                </a:solidFill>
              </a:rPr>
              <a:t>、债券</a:t>
            </a:r>
            <a:r>
              <a:rPr lang="zh-CN" altLang="en-US" sz="2800" dirty="0"/>
              <a:t> （</a:t>
            </a:r>
            <a:r>
              <a:rPr lang="en-US" altLang="zh-CN" sz="2800" dirty="0"/>
              <a:t>P23-24</a:t>
            </a:r>
            <a:r>
              <a:rPr lang="zh-CN" altLang="en-US" sz="2800" dirty="0"/>
              <a:t>）</a:t>
            </a:r>
            <a:endParaRPr lang="zh-CN" altLang="en-US" sz="2800" dirty="0"/>
          </a:p>
          <a:p>
            <a:pPr marL="685800" indent="-685800"/>
            <a:r>
              <a:rPr lang="zh-CN" altLang="en-US" sz="2800" dirty="0"/>
              <a:t>（</a:t>
            </a:r>
            <a:r>
              <a:rPr lang="en-US" altLang="zh-CN" sz="2800" dirty="0"/>
              <a:t>1</a:t>
            </a:r>
            <a:r>
              <a:rPr lang="zh-CN" altLang="en-US" sz="2800" dirty="0"/>
              <a:t>）债券的定义：债券是一种债务证书，是筹资者给投资者的债务凭证，承诺在一定时期支付约定利息，并到期偿还本金。 </a:t>
            </a:r>
            <a:endParaRPr lang="zh-CN" altLang="en-US" sz="2800" dirty="0"/>
          </a:p>
          <a:p>
            <a:pPr marL="685800" indent="-685800"/>
            <a:r>
              <a:rPr lang="zh-CN" altLang="en-US" sz="2800" dirty="0"/>
              <a:t>一般来说，债券主要有期限、面值、价格、利率、偿还方式等项目组成。 </a:t>
            </a:r>
            <a:endParaRPr lang="zh-CN" altLang="en-US" sz="2800" dirty="0"/>
          </a:p>
          <a:p>
            <a:pPr marL="685800" indent="-685800"/>
            <a:r>
              <a:rPr lang="zh-CN" altLang="en-US" sz="2800" dirty="0"/>
              <a:t>（</a:t>
            </a:r>
            <a:r>
              <a:rPr lang="en-US" altLang="zh-CN" sz="2800" dirty="0"/>
              <a:t>2</a:t>
            </a:r>
            <a:r>
              <a:rPr lang="zh-CN" altLang="en-US" sz="2800" dirty="0"/>
              <a:t>）债券的种类</a:t>
            </a:r>
            <a:endParaRPr lang="zh-CN" altLang="en-US" sz="2800" dirty="0"/>
          </a:p>
          <a:p>
            <a:pPr marL="685800" indent="-685800"/>
            <a:r>
              <a:rPr lang="zh-CN" altLang="en-US" sz="2800" dirty="0"/>
              <a:t>根据发行者不同，目前我国的债券主要有</a:t>
            </a:r>
            <a:r>
              <a:rPr lang="zh-CN" altLang="en-US" sz="2800" dirty="0">
                <a:solidFill>
                  <a:srgbClr val="FF0000"/>
                </a:solidFill>
              </a:rPr>
              <a:t>国债、金融债券、企业债券。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15361" name="文本占位符 10242"/>
          <p:cNvSpPr>
            <a:spLocks noGrp="1"/>
          </p:cNvSpPr>
          <p:nvPr>
            <p:ph idx="1"/>
          </p:nvPr>
        </p:nvSpPr>
        <p:spPr>
          <a:xfrm>
            <a:off x="457200" y="228600"/>
            <a:ext cx="8382000" cy="5638800"/>
          </a:xfrm>
          <a:ln/>
        </p:spPr>
        <p:txBody>
          <a:bodyPr anchor="t" anchorCtr="0"/>
          <a:p>
            <a:pPr marL="685800" indent="-685800"/>
            <a:r>
              <a:rPr lang="en-US" altLang="zh-CN" sz="2400" dirty="0">
                <a:solidFill>
                  <a:srgbClr val="FF0000"/>
                </a:solidFill>
              </a:rPr>
              <a:t>5</a:t>
            </a:r>
            <a:r>
              <a:rPr lang="zh-CN" altLang="en-US" sz="2400" dirty="0">
                <a:solidFill>
                  <a:srgbClr val="FF0000"/>
                </a:solidFill>
              </a:rPr>
              <a:t>、保险</a:t>
            </a:r>
            <a:endParaRPr lang="zh-CN" altLang="en-US" sz="2400" dirty="0">
              <a:solidFill>
                <a:srgbClr val="FF0000"/>
              </a:solidFill>
            </a:endParaRPr>
          </a:p>
          <a:p>
            <a:pPr marL="685800" indent="-685800"/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）保险的含义</a:t>
            </a:r>
            <a:endParaRPr lang="zh-CN" altLang="en-US" sz="2400" dirty="0"/>
          </a:p>
          <a:p>
            <a:pPr marL="685800" indent="-685800"/>
            <a:r>
              <a:rPr lang="zh-CN" altLang="en-US" sz="2400" dirty="0">
                <a:solidFill>
                  <a:srgbClr val="FF0000"/>
                </a:solidFill>
              </a:rPr>
              <a:t>保险</a:t>
            </a:r>
            <a:r>
              <a:rPr lang="zh-CN" altLang="en-US" sz="2400" dirty="0"/>
              <a:t>是指投保人根据合同约定，向保险人支付保险费，保险人对合同约定的可能出现的事故，因其发生所造成的财产损失承担赔偿保险金责任，或者当被保险人死亡、伤残、疾病或达到合同约定年龄期限时，承担给付保险金责任的行为。</a:t>
            </a:r>
            <a:endParaRPr lang="zh-CN" altLang="en-US" sz="2400" dirty="0"/>
          </a:p>
          <a:p>
            <a:pPr marL="685800" indent="-685800"/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）保险机构与保险类型</a:t>
            </a:r>
            <a:endParaRPr lang="zh-CN" altLang="en-US" sz="2400" dirty="0"/>
          </a:p>
          <a:p>
            <a:pPr marL="685800" indent="-685800"/>
            <a:r>
              <a:rPr lang="zh-CN" altLang="en-US" sz="2400" dirty="0"/>
              <a:t>在我国，只有依法设立的保险公司才能经营保险业务，其他单位和个人不得经营。如：中国人民保险公司，太平洋保险公司等。</a:t>
            </a:r>
            <a:endParaRPr lang="zh-CN" altLang="en-US" sz="2400" dirty="0"/>
          </a:p>
          <a:p>
            <a:pPr marL="685800" indent="-685800"/>
            <a:r>
              <a:rPr lang="zh-CN" altLang="en-US" sz="2400" dirty="0"/>
              <a:t>从大的方面说，保险分为</a:t>
            </a:r>
            <a:r>
              <a:rPr lang="zh-CN" altLang="en-US" sz="2400" dirty="0">
                <a:solidFill>
                  <a:srgbClr val="FF0000"/>
                </a:solidFill>
              </a:rPr>
              <a:t>人身保险和财产保险</a:t>
            </a:r>
            <a:r>
              <a:rPr lang="zh-CN" altLang="en-US" sz="2400" dirty="0"/>
              <a:t>两大类。人身保险以人的寿命和身体为保险对象，财产保险以财产及其有关利益为保险对象。</a:t>
            </a:r>
            <a:endParaRPr lang="zh-CN" altLang="en-US" sz="2400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内容占位符 25601" descr="ranking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214313" y="333375"/>
            <a:ext cx="8713787" cy="5970588"/>
          </a:xfrm>
          <a:ln/>
        </p:spPr>
      </p:pic>
      <p:sp>
        <p:nvSpPr>
          <p:cNvPr id="16386" name="标题 25602"/>
          <p:cNvSpPr>
            <a:spLocks noGrp="1"/>
          </p:cNvSpPr>
          <p:nvPr>
            <p:ph type="title" idx="4294967295"/>
          </p:nvPr>
        </p:nvSpPr>
        <p:spPr>
          <a:xfrm>
            <a:off x="685800" y="333375"/>
            <a:ext cx="7772400" cy="1419225"/>
          </a:xfrm>
          <a:ln/>
        </p:spPr>
        <p:txBody>
          <a:bodyPr anchor="ctr" anchorCtr="0"/>
          <a:p>
            <a:r>
              <a:rPr lang="zh-CN" altLang="zh-TW" b="1" dirty="0">
                <a:solidFill>
                  <a:srgbClr val="000066"/>
                </a:solidFill>
              </a:rPr>
              <a:t>投资产品之风险与回报</a:t>
            </a:r>
            <a:endParaRPr lang="zh-CN" altLang="zh-TW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09" name="图片 26625" descr="PE01463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66800"/>
            <a:ext cx="3679825" cy="495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0" name="矩形 26626"/>
          <p:cNvSpPr/>
          <p:nvPr/>
        </p:nvSpPr>
        <p:spPr>
          <a:xfrm>
            <a:off x="611188" y="18891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 eaLnBrk="0" hangingPunct="0"/>
            <a:r>
              <a:rPr lang="zh-TW" altLang="en-US" sz="4400" b="1" dirty="0">
                <a:solidFill>
                  <a:srgbClr val="FF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最好的投資，就是自己</a:t>
            </a:r>
            <a:endParaRPr lang="zh-TW" altLang="en-US" sz="4400" b="1" dirty="0">
              <a:solidFill>
                <a:srgbClr val="FF000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1" name="文本框 26627"/>
          <p:cNvSpPr txBox="1"/>
          <p:nvPr/>
        </p:nvSpPr>
        <p:spPr>
          <a:xfrm>
            <a:off x="2268538" y="4757738"/>
            <a:ext cx="6875462" cy="1082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TW" sz="4000" b="1">
                <a:solidFill>
                  <a:srgbClr val="FF00FF"/>
                </a:solidFill>
                <a:latin typeface="Arial" panose="020B0604020202020204" pitchFamily="34" charset="0"/>
                <a:ea typeface="PMingLiU" pitchFamily="18" charset="-120"/>
              </a:rPr>
              <a:t>25</a:t>
            </a:r>
            <a:r>
              <a:rPr lang="zh-CN" altLang="en-US" sz="4000" b="1" dirty="0">
                <a:solidFill>
                  <a:srgbClr val="FF00FF"/>
                </a:solidFill>
                <a:latin typeface="Arial" panose="020B0604020202020204" pitchFamily="34" charset="0"/>
                <a:ea typeface="PMingLiU" pitchFamily="18" charset="-120"/>
              </a:rPr>
              <a:t>岁</a:t>
            </a:r>
            <a:r>
              <a:rPr lang="zh-TW" altLang="en-US" sz="25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──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进入有竞争力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的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企业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。</a:t>
            </a:r>
            <a:endParaRPr lang="zh-TW" altLang="en-US" sz="2500" b="1" dirty="0">
              <a:solidFill>
                <a:srgbClr val="FF0000"/>
              </a:solidFill>
              <a:latin typeface="Arial" panose="020B0604020202020204" pitchFamily="34" charset="0"/>
              <a:ea typeface="PMingLiU" pitchFamily="18" charset="-120"/>
            </a:endParaRPr>
          </a:p>
          <a:p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知识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＞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学历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，永不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间断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的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学习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！</a:t>
            </a:r>
            <a:endParaRPr lang="zh-TW" altLang="en-US" sz="2500" b="1" dirty="0">
              <a:solidFill>
                <a:srgbClr val="FF0000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7412" name="文本框 26628"/>
          <p:cNvSpPr txBox="1"/>
          <p:nvPr/>
        </p:nvSpPr>
        <p:spPr>
          <a:xfrm>
            <a:off x="2927350" y="3284538"/>
            <a:ext cx="6216650" cy="10826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TW" sz="4000" b="1">
                <a:solidFill>
                  <a:srgbClr val="FF00FF"/>
                </a:solidFill>
                <a:latin typeface="Arial" panose="020B0604020202020204" pitchFamily="34" charset="0"/>
                <a:ea typeface="PMingLiU" pitchFamily="18" charset="-120"/>
              </a:rPr>
              <a:t>30</a:t>
            </a:r>
            <a:r>
              <a:rPr lang="zh-CN" altLang="en-US" sz="4000" b="1" dirty="0">
                <a:solidFill>
                  <a:srgbClr val="FF00FF"/>
                </a:solidFill>
                <a:latin typeface="Arial" panose="020B0604020202020204" pitchFamily="34" charset="0"/>
                <a:ea typeface="PMingLiU" pitchFamily="18" charset="-120"/>
              </a:rPr>
              <a:t>岁</a:t>
            </a:r>
            <a:r>
              <a:rPr lang="zh-TW" altLang="en-US" sz="25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──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事业崭露头角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，</a:t>
            </a:r>
            <a:r>
              <a:rPr lang="zh-TW" altLang="en-US" sz="2500" b="1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理財不犯錯。</a:t>
            </a:r>
            <a:endParaRPr lang="zh-TW" altLang="en-US" sz="2500" b="1">
              <a:solidFill>
                <a:srgbClr val="FF0000"/>
              </a:solidFill>
              <a:latin typeface="Arial" panose="020B0604020202020204" pitchFamily="34" charset="0"/>
              <a:ea typeface="PMingLiU" pitchFamily="18" charset="-120"/>
            </a:endParaRPr>
          </a:p>
          <a:p>
            <a:r>
              <a:rPr lang="zh-TW" altLang="en-US" sz="2500" b="1" dirty="0" err="1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薪水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＞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投机获利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，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永远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曝</a:t>
            </a:r>
            <a:r>
              <a:rPr lang="zh-TW" altLang="en-US" sz="2500" b="1" dirty="0" err="1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露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在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资讯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流</a:t>
            </a:r>
            <a:r>
              <a:rPr lang="zh-TW" altLang="en-US" sz="2500" b="1" dirty="0" err="1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頂尖</a:t>
            </a:r>
            <a:r>
              <a:rPr lang="zh-TW" altLang="en-US" sz="2500" b="1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。</a:t>
            </a:r>
            <a:endParaRPr lang="zh-TW" altLang="en-US" sz="2500" b="1" dirty="0">
              <a:solidFill>
                <a:srgbClr val="FF0000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7413" name="文本框 26629"/>
          <p:cNvSpPr txBox="1"/>
          <p:nvPr/>
        </p:nvSpPr>
        <p:spPr>
          <a:xfrm>
            <a:off x="3995738" y="1700213"/>
            <a:ext cx="4960937" cy="1403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TW" sz="3600" b="1">
                <a:solidFill>
                  <a:srgbClr val="FF00FF"/>
                </a:solidFill>
                <a:latin typeface="Arial" panose="020B0604020202020204" pitchFamily="34" charset="0"/>
                <a:ea typeface="PMingLiU" pitchFamily="18" charset="-120"/>
              </a:rPr>
              <a:t>40</a:t>
            </a:r>
            <a:r>
              <a:rPr lang="zh-CN" altLang="en-US" sz="3600" b="1" dirty="0">
                <a:solidFill>
                  <a:srgbClr val="FF00FF"/>
                </a:solidFill>
                <a:latin typeface="Arial" panose="020B0604020202020204" pitchFamily="34" charset="0"/>
                <a:ea typeface="PMingLiU" pitchFamily="18" charset="-120"/>
              </a:rPr>
              <a:t>岁</a:t>
            </a:r>
            <a:r>
              <a:rPr lang="zh-TW" altLang="en-US" sz="25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──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人脉广布，用钱赚钱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。</a:t>
            </a:r>
            <a:endParaRPr lang="zh-TW" altLang="en-US" sz="2500" b="1" dirty="0">
              <a:solidFill>
                <a:srgbClr val="FF0000"/>
              </a:solidFill>
              <a:latin typeface="Arial" panose="020B0604020202020204" pitchFamily="34" charset="0"/>
              <a:ea typeface="PMingLiU" pitchFamily="18" charset="-120"/>
            </a:endParaRPr>
          </a:p>
          <a:p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投资</a:t>
            </a:r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＞固定收息，</a:t>
            </a:r>
            <a:r>
              <a:rPr lang="zh-CN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广结善缘进入</a:t>
            </a:r>
            <a:endParaRPr lang="zh-TW" altLang="en-US" sz="2500" b="1" dirty="0">
              <a:solidFill>
                <a:srgbClr val="FF0000"/>
              </a:solidFill>
              <a:latin typeface="Arial" panose="020B0604020202020204" pitchFamily="34" charset="0"/>
              <a:ea typeface="PMingLiU" pitchFamily="18" charset="-120"/>
            </a:endParaRPr>
          </a:p>
          <a:p>
            <a:r>
              <a:rPr lang="zh-TW" altLang="en-US" sz="2500" b="1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人生收成期。</a:t>
            </a:r>
            <a:endParaRPr lang="zh-TW" altLang="en-US" sz="2500" b="1" dirty="0">
              <a:solidFill>
                <a:srgbClr val="FF0000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文本占位符 27650"/>
          <p:cNvSpPr>
            <a:spLocks noGrp="1"/>
          </p:cNvSpPr>
          <p:nvPr>
            <p:ph idx="1"/>
          </p:nvPr>
        </p:nvSpPr>
        <p:spPr>
          <a:xfrm>
            <a:off x="304800" y="152400"/>
            <a:ext cx="8382000" cy="6248400"/>
          </a:xfrm>
          <a:ln/>
        </p:spPr>
        <p:txBody>
          <a:bodyPr anchor="t" anchorCtr="0"/>
          <a:p>
            <a:pPr>
              <a:lnSpc>
                <a:spcPct val="80000"/>
              </a:lnSpc>
              <a:buNone/>
            </a:pPr>
            <a:r>
              <a:rPr lang="zh-CN" altLang="en-US" sz="2800" b="1" dirty="0"/>
              <a:t>一、个人投资</a:t>
            </a:r>
            <a:r>
              <a:rPr lang="en-US" altLang="zh-CN" sz="2800" b="1" dirty="0"/>
              <a:t> </a:t>
            </a:r>
            <a:endParaRPr lang="en-US" altLang="zh-CN" sz="2800" b="1" dirty="0"/>
          </a:p>
          <a:p>
            <a:pPr>
              <a:lnSpc>
                <a:spcPct val="80000"/>
              </a:lnSpc>
            </a:pPr>
            <a:r>
              <a:rPr lang="zh-CN" altLang="en-US" sz="2800" b="1" dirty="0"/>
              <a:t>投资（</a:t>
            </a:r>
            <a:r>
              <a:rPr lang="en-US" altLang="zh-CN" sz="2800" b="1" dirty="0"/>
              <a:t>P19</a:t>
            </a:r>
            <a:r>
              <a:rPr lang="zh-CN" altLang="en-US" sz="2800" b="1" dirty="0"/>
              <a:t>）：就是个人或机构对自己持有的货币资金的一种运用，即购买</a:t>
            </a:r>
            <a:r>
              <a:rPr lang="zh-CN" altLang="en-US" sz="2800" b="1" dirty="0">
                <a:solidFill>
                  <a:srgbClr val="FF0066"/>
                </a:solidFill>
              </a:rPr>
              <a:t>金融资产</a:t>
            </a:r>
            <a:r>
              <a:rPr lang="zh-CN" altLang="en-US" sz="2800" b="1" dirty="0"/>
              <a:t>或</a:t>
            </a:r>
            <a:r>
              <a:rPr lang="zh-CN" altLang="en-US" sz="2800" b="1" dirty="0">
                <a:solidFill>
                  <a:srgbClr val="FF0066"/>
                </a:solidFill>
              </a:rPr>
              <a:t>实际资产</a:t>
            </a:r>
            <a:r>
              <a:rPr lang="zh-CN" altLang="en-US" sz="2800" b="1" dirty="0"/>
              <a:t>，以期将来能获得经常性收入或本金的增值。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r>
              <a:rPr lang="en-US" altLang="zh-CN" sz="2800" b="1" dirty="0"/>
              <a:t>1</a:t>
            </a:r>
            <a:r>
              <a:rPr lang="zh-CN" altLang="en-US" sz="2800" b="1" dirty="0"/>
              <a:t>、个人投资的方式（</a:t>
            </a:r>
            <a:r>
              <a:rPr lang="en-US" altLang="zh-CN" sz="2800" b="1" dirty="0"/>
              <a:t>P19</a:t>
            </a:r>
            <a:r>
              <a:rPr lang="zh-CN" altLang="en-US" sz="2800" b="1" dirty="0"/>
              <a:t>）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）直接投资和间接投资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）短期、中期、长期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r>
              <a:rPr lang="en-US" altLang="zh-CN" sz="2800" b="1" dirty="0"/>
              <a:t>2</a:t>
            </a:r>
            <a:r>
              <a:rPr lang="zh-CN" altLang="en-US" sz="2800" b="1" dirty="0"/>
              <a:t>、投资收益与投资风险（</a:t>
            </a:r>
            <a:r>
              <a:rPr lang="en-US" altLang="zh-CN" sz="2800" b="1" dirty="0"/>
              <a:t>P20</a:t>
            </a:r>
            <a:r>
              <a:rPr lang="zh-CN" altLang="en-US" sz="2800" b="1" dirty="0"/>
              <a:t>）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r>
              <a:rPr lang="zh-CN" altLang="en-US" sz="2800" b="1" dirty="0"/>
              <a:t>      收益方式：经常收入 </a:t>
            </a:r>
            <a:r>
              <a:rPr lang="en-US" altLang="zh-CN" sz="2800" b="1" dirty="0"/>
              <a:t>&amp; </a:t>
            </a:r>
            <a:r>
              <a:rPr lang="zh-CN" altLang="en-US" sz="2800" b="1" dirty="0"/>
              <a:t>资本利得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r>
              <a:rPr lang="en-US" altLang="zh-CN" sz="2800" b="1" dirty="0"/>
              <a:t> </a:t>
            </a:r>
            <a:r>
              <a:rPr lang="zh-CN" altLang="en-US" sz="2800" b="1" dirty="0"/>
              <a:t>二、个人投资工具</a:t>
            </a:r>
            <a:r>
              <a:rPr lang="en-US" altLang="zh-CN" sz="2800" b="1" dirty="0"/>
              <a:t> </a:t>
            </a:r>
            <a:endParaRPr lang="en-US" altLang="zh-CN" sz="2800" b="1" dirty="0"/>
          </a:p>
          <a:p>
            <a:pPr>
              <a:lnSpc>
                <a:spcPct val="80000"/>
              </a:lnSpc>
              <a:buNone/>
            </a:pPr>
            <a:r>
              <a:rPr lang="en-US" altLang="zh-CN" sz="2800" b="1" dirty="0"/>
              <a:t>1</a:t>
            </a:r>
            <a:r>
              <a:rPr lang="zh-CN" altLang="en-US" sz="2800" b="1" dirty="0"/>
              <a:t>、储蓄</a:t>
            </a:r>
            <a:r>
              <a:rPr lang="en-US" altLang="zh-CN" sz="2800" b="1" dirty="0"/>
              <a:t> 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P21</a:t>
            </a:r>
            <a:r>
              <a:rPr lang="zh-CN" altLang="en-US" sz="2800" b="1" dirty="0"/>
              <a:t>）：活期和定期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r>
              <a:rPr lang="en-US" altLang="zh-CN" sz="2800" b="1" dirty="0"/>
              <a:t>2</a:t>
            </a:r>
            <a:r>
              <a:rPr lang="zh-CN" altLang="en-US" sz="2800" b="1" dirty="0"/>
              <a:t>、股票</a:t>
            </a:r>
            <a:r>
              <a:rPr lang="en-US" altLang="zh-CN" sz="2800" b="1" dirty="0"/>
              <a:t> 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P22</a:t>
            </a:r>
            <a:r>
              <a:rPr lang="zh-CN" altLang="en-US" sz="2800" b="1" dirty="0"/>
              <a:t>）：股息和分红 </a:t>
            </a:r>
            <a:r>
              <a:rPr lang="en-US" altLang="zh-CN" sz="2800" b="1" dirty="0"/>
              <a:t>&amp; </a:t>
            </a:r>
            <a:r>
              <a:rPr lang="zh-CN" altLang="en-US" sz="2800" b="1" dirty="0"/>
              <a:t>股票差价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r>
              <a:rPr lang="en-US" altLang="zh-CN" sz="2800" b="1" dirty="0"/>
              <a:t>3</a:t>
            </a:r>
            <a:r>
              <a:rPr lang="zh-CN" altLang="en-US" sz="2800" b="1" dirty="0"/>
              <a:t>、债券</a:t>
            </a:r>
            <a:r>
              <a:rPr lang="en-US" altLang="zh-CN" sz="2800" b="1" dirty="0"/>
              <a:t> </a:t>
            </a:r>
            <a:r>
              <a:rPr lang="zh-CN" altLang="en-US" sz="2800" b="1" dirty="0"/>
              <a:t>（</a:t>
            </a:r>
            <a:r>
              <a:rPr lang="en-US" altLang="zh-CN" sz="2800" b="1" dirty="0"/>
              <a:t>P23</a:t>
            </a:r>
            <a:r>
              <a:rPr lang="zh-CN" altLang="en-US" sz="2800" b="1" dirty="0"/>
              <a:t>）：政府债券、金融债券、企业债券</a:t>
            </a:r>
            <a:endParaRPr lang="zh-CN" altLang="en-US" sz="2800" b="1" dirty="0"/>
          </a:p>
          <a:p>
            <a:pPr>
              <a:lnSpc>
                <a:spcPct val="80000"/>
              </a:lnSpc>
              <a:buNone/>
            </a:pPr>
            <a:endParaRPr lang="zh-CN" altLang="en-US" sz="2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占位符 12290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  <a:ln/>
        </p:spPr>
        <p:txBody>
          <a:bodyPr anchor="t" anchorCtr="0"/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rgbClr val="FF0000"/>
                </a:solidFill>
              </a:rPr>
              <a:t>★</a:t>
            </a:r>
            <a:r>
              <a:rPr lang="zh-CN" altLang="en-US" sz="1600" dirty="0">
                <a:solidFill>
                  <a:srgbClr val="FF0000"/>
                </a:solidFill>
              </a:rPr>
              <a:t>课堂练习</a:t>
            </a:r>
            <a:endParaRPr lang="zh-CN" altLang="en-US" sz="1600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zh-CN" altLang="en-US" sz="1600" dirty="0"/>
              <a:t>［例</a:t>
            </a:r>
            <a:r>
              <a:rPr lang="en-US" altLang="zh-CN" sz="1600" dirty="0"/>
              <a:t>1</a:t>
            </a:r>
            <a:r>
              <a:rPr lang="zh-CN" altLang="en-US" sz="1600" dirty="0"/>
              <a:t>］ 下列对股票、债券的理解不正确地是（   ）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zh-CN" altLang="en-US" sz="1600" dirty="0"/>
              <a:t>它们是筹资者向投资者出具的投资凭证或债务凭证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zh-CN" altLang="en-US" sz="1600" dirty="0"/>
              <a:t>发行股票、债券是一种筹集资金的行为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zh-CN" altLang="en-US" sz="1600" dirty="0"/>
              <a:t>购买股票、债券是一种投资行为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zh-CN" altLang="en-US" sz="1600" dirty="0"/>
              <a:t>购买股票、债券是一种盈利行为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zh-CN" altLang="en-US" sz="1600" dirty="0"/>
              <a:t>答案：</a:t>
            </a:r>
            <a:r>
              <a:rPr lang="en-US" altLang="zh-CN" sz="1600"/>
              <a:t>D</a:t>
            </a:r>
            <a:endParaRPr lang="en-US" altLang="zh-CN" sz="1600"/>
          </a:p>
          <a:p>
            <a:pPr>
              <a:lnSpc>
                <a:spcPct val="80000"/>
              </a:lnSpc>
            </a:pPr>
            <a:r>
              <a:rPr lang="zh-CN" altLang="en-US" sz="1600" dirty="0"/>
              <a:t>［例</a:t>
            </a:r>
            <a:r>
              <a:rPr lang="en-US" altLang="zh-CN" sz="1600" dirty="0"/>
              <a:t>2</a:t>
            </a:r>
            <a:r>
              <a:rPr lang="zh-CN" altLang="en-US" sz="1600" dirty="0"/>
              <a:t>］ 下列不属于股票投资收入的是 （    ）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en-US" altLang="zh-CN" sz="1600" dirty="0"/>
              <a:t>A</a:t>
            </a:r>
            <a:r>
              <a:rPr lang="zh-CN" altLang="en-US" sz="1600" dirty="0"/>
              <a:t>．股票本金  </a:t>
            </a:r>
            <a:r>
              <a:rPr lang="en-US" altLang="zh-CN" sz="1600" dirty="0"/>
              <a:t>B</a:t>
            </a:r>
            <a:r>
              <a:rPr lang="zh-CN" altLang="en-US" sz="1600" dirty="0"/>
              <a:t>．股息   </a:t>
            </a:r>
            <a:r>
              <a:rPr lang="en-US" altLang="zh-CN" sz="1600" dirty="0"/>
              <a:t>C</a:t>
            </a:r>
            <a:r>
              <a:rPr lang="zh-CN" altLang="en-US" sz="1600" dirty="0"/>
              <a:t>．红利    </a:t>
            </a:r>
            <a:r>
              <a:rPr lang="en-US" altLang="zh-CN" sz="1600" dirty="0"/>
              <a:t>D</a:t>
            </a:r>
            <a:r>
              <a:rPr lang="zh-CN" altLang="en-US" sz="1600" dirty="0"/>
              <a:t>．股价上涨差额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zh-CN" altLang="en-US" sz="1600" dirty="0"/>
              <a:t>答案：</a:t>
            </a:r>
            <a:r>
              <a:rPr lang="en-US" altLang="zh-CN" sz="1600"/>
              <a:t>A</a:t>
            </a:r>
            <a:endParaRPr lang="en-US" altLang="zh-CN" sz="1600"/>
          </a:p>
          <a:p>
            <a:pPr>
              <a:lnSpc>
                <a:spcPct val="80000"/>
              </a:lnSpc>
            </a:pPr>
            <a:r>
              <a:rPr lang="zh-CN" altLang="en-US" sz="1600" dirty="0"/>
              <a:t>［例</a:t>
            </a:r>
            <a:r>
              <a:rPr lang="en-US" altLang="zh-CN" sz="1600" dirty="0"/>
              <a:t>3</a:t>
            </a:r>
            <a:r>
              <a:rPr lang="zh-CN" altLang="en-US" sz="1600" dirty="0"/>
              <a:t>］企业债券与金融债券的不同在于 （   ）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en-US" altLang="zh-CN" sz="1600" dirty="0"/>
              <a:t>A</a:t>
            </a:r>
            <a:r>
              <a:rPr lang="zh-CN" altLang="en-US" sz="1600" dirty="0"/>
              <a:t>．它是一种债务凭证       </a:t>
            </a:r>
            <a:r>
              <a:rPr lang="en-US" altLang="zh-CN" sz="1600" dirty="0"/>
              <a:t>B</a:t>
            </a:r>
            <a:r>
              <a:rPr lang="zh-CN" altLang="en-US" sz="1600" dirty="0"/>
              <a:t>．它有较大风险，安全性小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en-US" altLang="zh-CN" sz="1600" dirty="0"/>
              <a:t>C</a:t>
            </a:r>
            <a:r>
              <a:rPr lang="zh-CN" altLang="en-US" sz="1600" dirty="0"/>
              <a:t>．它以企业的经营利润作保证   </a:t>
            </a:r>
            <a:r>
              <a:rPr lang="en-US" altLang="zh-CN" sz="1600" dirty="0"/>
              <a:t>D</a:t>
            </a:r>
            <a:r>
              <a:rPr lang="zh-CN" altLang="en-US" sz="1600" dirty="0"/>
              <a:t>．它到期还本付息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zh-CN" altLang="en-US" sz="1600" dirty="0"/>
              <a:t>答案：</a:t>
            </a:r>
            <a:r>
              <a:rPr lang="en-US" altLang="zh-CN" sz="1600"/>
              <a:t>C</a:t>
            </a:r>
            <a:endParaRPr lang="en-US" altLang="zh-CN" sz="1600"/>
          </a:p>
          <a:p>
            <a:pPr>
              <a:lnSpc>
                <a:spcPct val="80000"/>
              </a:lnSpc>
            </a:pPr>
            <a:r>
              <a:rPr lang="zh-CN" altLang="en-US" sz="1600" dirty="0"/>
              <a:t>［例</a:t>
            </a:r>
            <a:r>
              <a:rPr lang="en-US" altLang="zh-CN" sz="1600" dirty="0"/>
              <a:t>4</a:t>
            </a:r>
            <a:r>
              <a:rPr lang="zh-CN" altLang="en-US" sz="1600" dirty="0"/>
              <a:t>］ 下列对保险的认识正确地是  （      ）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en-US" altLang="zh-CN" sz="1600" dirty="0"/>
              <a:t>A</a:t>
            </a:r>
            <a:r>
              <a:rPr lang="zh-CN" altLang="en-US" sz="1600" dirty="0"/>
              <a:t>、它可以为投保人转移风险      </a:t>
            </a:r>
            <a:r>
              <a:rPr lang="en-US" altLang="zh-CN" sz="1600" dirty="0"/>
              <a:t>B</a:t>
            </a:r>
            <a:r>
              <a:rPr lang="zh-CN" altLang="en-US" sz="1600" dirty="0"/>
              <a:t>、它可以使投保人免受风险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en-US" altLang="zh-CN" sz="1600" dirty="0"/>
              <a:t>C</a:t>
            </a:r>
            <a:r>
              <a:rPr lang="zh-CN" altLang="en-US" sz="1600" dirty="0"/>
              <a:t>、保险机构的盈利没有保障      </a:t>
            </a:r>
            <a:r>
              <a:rPr lang="en-US" altLang="zh-CN" sz="1600" dirty="0"/>
              <a:t>D</a:t>
            </a:r>
            <a:r>
              <a:rPr lang="zh-CN" altLang="en-US" sz="1600" dirty="0"/>
              <a:t>、保险公司是社会公益机构，不以盈利为目的</a:t>
            </a:r>
            <a:endParaRPr lang="zh-CN" altLang="en-US" sz="1600" dirty="0"/>
          </a:p>
          <a:p>
            <a:pPr>
              <a:lnSpc>
                <a:spcPct val="80000"/>
              </a:lnSpc>
            </a:pPr>
            <a:r>
              <a:rPr lang="zh-CN" altLang="en-US" sz="1600" dirty="0"/>
              <a:t>答案 </a:t>
            </a:r>
            <a:r>
              <a:rPr lang="en-US" altLang="zh-CN" sz="1600"/>
              <a:t>A</a:t>
            </a:r>
            <a:endParaRPr lang="en-US" altLang="zh-CN" sz="1600"/>
          </a:p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rgbClr val="FF0000"/>
                </a:solidFill>
              </a:rPr>
              <a:t>★</a:t>
            </a:r>
            <a:r>
              <a:rPr lang="zh-CN" altLang="en-US" sz="1600" dirty="0">
                <a:solidFill>
                  <a:srgbClr val="FF0000"/>
                </a:solidFill>
              </a:rPr>
              <a:t>课余作业</a:t>
            </a:r>
            <a:endParaRPr lang="zh-CN" altLang="en-US" sz="1600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zh-CN" altLang="en-US" sz="1600" dirty="0"/>
              <a:t>假如你家里有</a:t>
            </a:r>
            <a:r>
              <a:rPr lang="en-US" altLang="zh-CN" sz="1600" dirty="0"/>
              <a:t>10</a:t>
            </a:r>
            <a:r>
              <a:rPr lang="zh-CN" altLang="en-US" sz="1600" dirty="0"/>
              <a:t>万元闲置资金，请你根据家庭实际，设计一套你最中意的投资方案。</a:t>
            </a:r>
            <a:endParaRPr lang="zh-CN" altLang="en-US" sz="1600" dirty="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commondata" val="eyJoZGlkIjoiOTk0NzA5OThjMTE4MTcyZDNkZTVlNTdjZTU5NTVhM2EifQ=="/>
</p:tagLst>
</file>

<file path=ppt/theme/theme1.xml><?xml version="1.0" encoding="utf-8"?>
<a:theme xmlns:a="http://schemas.openxmlformats.org/drawingml/2006/main" name="51ppt_005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51ppt_005</Template>
  <TotalTime>0</TotalTime>
  <Words>2498</Words>
  <Application>WPS 演示</Application>
  <PresentationFormat>在屏幕上显示</PresentationFormat>
  <Paragraphs>144</Paragraphs>
  <Slides>16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Arial Black</vt:lpstr>
      <vt:lpstr>PMingLiU</vt:lpstr>
      <vt:lpstr>MingLiU-ExtB</vt:lpstr>
      <vt:lpstr>微软雅黑</vt:lpstr>
      <vt:lpstr>Arial Unicode MS</vt:lpstr>
      <vt:lpstr>51ppt_005</vt:lpstr>
      <vt:lpstr>MSGraph.Chart.8</vt:lpstr>
      <vt:lpstr>MSGraph.Chart.8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陈丹</cp:lastModifiedBy>
  <cp:revision>35</cp:revision>
  <dcterms:created xsi:type="dcterms:W3CDTF">2013-11-17T03:55:16Z</dcterms:created>
  <dcterms:modified xsi:type="dcterms:W3CDTF">2023-11-19T01:56:55Z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2052-12.1.0.15712</vt:lpwstr>
  </property>
  <property fmtid="{D5CDD505-2E9C-101B-9397-08002B2CF9AE}" pid="4" name="ICV">
    <vt:lpwstr>C5F92A5D00BC47B3BE03ADB9E980C81F_13</vt:lpwstr>
  </property>
</Properties>
</file>